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99" r:id="rId2"/>
    <p:sldId id="326" r:id="rId3"/>
    <p:sldId id="335" r:id="rId4"/>
    <p:sldId id="330" r:id="rId5"/>
    <p:sldId id="332" r:id="rId6"/>
    <p:sldId id="331" r:id="rId7"/>
    <p:sldId id="333" r:id="rId8"/>
    <p:sldId id="334" r:id="rId9"/>
    <p:sldId id="328" r:id="rId10"/>
  </p:sldIdLst>
  <p:sldSz cx="9144000" cy="6858000" type="screen4x3"/>
  <p:notesSz cx="6858000" cy="9144000"/>
  <p:defaultTextStyle>
    <a:defPPr>
      <a:defRPr lang="da-DK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554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9297"/>
    <a:srgbClr val="FDBFC2"/>
    <a:srgbClr val="024E9C"/>
    <a:srgbClr val="E10612"/>
    <a:srgbClr val="CD1D19"/>
    <a:srgbClr val="FF5B5B"/>
    <a:srgbClr val="E21D24"/>
    <a:srgbClr val="F50736"/>
    <a:srgbClr val="E83618"/>
    <a:srgbClr val="B814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8" autoAdjust="0"/>
    <p:restoredTop sz="80702" autoAdjust="0"/>
  </p:normalViewPr>
  <p:slideViewPr>
    <p:cSldViewPr snapToGrid="0">
      <p:cViewPr varScale="1">
        <p:scale>
          <a:sx n="114" d="100"/>
          <a:sy n="114" d="100"/>
        </p:scale>
        <p:origin x="1488" y="114"/>
      </p:cViewPr>
      <p:guideLst>
        <p:guide orient="horz" pos="4319"/>
        <p:guide pos="55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0A45E1-ABDD-4C16-BAB4-A4C5B0732874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hr-HR"/>
        </a:p>
      </dgm:t>
    </dgm:pt>
    <dgm:pt modelId="{6D552AD0-7C6E-48A9-8C3D-1E52BEC76C11}">
      <dgm:prSet phldrT="[Text]" custT="1"/>
      <dgm:spPr/>
      <dgm:t>
        <a:bodyPr/>
        <a:lstStyle/>
        <a:p>
          <a:r>
            <a:rPr lang="hr-HR" sz="1400" dirty="0" err="1"/>
            <a:t>Document</a:t>
          </a:r>
          <a:r>
            <a:rPr lang="hr-HR" sz="1400" dirty="0"/>
            <a:t> </a:t>
          </a:r>
          <a:r>
            <a:rPr lang="hr-HR" sz="1400" dirty="0" err="1"/>
            <a:t>analysis</a:t>
          </a:r>
          <a:endParaRPr lang="hr-HR" sz="1400" dirty="0"/>
        </a:p>
      </dgm:t>
    </dgm:pt>
    <dgm:pt modelId="{E8534524-F71B-4ACF-A592-493C0CAF6107}" type="parTrans" cxnId="{DE940675-8CFF-4274-8534-056B0B0435D8}">
      <dgm:prSet/>
      <dgm:spPr/>
      <dgm:t>
        <a:bodyPr/>
        <a:lstStyle/>
        <a:p>
          <a:endParaRPr lang="hr-HR"/>
        </a:p>
      </dgm:t>
    </dgm:pt>
    <dgm:pt modelId="{4285539A-9DD4-4C1D-925A-A4EAF599700C}" type="sibTrans" cxnId="{DE940675-8CFF-4274-8534-056B0B0435D8}">
      <dgm:prSet/>
      <dgm:spPr/>
      <dgm:t>
        <a:bodyPr/>
        <a:lstStyle/>
        <a:p>
          <a:endParaRPr lang="hr-HR"/>
        </a:p>
      </dgm:t>
    </dgm:pt>
    <dgm:pt modelId="{BBAD710A-6874-4D9C-B52D-F4CB3E353E22}">
      <dgm:prSet phldrT="[Text]" custT="1"/>
      <dgm:spPr/>
      <dgm:t>
        <a:bodyPr/>
        <a:lstStyle/>
        <a:p>
          <a:r>
            <a:rPr lang="hr-HR" sz="1400" dirty="0" err="1"/>
            <a:t>Visits</a:t>
          </a:r>
          <a:r>
            <a:rPr lang="hr-HR" sz="1400" dirty="0"/>
            <a:t> </a:t>
          </a:r>
        </a:p>
      </dgm:t>
    </dgm:pt>
    <dgm:pt modelId="{B90D5DBF-7D20-4BCC-BC2F-58F1904709D4}" type="parTrans" cxnId="{6827B526-B008-46FC-A8AB-4016F4124DDE}">
      <dgm:prSet/>
      <dgm:spPr/>
      <dgm:t>
        <a:bodyPr/>
        <a:lstStyle/>
        <a:p>
          <a:endParaRPr lang="hr-HR"/>
        </a:p>
      </dgm:t>
    </dgm:pt>
    <dgm:pt modelId="{59D45F30-42BE-4751-97DE-4A1F64C55463}" type="sibTrans" cxnId="{6827B526-B008-46FC-A8AB-4016F4124DDE}">
      <dgm:prSet/>
      <dgm:spPr/>
      <dgm:t>
        <a:bodyPr/>
        <a:lstStyle/>
        <a:p>
          <a:endParaRPr lang="hr-HR"/>
        </a:p>
      </dgm:t>
    </dgm:pt>
    <dgm:pt modelId="{89C84155-2ADD-4E08-8C76-1389FE88BC2C}">
      <dgm:prSet phldrT="[Text]" custT="1"/>
      <dgm:spPr/>
      <dgm:t>
        <a:bodyPr/>
        <a:lstStyle/>
        <a:p>
          <a:r>
            <a:rPr lang="hr-HR" sz="1400" dirty="0" err="1"/>
            <a:t>Collaboration</a:t>
          </a:r>
          <a:r>
            <a:rPr lang="hr-HR" sz="1400" dirty="0"/>
            <a:t> on </a:t>
          </a:r>
          <a:r>
            <a:rPr lang="hr-HR" sz="1400" dirty="0" err="1"/>
            <a:t>Action</a:t>
          </a:r>
          <a:r>
            <a:rPr lang="hr-HR" sz="1400" dirty="0"/>
            <a:t> </a:t>
          </a:r>
          <a:r>
            <a:rPr lang="hr-HR" sz="1400" dirty="0" err="1"/>
            <a:t>plans</a:t>
          </a:r>
          <a:endParaRPr lang="hr-HR" sz="1400" dirty="0"/>
        </a:p>
      </dgm:t>
    </dgm:pt>
    <dgm:pt modelId="{B0E45625-49F3-4658-9A04-675C1FAEC4D8}" type="parTrans" cxnId="{D1C618A4-B78D-403C-808B-E0EED08C11BF}">
      <dgm:prSet/>
      <dgm:spPr/>
      <dgm:t>
        <a:bodyPr/>
        <a:lstStyle/>
        <a:p>
          <a:endParaRPr lang="hr-HR"/>
        </a:p>
      </dgm:t>
    </dgm:pt>
    <dgm:pt modelId="{C5E49620-DF68-4C31-A012-1DCEF6D82D5A}" type="sibTrans" cxnId="{D1C618A4-B78D-403C-808B-E0EED08C11BF}">
      <dgm:prSet/>
      <dgm:spPr/>
      <dgm:t>
        <a:bodyPr/>
        <a:lstStyle/>
        <a:p>
          <a:endParaRPr lang="hr-HR"/>
        </a:p>
      </dgm:t>
    </dgm:pt>
    <dgm:pt modelId="{62AF9C45-F169-4D22-9735-DFA5C56AB9F8}">
      <dgm:prSet phldrT="[Text]"/>
      <dgm:spPr/>
      <dgm:t>
        <a:bodyPr/>
        <a:lstStyle/>
        <a:p>
          <a:endParaRPr lang="hr-HR" dirty="0"/>
        </a:p>
      </dgm:t>
    </dgm:pt>
    <dgm:pt modelId="{9929F0B0-BEAA-45B6-9D4F-670D1FA38E07}" type="parTrans" cxnId="{B2E1C8B2-9121-4C76-BFF9-DD460C0F6154}">
      <dgm:prSet/>
      <dgm:spPr/>
      <dgm:t>
        <a:bodyPr/>
        <a:lstStyle/>
        <a:p>
          <a:endParaRPr lang="hr-HR"/>
        </a:p>
      </dgm:t>
    </dgm:pt>
    <dgm:pt modelId="{4E658F2E-26F4-46E5-9C34-1785C2706D78}" type="sibTrans" cxnId="{B2E1C8B2-9121-4C76-BFF9-DD460C0F6154}">
      <dgm:prSet/>
      <dgm:spPr/>
      <dgm:t>
        <a:bodyPr/>
        <a:lstStyle/>
        <a:p>
          <a:endParaRPr lang="hr-HR"/>
        </a:p>
      </dgm:t>
    </dgm:pt>
    <dgm:pt modelId="{8B034426-6D26-4322-8C7D-9D1A607433A7}">
      <dgm:prSet custT="1"/>
      <dgm:spPr/>
      <dgm:t>
        <a:bodyPr/>
        <a:lstStyle/>
        <a:p>
          <a:r>
            <a:rPr lang="hr-HR" sz="1600" dirty="0"/>
            <a:t>Planning of the visits</a:t>
          </a:r>
        </a:p>
      </dgm:t>
    </dgm:pt>
    <dgm:pt modelId="{91973EB5-3E24-4B5A-8031-ED10DF660962}" type="parTrans" cxnId="{B8F8F1E0-8632-4F21-96CC-99DD07B41F47}">
      <dgm:prSet/>
      <dgm:spPr/>
      <dgm:t>
        <a:bodyPr/>
        <a:lstStyle/>
        <a:p>
          <a:endParaRPr lang="hr-HR"/>
        </a:p>
      </dgm:t>
    </dgm:pt>
    <dgm:pt modelId="{F7EF21FC-D013-46D8-8A9B-972A8FF12901}" type="sibTrans" cxnId="{B8F8F1E0-8632-4F21-96CC-99DD07B41F47}">
      <dgm:prSet/>
      <dgm:spPr/>
      <dgm:t>
        <a:bodyPr/>
        <a:lstStyle/>
        <a:p>
          <a:endParaRPr lang="hr-HR"/>
        </a:p>
      </dgm:t>
    </dgm:pt>
    <dgm:pt modelId="{22A9CC3C-6911-47C6-B2F5-23D90C150D9B}">
      <dgm:prSet custT="1"/>
      <dgm:spPr/>
      <dgm:t>
        <a:bodyPr/>
        <a:lstStyle/>
        <a:p>
          <a:r>
            <a:rPr lang="en-GB" sz="1400" dirty="0"/>
            <a:t>RCC &amp; ERI-SEE's Invitation to ASHE</a:t>
          </a:r>
          <a:endParaRPr lang="hr-HR" sz="1400" dirty="0"/>
        </a:p>
      </dgm:t>
    </dgm:pt>
    <dgm:pt modelId="{6804B73B-9FA2-4AFB-A065-B4FC61EC6C50}" type="parTrans" cxnId="{11398B94-0BE3-420D-AE5A-FA82A464CD9B}">
      <dgm:prSet/>
      <dgm:spPr/>
      <dgm:t>
        <a:bodyPr/>
        <a:lstStyle/>
        <a:p>
          <a:endParaRPr lang="hr-HR"/>
        </a:p>
      </dgm:t>
    </dgm:pt>
    <dgm:pt modelId="{3089641B-EF1B-43BF-8D3B-B046B92A28CE}" type="sibTrans" cxnId="{11398B94-0BE3-420D-AE5A-FA82A464CD9B}">
      <dgm:prSet/>
      <dgm:spPr/>
      <dgm:t>
        <a:bodyPr/>
        <a:lstStyle/>
        <a:p>
          <a:endParaRPr lang="hr-HR"/>
        </a:p>
      </dgm:t>
    </dgm:pt>
    <dgm:pt modelId="{CA30F441-F944-4D80-BC81-1BBCF8FD74DA}">
      <dgm:prSet/>
      <dgm:spPr/>
      <dgm:t>
        <a:bodyPr/>
        <a:lstStyle/>
        <a:p>
          <a:r>
            <a:rPr lang="hr-HR" dirty="0" err="1"/>
            <a:t>Joint</a:t>
          </a:r>
          <a:r>
            <a:rPr lang="hr-HR" dirty="0"/>
            <a:t> </a:t>
          </a:r>
          <a:r>
            <a:rPr lang="hr-HR" dirty="0" err="1"/>
            <a:t>meeting</a:t>
          </a:r>
          <a:r>
            <a:rPr lang="hr-HR" dirty="0"/>
            <a:t> </a:t>
          </a:r>
          <a:r>
            <a:rPr lang="hr-HR" dirty="0" err="1"/>
            <a:t>in</a:t>
          </a:r>
          <a:r>
            <a:rPr lang="hr-HR" dirty="0"/>
            <a:t> Zagreb</a:t>
          </a:r>
        </a:p>
      </dgm:t>
    </dgm:pt>
    <dgm:pt modelId="{92318B7C-1F2A-4F22-B9C6-2406A0D300D9}" type="parTrans" cxnId="{FE62AB50-60EB-435F-9B7D-A8110DB89BE2}">
      <dgm:prSet/>
      <dgm:spPr/>
      <dgm:t>
        <a:bodyPr/>
        <a:lstStyle/>
        <a:p>
          <a:endParaRPr lang="hr-HR"/>
        </a:p>
      </dgm:t>
    </dgm:pt>
    <dgm:pt modelId="{72184908-1D7A-46BD-BBE1-8A475958D420}" type="sibTrans" cxnId="{FE62AB50-60EB-435F-9B7D-A8110DB89BE2}">
      <dgm:prSet/>
      <dgm:spPr/>
      <dgm:t>
        <a:bodyPr/>
        <a:lstStyle/>
        <a:p>
          <a:endParaRPr lang="hr-HR"/>
        </a:p>
      </dgm:t>
    </dgm:pt>
    <dgm:pt modelId="{CE890883-5112-4FCA-9209-A8C05DC6B240}" type="pres">
      <dgm:prSet presAssocID="{0B0A45E1-ABDD-4C16-BAB4-A4C5B0732874}" presName="cycle" presStyleCnt="0">
        <dgm:presLayoutVars>
          <dgm:dir/>
          <dgm:resizeHandles val="exact"/>
        </dgm:presLayoutVars>
      </dgm:prSet>
      <dgm:spPr/>
    </dgm:pt>
    <dgm:pt modelId="{C861924E-906B-46B4-8C05-A1F2368B7F1A}" type="pres">
      <dgm:prSet presAssocID="{8B034426-6D26-4322-8C7D-9D1A607433A7}" presName="node" presStyleLbl="node1" presStyleIdx="0" presStyleCnt="7">
        <dgm:presLayoutVars>
          <dgm:bulletEnabled val="1"/>
        </dgm:presLayoutVars>
      </dgm:prSet>
      <dgm:spPr/>
    </dgm:pt>
    <dgm:pt modelId="{66C7027A-A192-495E-B8D1-E98EAB7CD937}" type="pres">
      <dgm:prSet presAssocID="{F7EF21FC-D013-46D8-8A9B-972A8FF12901}" presName="sibTrans" presStyleLbl="sibTrans2D1" presStyleIdx="0" presStyleCnt="7"/>
      <dgm:spPr/>
    </dgm:pt>
    <dgm:pt modelId="{975E1878-A394-489D-B1E5-EE5900B4E6CE}" type="pres">
      <dgm:prSet presAssocID="{F7EF21FC-D013-46D8-8A9B-972A8FF12901}" presName="connectorText" presStyleLbl="sibTrans2D1" presStyleIdx="0" presStyleCnt="7"/>
      <dgm:spPr/>
    </dgm:pt>
    <dgm:pt modelId="{371F857B-9CCC-4A7B-943A-785BC69DF535}" type="pres">
      <dgm:prSet presAssocID="{6D552AD0-7C6E-48A9-8C3D-1E52BEC76C11}" presName="node" presStyleLbl="node1" presStyleIdx="1" presStyleCnt="7">
        <dgm:presLayoutVars>
          <dgm:bulletEnabled val="1"/>
        </dgm:presLayoutVars>
      </dgm:prSet>
      <dgm:spPr/>
    </dgm:pt>
    <dgm:pt modelId="{24C863D4-68EB-446F-A5D1-C5EC4608B77E}" type="pres">
      <dgm:prSet presAssocID="{4285539A-9DD4-4C1D-925A-A4EAF599700C}" presName="sibTrans" presStyleLbl="sibTrans2D1" presStyleIdx="1" presStyleCnt="7"/>
      <dgm:spPr/>
    </dgm:pt>
    <dgm:pt modelId="{C6B9FCCC-6F62-485F-86AC-CDC429F48719}" type="pres">
      <dgm:prSet presAssocID="{4285539A-9DD4-4C1D-925A-A4EAF599700C}" presName="connectorText" presStyleLbl="sibTrans2D1" presStyleIdx="1" presStyleCnt="7"/>
      <dgm:spPr/>
    </dgm:pt>
    <dgm:pt modelId="{10052378-BA26-41E9-8C83-603E46AF0659}" type="pres">
      <dgm:prSet presAssocID="{BBAD710A-6874-4D9C-B52D-F4CB3E353E22}" presName="node" presStyleLbl="node1" presStyleIdx="2" presStyleCnt="7">
        <dgm:presLayoutVars>
          <dgm:bulletEnabled val="1"/>
        </dgm:presLayoutVars>
      </dgm:prSet>
      <dgm:spPr/>
    </dgm:pt>
    <dgm:pt modelId="{7DE26D73-7F54-4396-94B1-E766138F5AD1}" type="pres">
      <dgm:prSet presAssocID="{59D45F30-42BE-4751-97DE-4A1F64C55463}" presName="sibTrans" presStyleLbl="sibTrans2D1" presStyleIdx="2" presStyleCnt="7"/>
      <dgm:spPr/>
    </dgm:pt>
    <dgm:pt modelId="{49627116-F5E0-4F3C-97FA-BFE48C469FB0}" type="pres">
      <dgm:prSet presAssocID="{59D45F30-42BE-4751-97DE-4A1F64C55463}" presName="connectorText" presStyleLbl="sibTrans2D1" presStyleIdx="2" presStyleCnt="7"/>
      <dgm:spPr/>
    </dgm:pt>
    <dgm:pt modelId="{B1359FDB-380B-4432-A3F2-0C20BF30C6BB}" type="pres">
      <dgm:prSet presAssocID="{89C84155-2ADD-4E08-8C76-1389FE88BC2C}" presName="node" presStyleLbl="node1" presStyleIdx="3" presStyleCnt="7">
        <dgm:presLayoutVars>
          <dgm:bulletEnabled val="1"/>
        </dgm:presLayoutVars>
      </dgm:prSet>
      <dgm:spPr/>
    </dgm:pt>
    <dgm:pt modelId="{AD98580B-3E13-4499-8414-E0474176B44E}" type="pres">
      <dgm:prSet presAssocID="{C5E49620-DF68-4C31-A012-1DCEF6D82D5A}" presName="sibTrans" presStyleLbl="sibTrans2D1" presStyleIdx="3" presStyleCnt="7"/>
      <dgm:spPr/>
    </dgm:pt>
    <dgm:pt modelId="{59F44B73-0274-47FA-BE1D-DC655D9435DC}" type="pres">
      <dgm:prSet presAssocID="{C5E49620-DF68-4C31-A012-1DCEF6D82D5A}" presName="connectorText" presStyleLbl="sibTrans2D1" presStyleIdx="3" presStyleCnt="7"/>
      <dgm:spPr/>
    </dgm:pt>
    <dgm:pt modelId="{9AEB2AD6-BED0-4CC0-A564-F0FB4EA6373B}" type="pres">
      <dgm:prSet presAssocID="{62AF9C45-F169-4D22-9735-DFA5C56AB9F8}" presName="node" presStyleLbl="node1" presStyleIdx="4" presStyleCnt="7">
        <dgm:presLayoutVars>
          <dgm:bulletEnabled val="1"/>
        </dgm:presLayoutVars>
      </dgm:prSet>
      <dgm:spPr/>
    </dgm:pt>
    <dgm:pt modelId="{B3C35365-B8EB-479A-B837-0AD173FBF479}" type="pres">
      <dgm:prSet presAssocID="{4E658F2E-26F4-46E5-9C34-1785C2706D78}" presName="sibTrans" presStyleLbl="sibTrans2D1" presStyleIdx="4" presStyleCnt="7"/>
      <dgm:spPr/>
    </dgm:pt>
    <dgm:pt modelId="{948904AA-3548-4AF4-84F2-D84414D382D4}" type="pres">
      <dgm:prSet presAssocID="{4E658F2E-26F4-46E5-9C34-1785C2706D78}" presName="connectorText" presStyleLbl="sibTrans2D1" presStyleIdx="4" presStyleCnt="7"/>
      <dgm:spPr/>
    </dgm:pt>
    <dgm:pt modelId="{C06E336E-F73D-4C11-A5DE-0BCCA477AFA2}" type="pres">
      <dgm:prSet presAssocID="{CA30F441-F944-4D80-BC81-1BBCF8FD74DA}" presName="node" presStyleLbl="node1" presStyleIdx="5" presStyleCnt="7">
        <dgm:presLayoutVars>
          <dgm:bulletEnabled val="1"/>
        </dgm:presLayoutVars>
      </dgm:prSet>
      <dgm:spPr/>
    </dgm:pt>
    <dgm:pt modelId="{5FB187E3-25C6-428D-9545-108D9F34F93B}" type="pres">
      <dgm:prSet presAssocID="{72184908-1D7A-46BD-BBE1-8A475958D420}" presName="sibTrans" presStyleLbl="sibTrans2D1" presStyleIdx="5" presStyleCnt="7"/>
      <dgm:spPr/>
    </dgm:pt>
    <dgm:pt modelId="{92E60481-3003-46A2-BF8C-4BFB68AB65D9}" type="pres">
      <dgm:prSet presAssocID="{72184908-1D7A-46BD-BBE1-8A475958D420}" presName="connectorText" presStyleLbl="sibTrans2D1" presStyleIdx="5" presStyleCnt="7"/>
      <dgm:spPr/>
    </dgm:pt>
    <dgm:pt modelId="{6061A4DA-252B-404D-8B93-74451FC8EFDB}" type="pres">
      <dgm:prSet presAssocID="{22A9CC3C-6911-47C6-B2F5-23D90C150D9B}" presName="node" presStyleLbl="node1" presStyleIdx="6" presStyleCnt="7">
        <dgm:presLayoutVars>
          <dgm:bulletEnabled val="1"/>
        </dgm:presLayoutVars>
      </dgm:prSet>
      <dgm:spPr/>
    </dgm:pt>
    <dgm:pt modelId="{52DA7784-0043-4EDC-A0AA-7B3ADF5D6933}" type="pres">
      <dgm:prSet presAssocID="{3089641B-EF1B-43BF-8D3B-B046B92A28CE}" presName="sibTrans" presStyleLbl="sibTrans2D1" presStyleIdx="6" presStyleCnt="7"/>
      <dgm:spPr/>
    </dgm:pt>
    <dgm:pt modelId="{2FFC7AEA-7F87-4E59-A5B6-7A45A5884543}" type="pres">
      <dgm:prSet presAssocID="{3089641B-EF1B-43BF-8D3B-B046B92A28CE}" presName="connectorText" presStyleLbl="sibTrans2D1" presStyleIdx="6" presStyleCnt="7"/>
      <dgm:spPr/>
    </dgm:pt>
  </dgm:ptLst>
  <dgm:cxnLst>
    <dgm:cxn modelId="{5441BC0F-9028-4DB8-A1D9-45D1D87DD8C0}" type="presOf" srcId="{C5E49620-DF68-4C31-A012-1DCEF6D82D5A}" destId="{AD98580B-3E13-4499-8414-E0474176B44E}" srcOrd="0" destOrd="0" presId="urn:microsoft.com/office/officeart/2005/8/layout/cycle2"/>
    <dgm:cxn modelId="{4C74421F-DAB5-4B66-A906-EB6D78FF63DA}" type="presOf" srcId="{8B034426-6D26-4322-8C7D-9D1A607433A7}" destId="{C861924E-906B-46B4-8C05-A1F2368B7F1A}" srcOrd="0" destOrd="0" presId="urn:microsoft.com/office/officeart/2005/8/layout/cycle2"/>
    <dgm:cxn modelId="{6827B526-B008-46FC-A8AB-4016F4124DDE}" srcId="{0B0A45E1-ABDD-4C16-BAB4-A4C5B0732874}" destId="{BBAD710A-6874-4D9C-B52D-F4CB3E353E22}" srcOrd="2" destOrd="0" parTransId="{B90D5DBF-7D20-4BCC-BC2F-58F1904709D4}" sibTransId="{59D45F30-42BE-4751-97DE-4A1F64C55463}"/>
    <dgm:cxn modelId="{2B183E6B-FEEC-44B6-953F-F87C25D225B2}" type="presOf" srcId="{89C84155-2ADD-4E08-8C76-1389FE88BC2C}" destId="{B1359FDB-380B-4432-A3F2-0C20BF30C6BB}" srcOrd="0" destOrd="0" presId="urn:microsoft.com/office/officeart/2005/8/layout/cycle2"/>
    <dgm:cxn modelId="{FF3D8E6D-B78A-4A4C-80C7-6FB1AC47D0D9}" type="presOf" srcId="{62AF9C45-F169-4D22-9735-DFA5C56AB9F8}" destId="{9AEB2AD6-BED0-4CC0-A564-F0FB4EA6373B}" srcOrd="0" destOrd="0" presId="urn:microsoft.com/office/officeart/2005/8/layout/cycle2"/>
    <dgm:cxn modelId="{0C18BE6F-9DDC-4416-9479-E12320A69D52}" type="presOf" srcId="{0B0A45E1-ABDD-4C16-BAB4-A4C5B0732874}" destId="{CE890883-5112-4FCA-9209-A8C05DC6B240}" srcOrd="0" destOrd="0" presId="urn:microsoft.com/office/officeart/2005/8/layout/cycle2"/>
    <dgm:cxn modelId="{83FDD94F-BF3C-462F-AEFA-DA5AF59FE55A}" type="presOf" srcId="{F7EF21FC-D013-46D8-8A9B-972A8FF12901}" destId="{975E1878-A394-489D-B1E5-EE5900B4E6CE}" srcOrd="1" destOrd="0" presId="urn:microsoft.com/office/officeart/2005/8/layout/cycle2"/>
    <dgm:cxn modelId="{FE62AB50-60EB-435F-9B7D-A8110DB89BE2}" srcId="{0B0A45E1-ABDD-4C16-BAB4-A4C5B0732874}" destId="{CA30F441-F944-4D80-BC81-1BBCF8FD74DA}" srcOrd="5" destOrd="0" parTransId="{92318B7C-1F2A-4F22-B9C6-2406A0D300D9}" sibTransId="{72184908-1D7A-46BD-BBE1-8A475958D420}"/>
    <dgm:cxn modelId="{B1A9B652-E86A-44F0-9B0D-08086DB58FF6}" type="presOf" srcId="{59D45F30-42BE-4751-97DE-4A1F64C55463}" destId="{7DE26D73-7F54-4396-94B1-E766138F5AD1}" srcOrd="0" destOrd="0" presId="urn:microsoft.com/office/officeart/2005/8/layout/cycle2"/>
    <dgm:cxn modelId="{DE940675-8CFF-4274-8534-056B0B0435D8}" srcId="{0B0A45E1-ABDD-4C16-BAB4-A4C5B0732874}" destId="{6D552AD0-7C6E-48A9-8C3D-1E52BEC76C11}" srcOrd="1" destOrd="0" parTransId="{E8534524-F71B-4ACF-A592-493C0CAF6107}" sibTransId="{4285539A-9DD4-4C1D-925A-A4EAF599700C}"/>
    <dgm:cxn modelId="{5F580B7F-66E8-47A7-91F8-B49EAF45910A}" type="presOf" srcId="{4E658F2E-26F4-46E5-9C34-1785C2706D78}" destId="{B3C35365-B8EB-479A-B837-0AD173FBF479}" srcOrd="0" destOrd="0" presId="urn:microsoft.com/office/officeart/2005/8/layout/cycle2"/>
    <dgm:cxn modelId="{CB932F88-7CA7-48A7-AC51-9F9D417288FB}" type="presOf" srcId="{72184908-1D7A-46BD-BBE1-8A475958D420}" destId="{5FB187E3-25C6-428D-9545-108D9F34F93B}" srcOrd="0" destOrd="0" presId="urn:microsoft.com/office/officeart/2005/8/layout/cycle2"/>
    <dgm:cxn modelId="{9E177C91-E298-475E-A630-1BFDC5F8E83B}" type="presOf" srcId="{3089641B-EF1B-43BF-8D3B-B046B92A28CE}" destId="{52DA7784-0043-4EDC-A0AA-7B3ADF5D6933}" srcOrd="0" destOrd="0" presId="urn:microsoft.com/office/officeart/2005/8/layout/cycle2"/>
    <dgm:cxn modelId="{42674E92-3D3F-4A60-818F-D33D71A0F78D}" type="presOf" srcId="{4285539A-9DD4-4C1D-925A-A4EAF599700C}" destId="{24C863D4-68EB-446F-A5D1-C5EC4608B77E}" srcOrd="0" destOrd="0" presId="urn:microsoft.com/office/officeart/2005/8/layout/cycle2"/>
    <dgm:cxn modelId="{11398B94-0BE3-420D-AE5A-FA82A464CD9B}" srcId="{0B0A45E1-ABDD-4C16-BAB4-A4C5B0732874}" destId="{22A9CC3C-6911-47C6-B2F5-23D90C150D9B}" srcOrd="6" destOrd="0" parTransId="{6804B73B-9FA2-4AFB-A065-B4FC61EC6C50}" sibTransId="{3089641B-EF1B-43BF-8D3B-B046B92A28CE}"/>
    <dgm:cxn modelId="{18BE9A96-FA20-478F-98BB-5D95B06BA93E}" type="presOf" srcId="{F7EF21FC-D013-46D8-8A9B-972A8FF12901}" destId="{66C7027A-A192-495E-B8D1-E98EAB7CD937}" srcOrd="0" destOrd="0" presId="urn:microsoft.com/office/officeart/2005/8/layout/cycle2"/>
    <dgm:cxn modelId="{D1C618A4-B78D-403C-808B-E0EED08C11BF}" srcId="{0B0A45E1-ABDD-4C16-BAB4-A4C5B0732874}" destId="{89C84155-2ADD-4E08-8C76-1389FE88BC2C}" srcOrd="3" destOrd="0" parTransId="{B0E45625-49F3-4658-9A04-675C1FAEC4D8}" sibTransId="{C5E49620-DF68-4C31-A012-1DCEF6D82D5A}"/>
    <dgm:cxn modelId="{B2E1C8B2-9121-4C76-BFF9-DD460C0F6154}" srcId="{0B0A45E1-ABDD-4C16-BAB4-A4C5B0732874}" destId="{62AF9C45-F169-4D22-9735-DFA5C56AB9F8}" srcOrd="4" destOrd="0" parTransId="{9929F0B0-BEAA-45B6-9D4F-670D1FA38E07}" sibTransId="{4E658F2E-26F4-46E5-9C34-1785C2706D78}"/>
    <dgm:cxn modelId="{EE6A99B3-8D14-4710-8B5C-343DA3ABF93D}" type="presOf" srcId="{3089641B-EF1B-43BF-8D3B-B046B92A28CE}" destId="{2FFC7AEA-7F87-4E59-A5B6-7A45A5884543}" srcOrd="1" destOrd="0" presId="urn:microsoft.com/office/officeart/2005/8/layout/cycle2"/>
    <dgm:cxn modelId="{38E4B5C1-83F2-4719-AF8A-177DCD40D17F}" type="presOf" srcId="{CA30F441-F944-4D80-BC81-1BBCF8FD74DA}" destId="{C06E336E-F73D-4C11-A5DE-0BCCA477AFA2}" srcOrd="0" destOrd="0" presId="urn:microsoft.com/office/officeart/2005/8/layout/cycle2"/>
    <dgm:cxn modelId="{7F61F8C5-ECBB-4680-99B9-10036BDC816E}" type="presOf" srcId="{72184908-1D7A-46BD-BBE1-8A475958D420}" destId="{92E60481-3003-46A2-BF8C-4BFB68AB65D9}" srcOrd="1" destOrd="0" presId="urn:microsoft.com/office/officeart/2005/8/layout/cycle2"/>
    <dgm:cxn modelId="{EB191AD1-188F-4E9D-B088-5970EEA4EA75}" type="presOf" srcId="{4E658F2E-26F4-46E5-9C34-1785C2706D78}" destId="{948904AA-3548-4AF4-84F2-D84414D382D4}" srcOrd="1" destOrd="0" presId="urn:microsoft.com/office/officeart/2005/8/layout/cycle2"/>
    <dgm:cxn modelId="{203F3DD8-779A-480D-99B4-CA05902DAF44}" type="presOf" srcId="{4285539A-9DD4-4C1D-925A-A4EAF599700C}" destId="{C6B9FCCC-6F62-485F-86AC-CDC429F48719}" srcOrd="1" destOrd="0" presId="urn:microsoft.com/office/officeart/2005/8/layout/cycle2"/>
    <dgm:cxn modelId="{3FF0B9DC-4506-4F01-91CA-5BB724EC0909}" type="presOf" srcId="{BBAD710A-6874-4D9C-B52D-F4CB3E353E22}" destId="{10052378-BA26-41E9-8C83-603E46AF0659}" srcOrd="0" destOrd="0" presId="urn:microsoft.com/office/officeart/2005/8/layout/cycle2"/>
    <dgm:cxn modelId="{B058A5E0-C489-4FF4-A28A-DB19F7FC4B3D}" type="presOf" srcId="{59D45F30-42BE-4751-97DE-4A1F64C55463}" destId="{49627116-F5E0-4F3C-97FA-BFE48C469FB0}" srcOrd="1" destOrd="0" presId="urn:microsoft.com/office/officeart/2005/8/layout/cycle2"/>
    <dgm:cxn modelId="{B8F8F1E0-8632-4F21-96CC-99DD07B41F47}" srcId="{0B0A45E1-ABDD-4C16-BAB4-A4C5B0732874}" destId="{8B034426-6D26-4322-8C7D-9D1A607433A7}" srcOrd="0" destOrd="0" parTransId="{91973EB5-3E24-4B5A-8031-ED10DF660962}" sibTransId="{F7EF21FC-D013-46D8-8A9B-972A8FF12901}"/>
    <dgm:cxn modelId="{A86F24E1-5D3F-4D25-88C3-3C5041A6EE2F}" type="presOf" srcId="{6D552AD0-7C6E-48A9-8C3D-1E52BEC76C11}" destId="{371F857B-9CCC-4A7B-943A-785BC69DF535}" srcOrd="0" destOrd="0" presId="urn:microsoft.com/office/officeart/2005/8/layout/cycle2"/>
    <dgm:cxn modelId="{883152F4-FBB9-4373-8950-FF56BB616F5C}" type="presOf" srcId="{C5E49620-DF68-4C31-A012-1DCEF6D82D5A}" destId="{59F44B73-0274-47FA-BE1D-DC655D9435DC}" srcOrd="1" destOrd="0" presId="urn:microsoft.com/office/officeart/2005/8/layout/cycle2"/>
    <dgm:cxn modelId="{763CE7F7-F54B-475A-A3FD-02DD7475CE3E}" type="presOf" srcId="{22A9CC3C-6911-47C6-B2F5-23D90C150D9B}" destId="{6061A4DA-252B-404D-8B93-74451FC8EFDB}" srcOrd="0" destOrd="0" presId="urn:microsoft.com/office/officeart/2005/8/layout/cycle2"/>
    <dgm:cxn modelId="{862BE5E2-283B-46C9-B2F8-3E662F7F7681}" type="presParOf" srcId="{CE890883-5112-4FCA-9209-A8C05DC6B240}" destId="{C861924E-906B-46B4-8C05-A1F2368B7F1A}" srcOrd="0" destOrd="0" presId="urn:microsoft.com/office/officeart/2005/8/layout/cycle2"/>
    <dgm:cxn modelId="{0BC96B25-6865-4A5B-AC8A-8604E2F3A9AD}" type="presParOf" srcId="{CE890883-5112-4FCA-9209-A8C05DC6B240}" destId="{66C7027A-A192-495E-B8D1-E98EAB7CD937}" srcOrd="1" destOrd="0" presId="urn:microsoft.com/office/officeart/2005/8/layout/cycle2"/>
    <dgm:cxn modelId="{501AC095-8E50-494D-BB3B-6C8663E9C174}" type="presParOf" srcId="{66C7027A-A192-495E-B8D1-E98EAB7CD937}" destId="{975E1878-A394-489D-B1E5-EE5900B4E6CE}" srcOrd="0" destOrd="0" presId="urn:microsoft.com/office/officeart/2005/8/layout/cycle2"/>
    <dgm:cxn modelId="{68EBDA98-F314-48AB-99C2-5E8DA6A54403}" type="presParOf" srcId="{CE890883-5112-4FCA-9209-A8C05DC6B240}" destId="{371F857B-9CCC-4A7B-943A-785BC69DF535}" srcOrd="2" destOrd="0" presId="urn:microsoft.com/office/officeart/2005/8/layout/cycle2"/>
    <dgm:cxn modelId="{CDD4CD27-AD0A-4957-B578-0050F9286954}" type="presParOf" srcId="{CE890883-5112-4FCA-9209-A8C05DC6B240}" destId="{24C863D4-68EB-446F-A5D1-C5EC4608B77E}" srcOrd="3" destOrd="0" presId="urn:microsoft.com/office/officeart/2005/8/layout/cycle2"/>
    <dgm:cxn modelId="{1B8BF902-FC02-461A-B13A-3C0FD1A57B95}" type="presParOf" srcId="{24C863D4-68EB-446F-A5D1-C5EC4608B77E}" destId="{C6B9FCCC-6F62-485F-86AC-CDC429F48719}" srcOrd="0" destOrd="0" presId="urn:microsoft.com/office/officeart/2005/8/layout/cycle2"/>
    <dgm:cxn modelId="{13A0C4DF-2733-44E3-ABC5-D818ED6FA810}" type="presParOf" srcId="{CE890883-5112-4FCA-9209-A8C05DC6B240}" destId="{10052378-BA26-41E9-8C83-603E46AF0659}" srcOrd="4" destOrd="0" presId="urn:microsoft.com/office/officeart/2005/8/layout/cycle2"/>
    <dgm:cxn modelId="{97F5D634-43D1-4812-914D-7C2560EF8E9D}" type="presParOf" srcId="{CE890883-5112-4FCA-9209-A8C05DC6B240}" destId="{7DE26D73-7F54-4396-94B1-E766138F5AD1}" srcOrd="5" destOrd="0" presId="urn:microsoft.com/office/officeart/2005/8/layout/cycle2"/>
    <dgm:cxn modelId="{73113554-4895-4420-BAC5-33BE94F53544}" type="presParOf" srcId="{7DE26D73-7F54-4396-94B1-E766138F5AD1}" destId="{49627116-F5E0-4F3C-97FA-BFE48C469FB0}" srcOrd="0" destOrd="0" presId="urn:microsoft.com/office/officeart/2005/8/layout/cycle2"/>
    <dgm:cxn modelId="{FB67EA42-36EA-4770-918D-4CCD62B6269C}" type="presParOf" srcId="{CE890883-5112-4FCA-9209-A8C05DC6B240}" destId="{B1359FDB-380B-4432-A3F2-0C20BF30C6BB}" srcOrd="6" destOrd="0" presId="urn:microsoft.com/office/officeart/2005/8/layout/cycle2"/>
    <dgm:cxn modelId="{FFFDB0D7-DBFF-4249-85DB-8480C1D2AB57}" type="presParOf" srcId="{CE890883-5112-4FCA-9209-A8C05DC6B240}" destId="{AD98580B-3E13-4499-8414-E0474176B44E}" srcOrd="7" destOrd="0" presId="urn:microsoft.com/office/officeart/2005/8/layout/cycle2"/>
    <dgm:cxn modelId="{4149BE6E-8FB5-414C-9BDB-8D267FB703A8}" type="presParOf" srcId="{AD98580B-3E13-4499-8414-E0474176B44E}" destId="{59F44B73-0274-47FA-BE1D-DC655D9435DC}" srcOrd="0" destOrd="0" presId="urn:microsoft.com/office/officeart/2005/8/layout/cycle2"/>
    <dgm:cxn modelId="{637D3099-6500-4C8A-BE46-A52FD83FEA25}" type="presParOf" srcId="{CE890883-5112-4FCA-9209-A8C05DC6B240}" destId="{9AEB2AD6-BED0-4CC0-A564-F0FB4EA6373B}" srcOrd="8" destOrd="0" presId="urn:microsoft.com/office/officeart/2005/8/layout/cycle2"/>
    <dgm:cxn modelId="{3B5158E7-A73F-4C2A-A507-72FA0631C261}" type="presParOf" srcId="{CE890883-5112-4FCA-9209-A8C05DC6B240}" destId="{B3C35365-B8EB-479A-B837-0AD173FBF479}" srcOrd="9" destOrd="0" presId="urn:microsoft.com/office/officeart/2005/8/layout/cycle2"/>
    <dgm:cxn modelId="{B95CB533-9632-4493-AFFB-86AC9995677B}" type="presParOf" srcId="{B3C35365-B8EB-479A-B837-0AD173FBF479}" destId="{948904AA-3548-4AF4-84F2-D84414D382D4}" srcOrd="0" destOrd="0" presId="urn:microsoft.com/office/officeart/2005/8/layout/cycle2"/>
    <dgm:cxn modelId="{C4A9538E-1B07-4E63-ADFB-0BEBC3812C82}" type="presParOf" srcId="{CE890883-5112-4FCA-9209-A8C05DC6B240}" destId="{C06E336E-F73D-4C11-A5DE-0BCCA477AFA2}" srcOrd="10" destOrd="0" presId="urn:microsoft.com/office/officeart/2005/8/layout/cycle2"/>
    <dgm:cxn modelId="{348DD944-12F9-4F38-AD29-E26A4CB6F1BD}" type="presParOf" srcId="{CE890883-5112-4FCA-9209-A8C05DC6B240}" destId="{5FB187E3-25C6-428D-9545-108D9F34F93B}" srcOrd="11" destOrd="0" presId="urn:microsoft.com/office/officeart/2005/8/layout/cycle2"/>
    <dgm:cxn modelId="{803DE81F-8594-49E8-99F9-A9BA783F15C1}" type="presParOf" srcId="{5FB187E3-25C6-428D-9545-108D9F34F93B}" destId="{92E60481-3003-46A2-BF8C-4BFB68AB65D9}" srcOrd="0" destOrd="0" presId="urn:microsoft.com/office/officeart/2005/8/layout/cycle2"/>
    <dgm:cxn modelId="{BDFA6065-1D99-4E87-B896-2816F0BE570F}" type="presParOf" srcId="{CE890883-5112-4FCA-9209-A8C05DC6B240}" destId="{6061A4DA-252B-404D-8B93-74451FC8EFDB}" srcOrd="12" destOrd="0" presId="urn:microsoft.com/office/officeart/2005/8/layout/cycle2"/>
    <dgm:cxn modelId="{6066D7FF-54BA-4B04-AAA4-60A5EA704CEE}" type="presParOf" srcId="{CE890883-5112-4FCA-9209-A8C05DC6B240}" destId="{52DA7784-0043-4EDC-A0AA-7B3ADF5D6933}" srcOrd="13" destOrd="0" presId="urn:microsoft.com/office/officeart/2005/8/layout/cycle2"/>
    <dgm:cxn modelId="{62AC6E56-611E-46D0-968F-CB2037B5FC56}" type="presParOf" srcId="{52DA7784-0043-4EDC-A0AA-7B3ADF5D6933}" destId="{2FFC7AEA-7F87-4E59-A5B6-7A45A588454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B753EF-A5B4-46E4-98AB-89F8CD686F3B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hr-HR"/>
        </a:p>
      </dgm:t>
    </dgm:pt>
    <dgm:pt modelId="{90F52DF2-3E28-41B7-9C4E-10D8D9687355}">
      <dgm:prSet phldrT="[Text]"/>
      <dgm:spPr/>
      <dgm:t>
        <a:bodyPr/>
        <a:lstStyle/>
        <a:p>
          <a:r>
            <a:rPr lang="hr-HR" dirty="0" err="1">
              <a:latin typeface="+mn-lt"/>
            </a:rPr>
            <a:t>Action</a:t>
          </a:r>
          <a:r>
            <a:rPr lang="hr-HR" dirty="0">
              <a:latin typeface="+mn-lt"/>
            </a:rPr>
            <a:t> plan</a:t>
          </a:r>
        </a:p>
      </dgm:t>
    </dgm:pt>
    <dgm:pt modelId="{3A41A7A0-8B54-4DC2-952C-4E7765AD5654}" type="parTrans" cxnId="{74A0D5E6-E15A-4B04-8604-F5945B351969}">
      <dgm:prSet/>
      <dgm:spPr/>
      <dgm:t>
        <a:bodyPr/>
        <a:lstStyle/>
        <a:p>
          <a:endParaRPr lang="hr-HR">
            <a:latin typeface="+mn-lt"/>
          </a:endParaRPr>
        </a:p>
      </dgm:t>
    </dgm:pt>
    <dgm:pt modelId="{3130D207-B0DE-4567-B890-A439504E5E9A}" type="sibTrans" cxnId="{74A0D5E6-E15A-4B04-8604-F5945B351969}">
      <dgm:prSet/>
      <dgm:spPr/>
      <dgm:t>
        <a:bodyPr/>
        <a:lstStyle/>
        <a:p>
          <a:endParaRPr lang="hr-HR">
            <a:latin typeface="+mn-lt"/>
          </a:endParaRPr>
        </a:p>
      </dgm:t>
    </dgm:pt>
    <dgm:pt modelId="{115373D9-B058-41F5-9D25-BC7125E02501}">
      <dgm:prSet phldrT="[Text]" custT="1"/>
      <dgm:spPr/>
      <dgm:t>
        <a:bodyPr/>
        <a:lstStyle/>
        <a:p>
          <a:pPr>
            <a:buNone/>
          </a:pPr>
          <a:endParaRPr lang="hr-HR" sz="1600" dirty="0">
            <a:latin typeface="+mn-lt"/>
          </a:endParaRPr>
        </a:p>
        <a:p>
          <a:pPr>
            <a:buNone/>
          </a:pPr>
          <a:r>
            <a:rPr lang="hr-HR" sz="1600" b="1" dirty="0">
              <a:latin typeface="+mn-lt"/>
            </a:rPr>
            <a:t>NEAQA</a:t>
          </a:r>
          <a:r>
            <a:rPr lang="en-GB" sz="1600" b="1" dirty="0">
              <a:latin typeface="+mn-lt"/>
            </a:rPr>
            <a:t> - Serbia</a:t>
          </a:r>
          <a:endParaRPr lang="hr-HR" sz="1600" b="1" dirty="0">
            <a:latin typeface="+mn-lt"/>
          </a:endParaRPr>
        </a:p>
        <a:p>
          <a:pPr>
            <a:buFont typeface="Arial" panose="020B0604020202020204" pitchFamily="34" charset="0"/>
            <a:buChar char="•"/>
          </a:pPr>
          <a:r>
            <a:rPr lang="en-US" sz="1400" dirty="0">
              <a:latin typeface="+mn-lt"/>
            </a:rPr>
            <a:t>•</a:t>
          </a:r>
          <a:r>
            <a:rPr lang="hr-HR" sz="1400" dirty="0">
              <a:latin typeface="+mn-lt"/>
            </a:rPr>
            <a:t> </a:t>
          </a:r>
          <a:r>
            <a:rPr lang="en-US" sz="1400" dirty="0">
              <a:latin typeface="+mn-lt"/>
            </a:rPr>
            <a:t>Recommendations from ENQA review report (2020)</a:t>
          </a:r>
          <a:endParaRPr lang="hr-HR" sz="1400" dirty="0">
            <a:latin typeface="+mn-lt"/>
          </a:endParaRPr>
        </a:p>
        <a:p>
          <a:pPr>
            <a:buFont typeface="Arial" panose="020B0604020202020204" pitchFamily="34" charset="0"/>
            <a:buChar char="•"/>
          </a:pPr>
          <a:r>
            <a:rPr lang="en-US" sz="1400" dirty="0">
              <a:latin typeface="+mn-lt"/>
            </a:rPr>
            <a:t>•</a:t>
          </a:r>
          <a:r>
            <a:rPr lang="hr-HR" sz="1400" dirty="0">
              <a:latin typeface="+mn-lt"/>
            </a:rPr>
            <a:t> </a:t>
          </a:r>
          <a:r>
            <a:rPr lang="en-US" sz="1400" dirty="0">
              <a:latin typeface="+mn-lt"/>
            </a:rPr>
            <a:t>NEAQA's actions from Follow-up report (2023)</a:t>
          </a:r>
          <a:endParaRPr lang="hr-HR" sz="1400" dirty="0">
            <a:latin typeface="+mn-lt"/>
          </a:endParaRPr>
        </a:p>
        <a:p>
          <a:pPr>
            <a:buFont typeface="Arial" panose="020B0604020202020204" pitchFamily="34" charset="0"/>
            <a:buChar char="•"/>
          </a:pPr>
          <a:r>
            <a:rPr lang="en-US" sz="1400" dirty="0">
              <a:latin typeface="+mn-lt"/>
            </a:rPr>
            <a:t>•NEAQA's remaining challenges from SEQA-ESG Action plan (2024)</a:t>
          </a:r>
          <a:endParaRPr lang="hr-HR" sz="1400" dirty="0">
            <a:latin typeface="+mn-lt"/>
          </a:endParaRPr>
        </a:p>
        <a:p>
          <a:pPr>
            <a:buNone/>
          </a:pPr>
          <a:endParaRPr lang="hr-HR" sz="500" dirty="0">
            <a:latin typeface="+mn-lt"/>
          </a:endParaRPr>
        </a:p>
        <a:p>
          <a:pPr>
            <a:buNone/>
          </a:pPr>
          <a:endParaRPr lang="hr-HR" sz="500" dirty="0">
            <a:latin typeface="+mn-lt"/>
          </a:endParaRPr>
        </a:p>
      </dgm:t>
    </dgm:pt>
    <dgm:pt modelId="{653A1E21-1E93-45A8-B837-124FC1719753}" type="parTrans" cxnId="{5853835D-8615-48C3-A9BE-1E34B1392611}">
      <dgm:prSet/>
      <dgm:spPr/>
      <dgm:t>
        <a:bodyPr/>
        <a:lstStyle/>
        <a:p>
          <a:endParaRPr lang="hr-HR">
            <a:latin typeface="+mn-lt"/>
          </a:endParaRPr>
        </a:p>
      </dgm:t>
    </dgm:pt>
    <dgm:pt modelId="{40A30346-B8DB-4E8D-9125-580E94F7B42B}" type="sibTrans" cxnId="{5853835D-8615-48C3-A9BE-1E34B1392611}">
      <dgm:prSet/>
      <dgm:spPr/>
      <dgm:t>
        <a:bodyPr/>
        <a:lstStyle/>
        <a:p>
          <a:endParaRPr lang="hr-HR">
            <a:latin typeface="+mn-lt"/>
          </a:endParaRPr>
        </a:p>
      </dgm:t>
    </dgm:pt>
    <dgm:pt modelId="{4D2F6F18-8E56-4259-94AA-36665E6FC573}">
      <dgm:prSet phldrT="[Text]"/>
      <dgm:spPr/>
      <dgm:t>
        <a:bodyPr/>
        <a:lstStyle/>
        <a:p>
          <a:r>
            <a:rPr lang="hr-HR" b="1" dirty="0">
              <a:latin typeface="+mn-lt"/>
            </a:rPr>
            <a:t>ACQAHE</a:t>
          </a:r>
          <a:r>
            <a:rPr lang="en-GB" b="1" dirty="0">
              <a:latin typeface="+mn-lt"/>
            </a:rPr>
            <a:t> – Monte Negro</a:t>
          </a:r>
          <a:endParaRPr lang="hr-HR" b="1" dirty="0">
            <a:latin typeface="+mn-lt"/>
          </a:endParaRPr>
        </a:p>
        <a:p>
          <a:r>
            <a:rPr lang="en-US" dirty="0">
              <a:latin typeface="+mn-lt"/>
            </a:rPr>
            <a:t>•</a:t>
          </a:r>
          <a:r>
            <a:rPr lang="hr-HR" dirty="0">
              <a:latin typeface="+mn-lt"/>
            </a:rPr>
            <a:t> SEQA </a:t>
          </a:r>
          <a:r>
            <a:rPr lang="en-US" dirty="0">
              <a:latin typeface="+mn-lt"/>
            </a:rPr>
            <a:t>National action plan for </a:t>
          </a:r>
          <a:r>
            <a:rPr lang="hr-HR" dirty="0">
              <a:latin typeface="+mn-lt"/>
            </a:rPr>
            <a:t>QA </a:t>
          </a:r>
          <a:r>
            <a:rPr lang="en-US" dirty="0">
              <a:latin typeface="+mn-lt"/>
            </a:rPr>
            <a:t>development (202</a:t>
          </a:r>
          <a:r>
            <a:rPr lang="hr-HR" dirty="0">
              <a:latin typeface="+mn-lt"/>
            </a:rPr>
            <a:t>2</a:t>
          </a:r>
          <a:r>
            <a:rPr lang="en-US" dirty="0">
              <a:latin typeface="+mn-lt"/>
            </a:rPr>
            <a:t>)</a:t>
          </a:r>
          <a:endParaRPr lang="hr-HR" dirty="0">
            <a:latin typeface="+mn-lt"/>
          </a:endParaRPr>
        </a:p>
        <a:p>
          <a:r>
            <a:rPr lang="en-US" dirty="0">
              <a:latin typeface="+mn-lt"/>
            </a:rPr>
            <a:t>•</a:t>
          </a:r>
          <a:r>
            <a:rPr lang="hr-HR" dirty="0">
              <a:latin typeface="+mn-lt"/>
            </a:rPr>
            <a:t> ACQAHE </a:t>
          </a:r>
          <a:r>
            <a:rPr lang="hr-HR" dirty="0" err="1">
              <a:latin typeface="+mn-lt"/>
            </a:rPr>
            <a:t>updated</a:t>
          </a:r>
          <a:r>
            <a:rPr lang="hr-HR" dirty="0">
              <a:latin typeface="+mn-lt"/>
            </a:rPr>
            <a:t> </a:t>
          </a:r>
          <a:r>
            <a:rPr lang="hr-HR" dirty="0" err="1">
              <a:latin typeface="+mn-lt"/>
            </a:rPr>
            <a:t>action</a:t>
          </a:r>
          <a:r>
            <a:rPr lang="hr-HR" dirty="0">
              <a:latin typeface="+mn-lt"/>
            </a:rPr>
            <a:t> plan (2024)</a:t>
          </a:r>
        </a:p>
      </dgm:t>
    </dgm:pt>
    <dgm:pt modelId="{F263AA34-B982-4B8B-B909-A074AC2CD690}" type="parTrans" cxnId="{9156F094-E978-4977-8E88-CB5C3550FC10}">
      <dgm:prSet/>
      <dgm:spPr/>
      <dgm:t>
        <a:bodyPr/>
        <a:lstStyle/>
        <a:p>
          <a:endParaRPr lang="hr-HR">
            <a:latin typeface="+mn-lt"/>
          </a:endParaRPr>
        </a:p>
      </dgm:t>
    </dgm:pt>
    <dgm:pt modelId="{DB5679B0-2A22-4B27-9E6E-194FA69B247C}" type="sibTrans" cxnId="{9156F094-E978-4977-8E88-CB5C3550FC10}">
      <dgm:prSet/>
      <dgm:spPr/>
      <dgm:t>
        <a:bodyPr/>
        <a:lstStyle/>
        <a:p>
          <a:endParaRPr lang="hr-HR">
            <a:latin typeface="+mn-lt"/>
          </a:endParaRPr>
        </a:p>
      </dgm:t>
    </dgm:pt>
    <dgm:pt modelId="{991C1830-8BBC-429D-BECF-8D4C6D1B2EF3}">
      <dgm:prSet/>
      <dgm:spPr/>
      <dgm:t>
        <a:bodyPr/>
        <a:lstStyle/>
        <a:p>
          <a:endParaRPr lang="hr-HR">
            <a:latin typeface="+mn-lt"/>
          </a:endParaRPr>
        </a:p>
      </dgm:t>
    </dgm:pt>
    <dgm:pt modelId="{EFDE8BB8-F330-48D7-AB08-E98607BBCB33}" type="parTrans" cxnId="{486369CC-84EB-4E9E-9650-116CDDBDC971}">
      <dgm:prSet/>
      <dgm:spPr/>
      <dgm:t>
        <a:bodyPr/>
        <a:lstStyle/>
        <a:p>
          <a:endParaRPr lang="hr-HR">
            <a:latin typeface="+mn-lt"/>
          </a:endParaRPr>
        </a:p>
      </dgm:t>
    </dgm:pt>
    <dgm:pt modelId="{7359700A-8EE9-484D-BD56-407DEF986341}" type="sibTrans" cxnId="{486369CC-84EB-4E9E-9650-116CDDBDC971}">
      <dgm:prSet/>
      <dgm:spPr/>
      <dgm:t>
        <a:bodyPr/>
        <a:lstStyle/>
        <a:p>
          <a:endParaRPr lang="hr-HR">
            <a:latin typeface="+mn-lt"/>
          </a:endParaRPr>
        </a:p>
      </dgm:t>
    </dgm:pt>
    <dgm:pt modelId="{5F259F91-DF79-4B24-91E8-D2FE94FCEB8F}">
      <dgm:prSet/>
      <dgm:spPr/>
      <dgm:t>
        <a:bodyPr/>
        <a:lstStyle/>
        <a:p>
          <a:endParaRPr lang="hr-HR">
            <a:latin typeface="+mn-lt"/>
          </a:endParaRPr>
        </a:p>
      </dgm:t>
    </dgm:pt>
    <dgm:pt modelId="{5707E82F-0D42-4E34-BE3B-05651231A986}" type="parTrans" cxnId="{C643FD6F-4333-4FD0-B054-B9662B7DBAAE}">
      <dgm:prSet/>
      <dgm:spPr/>
      <dgm:t>
        <a:bodyPr/>
        <a:lstStyle/>
        <a:p>
          <a:endParaRPr lang="hr-HR">
            <a:latin typeface="+mn-lt"/>
          </a:endParaRPr>
        </a:p>
      </dgm:t>
    </dgm:pt>
    <dgm:pt modelId="{E84D4428-B334-4418-A04A-19A50CDACE50}" type="sibTrans" cxnId="{C643FD6F-4333-4FD0-B054-B9662B7DBAAE}">
      <dgm:prSet/>
      <dgm:spPr/>
      <dgm:t>
        <a:bodyPr/>
        <a:lstStyle/>
        <a:p>
          <a:endParaRPr lang="hr-HR">
            <a:latin typeface="+mn-lt"/>
          </a:endParaRPr>
        </a:p>
      </dgm:t>
    </dgm:pt>
    <dgm:pt modelId="{FAE7D682-BD36-43B9-BF3F-15C63FAD9C97}">
      <dgm:prSet/>
      <dgm:spPr/>
      <dgm:t>
        <a:bodyPr/>
        <a:lstStyle/>
        <a:p>
          <a:endParaRPr lang="hr-HR">
            <a:latin typeface="+mn-lt"/>
          </a:endParaRPr>
        </a:p>
      </dgm:t>
    </dgm:pt>
    <dgm:pt modelId="{1E9C1383-C6C3-4D1F-BB9F-B9EB2CEBB5F6}" type="parTrans" cxnId="{EC9988DC-DCED-4932-A443-C9D4744CF7C6}">
      <dgm:prSet/>
      <dgm:spPr/>
      <dgm:t>
        <a:bodyPr/>
        <a:lstStyle/>
        <a:p>
          <a:endParaRPr lang="hr-HR">
            <a:latin typeface="+mn-lt"/>
          </a:endParaRPr>
        </a:p>
      </dgm:t>
    </dgm:pt>
    <dgm:pt modelId="{4C3BBD61-A564-474B-9056-07A5FC115730}" type="sibTrans" cxnId="{EC9988DC-DCED-4932-A443-C9D4744CF7C6}">
      <dgm:prSet/>
      <dgm:spPr/>
      <dgm:t>
        <a:bodyPr/>
        <a:lstStyle/>
        <a:p>
          <a:endParaRPr lang="hr-HR">
            <a:latin typeface="+mn-lt"/>
          </a:endParaRPr>
        </a:p>
      </dgm:t>
    </dgm:pt>
    <dgm:pt modelId="{F93D2EE5-F7E6-4367-B5B6-AE3180B49D9F}">
      <dgm:prSet phldrT="[Text]" custT="1"/>
      <dgm:spPr/>
      <dgm:t>
        <a:bodyPr/>
        <a:lstStyle/>
        <a:p>
          <a:r>
            <a:rPr lang="en-GB" sz="2000" b="1" dirty="0">
              <a:latin typeface="+mn-lt"/>
            </a:rPr>
            <a:t>HEA - </a:t>
          </a:r>
          <a:r>
            <a:rPr lang="hr-HR" sz="2000" b="1" dirty="0" err="1">
              <a:latin typeface="+mn-lt"/>
            </a:rPr>
            <a:t>Bosnia</a:t>
          </a:r>
          <a:r>
            <a:rPr lang="hr-HR" sz="2000" b="1" dirty="0">
              <a:latin typeface="+mn-lt"/>
            </a:rPr>
            <a:t> </a:t>
          </a:r>
          <a:r>
            <a:rPr lang="hr-HR" sz="2000" b="1" dirty="0" err="1">
              <a:latin typeface="+mn-lt"/>
            </a:rPr>
            <a:t>and</a:t>
          </a:r>
          <a:r>
            <a:rPr lang="hr-HR" sz="2000" b="1" dirty="0">
              <a:latin typeface="+mn-lt"/>
            </a:rPr>
            <a:t> </a:t>
          </a:r>
          <a:r>
            <a:rPr lang="hr-HR" sz="2000" b="1" dirty="0" err="1">
              <a:latin typeface="+mn-lt"/>
            </a:rPr>
            <a:t>Herzegovina</a:t>
          </a:r>
          <a:endParaRPr lang="en-GB" sz="2000" dirty="0">
            <a:latin typeface="+mn-lt"/>
          </a:endParaRPr>
        </a:p>
        <a:p>
          <a:r>
            <a:rPr lang="en-GB" sz="1600" dirty="0">
              <a:latin typeface="+mn-lt"/>
            </a:rPr>
            <a:t>• SEQA-ESG Action Plan (2024)</a:t>
          </a:r>
        </a:p>
        <a:p>
          <a:r>
            <a:rPr lang="en-US" sz="1600" dirty="0">
              <a:latin typeface="+mn-lt"/>
            </a:rPr>
            <a:t>SMEQA project (ongoing)</a:t>
          </a:r>
        </a:p>
        <a:p>
          <a:pPr>
            <a:buFont typeface="Arial" panose="020B0604020202020204" pitchFamily="34" charset="0"/>
            <a:buChar char="•"/>
          </a:pPr>
          <a:r>
            <a:rPr lang="en-US" sz="1600" dirty="0">
              <a:latin typeface="+mn-lt"/>
            </a:rPr>
            <a:t>Recommendations from ENQA review  (2017)</a:t>
          </a:r>
          <a:endParaRPr lang="hr-HR" sz="1600" dirty="0">
            <a:latin typeface="+mn-lt"/>
          </a:endParaRPr>
        </a:p>
      </dgm:t>
    </dgm:pt>
    <dgm:pt modelId="{C6A5C395-8A1B-4CA6-95CD-2756D91134F7}" type="sibTrans" cxnId="{CF853828-DE5B-47AA-B37B-B9676BEE5DCC}">
      <dgm:prSet/>
      <dgm:spPr/>
      <dgm:t>
        <a:bodyPr/>
        <a:lstStyle/>
        <a:p>
          <a:endParaRPr lang="hr-HR">
            <a:latin typeface="+mn-lt"/>
          </a:endParaRPr>
        </a:p>
      </dgm:t>
    </dgm:pt>
    <dgm:pt modelId="{0B38D820-B399-4C7C-B044-DFB7A0E51654}" type="parTrans" cxnId="{CF853828-DE5B-47AA-B37B-B9676BEE5DCC}">
      <dgm:prSet/>
      <dgm:spPr/>
      <dgm:t>
        <a:bodyPr/>
        <a:lstStyle/>
        <a:p>
          <a:endParaRPr lang="hr-HR">
            <a:latin typeface="+mn-lt"/>
          </a:endParaRPr>
        </a:p>
      </dgm:t>
    </dgm:pt>
    <dgm:pt modelId="{C695D26E-E5B6-423F-A5EB-FE97BD1766F9}" type="pres">
      <dgm:prSet presAssocID="{CDB753EF-A5B4-46E4-98AB-89F8CD686F3B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043AC75-EAA2-48E1-BE41-2F5C3EC58171}" type="pres">
      <dgm:prSet presAssocID="{90F52DF2-3E28-41B7-9C4E-10D8D9687355}" presName="centerShape" presStyleLbl="node0" presStyleIdx="0" presStyleCnt="1" custLinFactNeighborX="0" custLinFactNeighborY="-6371"/>
      <dgm:spPr/>
    </dgm:pt>
    <dgm:pt modelId="{D24B26F2-437C-4E89-A152-2E6854D9554D}" type="pres">
      <dgm:prSet presAssocID="{653A1E21-1E93-45A8-B837-124FC1719753}" presName="parTrans" presStyleLbl="bgSibTrans2D1" presStyleIdx="0" presStyleCnt="6" custAng="400927" custScaleX="26405" custLinFactNeighborX="38611" custLinFactNeighborY="34715"/>
      <dgm:spPr/>
    </dgm:pt>
    <dgm:pt modelId="{7F6001F3-DADE-4BC9-BF72-BC628B8E7318}" type="pres">
      <dgm:prSet presAssocID="{115373D9-B058-41F5-9D25-BC7125E02501}" presName="node" presStyleLbl="node1" presStyleIdx="0" presStyleCnt="6" custScaleX="142878" custScaleY="150790">
        <dgm:presLayoutVars>
          <dgm:bulletEnabled val="1"/>
        </dgm:presLayoutVars>
      </dgm:prSet>
      <dgm:spPr/>
    </dgm:pt>
    <dgm:pt modelId="{2549797B-8442-4526-B971-05998921781D}" type="pres">
      <dgm:prSet presAssocID="{F263AA34-B982-4B8B-B909-A074AC2CD690}" presName="parTrans" presStyleLbl="bgSibTrans2D1" presStyleIdx="1" presStyleCnt="6" custScaleX="26405" custLinFactNeighborX="29566" custLinFactNeighborY="72289"/>
      <dgm:spPr/>
    </dgm:pt>
    <dgm:pt modelId="{C5C98E81-F9D6-48AB-8100-4F2525C48395}" type="pres">
      <dgm:prSet presAssocID="{4D2F6F18-8E56-4259-94AA-36665E6FC573}" presName="node" presStyleLbl="node1" presStyleIdx="1" presStyleCnt="6" custScaleX="142878" custScaleY="150790" custRadScaleRad="112860" custRadScaleInc="-16967">
        <dgm:presLayoutVars>
          <dgm:bulletEnabled val="1"/>
        </dgm:presLayoutVars>
      </dgm:prSet>
      <dgm:spPr/>
    </dgm:pt>
    <dgm:pt modelId="{4CDD4AC9-05F0-41D8-BE05-D5EFE8BE5CF3}" type="pres">
      <dgm:prSet presAssocID="{EFDE8BB8-F330-48D7-AB08-E98607BBCB33}" presName="parTrans" presStyleLbl="bgSibTrans2D1" presStyleIdx="2" presStyleCnt="6" custAng="1080000" custScaleX="26405" custLinFactNeighborX="12810" custLinFactNeighborY="91128"/>
      <dgm:spPr/>
    </dgm:pt>
    <dgm:pt modelId="{F25226F9-B4E1-4E02-94C9-1DEC0F147C83}" type="pres">
      <dgm:prSet presAssocID="{991C1830-8BBC-429D-BECF-8D4C6D1B2EF3}" presName="node" presStyleLbl="node1" presStyleIdx="2" presStyleCnt="6" custScaleX="142878" custScaleY="150790" custRadScaleRad="99126" custRadScaleInc="4929">
        <dgm:presLayoutVars>
          <dgm:bulletEnabled val="1"/>
        </dgm:presLayoutVars>
      </dgm:prSet>
      <dgm:spPr/>
    </dgm:pt>
    <dgm:pt modelId="{95EB1620-1FD6-4BDD-872E-4529E6C0DBE6}" type="pres">
      <dgm:prSet presAssocID="{5707E82F-0D42-4E34-BE3B-05651231A986}" presName="parTrans" presStyleLbl="bgSibTrans2D1" presStyleIdx="3" presStyleCnt="6" custAng="20520000" custScaleX="26405" custLinFactNeighborX="-18500" custLinFactNeighborY="90914"/>
      <dgm:spPr/>
    </dgm:pt>
    <dgm:pt modelId="{8C8BDF25-31AA-4BDF-A7E5-8B8C82A057D9}" type="pres">
      <dgm:prSet presAssocID="{5F259F91-DF79-4B24-91E8-D2FE94FCEB8F}" presName="node" presStyleLbl="node1" presStyleIdx="3" presStyleCnt="6" custScaleX="142878" custScaleY="150790" custRadScaleRad="102147" custRadScaleInc="7005">
        <dgm:presLayoutVars>
          <dgm:bulletEnabled val="1"/>
        </dgm:presLayoutVars>
      </dgm:prSet>
      <dgm:spPr/>
    </dgm:pt>
    <dgm:pt modelId="{9C19AADE-A74C-4F53-AA56-2A03FE991346}" type="pres">
      <dgm:prSet presAssocID="{1E9C1383-C6C3-4D1F-BB9F-B9EB2CEBB5F6}" presName="parTrans" presStyleLbl="bgSibTrans2D1" presStyleIdx="4" presStyleCnt="6" custScaleX="27175" custLinFactNeighborX="-33271" custLinFactNeighborY="62198"/>
      <dgm:spPr/>
    </dgm:pt>
    <dgm:pt modelId="{0DC0F7BE-2E28-4AB0-8B11-1E8C6266EF91}" type="pres">
      <dgm:prSet presAssocID="{FAE7D682-BD36-43B9-BF3F-15C63FAD9C97}" presName="node" presStyleLbl="node1" presStyleIdx="4" presStyleCnt="6" custScaleX="142878" custScaleY="150790" custRadScaleRad="103572" custRadScaleInc="11365">
        <dgm:presLayoutVars>
          <dgm:bulletEnabled val="1"/>
        </dgm:presLayoutVars>
      </dgm:prSet>
      <dgm:spPr/>
    </dgm:pt>
    <dgm:pt modelId="{41305954-DD3C-4F20-88ED-A5E18853D44B}" type="pres">
      <dgm:prSet presAssocID="{0B38D820-B399-4C7C-B044-DFB7A0E51654}" presName="parTrans" presStyleLbl="bgSibTrans2D1" presStyleIdx="5" presStyleCnt="6" custAng="21183310" custScaleX="26405" custLinFactNeighborX="-36637" custLinFactNeighborY="25963"/>
      <dgm:spPr/>
    </dgm:pt>
    <dgm:pt modelId="{1944E3E5-6A0C-4F91-900E-7D199EFEA335}" type="pres">
      <dgm:prSet presAssocID="{F93D2EE5-F7E6-4367-B5B6-AE3180B49D9F}" presName="node" presStyleLbl="node1" presStyleIdx="5" presStyleCnt="6" custScaleX="142878" custScaleY="150790" custRadScaleRad="95397" custRadScaleInc="3847">
        <dgm:presLayoutVars>
          <dgm:bulletEnabled val="1"/>
        </dgm:presLayoutVars>
      </dgm:prSet>
      <dgm:spPr/>
    </dgm:pt>
  </dgm:ptLst>
  <dgm:cxnLst>
    <dgm:cxn modelId="{97B76917-3D8F-4B1E-8CF5-4F21C74C9ADA}" type="presOf" srcId="{991C1830-8BBC-429D-BECF-8D4C6D1B2EF3}" destId="{F25226F9-B4E1-4E02-94C9-1DEC0F147C83}" srcOrd="0" destOrd="0" presId="urn:microsoft.com/office/officeart/2005/8/layout/radial4"/>
    <dgm:cxn modelId="{A26B491C-9FAA-418E-8A07-71ED057FCCB2}" type="presOf" srcId="{4D2F6F18-8E56-4259-94AA-36665E6FC573}" destId="{C5C98E81-F9D6-48AB-8100-4F2525C48395}" srcOrd="0" destOrd="0" presId="urn:microsoft.com/office/officeart/2005/8/layout/radial4"/>
    <dgm:cxn modelId="{CF853828-DE5B-47AA-B37B-B9676BEE5DCC}" srcId="{90F52DF2-3E28-41B7-9C4E-10D8D9687355}" destId="{F93D2EE5-F7E6-4367-B5B6-AE3180B49D9F}" srcOrd="5" destOrd="0" parTransId="{0B38D820-B399-4C7C-B044-DFB7A0E51654}" sibTransId="{C6A5C395-8A1B-4CA6-95CD-2756D91134F7}"/>
    <dgm:cxn modelId="{E5823F2C-8D04-40FA-A945-63163F6BA817}" type="presOf" srcId="{1E9C1383-C6C3-4D1F-BB9F-B9EB2CEBB5F6}" destId="{9C19AADE-A74C-4F53-AA56-2A03FE991346}" srcOrd="0" destOrd="0" presId="urn:microsoft.com/office/officeart/2005/8/layout/radial4"/>
    <dgm:cxn modelId="{4898D13F-6F85-4BE5-92E1-E3AB1E43B470}" type="presOf" srcId="{CDB753EF-A5B4-46E4-98AB-89F8CD686F3B}" destId="{C695D26E-E5B6-423F-A5EB-FE97BD1766F9}" srcOrd="0" destOrd="0" presId="urn:microsoft.com/office/officeart/2005/8/layout/radial4"/>
    <dgm:cxn modelId="{5853835D-8615-48C3-A9BE-1E34B1392611}" srcId="{90F52DF2-3E28-41B7-9C4E-10D8D9687355}" destId="{115373D9-B058-41F5-9D25-BC7125E02501}" srcOrd="0" destOrd="0" parTransId="{653A1E21-1E93-45A8-B837-124FC1719753}" sibTransId="{40A30346-B8DB-4E8D-9125-580E94F7B42B}"/>
    <dgm:cxn modelId="{56F45844-3071-47EB-936C-91B0AAEA9DA7}" type="presOf" srcId="{F263AA34-B982-4B8B-B909-A074AC2CD690}" destId="{2549797B-8442-4526-B971-05998921781D}" srcOrd="0" destOrd="0" presId="urn:microsoft.com/office/officeart/2005/8/layout/radial4"/>
    <dgm:cxn modelId="{B1618065-B24C-4D0C-BE2E-3F9BB6311E74}" type="presOf" srcId="{5F259F91-DF79-4B24-91E8-D2FE94FCEB8F}" destId="{8C8BDF25-31AA-4BDF-A7E5-8B8C82A057D9}" srcOrd="0" destOrd="0" presId="urn:microsoft.com/office/officeart/2005/8/layout/radial4"/>
    <dgm:cxn modelId="{AD051E6F-FB88-4A25-B3E7-5AF4B8D04186}" type="presOf" srcId="{F93D2EE5-F7E6-4367-B5B6-AE3180B49D9F}" destId="{1944E3E5-6A0C-4F91-900E-7D199EFEA335}" srcOrd="0" destOrd="0" presId="urn:microsoft.com/office/officeart/2005/8/layout/radial4"/>
    <dgm:cxn modelId="{98F5266F-16A3-4DDF-8F44-D19B068DDEC1}" type="presOf" srcId="{FAE7D682-BD36-43B9-BF3F-15C63FAD9C97}" destId="{0DC0F7BE-2E28-4AB0-8B11-1E8C6266EF91}" srcOrd="0" destOrd="0" presId="urn:microsoft.com/office/officeart/2005/8/layout/radial4"/>
    <dgm:cxn modelId="{C643FD6F-4333-4FD0-B054-B9662B7DBAAE}" srcId="{90F52DF2-3E28-41B7-9C4E-10D8D9687355}" destId="{5F259F91-DF79-4B24-91E8-D2FE94FCEB8F}" srcOrd="3" destOrd="0" parTransId="{5707E82F-0D42-4E34-BE3B-05651231A986}" sibTransId="{E84D4428-B334-4418-A04A-19A50CDACE50}"/>
    <dgm:cxn modelId="{7781C57E-04B3-42D9-9E94-9808085A9BDC}" type="presOf" srcId="{0B38D820-B399-4C7C-B044-DFB7A0E51654}" destId="{41305954-DD3C-4F20-88ED-A5E18853D44B}" srcOrd="0" destOrd="0" presId="urn:microsoft.com/office/officeart/2005/8/layout/radial4"/>
    <dgm:cxn modelId="{408E3782-D8E7-484D-9DD7-056267EB6C8B}" type="presOf" srcId="{653A1E21-1E93-45A8-B837-124FC1719753}" destId="{D24B26F2-437C-4E89-A152-2E6854D9554D}" srcOrd="0" destOrd="0" presId="urn:microsoft.com/office/officeart/2005/8/layout/radial4"/>
    <dgm:cxn modelId="{90D82E92-1687-4906-AAED-8281FC6581EA}" type="presOf" srcId="{115373D9-B058-41F5-9D25-BC7125E02501}" destId="{7F6001F3-DADE-4BC9-BF72-BC628B8E7318}" srcOrd="0" destOrd="0" presId="urn:microsoft.com/office/officeart/2005/8/layout/radial4"/>
    <dgm:cxn modelId="{9156F094-E978-4977-8E88-CB5C3550FC10}" srcId="{90F52DF2-3E28-41B7-9C4E-10D8D9687355}" destId="{4D2F6F18-8E56-4259-94AA-36665E6FC573}" srcOrd="1" destOrd="0" parTransId="{F263AA34-B982-4B8B-B909-A074AC2CD690}" sibTransId="{DB5679B0-2A22-4B27-9E6E-194FA69B247C}"/>
    <dgm:cxn modelId="{D09F149A-365F-4D24-9E1C-0A53A28D1C12}" type="presOf" srcId="{90F52DF2-3E28-41B7-9C4E-10D8D9687355}" destId="{3043AC75-EAA2-48E1-BE41-2F5C3EC58171}" srcOrd="0" destOrd="0" presId="urn:microsoft.com/office/officeart/2005/8/layout/radial4"/>
    <dgm:cxn modelId="{932452AA-FA00-4CF7-A8C9-0995D42C06A1}" type="presOf" srcId="{5707E82F-0D42-4E34-BE3B-05651231A986}" destId="{95EB1620-1FD6-4BDD-872E-4529E6C0DBE6}" srcOrd="0" destOrd="0" presId="urn:microsoft.com/office/officeart/2005/8/layout/radial4"/>
    <dgm:cxn modelId="{486369CC-84EB-4E9E-9650-116CDDBDC971}" srcId="{90F52DF2-3E28-41B7-9C4E-10D8D9687355}" destId="{991C1830-8BBC-429D-BECF-8D4C6D1B2EF3}" srcOrd="2" destOrd="0" parTransId="{EFDE8BB8-F330-48D7-AB08-E98607BBCB33}" sibTransId="{7359700A-8EE9-484D-BD56-407DEF986341}"/>
    <dgm:cxn modelId="{8C0486DC-8431-403B-9847-FB3E28917527}" type="presOf" srcId="{EFDE8BB8-F330-48D7-AB08-E98607BBCB33}" destId="{4CDD4AC9-05F0-41D8-BE05-D5EFE8BE5CF3}" srcOrd="0" destOrd="0" presId="urn:microsoft.com/office/officeart/2005/8/layout/radial4"/>
    <dgm:cxn modelId="{EC9988DC-DCED-4932-A443-C9D4744CF7C6}" srcId="{90F52DF2-3E28-41B7-9C4E-10D8D9687355}" destId="{FAE7D682-BD36-43B9-BF3F-15C63FAD9C97}" srcOrd="4" destOrd="0" parTransId="{1E9C1383-C6C3-4D1F-BB9F-B9EB2CEBB5F6}" sibTransId="{4C3BBD61-A564-474B-9056-07A5FC115730}"/>
    <dgm:cxn modelId="{74A0D5E6-E15A-4B04-8604-F5945B351969}" srcId="{CDB753EF-A5B4-46E4-98AB-89F8CD686F3B}" destId="{90F52DF2-3E28-41B7-9C4E-10D8D9687355}" srcOrd="0" destOrd="0" parTransId="{3A41A7A0-8B54-4DC2-952C-4E7765AD5654}" sibTransId="{3130D207-B0DE-4567-B890-A439504E5E9A}"/>
    <dgm:cxn modelId="{11E697F6-4EE8-4398-A508-1D70487C1BC9}" type="presParOf" srcId="{C695D26E-E5B6-423F-A5EB-FE97BD1766F9}" destId="{3043AC75-EAA2-48E1-BE41-2F5C3EC58171}" srcOrd="0" destOrd="0" presId="urn:microsoft.com/office/officeart/2005/8/layout/radial4"/>
    <dgm:cxn modelId="{650365ED-0261-469F-BA76-52B59EBCA99A}" type="presParOf" srcId="{C695D26E-E5B6-423F-A5EB-FE97BD1766F9}" destId="{D24B26F2-437C-4E89-A152-2E6854D9554D}" srcOrd="1" destOrd="0" presId="urn:microsoft.com/office/officeart/2005/8/layout/radial4"/>
    <dgm:cxn modelId="{95BA761E-CFE9-4C47-94C4-F4DE091B9734}" type="presParOf" srcId="{C695D26E-E5B6-423F-A5EB-FE97BD1766F9}" destId="{7F6001F3-DADE-4BC9-BF72-BC628B8E7318}" srcOrd="2" destOrd="0" presId="urn:microsoft.com/office/officeart/2005/8/layout/radial4"/>
    <dgm:cxn modelId="{265B91EC-EFF2-47F0-967C-B68FD49DEC34}" type="presParOf" srcId="{C695D26E-E5B6-423F-A5EB-FE97BD1766F9}" destId="{2549797B-8442-4526-B971-05998921781D}" srcOrd="3" destOrd="0" presId="urn:microsoft.com/office/officeart/2005/8/layout/radial4"/>
    <dgm:cxn modelId="{05690989-D0C2-4DAC-B162-384E3829F288}" type="presParOf" srcId="{C695D26E-E5B6-423F-A5EB-FE97BD1766F9}" destId="{C5C98E81-F9D6-48AB-8100-4F2525C48395}" srcOrd="4" destOrd="0" presId="urn:microsoft.com/office/officeart/2005/8/layout/radial4"/>
    <dgm:cxn modelId="{2FD3654A-459E-4DD1-8E3F-E22F5D59ACE3}" type="presParOf" srcId="{C695D26E-E5B6-423F-A5EB-FE97BD1766F9}" destId="{4CDD4AC9-05F0-41D8-BE05-D5EFE8BE5CF3}" srcOrd="5" destOrd="0" presId="urn:microsoft.com/office/officeart/2005/8/layout/radial4"/>
    <dgm:cxn modelId="{73F73E7C-F5FD-4D3E-9D50-648585B584BF}" type="presParOf" srcId="{C695D26E-E5B6-423F-A5EB-FE97BD1766F9}" destId="{F25226F9-B4E1-4E02-94C9-1DEC0F147C83}" srcOrd="6" destOrd="0" presId="urn:microsoft.com/office/officeart/2005/8/layout/radial4"/>
    <dgm:cxn modelId="{9E90B4E5-880D-48F0-8740-BFE7E1A0E9B4}" type="presParOf" srcId="{C695D26E-E5B6-423F-A5EB-FE97BD1766F9}" destId="{95EB1620-1FD6-4BDD-872E-4529E6C0DBE6}" srcOrd="7" destOrd="0" presId="urn:microsoft.com/office/officeart/2005/8/layout/radial4"/>
    <dgm:cxn modelId="{6A9F0F4D-38B1-4EC5-BCAB-F516B935FA33}" type="presParOf" srcId="{C695D26E-E5B6-423F-A5EB-FE97BD1766F9}" destId="{8C8BDF25-31AA-4BDF-A7E5-8B8C82A057D9}" srcOrd="8" destOrd="0" presId="urn:microsoft.com/office/officeart/2005/8/layout/radial4"/>
    <dgm:cxn modelId="{C65142EA-8E08-46C6-A14A-3E0BBCAEA424}" type="presParOf" srcId="{C695D26E-E5B6-423F-A5EB-FE97BD1766F9}" destId="{9C19AADE-A74C-4F53-AA56-2A03FE991346}" srcOrd="9" destOrd="0" presId="urn:microsoft.com/office/officeart/2005/8/layout/radial4"/>
    <dgm:cxn modelId="{3C593BB0-8F24-49B9-9C5A-9756F4044E51}" type="presParOf" srcId="{C695D26E-E5B6-423F-A5EB-FE97BD1766F9}" destId="{0DC0F7BE-2E28-4AB0-8B11-1E8C6266EF91}" srcOrd="10" destOrd="0" presId="urn:microsoft.com/office/officeart/2005/8/layout/radial4"/>
    <dgm:cxn modelId="{D7D3B9E6-B8DA-474B-8724-6C0DF90AA0CA}" type="presParOf" srcId="{C695D26E-E5B6-423F-A5EB-FE97BD1766F9}" destId="{41305954-DD3C-4F20-88ED-A5E18853D44B}" srcOrd="11" destOrd="0" presId="urn:microsoft.com/office/officeart/2005/8/layout/radial4"/>
    <dgm:cxn modelId="{A194AE64-767F-4EAB-9EAD-23C81F1BD3E8}" type="presParOf" srcId="{C695D26E-E5B6-423F-A5EB-FE97BD1766F9}" destId="{1944E3E5-6A0C-4F91-900E-7D199EFEA335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61924E-906B-46B4-8C05-A1F2368B7F1A}">
      <dsp:nvSpPr>
        <dsp:cNvPr id="0" name=""/>
        <dsp:cNvSpPr/>
      </dsp:nvSpPr>
      <dsp:spPr>
        <a:xfrm>
          <a:off x="3428274" y="1593"/>
          <a:ext cx="1220651" cy="122065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dirty="0"/>
            <a:t>Planning of the visits</a:t>
          </a:r>
        </a:p>
      </dsp:txBody>
      <dsp:txXfrm>
        <a:off x="3607034" y="180353"/>
        <a:ext cx="863131" cy="863131"/>
      </dsp:txXfrm>
    </dsp:sp>
    <dsp:sp modelId="{66C7027A-A192-495E-B8D1-E98EAB7CD937}">
      <dsp:nvSpPr>
        <dsp:cNvPr id="0" name=""/>
        <dsp:cNvSpPr/>
      </dsp:nvSpPr>
      <dsp:spPr>
        <a:xfrm rot="1542857">
          <a:off x="4693483" y="799228"/>
          <a:ext cx="323601" cy="4119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400" kern="1200"/>
        </a:p>
      </dsp:txBody>
      <dsp:txXfrm>
        <a:off x="4698290" y="860561"/>
        <a:ext cx="226521" cy="247181"/>
      </dsp:txXfrm>
    </dsp:sp>
    <dsp:sp modelId="{371F857B-9CCC-4A7B-943A-785BC69DF535}">
      <dsp:nvSpPr>
        <dsp:cNvPr id="0" name=""/>
        <dsp:cNvSpPr/>
      </dsp:nvSpPr>
      <dsp:spPr>
        <a:xfrm>
          <a:off x="5078146" y="796129"/>
          <a:ext cx="1220651" cy="122065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dirty="0" err="1"/>
            <a:t>Document</a:t>
          </a:r>
          <a:r>
            <a:rPr lang="hr-HR" sz="1400" kern="1200" dirty="0"/>
            <a:t> </a:t>
          </a:r>
          <a:r>
            <a:rPr lang="hr-HR" sz="1400" kern="1200" dirty="0" err="1"/>
            <a:t>analysis</a:t>
          </a:r>
          <a:endParaRPr lang="hr-HR" sz="1400" kern="1200" dirty="0"/>
        </a:p>
      </dsp:txBody>
      <dsp:txXfrm>
        <a:off x="5256906" y="974889"/>
        <a:ext cx="863131" cy="863131"/>
      </dsp:txXfrm>
    </dsp:sp>
    <dsp:sp modelId="{24C863D4-68EB-446F-A5D1-C5EC4608B77E}">
      <dsp:nvSpPr>
        <dsp:cNvPr id="0" name=""/>
        <dsp:cNvSpPr/>
      </dsp:nvSpPr>
      <dsp:spPr>
        <a:xfrm rot="4628571">
          <a:off x="5728375" y="2084195"/>
          <a:ext cx="323601" cy="4119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400" kern="1200"/>
        </a:p>
      </dsp:txBody>
      <dsp:txXfrm>
        <a:off x="5766114" y="2119266"/>
        <a:ext cx="226521" cy="247181"/>
      </dsp:txXfrm>
    </dsp:sp>
    <dsp:sp modelId="{10052378-BA26-41E9-8C83-603E46AF0659}">
      <dsp:nvSpPr>
        <dsp:cNvPr id="0" name=""/>
        <dsp:cNvSpPr/>
      </dsp:nvSpPr>
      <dsp:spPr>
        <a:xfrm>
          <a:off x="5485631" y="2581437"/>
          <a:ext cx="1220651" cy="122065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dirty="0" err="1"/>
            <a:t>Visits</a:t>
          </a:r>
          <a:r>
            <a:rPr lang="hr-HR" sz="1400" kern="1200" dirty="0"/>
            <a:t> </a:t>
          </a:r>
        </a:p>
      </dsp:txBody>
      <dsp:txXfrm>
        <a:off x="5664391" y="2760197"/>
        <a:ext cx="863131" cy="863131"/>
      </dsp:txXfrm>
    </dsp:sp>
    <dsp:sp modelId="{7DE26D73-7F54-4396-94B1-E766138F5AD1}">
      <dsp:nvSpPr>
        <dsp:cNvPr id="0" name=""/>
        <dsp:cNvSpPr/>
      </dsp:nvSpPr>
      <dsp:spPr>
        <a:xfrm rot="7714286">
          <a:off x="5368993" y="3694470"/>
          <a:ext cx="323601" cy="4119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400" kern="1200"/>
        </a:p>
      </dsp:txBody>
      <dsp:txXfrm rot="10800000">
        <a:off x="5447797" y="3738914"/>
        <a:ext cx="226521" cy="247181"/>
      </dsp:txXfrm>
    </dsp:sp>
    <dsp:sp modelId="{B1359FDB-380B-4432-A3F2-0C20BF30C6BB}">
      <dsp:nvSpPr>
        <dsp:cNvPr id="0" name=""/>
        <dsp:cNvSpPr/>
      </dsp:nvSpPr>
      <dsp:spPr>
        <a:xfrm>
          <a:off x="4343884" y="4013142"/>
          <a:ext cx="1220651" cy="122065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dirty="0" err="1"/>
            <a:t>Collaboration</a:t>
          </a:r>
          <a:r>
            <a:rPr lang="hr-HR" sz="1400" kern="1200" dirty="0"/>
            <a:t> on </a:t>
          </a:r>
          <a:r>
            <a:rPr lang="hr-HR" sz="1400" kern="1200" dirty="0" err="1"/>
            <a:t>Action</a:t>
          </a:r>
          <a:r>
            <a:rPr lang="hr-HR" sz="1400" kern="1200" dirty="0"/>
            <a:t> </a:t>
          </a:r>
          <a:r>
            <a:rPr lang="hr-HR" sz="1400" kern="1200" dirty="0" err="1"/>
            <a:t>plans</a:t>
          </a:r>
          <a:endParaRPr lang="hr-HR" sz="1400" kern="1200" dirty="0"/>
        </a:p>
      </dsp:txBody>
      <dsp:txXfrm>
        <a:off x="4522644" y="4191902"/>
        <a:ext cx="863131" cy="863131"/>
      </dsp:txXfrm>
    </dsp:sp>
    <dsp:sp modelId="{AD98580B-3E13-4499-8414-E0474176B44E}">
      <dsp:nvSpPr>
        <dsp:cNvPr id="0" name=""/>
        <dsp:cNvSpPr/>
      </dsp:nvSpPr>
      <dsp:spPr>
        <a:xfrm rot="10800000">
          <a:off x="3885957" y="4417483"/>
          <a:ext cx="323601" cy="4119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400" kern="1200"/>
        </a:p>
      </dsp:txBody>
      <dsp:txXfrm rot="10800000">
        <a:off x="3983037" y="4499877"/>
        <a:ext cx="226521" cy="247181"/>
      </dsp:txXfrm>
    </dsp:sp>
    <dsp:sp modelId="{9AEB2AD6-BED0-4CC0-A564-F0FB4EA6373B}">
      <dsp:nvSpPr>
        <dsp:cNvPr id="0" name=""/>
        <dsp:cNvSpPr/>
      </dsp:nvSpPr>
      <dsp:spPr>
        <a:xfrm>
          <a:off x="2512664" y="4013142"/>
          <a:ext cx="1220651" cy="122065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700" kern="1200" dirty="0"/>
        </a:p>
      </dsp:txBody>
      <dsp:txXfrm>
        <a:off x="2691424" y="4191902"/>
        <a:ext cx="863131" cy="863131"/>
      </dsp:txXfrm>
    </dsp:sp>
    <dsp:sp modelId="{B3C35365-B8EB-479A-B837-0AD173FBF479}">
      <dsp:nvSpPr>
        <dsp:cNvPr id="0" name=""/>
        <dsp:cNvSpPr/>
      </dsp:nvSpPr>
      <dsp:spPr>
        <a:xfrm rot="13885714">
          <a:off x="2396025" y="3708791"/>
          <a:ext cx="323601" cy="4119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400" kern="1200"/>
        </a:p>
      </dsp:txBody>
      <dsp:txXfrm rot="10800000">
        <a:off x="2474829" y="3829135"/>
        <a:ext cx="226521" cy="247181"/>
      </dsp:txXfrm>
    </dsp:sp>
    <dsp:sp modelId="{C06E336E-F73D-4C11-A5DE-0BCCA477AFA2}">
      <dsp:nvSpPr>
        <dsp:cNvPr id="0" name=""/>
        <dsp:cNvSpPr/>
      </dsp:nvSpPr>
      <dsp:spPr>
        <a:xfrm>
          <a:off x="1370917" y="2581437"/>
          <a:ext cx="1220651" cy="122065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 dirty="0" err="1"/>
            <a:t>Joint</a:t>
          </a:r>
          <a:r>
            <a:rPr lang="hr-HR" sz="1700" kern="1200" dirty="0"/>
            <a:t> </a:t>
          </a:r>
          <a:r>
            <a:rPr lang="hr-HR" sz="1700" kern="1200" dirty="0" err="1"/>
            <a:t>meeting</a:t>
          </a:r>
          <a:r>
            <a:rPr lang="hr-HR" sz="1700" kern="1200" dirty="0"/>
            <a:t> </a:t>
          </a:r>
          <a:r>
            <a:rPr lang="hr-HR" sz="1700" kern="1200" dirty="0" err="1"/>
            <a:t>in</a:t>
          </a:r>
          <a:r>
            <a:rPr lang="hr-HR" sz="1700" kern="1200" dirty="0"/>
            <a:t> Zagreb</a:t>
          </a:r>
        </a:p>
      </dsp:txBody>
      <dsp:txXfrm>
        <a:off x="1549677" y="2760197"/>
        <a:ext cx="863131" cy="863131"/>
      </dsp:txXfrm>
    </dsp:sp>
    <dsp:sp modelId="{5FB187E3-25C6-428D-9545-108D9F34F93B}">
      <dsp:nvSpPr>
        <dsp:cNvPr id="0" name=""/>
        <dsp:cNvSpPr/>
      </dsp:nvSpPr>
      <dsp:spPr>
        <a:xfrm rot="16971429">
          <a:off x="2021146" y="2102053"/>
          <a:ext cx="323601" cy="4119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400" kern="1200"/>
        </a:p>
      </dsp:txBody>
      <dsp:txXfrm>
        <a:off x="2058885" y="2231770"/>
        <a:ext cx="226521" cy="247181"/>
      </dsp:txXfrm>
    </dsp:sp>
    <dsp:sp modelId="{6061A4DA-252B-404D-8B93-74451FC8EFDB}">
      <dsp:nvSpPr>
        <dsp:cNvPr id="0" name=""/>
        <dsp:cNvSpPr/>
      </dsp:nvSpPr>
      <dsp:spPr>
        <a:xfrm>
          <a:off x="1778402" y="796129"/>
          <a:ext cx="1220651" cy="122065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RCC &amp; ERI-SEE's Invitation to ASHE</a:t>
          </a:r>
          <a:endParaRPr lang="hr-HR" sz="1400" kern="1200" dirty="0"/>
        </a:p>
      </dsp:txBody>
      <dsp:txXfrm>
        <a:off x="1957162" y="974889"/>
        <a:ext cx="863131" cy="863131"/>
      </dsp:txXfrm>
    </dsp:sp>
    <dsp:sp modelId="{52DA7784-0043-4EDC-A0AA-7B3ADF5D6933}">
      <dsp:nvSpPr>
        <dsp:cNvPr id="0" name=""/>
        <dsp:cNvSpPr/>
      </dsp:nvSpPr>
      <dsp:spPr>
        <a:xfrm rot="20057143">
          <a:off x="3043611" y="807175"/>
          <a:ext cx="323601" cy="4119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400" kern="1200"/>
        </a:p>
      </dsp:txBody>
      <dsp:txXfrm>
        <a:off x="3048418" y="910630"/>
        <a:ext cx="226521" cy="2471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43AC75-EAA2-48E1-BE41-2F5C3EC58171}">
      <dsp:nvSpPr>
        <dsp:cNvPr id="0" name=""/>
        <dsp:cNvSpPr/>
      </dsp:nvSpPr>
      <dsp:spPr>
        <a:xfrm>
          <a:off x="3124638" y="2560689"/>
          <a:ext cx="2286710" cy="22867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4600" kern="1200" dirty="0" err="1">
              <a:latin typeface="+mn-lt"/>
            </a:rPr>
            <a:t>Action</a:t>
          </a:r>
          <a:r>
            <a:rPr lang="hr-HR" sz="4600" kern="1200" dirty="0">
              <a:latin typeface="+mn-lt"/>
            </a:rPr>
            <a:t> plan</a:t>
          </a:r>
        </a:p>
      </dsp:txBody>
      <dsp:txXfrm>
        <a:off x="3459519" y="2895570"/>
        <a:ext cx="1616948" cy="1616948"/>
      </dsp:txXfrm>
    </dsp:sp>
    <dsp:sp modelId="{D24B26F2-437C-4E89-A152-2E6854D9554D}">
      <dsp:nvSpPr>
        <dsp:cNvPr id="0" name=""/>
        <dsp:cNvSpPr/>
      </dsp:nvSpPr>
      <dsp:spPr>
        <a:xfrm rot="10765237">
          <a:off x="2467972" y="3905731"/>
          <a:ext cx="586752" cy="65171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6001F3-DADE-4BC9-BF72-BC628B8E7318}">
      <dsp:nvSpPr>
        <dsp:cNvPr id="0" name=""/>
        <dsp:cNvSpPr/>
      </dsp:nvSpPr>
      <dsp:spPr>
        <a:xfrm>
          <a:off x="-342311" y="3180305"/>
          <a:ext cx="2287044" cy="193095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600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 dirty="0">
              <a:latin typeface="+mn-lt"/>
            </a:rPr>
            <a:t>NEAQA</a:t>
          </a:r>
          <a:r>
            <a:rPr lang="en-GB" sz="1600" b="1" kern="1200" dirty="0">
              <a:latin typeface="+mn-lt"/>
            </a:rPr>
            <a:t> - Serbia</a:t>
          </a:r>
          <a:endParaRPr lang="hr-HR" sz="1600" b="1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kern="1200" dirty="0">
              <a:latin typeface="+mn-lt"/>
            </a:rPr>
            <a:t>•</a:t>
          </a:r>
          <a:r>
            <a:rPr lang="hr-HR" sz="1400" kern="1200" dirty="0">
              <a:latin typeface="+mn-lt"/>
            </a:rPr>
            <a:t> </a:t>
          </a:r>
          <a:r>
            <a:rPr lang="en-US" sz="1400" kern="1200" dirty="0">
              <a:latin typeface="+mn-lt"/>
            </a:rPr>
            <a:t>Recommendations from ENQA review report (2020)</a:t>
          </a:r>
          <a:endParaRPr lang="hr-HR" sz="1400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kern="1200" dirty="0">
              <a:latin typeface="+mn-lt"/>
            </a:rPr>
            <a:t>•</a:t>
          </a:r>
          <a:r>
            <a:rPr lang="hr-HR" sz="1400" kern="1200" dirty="0">
              <a:latin typeface="+mn-lt"/>
            </a:rPr>
            <a:t> </a:t>
          </a:r>
          <a:r>
            <a:rPr lang="en-US" sz="1400" kern="1200" dirty="0">
              <a:latin typeface="+mn-lt"/>
            </a:rPr>
            <a:t>NEAQA's actions from Follow-up report (2023)</a:t>
          </a:r>
          <a:endParaRPr lang="hr-HR" sz="1400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kern="1200" dirty="0">
              <a:latin typeface="+mn-lt"/>
            </a:rPr>
            <a:t>•NEAQA's remaining challenges from SEQA-ESG Action plan (2024)</a:t>
          </a:r>
          <a:endParaRPr lang="hr-HR" sz="1400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500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500" kern="1200" dirty="0">
            <a:latin typeface="+mn-lt"/>
          </a:endParaRPr>
        </a:p>
      </dsp:txBody>
      <dsp:txXfrm>
        <a:off x="-285755" y="3236861"/>
        <a:ext cx="2173932" cy="1817841"/>
      </dsp:txXfrm>
    </dsp:sp>
    <dsp:sp modelId="{2549797B-8442-4526-B971-05998921781D}">
      <dsp:nvSpPr>
        <dsp:cNvPr id="0" name=""/>
        <dsp:cNvSpPr/>
      </dsp:nvSpPr>
      <dsp:spPr>
        <a:xfrm rot="12399087">
          <a:off x="2500785" y="2779787"/>
          <a:ext cx="587025" cy="651712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C98E81-F9D6-48AB-8100-4F2525C48395}">
      <dsp:nvSpPr>
        <dsp:cNvPr id="0" name=""/>
        <dsp:cNvSpPr/>
      </dsp:nvSpPr>
      <dsp:spPr>
        <a:xfrm>
          <a:off x="0" y="1170438"/>
          <a:ext cx="2287044" cy="193095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 dirty="0">
              <a:latin typeface="+mn-lt"/>
            </a:rPr>
            <a:t>ACQAHE</a:t>
          </a:r>
          <a:r>
            <a:rPr lang="en-GB" sz="1600" b="1" kern="1200" dirty="0">
              <a:latin typeface="+mn-lt"/>
            </a:rPr>
            <a:t> – Monte Negro</a:t>
          </a:r>
          <a:endParaRPr lang="hr-HR" sz="1600" b="1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n-lt"/>
            </a:rPr>
            <a:t>•</a:t>
          </a:r>
          <a:r>
            <a:rPr lang="hr-HR" sz="1600" kern="1200" dirty="0">
              <a:latin typeface="+mn-lt"/>
            </a:rPr>
            <a:t> SEQA </a:t>
          </a:r>
          <a:r>
            <a:rPr lang="en-US" sz="1600" kern="1200" dirty="0">
              <a:latin typeface="+mn-lt"/>
            </a:rPr>
            <a:t>National action plan for </a:t>
          </a:r>
          <a:r>
            <a:rPr lang="hr-HR" sz="1600" kern="1200" dirty="0">
              <a:latin typeface="+mn-lt"/>
            </a:rPr>
            <a:t>QA </a:t>
          </a:r>
          <a:r>
            <a:rPr lang="en-US" sz="1600" kern="1200" dirty="0">
              <a:latin typeface="+mn-lt"/>
            </a:rPr>
            <a:t>development (202</a:t>
          </a:r>
          <a:r>
            <a:rPr lang="hr-HR" sz="1600" kern="1200" dirty="0">
              <a:latin typeface="+mn-lt"/>
            </a:rPr>
            <a:t>2</a:t>
          </a:r>
          <a:r>
            <a:rPr lang="en-US" sz="1600" kern="1200" dirty="0">
              <a:latin typeface="+mn-lt"/>
            </a:rPr>
            <a:t>)</a:t>
          </a:r>
          <a:endParaRPr lang="hr-HR" sz="1600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n-lt"/>
            </a:rPr>
            <a:t>•</a:t>
          </a:r>
          <a:r>
            <a:rPr lang="hr-HR" sz="1600" kern="1200" dirty="0">
              <a:latin typeface="+mn-lt"/>
            </a:rPr>
            <a:t> ACQAHE </a:t>
          </a:r>
          <a:r>
            <a:rPr lang="hr-HR" sz="1600" kern="1200" dirty="0" err="1">
              <a:latin typeface="+mn-lt"/>
            </a:rPr>
            <a:t>updated</a:t>
          </a:r>
          <a:r>
            <a:rPr lang="hr-HR" sz="1600" kern="1200" dirty="0">
              <a:latin typeface="+mn-lt"/>
            </a:rPr>
            <a:t> </a:t>
          </a:r>
          <a:r>
            <a:rPr lang="hr-HR" sz="1600" kern="1200" dirty="0" err="1">
              <a:latin typeface="+mn-lt"/>
            </a:rPr>
            <a:t>action</a:t>
          </a:r>
          <a:r>
            <a:rPr lang="hr-HR" sz="1600" kern="1200" dirty="0">
              <a:latin typeface="+mn-lt"/>
            </a:rPr>
            <a:t> plan (2024)</a:t>
          </a:r>
        </a:p>
      </dsp:txBody>
      <dsp:txXfrm>
        <a:off x="56556" y="1226994"/>
        <a:ext cx="2173932" cy="1817841"/>
      </dsp:txXfrm>
    </dsp:sp>
    <dsp:sp modelId="{4CDD4AC9-05F0-41D8-BE05-D5EFE8BE5CF3}">
      <dsp:nvSpPr>
        <dsp:cNvPr id="0" name=""/>
        <dsp:cNvSpPr/>
      </dsp:nvSpPr>
      <dsp:spPr>
        <a:xfrm rot="16145478">
          <a:off x="3570486" y="1956111"/>
          <a:ext cx="467176" cy="651712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5226F9-B4E1-4E02-94C9-1DEC0F147C83}">
      <dsp:nvSpPr>
        <dsp:cNvPr id="0" name=""/>
        <dsp:cNvSpPr/>
      </dsp:nvSpPr>
      <dsp:spPr>
        <a:xfrm>
          <a:off x="2147232" y="-114298"/>
          <a:ext cx="2287044" cy="193095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600" kern="1200">
            <a:latin typeface="+mn-lt"/>
          </a:endParaRPr>
        </a:p>
      </dsp:txBody>
      <dsp:txXfrm>
        <a:off x="2203788" y="-57742"/>
        <a:ext cx="2173932" cy="1817841"/>
      </dsp:txXfrm>
    </dsp:sp>
    <dsp:sp modelId="{95EB1620-1FD6-4BDD-872E-4529E6C0DBE6}">
      <dsp:nvSpPr>
        <dsp:cNvPr id="0" name=""/>
        <dsp:cNvSpPr/>
      </dsp:nvSpPr>
      <dsp:spPr>
        <a:xfrm rot="16505126">
          <a:off x="4534455" y="1967505"/>
          <a:ext cx="489216" cy="65171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8BDF25-31AA-4BDF-A7E5-8B8C82A057D9}">
      <dsp:nvSpPr>
        <dsp:cNvPr id="0" name=""/>
        <dsp:cNvSpPr/>
      </dsp:nvSpPr>
      <dsp:spPr>
        <a:xfrm>
          <a:off x="4341530" y="-116800"/>
          <a:ext cx="2287044" cy="193095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600" kern="1200">
            <a:latin typeface="+mn-lt"/>
          </a:endParaRPr>
        </a:p>
      </dsp:txBody>
      <dsp:txXfrm>
        <a:off x="4398086" y="-60244"/>
        <a:ext cx="2173932" cy="1817841"/>
      </dsp:txXfrm>
    </dsp:sp>
    <dsp:sp modelId="{9C19AADE-A74C-4F53-AA56-2A03FE991346}">
      <dsp:nvSpPr>
        <dsp:cNvPr id="0" name=""/>
        <dsp:cNvSpPr/>
      </dsp:nvSpPr>
      <dsp:spPr>
        <a:xfrm rot="20024639">
          <a:off x="5360868" y="2757372"/>
          <a:ext cx="572652" cy="651712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C0F7BE-2E28-4AB0-8B11-1E8C6266EF91}">
      <dsp:nvSpPr>
        <dsp:cNvPr id="0" name=""/>
        <dsp:cNvSpPr/>
      </dsp:nvSpPr>
      <dsp:spPr>
        <a:xfrm>
          <a:off x="6149714" y="1246288"/>
          <a:ext cx="2287044" cy="193095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600" kern="1200">
            <a:latin typeface="+mn-lt"/>
          </a:endParaRPr>
        </a:p>
      </dsp:txBody>
      <dsp:txXfrm>
        <a:off x="6206270" y="1302844"/>
        <a:ext cx="2173932" cy="1817841"/>
      </dsp:txXfrm>
    </dsp:sp>
    <dsp:sp modelId="{41305954-DD3C-4F20-88ED-A5E18853D44B}">
      <dsp:nvSpPr>
        <dsp:cNvPr id="0" name=""/>
        <dsp:cNvSpPr/>
      </dsp:nvSpPr>
      <dsp:spPr>
        <a:xfrm rot="102104">
          <a:off x="5509561" y="3893846"/>
          <a:ext cx="549257" cy="65171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44E3E5-6A0C-4F91-900E-7D199EFEA335}">
      <dsp:nvSpPr>
        <dsp:cNvPr id="0" name=""/>
        <dsp:cNvSpPr/>
      </dsp:nvSpPr>
      <dsp:spPr>
        <a:xfrm>
          <a:off x="6431006" y="3241383"/>
          <a:ext cx="2287044" cy="193095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latin typeface="+mn-lt"/>
            </a:rPr>
            <a:t>HEA - </a:t>
          </a:r>
          <a:r>
            <a:rPr lang="hr-HR" sz="2000" b="1" kern="1200" dirty="0" err="1">
              <a:latin typeface="+mn-lt"/>
            </a:rPr>
            <a:t>Bosnia</a:t>
          </a:r>
          <a:r>
            <a:rPr lang="hr-HR" sz="2000" b="1" kern="1200" dirty="0">
              <a:latin typeface="+mn-lt"/>
            </a:rPr>
            <a:t> </a:t>
          </a:r>
          <a:r>
            <a:rPr lang="hr-HR" sz="2000" b="1" kern="1200" dirty="0" err="1">
              <a:latin typeface="+mn-lt"/>
            </a:rPr>
            <a:t>and</a:t>
          </a:r>
          <a:r>
            <a:rPr lang="hr-HR" sz="2000" b="1" kern="1200" dirty="0">
              <a:latin typeface="+mn-lt"/>
            </a:rPr>
            <a:t> </a:t>
          </a:r>
          <a:r>
            <a:rPr lang="hr-HR" sz="2000" b="1" kern="1200" dirty="0" err="1">
              <a:latin typeface="+mn-lt"/>
            </a:rPr>
            <a:t>Herzegovina</a:t>
          </a:r>
          <a:endParaRPr lang="en-GB" sz="2000" kern="1200" dirty="0">
            <a:latin typeface="+mn-lt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+mn-lt"/>
            </a:rPr>
            <a:t>• SEQA-ESG Action Plan (2024)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n-lt"/>
            </a:rPr>
            <a:t>SMEQA project (ongoing)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 dirty="0">
              <a:latin typeface="+mn-lt"/>
            </a:rPr>
            <a:t>Recommendations from ENQA review  (2017)</a:t>
          </a:r>
          <a:endParaRPr lang="hr-HR" sz="1600" kern="1200" dirty="0">
            <a:latin typeface="+mn-lt"/>
          </a:endParaRPr>
        </a:p>
      </dsp:txBody>
      <dsp:txXfrm>
        <a:off x="6487562" y="3297939"/>
        <a:ext cx="2173932" cy="18178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4171BB-2379-9DFF-0FA1-2B31A5B001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734C50-45AB-288F-7301-529E37F2CA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8CEA7A-59D1-4394-B0E6-6E4AE6DA437C}" type="datetimeFigureOut">
              <a:rPr lang="hr-HR" smtClean="0"/>
              <a:t>7.5.2025.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B86C58-1581-E18C-49ED-E81868FFC6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4EFFBF-496B-C294-EAF3-C0F1F248E5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97255-C235-4272-8804-0D9F61DEF9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008710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6C61C-A3E0-4CB9-9F9F-D8AC739CFE15}" type="datetimeFigureOut">
              <a:rPr lang="hr-HR" smtClean="0"/>
              <a:t>7.5.2025.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6FE02-CD9E-49C0-AA4C-F78649EC2A4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66422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76FE02-CD9E-49C0-AA4C-F78649EC2A4E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95675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76FE02-CD9E-49C0-AA4C-F78649EC2A4E}" type="slidenum">
              <a:rPr lang="hr-HR" smtClean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69543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76FE02-CD9E-49C0-AA4C-F78649EC2A4E}" type="slidenum">
              <a:rPr lang="hr-HR" smtClean="0"/>
              <a:t>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12450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6FE02-CD9E-49C0-AA4C-F78649EC2A4E}" type="slidenum">
              <a:rPr lang="hr-HR" smtClean="0"/>
              <a:t>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56856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6FE02-CD9E-49C0-AA4C-F78649EC2A4E}" type="slidenum">
              <a:rPr lang="hr-HR" smtClean="0"/>
              <a:t>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45654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6FE02-CD9E-49C0-AA4C-F78649EC2A4E}" type="slidenum">
              <a:rPr lang="hr-HR" smtClean="0"/>
              <a:t>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8793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6FE02-CD9E-49C0-AA4C-F78649EC2A4E}" type="slidenum">
              <a:rPr lang="hr-HR" smtClean="0"/>
              <a:t>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06071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6FE02-CD9E-49C0-AA4C-F78649EC2A4E}" type="slidenum">
              <a:rPr lang="hr-HR" smtClean="0"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641691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6FE02-CD9E-49C0-AA4C-F78649EC2A4E}" type="slidenum">
              <a:rPr lang="hr-HR" smtClean="0"/>
              <a:t>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48284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2">
            <a:extLst>
              <a:ext uri="{FF2B5EF4-FFF2-40B4-BE49-F238E27FC236}">
                <a16:creationId xmlns:a16="http://schemas.microsoft.com/office/drawing/2014/main" id="{EC8D3D43-F7BB-EBBA-1E55-F58D68170723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0" y="864"/>
            <a:ext cx="9144000" cy="1934813"/>
          </a:xfrm>
          <a:prstGeom prst="rect">
            <a:avLst/>
          </a:prstGeom>
          <a:gradFill flip="none" rotWithShape="1">
            <a:gsLst>
              <a:gs pos="0">
                <a:srgbClr val="FF5B5B">
                  <a:alpha val="0"/>
                </a:srgbClr>
              </a:gs>
              <a:gs pos="44000">
                <a:schemeClr val="accent3">
                  <a:lumMod val="95000"/>
                  <a:lumOff val="5000"/>
                  <a:alpha val="0"/>
                </a:schemeClr>
              </a:gs>
              <a:gs pos="100000">
                <a:srgbClr val="0070C0">
                  <a:alpha val="31000"/>
                </a:srgbClr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82071" y="55562"/>
            <a:ext cx="8779858" cy="563562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024E9C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</a:t>
            </a:r>
            <a:endParaRPr lang="da-DK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E632CCE-F64B-6BDD-FDD7-550D101CB4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476" r="19588"/>
          <a:stretch/>
        </p:blipFill>
        <p:spPr>
          <a:xfrm>
            <a:off x="0" y="2846746"/>
            <a:ext cx="9144726" cy="401125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7512" y="6286625"/>
            <a:ext cx="2507114" cy="50309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774" y="6486165"/>
            <a:ext cx="970912" cy="265822"/>
          </a:xfrm>
          <a:prstGeom prst="rect">
            <a:avLst/>
          </a:prstGeom>
        </p:spPr>
      </p:pic>
      <p:pic>
        <p:nvPicPr>
          <p:cNvPr id="11" name="Content Placeholder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658" y="6396402"/>
            <a:ext cx="840474" cy="355585"/>
          </a:xfrm>
          <a:prstGeom prst="rect">
            <a:avLst/>
          </a:prstGeom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27512" y="898650"/>
            <a:ext cx="8535174" cy="52037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  <a:lvl2pPr>
              <a:defRPr sz="2400">
                <a:solidFill>
                  <a:schemeClr val="bg2">
                    <a:lumMod val="10000"/>
                  </a:schemeClr>
                </a:solidFill>
                <a:latin typeface="+mn-lt"/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  <a:latin typeface="+mn-lt"/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  <a:latin typeface="+mn-lt"/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hr-HR" dirty="0"/>
              <a:t> </a:t>
            </a:r>
            <a:endParaRPr lang="da-DK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1B79BA-E463-F739-20C3-A2B9141DCA18}"/>
              </a:ext>
            </a:extLst>
          </p:cNvPr>
          <p:cNvCxnSpPr>
            <a:cxnSpLocks/>
          </p:cNvCxnSpPr>
          <p:nvPr userDrawn="1"/>
        </p:nvCxnSpPr>
        <p:spPr>
          <a:xfrm>
            <a:off x="0" y="6218344"/>
            <a:ext cx="9147952" cy="0"/>
          </a:xfrm>
          <a:prstGeom prst="line">
            <a:avLst/>
          </a:prstGeom>
          <a:ln w="9525">
            <a:gradFill>
              <a:gsLst>
                <a:gs pos="50000">
                  <a:srgbClr val="E10612">
                    <a:alpha val="34902"/>
                  </a:srgbClr>
                </a:gs>
                <a:gs pos="0">
                  <a:srgbClr val="024E9C">
                    <a:alpha val="49804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bg>
      <p:bgPr>
        <a:gradFill flip="none" rotWithShape="1">
          <a:gsLst>
            <a:gs pos="52000">
              <a:srgbClr val="E10612">
                <a:alpha val="0"/>
              </a:srgbClr>
            </a:gs>
            <a:gs pos="0">
              <a:srgbClr val="024E9C">
                <a:alpha val="0"/>
              </a:srgbClr>
            </a:gs>
            <a:gs pos="100000">
              <a:schemeClr val="accent1">
                <a:lumMod val="75000"/>
                <a:alpha val="25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2037028" y="2711609"/>
            <a:ext cx="5069942" cy="563562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3200" b="1">
                <a:solidFill>
                  <a:srgbClr val="024E9C"/>
                </a:solidFill>
                <a:latin typeface="+mj-lt"/>
              </a:defRPr>
            </a:lvl1pPr>
          </a:lstStyle>
          <a:p>
            <a:r>
              <a:rPr lang="en-US" dirty="0"/>
              <a:t>Thank you for your </a:t>
            </a:r>
            <a:r>
              <a:rPr lang="hr-HR" dirty="0" err="1"/>
              <a:t>attention</a:t>
            </a:r>
            <a:endParaRPr lang="da-DK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E632CCE-F64B-6BDD-FDD7-550D101CB4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476" r="19588"/>
          <a:stretch/>
        </p:blipFill>
        <p:spPr>
          <a:xfrm rot="5400000">
            <a:off x="-1688617" y="1688616"/>
            <a:ext cx="7388489" cy="4011254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05692645-AC4D-DB78-5349-20523FF337D9}"/>
              </a:ext>
            </a:extLst>
          </p:cNvPr>
          <p:cNvSpPr txBox="1">
            <a:spLocks/>
          </p:cNvSpPr>
          <p:nvPr userDrawn="1"/>
        </p:nvSpPr>
        <p:spPr>
          <a:xfrm>
            <a:off x="3333005" y="5938688"/>
            <a:ext cx="2477989" cy="563562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2">
                    <a:lumMod val="10000"/>
                  </a:schemeClr>
                </a:solidFill>
                <a:latin typeface="+mj-lt"/>
                <a:ea typeface="ＭＳ Ｐゴシック" pitchFamily="-97" charset="-128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9pPr>
          </a:lstStyle>
          <a:p>
            <a:r>
              <a:rPr lang="hr-HR" dirty="0">
                <a:solidFill>
                  <a:srgbClr val="024E9C"/>
                </a:solidFill>
              </a:rPr>
              <a:t>www.azvo.hr</a:t>
            </a:r>
            <a:endParaRPr lang="da-DK" dirty="0">
              <a:solidFill>
                <a:srgbClr val="024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27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3"/>
          <p:cNvGrpSpPr/>
          <p:nvPr userDrawn="1"/>
        </p:nvGrpSpPr>
        <p:grpSpPr>
          <a:xfrm>
            <a:off x="0" y="0"/>
            <a:ext cx="9144000" cy="1968500"/>
            <a:chOff x="0" y="0"/>
            <a:chExt cx="9144000" cy="1968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0"/>
              <a:ext cx="9144000" cy="19685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Rektangel 3"/>
            <p:cNvSpPr>
              <a:spLocks noChangeArrowheads="1"/>
            </p:cNvSpPr>
            <p:nvPr/>
          </p:nvSpPr>
          <p:spPr bwMode="auto">
            <a:xfrm>
              <a:off x="0" y="1661160"/>
              <a:ext cx="9144000" cy="30480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57200" y="2552700"/>
            <a:ext cx="82296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77800" y="5159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1303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A2DBC02-530B-46AC-AE89-615B9CF6B656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D578506-4270-40D2-9919-7162664C971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4546AD-5DB5-4E0B-B847-60D836DCD182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EBEB7762-8C3D-49C9-8EF9-6CBDFC5BB09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3712080-0910-45AC-ABF4-AC33E5ECBB03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67A2A1-D156-44EA-948C-F356C7AA8BD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54AC250-846A-48F8-BB14-372ADB45104B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F6E50EA-49C8-4392-B46A-5A90A2FDA3B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6538522-622F-48E3-B2DB-B794625C7BFA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82FA1181-06C8-467E-8609-B5E3873FDB80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DD262304-7D56-4B39-A20D-152694EC6669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CB64F55-B5E2-45D7-A695-BF8EFBEE953E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6C8125A-09C3-4DBC-8A5C-29402D5D47E0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C3A940E-EAB0-4807-93BE-D2325BCD85E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4BF76721-D0C0-403B-AFD9-459364324B9D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E093995-4E24-4618-BC82-CE44AFD9B4B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1"/>
            </a:gs>
            <a:gs pos="45000">
              <a:schemeClr val="bg2">
                <a:alpha val="49000"/>
              </a:schemeClr>
            </a:gs>
            <a:gs pos="81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965" r:id="rId1"/>
    <p:sldLayoutId id="2147483967" r:id="rId2"/>
    <p:sldLayoutId id="214748397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mina.dordevic@azvo.h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sbezjak@azvo.h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CF0654D-CFDF-D5E1-9193-529D6F186D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4132815"/>
            <a:ext cx="9144000" cy="2728769"/>
          </a:xfrm>
          <a:prstGeom prst="rect">
            <a:avLst/>
          </a:prstGeom>
        </p:spPr>
      </p:pic>
      <p:sp>
        <p:nvSpPr>
          <p:cNvPr id="21508" name="Rectangle 4"/>
          <p:cNvSpPr>
            <a:spLocks noChangeArrowheads="1"/>
          </p:cNvSpPr>
          <p:nvPr/>
        </p:nvSpPr>
        <p:spPr bwMode="gray">
          <a:xfrm>
            <a:off x="1040235" y="3635035"/>
            <a:ext cx="7122253" cy="1004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normAutofit/>
          </a:bodyPr>
          <a:lstStyle/>
          <a:p>
            <a:pPr algn="ctr" defTabSz="801688"/>
            <a:endParaRPr lang="en-US" sz="2000" dirty="0">
              <a:solidFill>
                <a:srgbClr val="024E9C"/>
              </a:solidFill>
              <a:latin typeface="+mn-lt"/>
            </a:endParaRPr>
          </a:p>
        </p:txBody>
      </p:sp>
      <p:sp>
        <p:nvSpPr>
          <p:cNvPr id="21509" name="Rectangle 5"/>
          <p:cNvSpPr txBox="1">
            <a:spLocks noChangeArrowheads="1"/>
          </p:cNvSpPr>
          <p:nvPr/>
        </p:nvSpPr>
        <p:spPr bwMode="gray">
          <a:xfrm>
            <a:off x="505854" y="1304490"/>
            <a:ext cx="7764011" cy="225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normAutofit fontScale="92500" lnSpcReduction="20000"/>
          </a:bodyPr>
          <a:lstStyle/>
          <a:p>
            <a:pPr algn="ctr" defTabSz="801688"/>
            <a:endParaRPr lang="hr-HR" sz="3200" b="1" dirty="0">
              <a:solidFill>
                <a:srgbClr val="000000"/>
              </a:solidFill>
              <a:cs typeface="Arial" pitchFamily="34" charset="0"/>
            </a:endParaRPr>
          </a:p>
          <a:p>
            <a:pPr algn="ctr" defTabSz="801688"/>
            <a:r>
              <a:rPr lang="en-GB" sz="3200" b="1" dirty="0">
                <a:solidFill>
                  <a:srgbClr val="000000"/>
                </a:solidFill>
                <a:cs typeface="Arial" pitchFamily="34" charset="0"/>
              </a:rPr>
              <a:t>Strengthening QA Agencies in the Western Balkans: Tools, Compliance &amp; Readiness for ENQA</a:t>
            </a:r>
          </a:p>
          <a:p>
            <a:pPr algn="ctr" defTabSz="801688"/>
            <a:endParaRPr lang="hr-HR" sz="2000" b="1" dirty="0">
              <a:solidFill>
                <a:srgbClr val="C00000"/>
              </a:solidFill>
              <a:cs typeface="Arial" pitchFamily="34" charset="0"/>
            </a:endParaRPr>
          </a:p>
          <a:p>
            <a:pPr algn="ctr" defTabSz="801688"/>
            <a:r>
              <a:rPr lang="en-GB" sz="2400" b="1" dirty="0">
                <a:solidFill>
                  <a:srgbClr val="C00000"/>
                </a:solidFill>
                <a:cs typeface="Arial" pitchFamily="34" charset="0"/>
              </a:rPr>
              <a:t>ASHE </a:t>
            </a:r>
            <a:r>
              <a:rPr lang="hr-HR" sz="2400" b="1" dirty="0">
                <a:solidFill>
                  <a:srgbClr val="C00000"/>
                </a:solidFill>
                <a:cs typeface="Arial" pitchFamily="34" charset="0"/>
              </a:rPr>
              <a:t>P</a:t>
            </a:r>
            <a:r>
              <a:rPr lang="en-GB" sz="2400" b="1" dirty="0" err="1">
                <a:solidFill>
                  <a:srgbClr val="C00000"/>
                </a:solidFill>
                <a:cs typeface="Arial" pitchFamily="34" charset="0"/>
              </a:rPr>
              <a:t>resentation</a:t>
            </a:r>
            <a:r>
              <a:rPr lang="en-GB" sz="2400" b="1" dirty="0">
                <a:solidFill>
                  <a:srgbClr val="C00000"/>
                </a:solidFill>
                <a:cs typeface="Arial" pitchFamily="34" charset="0"/>
              </a:rPr>
              <a:t> of </a:t>
            </a:r>
            <a:r>
              <a:rPr lang="hr-HR" sz="2400" b="1" dirty="0">
                <a:solidFill>
                  <a:srgbClr val="C00000"/>
                </a:solidFill>
                <a:cs typeface="Arial" pitchFamily="34" charset="0"/>
              </a:rPr>
              <a:t>F</a:t>
            </a:r>
            <a:r>
              <a:rPr lang="en-GB" sz="2400" b="1" dirty="0" err="1">
                <a:solidFill>
                  <a:srgbClr val="C00000"/>
                </a:solidFill>
                <a:cs typeface="Arial" pitchFamily="34" charset="0"/>
              </a:rPr>
              <a:t>indings</a:t>
            </a:r>
            <a:endParaRPr lang="en-GB" sz="2400" b="1" dirty="0">
              <a:solidFill>
                <a:srgbClr val="C00000"/>
              </a:solidFill>
              <a:cs typeface="Arial" pitchFamily="34" charset="0"/>
            </a:endParaRPr>
          </a:p>
          <a:p>
            <a:pPr algn="ctr" defTabSz="914400" eaLnBrk="0" hangingPunct="0">
              <a:lnSpc>
                <a:spcPct val="95000"/>
              </a:lnSpc>
            </a:pPr>
            <a:endParaRPr lang="en-GB" sz="3200" b="1" dirty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3B82A9-369B-0E9E-77EB-B8A15609E0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855" y="138733"/>
            <a:ext cx="5166742" cy="10367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113051-4B4F-CC5C-85D2-AA8FB54833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3679" y="6167218"/>
            <a:ext cx="1315217" cy="5564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086887-D535-6D34-AA30-422911A5E2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4866" y="6284700"/>
            <a:ext cx="1603279" cy="438956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C856A20-8C9B-2230-33AF-C28434B7095C}"/>
              </a:ext>
            </a:extLst>
          </p:cNvPr>
          <p:cNvCxnSpPr>
            <a:cxnSpLocks/>
          </p:cNvCxnSpPr>
          <p:nvPr/>
        </p:nvCxnSpPr>
        <p:spPr>
          <a:xfrm>
            <a:off x="1040235" y="3619586"/>
            <a:ext cx="7122253" cy="0"/>
          </a:xfrm>
          <a:prstGeom prst="line">
            <a:avLst/>
          </a:prstGeom>
          <a:ln w="9525">
            <a:gradFill>
              <a:gsLst>
                <a:gs pos="50000">
                  <a:srgbClr val="E10612">
                    <a:alpha val="34902"/>
                  </a:srgbClr>
                </a:gs>
                <a:gs pos="0">
                  <a:srgbClr val="024E9C">
                    <a:alpha val="30000"/>
                  </a:srgbClr>
                </a:gs>
                <a:gs pos="100000">
                  <a:schemeClr val="accent1">
                    <a:lumMod val="75000"/>
                    <a:alpha val="5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4">
            <a:extLst>
              <a:ext uri="{FF2B5EF4-FFF2-40B4-BE49-F238E27FC236}">
                <a16:creationId xmlns:a16="http://schemas.microsoft.com/office/drawing/2014/main" id="{F152ED6B-5CED-81EC-2280-D8D0E4CDCD14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40235" y="5136893"/>
            <a:ext cx="3867325" cy="1091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normAutofit/>
          </a:bodyPr>
          <a:lstStyle/>
          <a:p>
            <a:pPr defTabSz="801688"/>
            <a:r>
              <a:rPr lang="en-GB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Sandra Bezjak, ASHE</a:t>
            </a:r>
          </a:p>
          <a:p>
            <a:pPr defTabSz="801688"/>
            <a:r>
              <a:rPr lang="en-GB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Mina Đorđević, ASHE </a:t>
            </a:r>
            <a:endParaRPr lang="hr-HR" dirty="0">
              <a:solidFill>
                <a:schemeClr val="accent1">
                  <a:lumMod val="10000"/>
                </a:schemeClr>
              </a:solidFill>
              <a:latin typeface="+mn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52B1FB-4484-4618-AB93-71290108CDB4}"/>
              </a:ext>
            </a:extLst>
          </p:cNvPr>
          <p:cNvSpPr/>
          <p:nvPr/>
        </p:nvSpPr>
        <p:spPr>
          <a:xfrm>
            <a:off x="1040235" y="3826297"/>
            <a:ext cx="7229630" cy="1086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eaLnBrk="0" hangingPunct="0">
              <a:lnSpc>
                <a:spcPct val="95000"/>
              </a:lnSpc>
            </a:pPr>
            <a:r>
              <a:rPr lang="en-GB" b="1" dirty="0">
                <a:solidFill>
                  <a:srgbClr val="000000"/>
                </a:solidFill>
                <a:cs typeface="Arial" pitchFamily="34" charset="0"/>
              </a:rPr>
              <a:t>A Regional Dialogue for Advancing Quality Assurance</a:t>
            </a:r>
          </a:p>
          <a:p>
            <a:pPr algn="ctr" defTabSz="914400" eaLnBrk="0" hangingPunct="0">
              <a:lnSpc>
                <a:spcPct val="95000"/>
              </a:lnSpc>
            </a:pPr>
            <a:endParaRPr lang="en-GB" b="1" dirty="0">
              <a:solidFill>
                <a:srgbClr val="000000"/>
              </a:solidFill>
              <a:cs typeface="Arial" pitchFamily="34" charset="0"/>
            </a:endParaRPr>
          </a:p>
          <a:p>
            <a:pPr algn="ctr" defTabSz="914400" eaLnBrk="0" hangingPunct="0">
              <a:lnSpc>
                <a:spcPct val="95000"/>
              </a:lnSpc>
            </a:pPr>
            <a:r>
              <a:rPr lang="en-GB" sz="1600" b="1" dirty="0">
                <a:solidFill>
                  <a:srgbClr val="000000"/>
                </a:solidFill>
                <a:cs typeface="Arial" pitchFamily="34" charset="0"/>
              </a:rPr>
              <a:t>April 24-25, 2025</a:t>
            </a:r>
          </a:p>
          <a:p>
            <a:pPr algn="ctr" defTabSz="914400" eaLnBrk="0" hangingPunct="0">
              <a:lnSpc>
                <a:spcPct val="95000"/>
              </a:lnSpc>
            </a:pPr>
            <a:r>
              <a:rPr lang="en-US" sz="1600" b="1" dirty="0">
                <a:solidFill>
                  <a:srgbClr val="000000"/>
                </a:solidFill>
                <a:cs typeface="Arial" pitchFamily="34" charset="0"/>
              </a:rPr>
              <a:t>Zagreb, Croatia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827" y="44246"/>
            <a:ext cx="8805977" cy="563562"/>
          </a:xfrm>
        </p:spPr>
        <p:txBody>
          <a:bodyPr/>
          <a:lstStyle/>
          <a:p>
            <a:r>
              <a:rPr lang="en-GB" b="1" dirty="0">
                <a:solidFill>
                  <a:schemeClr val="bg1">
                    <a:lumMod val="10000"/>
                  </a:schemeClr>
                </a:solidFill>
              </a:rPr>
              <a:t>Planning</a:t>
            </a:r>
            <a:endParaRPr lang="hr-HR" b="1" dirty="0">
              <a:solidFill>
                <a:schemeClr val="bg1">
                  <a:lumMod val="10000"/>
                </a:schemeClr>
              </a:solidFill>
            </a:endParaRPr>
          </a:p>
        </p:txBody>
      </p:sp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75A3AA7A-2BEA-49D6-878C-006733F4CE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9489260"/>
              </p:ext>
            </p:extLst>
          </p:nvPr>
        </p:nvGraphicFramePr>
        <p:xfrm>
          <a:off x="654424" y="896471"/>
          <a:ext cx="8077200" cy="5235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245D17DE-B9C0-441A-AD4F-18623DFA2858}"/>
              </a:ext>
            </a:extLst>
          </p:cNvPr>
          <p:cNvSpPr txBox="1"/>
          <p:nvPr/>
        </p:nvSpPr>
        <p:spPr>
          <a:xfrm>
            <a:off x="3200399" y="5130532"/>
            <a:ext cx="1246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dirty="0" err="1">
                <a:latin typeface="+mn-lt"/>
              </a:rPr>
              <a:t>Exploration</a:t>
            </a:r>
            <a:r>
              <a:rPr lang="hr-HR" sz="1200" dirty="0">
                <a:latin typeface="+mn-lt"/>
              </a:rPr>
              <a:t> </a:t>
            </a:r>
            <a:r>
              <a:rPr lang="hr-HR" sz="1200" dirty="0" err="1">
                <a:latin typeface="+mn-lt"/>
              </a:rPr>
              <a:t>of</a:t>
            </a:r>
            <a:r>
              <a:rPr lang="hr-HR" sz="1200" dirty="0">
                <a:latin typeface="+mn-lt"/>
              </a:rPr>
              <a:t> </a:t>
            </a:r>
            <a:r>
              <a:rPr lang="hr-HR" sz="1200" dirty="0" err="1">
                <a:latin typeface="+mn-lt"/>
              </a:rPr>
              <a:t>opportunities</a:t>
            </a:r>
            <a:r>
              <a:rPr lang="hr-HR" sz="1200" dirty="0">
                <a:latin typeface="+mn-lt"/>
              </a:rPr>
              <a:t> for </a:t>
            </a:r>
            <a:r>
              <a:rPr lang="hr-HR" sz="1200" dirty="0" err="1">
                <a:latin typeface="+mn-lt"/>
              </a:rPr>
              <a:t>further</a:t>
            </a:r>
            <a:r>
              <a:rPr lang="hr-HR" sz="1200" dirty="0">
                <a:latin typeface="+mn-lt"/>
              </a:rPr>
              <a:t> </a:t>
            </a:r>
            <a:r>
              <a:rPr lang="hr-HR" sz="1200" dirty="0" err="1">
                <a:latin typeface="+mn-lt"/>
              </a:rPr>
              <a:t>collaboration</a:t>
            </a:r>
            <a:endParaRPr lang="hr-HR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6529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D68AF-FFB8-438A-A169-CD98198FE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Actions</a:t>
            </a:r>
            <a:endParaRPr lang="hr-HR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249338F-5AB4-413F-A096-5BA6061A8B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2616902"/>
              </p:ext>
            </p:extLst>
          </p:nvPr>
        </p:nvGraphicFramePr>
        <p:xfrm>
          <a:off x="425942" y="182088"/>
          <a:ext cx="8535987" cy="5172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5FA45A60-A5D2-4789-A951-5F9D2F1997BC}"/>
              </a:ext>
            </a:extLst>
          </p:cNvPr>
          <p:cNvGrpSpPr/>
          <p:nvPr/>
        </p:nvGrpSpPr>
        <p:grpSpPr>
          <a:xfrm>
            <a:off x="2714305" y="5615240"/>
            <a:ext cx="3959257" cy="807380"/>
            <a:chOff x="2053176" y="-116800"/>
            <a:chExt cx="2287044" cy="1930953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EA6A73B3-7F5D-4D82-B49A-DF0C600E2BF9}"/>
                </a:ext>
              </a:extLst>
            </p:cNvPr>
            <p:cNvSpPr/>
            <p:nvPr/>
          </p:nvSpPr>
          <p:spPr>
            <a:xfrm>
              <a:off x="2053176" y="-116800"/>
              <a:ext cx="2287044" cy="193095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3B984F3D-88B5-42DB-AD5E-C5E5925EA9CE}"/>
                </a:ext>
              </a:extLst>
            </p:cNvPr>
            <p:cNvSpPr txBox="1"/>
            <p:nvPr/>
          </p:nvSpPr>
          <p:spPr>
            <a:xfrm>
              <a:off x="2109732" y="-60245"/>
              <a:ext cx="2173932" cy="18178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123825" rIns="123825" bIns="123825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hr-HR" sz="6500" kern="1200" dirty="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72BEF626-C5BA-4AE1-8040-5B526D98352F}"/>
              </a:ext>
            </a:extLst>
          </p:cNvPr>
          <p:cNvSpPr/>
          <p:nvPr/>
        </p:nvSpPr>
        <p:spPr>
          <a:xfrm>
            <a:off x="2220012" y="5627801"/>
            <a:ext cx="4572000" cy="6878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2889250">
              <a:lnSpc>
                <a:spcPct val="90000"/>
              </a:lnSpc>
              <a:spcAft>
                <a:spcPct val="35000"/>
              </a:spcAft>
            </a:pPr>
            <a:r>
              <a:rPr lang="en-US" dirty="0"/>
              <a:t>•</a:t>
            </a:r>
            <a:r>
              <a:rPr lang="hr-HR" dirty="0"/>
              <a:t> </a:t>
            </a:r>
            <a:r>
              <a:rPr lang="en-US" dirty="0"/>
              <a:t>ESG Part II</a:t>
            </a:r>
            <a:r>
              <a:rPr lang="hr-HR" dirty="0"/>
              <a:t> &amp; III</a:t>
            </a:r>
          </a:p>
          <a:p>
            <a:pPr algn="ctr" defTabSz="2889250">
              <a:lnSpc>
                <a:spcPct val="90000"/>
              </a:lnSpc>
              <a:spcAft>
                <a:spcPct val="35000"/>
              </a:spcAft>
            </a:pPr>
            <a:r>
              <a:rPr lang="en-US" dirty="0"/>
              <a:t>•</a:t>
            </a:r>
            <a:r>
              <a:rPr lang="hr-HR" dirty="0"/>
              <a:t> </a:t>
            </a:r>
            <a:r>
              <a:rPr lang="en-GB" dirty="0"/>
              <a:t>Examples from ASHE’s practice</a:t>
            </a:r>
            <a:endParaRPr lang="hr-HR" dirty="0"/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800470C3-38F1-40D5-8D5E-BB40679BB55C}"/>
              </a:ext>
            </a:extLst>
          </p:cNvPr>
          <p:cNvSpPr/>
          <p:nvPr/>
        </p:nvSpPr>
        <p:spPr>
          <a:xfrm rot="5400000">
            <a:off x="4449548" y="5010426"/>
            <a:ext cx="488772" cy="651712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6AC2D8-4352-4EDD-9CAD-F8583DF48C19}"/>
              </a:ext>
            </a:extLst>
          </p:cNvPr>
          <p:cNvSpPr txBox="1"/>
          <p:nvPr/>
        </p:nvSpPr>
        <p:spPr>
          <a:xfrm>
            <a:off x="2682830" y="181585"/>
            <a:ext cx="202387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QAAHE-ASCAL – Albania</a:t>
            </a:r>
          </a:p>
          <a:p>
            <a:endParaRPr lang="en-GB" dirty="0"/>
          </a:p>
          <a:p>
            <a:r>
              <a:rPr lang="en-GB" sz="1600" dirty="0"/>
              <a:t>• SEQA National action plan for QA development (2021)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0D81AA-E841-457D-A58E-3DCB69E93339}"/>
              </a:ext>
            </a:extLst>
          </p:cNvPr>
          <p:cNvSpPr txBox="1"/>
          <p:nvPr/>
        </p:nvSpPr>
        <p:spPr>
          <a:xfrm>
            <a:off x="4835215" y="63154"/>
            <a:ext cx="209898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+mj-lt"/>
              </a:rPr>
              <a:t>KAA – Kosovo</a:t>
            </a:r>
          </a:p>
          <a:p>
            <a:pPr algn="ctr"/>
            <a:endParaRPr lang="en-GB" sz="1000" b="1" dirty="0"/>
          </a:p>
          <a:p>
            <a:r>
              <a:rPr lang="en-GB" sz="1600" dirty="0"/>
              <a:t>• Self-assessment report of the KAA </a:t>
            </a:r>
          </a:p>
          <a:p>
            <a:r>
              <a:rPr lang="hr-HR" sz="1600" dirty="0" err="1"/>
              <a:t>Recommendations</a:t>
            </a:r>
            <a:r>
              <a:rPr lang="hr-HR" sz="1600" dirty="0"/>
              <a:t> </a:t>
            </a:r>
            <a:r>
              <a:rPr lang="hr-HR" sz="1600" dirty="0" err="1"/>
              <a:t>from</a:t>
            </a:r>
            <a:r>
              <a:rPr lang="hr-HR" sz="1600" dirty="0"/>
              <a:t> ENQA </a:t>
            </a:r>
            <a:r>
              <a:rPr lang="hr-HR" sz="1600" dirty="0" err="1"/>
              <a:t>review</a:t>
            </a:r>
            <a:r>
              <a:rPr lang="hr-HR" sz="1600" dirty="0"/>
              <a:t> (2019)</a:t>
            </a:r>
            <a:r>
              <a:rPr lang="en-GB" sz="1600" dirty="0"/>
              <a:t> and </a:t>
            </a:r>
            <a:r>
              <a:rPr lang="hr-HR" sz="1600" dirty="0"/>
              <a:t>(2024)</a:t>
            </a:r>
          </a:p>
          <a:p>
            <a:endParaRPr lang="hr-HR" sz="1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C86D2C-17FF-4BD9-9125-E6BA924BFDF5}"/>
              </a:ext>
            </a:extLst>
          </p:cNvPr>
          <p:cNvSpPr txBox="1"/>
          <p:nvPr/>
        </p:nvSpPr>
        <p:spPr>
          <a:xfrm>
            <a:off x="6694187" y="1406039"/>
            <a:ext cx="202387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+mn-lt"/>
              </a:rPr>
              <a:t>AQHE – North Macedonia</a:t>
            </a:r>
            <a:endParaRPr lang="en-GB" dirty="0">
              <a:latin typeface="+mn-lt"/>
            </a:endParaRPr>
          </a:p>
          <a:p>
            <a:r>
              <a:rPr lang="en-GB" sz="1600" dirty="0">
                <a:latin typeface="+mn-lt"/>
              </a:rPr>
              <a:t>• Rulebook on Standards and Procedure for External Evaluation and Self-evaluation </a:t>
            </a:r>
          </a:p>
        </p:txBody>
      </p:sp>
    </p:spTree>
    <p:extLst>
      <p:ext uri="{BB962C8B-B14F-4D97-AF65-F5344CB8AC3E}">
        <p14:creationId xmlns:p14="http://schemas.microsoft.com/office/powerpoint/2010/main" val="2627502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C439E-B20B-4083-9F97-80A25D69D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Conclusions: Main challenges  and plans - ESG III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278B8-A1B9-4C9C-8A3A-DAD28C904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144" y="764538"/>
            <a:ext cx="8572542" cy="539242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Strengthening the organizational independence (ESG 3.3)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400" dirty="0"/>
              <a:t>	</a:t>
            </a:r>
            <a:r>
              <a:rPr lang="en-GB" sz="2000" dirty="0"/>
              <a:t>nomination and appointment of agencies’ bodies (Management Board, </a:t>
            </a:r>
            <a:r>
              <a:rPr lang="hr-HR" sz="2000" dirty="0"/>
              <a:t>	</a:t>
            </a:r>
            <a:r>
              <a:rPr lang="en-GB" sz="2000" dirty="0"/>
              <a:t>Accreditation Council, Appeal Board…) and director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000" dirty="0"/>
              <a:t>	nomination and appointment of review experts</a:t>
            </a:r>
          </a:p>
          <a:p>
            <a:pPr marL="0" indent="0">
              <a:buNone/>
            </a:pPr>
            <a:endParaRPr lang="en-GB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Strengthening the operational independence (ESG 3.3)</a:t>
            </a:r>
          </a:p>
          <a:p>
            <a:pPr marL="0" indent="0">
              <a:buNone/>
            </a:pPr>
            <a:endParaRPr lang="en-GB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Involvement of stakeholders (ESG 3.1)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400" dirty="0"/>
              <a:t>	</a:t>
            </a:r>
            <a:r>
              <a:rPr lang="en-GB" sz="2000" dirty="0"/>
              <a:t>inclusion of students’ and other stakeholders’ representatives in the </a:t>
            </a:r>
            <a:r>
              <a:rPr lang="hr-HR" sz="2000" dirty="0"/>
              <a:t>	</a:t>
            </a:r>
            <a:r>
              <a:rPr lang="en-GB" sz="2000" dirty="0"/>
              <a:t>agencies bodies, review panels and </a:t>
            </a:r>
            <a:r>
              <a:rPr lang="hr-HR" sz="2000" dirty="0"/>
              <a:t>QA </a:t>
            </a:r>
            <a:r>
              <a:rPr lang="en-GB" sz="2000" dirty="0"/>
              <a:t>activities</a:t>
            </a:r>
          </a:p>
          <a:p>
            <a:pPr marL="0" indent="0">
              <a:buNone/>
            </a:pPr>
            <a:endParaRPr lang="en-GB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Revision and updating of strategic goals, mission and vision </a:t>
            </a:r>
            <a:r>
              <a:rPr lang="hr-HR" sz="2400" dirty="0"/>
              <a:t>    </a:t>
            </a:r>
            <a:r>
              <a:rPr lang="en-GB" sz="2400" dirty="0"/>
              <a:t> </a:t>
            </a:r>
            <a:r>
              <a:rPr lang="hr-HR" sz="2400" dirty="0"/>
              <a:t>(ESG </a:t>
            </a:r>
            <a:r>
              <a:rPr lang="en-GB" sz="2400" dirty="0"/>
              <a:t>3.1)</a:t>
            </a:r>
          </a:p>
        </p:txBody>
      </p:sp>
    </p:spTree>
    <p:extLst>
      <p:ext uri="{BB962C8B-B14F-4D97-AF65-F5344CB8AC3E}">
        <p14:creationId xmlns:p14="http://schemas.microsoft.com/office/powerpoint/2010/main" val="2396355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6ACD8-D35F-49B0-847E-B8DC9BA48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Strengthening QA resources (ESG 3.5)</a:t>
            </a:r>
          </a:p>
          <a:p>
            <a:pPr marL="0" indent="0">
              <a:buNone/>
            </a:pPr>
            <a:r>
              <a:rPr lang="en-GB" sz="2400" dirty="0"/>
              <a:t>	</a:t>
            </a:r>
            <a:r>
              <a:rPr lang="en-GB" sz="2000" dirty="0"/>
              <a:t>-number of QA staff and their expertise – QA professionals in 	line with the 	ENQA competence framework</a:t>
            </a:r>
          </a:p>
          <a:p>
            <a:pPr marL="0" indent="0">
              <a:buNone/>
            </a:pPr>
            <a:r>
              <a:rPr lang="en-GB" sz="2000" dirty="0"/>
              <a:t>	-digitalization</a:t>
            </a:r>
          </a:p>
          <a:p>
            <a:pPr marL="0" indent="0">
              <a:buNone/>
            </a:pPr>
            <a:endParaRPr lang="en-GB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Development of the agency’s internal QA system (ESG 3.6)</a:t>
            </a:r>
          </a:p>
          <a:p>
            <a:pPr marL="0" indent="0">
              <a:buNone/>
            </a:pPr>
            <a:r>
              <a:rPr lang="en-GB" sz="2400" dirty="0"/>
              <a:t>	</a:t>
            </a:r>
            <a:r>
              <a:rPr lang="en-GB" sz="2000" dirty="0"/>
              <a:t>-internal QA system based on the PDCA cycles – „closing the loop”</a:t>
            </a:r>
          </a:p>
          <a:p>
            <a:pPr marL="0" indent="0">
              <a:buNone/>
            </a:pPr>
            <a:endParaRPr lang="en-GB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Strengthening activities to produce thematic analysis (ESG 3.4)</a:t>
            </a:r>
          </a:p>
          <a:p>
            <a:pPr marL="0" indent="0">
              <a:buNone/>
            </a:pPr>
            <a:r>
              <a:rPr lang="en-GB" sz="2400" dirty="0"/>
              <a:t>	</a:t>
            </a:r>
            <a:r>
              <a:rPr lang="en-GB" sz="2000" dirty="0"/>
              <a:t>-development of plans for conducting thematic activities</a:t>
            </a:r>
          </a:p>
          <a:p>
            <a:pPr marL="0" indent="0">
              <a:buNone/>
            </a:pPr>
            <a:r>
              <a:rPr lang="en-GB" sz="2000" dirty="0"/>
              <a:t>	-regular conducting of thematic analysis (possibility  to collaborate with 		external subcontractors)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7FC467C-6738-45A1-BDEB-ACBC1D131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63" y="55563"/>
            <a:ext cx="8778875" cy="563562"/>
          </a:xfrm>
        </p:spPr>
        <p:txBody>
          <a:bodyPr/>
          <a:lstStyle/>
          <a:p>
            <a:r>
              <a:rPr lang="en-GB" dirty="0"/>
              <a:t>Conclusions: Main challenges  and plans - ESG III</a:t>
            </a:r>
          </a:p>
        </p:txBody>
      </p:sp>
    </p:spTree>
    <p:extLst>
      <p:ext uri="{BB962C8B-B14F-4D97-AF65-F5344CB8AC3E}">
        <p14:creationId xmlns:p14="http://schemas.microsoft.com/office/powerpoint/2010/main" val="4073240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D2390-CCDD-435A-9742-50C3BB4E7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Revision/improvements of existing quality standards and indicators for program and institutional accreditation (ESG 2.1)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Rethinking methodologies – make them more fit for purpose (ESG 2.2)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000" dirty="0"/>
              <a:t>-quality control vs quality enhancement </a:t>
            </a:r>
          </a:p>
          <a:p>
            <a:pPr marL="0" indent="0">
              <a:buNone/>
            </a:pPr>
            <a:r>
              <a:rPr lang="en-US" sz="2000" dirty="0"/>
              <a:t>	-including stakeholders in the development of methodologies</a:t>
            </a:r>
          </a:p>
          <a:p>
            <a:pPr marL="0" indent="0">
              <a:buNone/>
            </a:pPr>
            <a:endParaRPr lang="en-US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Making documentation for conducting QA processes more user friendly and more accessible (handbooks, manuals, templates for SAR and the report etc.); (ESG 2.3)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Develop consistent follow-up activities; conduct site-visits in person (ESG 2.3)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B8738B3-00F3-4672-8DB2-A70D7FD1C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63" y="55563"/>
            <a:ext cx="8778875" cy="563562"/>
          </a:xfrm>
        </p:spPr>
        <p:txBody>
          <a:bodyPr/>
          <a:lstStyle/>
          <a:p>
            <a:r>
              <a:rPr lang="en-GB" dirty="0"/>
              <a:t>Conclusions: Main challenges  and plans - ESG II</a:t>
            </a:r>
          </a:p>
        </p:txBody>
      </p:sp>
    </p:spTree>
    <p:extLst>
      <p:ext uri="{BB962C8B-B14F-4D97-AF65-F5344CB8AC3E}">
        <p14:creationId xmlns:p14="http://schemas.microsoft.com/office/powerpoint/2010/main" val="1819689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C10003F-1F7F-4CBC-BE81-4B4C202F2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63" y="55563"/>
            <a:ext cx="8778875" cy="563562"/>
          </a:xfrm>
        </p:spPr>
        <p:txBody>
          <a:bodyPr/>
          <a:lstStyle/>
          <a:p>
            <a:r>
              <a:rPr lang="en-GB" dirty="0"/>
              <a:t>Conclusions: Main challenges  and plans - ESG II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A4F499B3-F1CB-470B-8249-FA2FEFAB012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7038" y="898525"/>
            <a:ext cx="8535987" cy="520382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GB" sz="2400">
                <a:latin typeface="+mn-lt"/>
              </a:rPr>
              <a:t>Mandatory involvement of students as panel members with equal rights and obligation (ESG 2.4)</a:t>
            </a:r>
          </a:p>
          <a:p>
            <a:pPr marL="0" indent="0">
              <a:buNone/>
            </a:pPr>
            <a:endParaRPr lang="en-GB" sz="2400">
              <a:latin typeface="+mn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sz="2400">
                <a:latin typeface="+mn-lt"/>
              </a:rPr>
              <a:t>Involvement of industry representatives and international expertize, where possible (ESG 2.4)</a:t>
            </a:r>
          </a:p>
          <a:p>
            <a:pPr marL="0" indent="0">
              <a:buNone/>
            </a:pPr>
            <a:endParaRPr lang="en-GB" sz="2400">
              <a:latin typeface="+mn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sz="2400">
                <a:latin typeface="+mn-lt"/>
              </a:rPr>
              <a:t>Involvement of experts with adequate field specific competences (representation of all scientific fields); (ESG 2.4)</a:t>
            </a:r>
          </a:p>
          <a:p>
            <a:pPr marL="0" indent="0">
              <a:buNone/>
            </a:pPr>
            <a:endParaRPr lang="en-GB" sz="2400">
              <a:latin typeface="+mn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sz="2400">
                <a:latin typeface="+mn-lt"/>
              </a:rPr>
              <a:t>Strengthening the training of experts (not just briefing); (ESG 2.4)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2400">
              <a:latin typeface="+mn-lt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GB" sz="2400">
              <a:latin typeface="+mn-lt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GB" sz="2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231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A417F-1F6C-4C27-87FB-91FE679F6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Improve consistent application of criteria and consistent decision-making/judgement based on the clear rules (ESG 2.5)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Strengthen the role of agency’s coordinator (ESG 2.5) </a:t>
            </a:r>
            <a:endParaRPr lang="hr-HR" sz="2400" dirty="0"/>
          </a:p>
          <a:p>
            <a:pPr>
              <a:buFont typeface="Wingdings" panose="05000000000000000000" pitchFamily="2" charset="2"/>
              <a:buChar char="§"/>
            </a:pPr>
            <a:endParaRPr lang="hr-HR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Pub</a:t>
            </a:r>
            <a:r>
              <a:rPr lang="hr-HR" sz="2400" dirty="0"/>
              <a:t>l</a:t>
            </a:r>
            <a:r>
              <a:rPr lang="en-GB" sz="2400" dirty="0" err="1"/>
              <a:t>ish</a:t>
            </a:r>
            <a:r>
              <a:rPr lang="en-GB" sz="2400" dirty="0"/>
              <a:t> full reports and decisions in original form as they were produced and adopted (ESG 2.6)</a:t>
            </a:r>
          </a:p>
          <a:p>
            <a:pPr marL="0" indent="0">
              <a:buNone/>
            </a:pPr>
            <a:endParaRPr lang="en-GB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Setting up/revision of appeal and complaints procedures and make this information available to HEIs (ESG 2.7)</a:t>
            </a:r>
          </a:p>
          <a:p>
            <a:pPr lvl="1">
              <a:buFontTx/>
              <a:buChar char="-"/>
            </a:pPr>
            <a:r>
              <a:rPr lang="en-GB" dirty="0"/>
              <a:t>Establishment of the Appeal body</a:t>
            </a:r>
          </a:p>
          <a:p>
            <a:pPr lvl="1">
              <a:buFontTx/>
              <a:buChar char="-"/>
            </a:pPr>
            <a:r>
              <a:rPr lang="en-GB" dirty="0"/>
              <a:t>Publishing of procedures 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7248F0A-1F25-44EC-9C42-CBB1155AB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63" y="55563"/>
            <a:ext cx="8778875" cy="563562"/>
          </a:xfrm>
        </p:spPr>
        <p:txBody>
          <a:bodyPr/>
          <a:lstStyle/>
          <a:p>
            <a:r>
              <a:rPr lang="en-GB" dirty="0"/>
              <a:t>Conclusions: Main challenges  and plans - ESG II</a:t>
            </a:r>
          </a:p>
        </p:txBody>
      </p:sp>
    </p:spTree>
    <p:extLst>
      <p:ext uri="{BB962C8B-B14F-4D97-AF65-F5344CB8AC3E}">
        <p14:creationId xmlns:p14="http://schemas.microsoft.com/office/powerpoint/2010/main" val="1525535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B9314BF-75F3-9748-7EBF-1AC9E2BA0B30}"/>
              </a:ext>
            </a:extLst>
          </p:cNvPr>
          <p:cNvSpPr/>
          <p:nvPr/>
        </p:nvSpPr>
        <p:spPr>
          <a:xfrm>
            <a:off x="2789732" y="3373459"/>
            <a:ext cx="3564535" cy="715089"/>
          </a:xfrm>
          <a:prstGeom prst="roundRect">
            <a:avLst/>
          </a:prstGeom>
          <a:solidFill>
            <a:srgbClr val="FDBFC2">
              <a:alpha val="4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hr-HR" b="1" dirty="0" err="1">
                <a:solidFill>
                  <a:srgbClr val="CD1D19"/>
                </a:solidFill>
                <a:hlinkClick r:id="rId3"/>
              </a:rPr>
              <a:t>mina.dordevic</a:t>
            </a:r>
            <a:r>
              <a:rPr lang="hr-HR" b="1" dirty="0">
                <a:solidFill>
                  <a:srgbClr val="CD1D19"/>
                </a:solidFill>
                <a:hlinkClick r:id="rId3"/>
              </a:rPr>
              <a:t>@</a:t>
            </a:r>
            <a:r>
              <a:rPr lang="hr-HR" b="1" dirty="0" err="1">
                <a:solidFill>
                  <a:srgbClr val="CD1D19"/>
                </a:solidFill>
                <a:hlinkClick r:id="rId3"/>
              </a:rPr>
              <a:t>azvo.hr</a:t>
            </a:r>
            <a:r>
              <a:rPr lang="hr-HR" b="1" dirty="0">
                <a:solidFill>
                  <a:srgbClr val="CD1D19"/>
                </a:solidFill>
              </a:rPr>
              <a:t> </a:t>
            </a:r>
          </a:p>
          <a:p>
            <a:pPr algn="ctr"/>
            <a:r>
              <a:rPr lang="hr-HR" b="1" dirty="0" err="1">
                <a:solidFill>
                  <a:srgbClr val="CD1D19"/>
                </a:solidFill>
                <a:hlinkClick r:id="rId4"/>
              </a:rPr>
              <a:t>sbezjak</a:t>
            </a:r>
            <a:r>
              <a:rPr lang="hr-HR" b="1" dirty="0">
                <a:solidFill>
                  <a:srgbClr val="CD1D19"/>
                </a:solidFill>
                <a:hlinkClick r:id="rId4"/>
              </a:rPr>
              <a:t>@</a:t>
            </a:r>
            <a:r>
              <a:rPr lang="hr-HR" b="1" dirty="0" err="1">
                <a:solidFill>
                  <a:srgbClr val="CD1D19"/>
                </a:solidFill>
                <a:hlinkClick r:id="rId4"/>
              </a:rPr>
              <a:t>azvo.hr</a:t>
            </a:r>
            <a:r>
              <a:rPr lang="hr-HR" b="1" dirty="0">
                <a:solidFill>
                  <a:srgbClr val="CD1D19"/>
                </a:solidFill>
              </a:rPr>
              <a:t>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084F9A-39A8-7128-77D6-27E24D16F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935" y="2592878"/>
            <a:ext cx="6936127" cy="563562"/>
          </a:xfrm>
        </p:spPr>
        <p:txBody>
          <a:bodyPr/>
          <a:lstStyle/>
          <a:p>
            <a:r>
              <a:rPr lang="hr-HR" sz="3600" dirty="0"/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3024809895"/>
      </p:ext>
    </p:extLst>
  </p:cSld>
  <p:clrMapOvr>
    <a:masterClrMapping/>
  </p:clrMapOvr>
</p:sld>
</file>

<file path=ppt/theme/theme1.xml><?xml version="1.0" encoding="utf-8"?>
<a:theme xmlns:a="http://schemas.openxmlformats.org/drawingml/2006/main" name="TS101875486">
  <a:themeElements>
    <a:clrScheme name="Brugerdefineret 6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7EB220"/>
      </a:hlink>
      <a:folHlink>
        <a:srgbClr val="7EB22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TS101875486</Template>
  <TotalTime>0</TotalTime>
  <Words>694</Words>
  <Application>Microsoft Office PowerPoint</Application>
  <PresentationFormat>On-screen Show (4:3)</PresentationFormat>
  <Paragraphs>106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ＭＳ Ｐゴシック</vt:lpstr>
      <vt:lpstr>Arial</vt:lpstr>
      <vt:lpstr>Arial Narrow</vt:lpstr>
      <vt:lpstr>Calibri</vt:lpstr>
      <vt:lpstr>Courier New</vt:lpstr>
      <vt:lpstr>Wingdings</vt:lpstr>
      <vt:lpstr>TS101875486</vt:lpstr>
      <vt:lpstr>PowerPoint Presentation</vt:lpstr>
      <vt:lpstr>Planning</vt:lpstr>
      <vt:lpstr>Actions</vt:lpstr>
      <vt:lpstr>Conclusions: Main challenges  and plans - ESG III</vt:lpstr>
      <vt:lpstr>Conclusions: Main challenges  and plans - ESG III</vt:lpstr>
      <vt:lpstr>Conclusions: Main challenges  and plans - ESG II</vt:lpstr>
      <vt:lpstr>Conclusions: Main challenges  and plans - ESG II</vt:lpstr>
      <vt:lpstr>Conclusions: Main challenges  and plans - ESG II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2024-04-24T10:14:44Z</dcterms:created>
  <dcterms:modified xsi:type="dcterms:W3CDTF">2025-05-07T12:56:07Z</dcterms:modified>
  <cp:version/>
</cp:coreProperties>
</file>