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4"/>
  </p:notesMasterIdLst>
  <p:sldIdLst>
    <p:sldId id="258" r:id="rId6"/>
    <p:sldId id="330" r:id="rId7"/>
    <p:sldId id="336" r:id="rId8"/>
    <p:sldId id="338" r:id="rId9"/>
    <p:sldId id="339" r:id="rId10"/>
    <p:sldId id="337" r:id="rId11"/>
    <p:sldId id="340" r:id="rId12"/>
    <p:sldId id="329" r:id="rId13"/>
    <p:sldId id="342" r:id="rId14"/>
    <p:sldId id="343" r:id="rId15"/>
    <p:sldId id="335" r:id="rId16"/>
    <p:sldId id="331" r:id="rId17"/>
    <p:sldId id="344" r:id="rId18"/>
    <p:sldId id="345" r:id="rId19"/>
    <p:sldId id="309" r:id="rId20"/>
    <p:sldId id="341" r:id="rId21"/>
    <p:sldId id="318" r:id="rId22"/>
    <p:sldId id="328" r:id="rId23"/>
  </p:sldIdLst>
  <p:sldSz cx="12192000" cy="6858000"/>
  <p:notesSz cx="6797675" cy="9928225"/>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988B"/>
    <a:srgbClr val="2C9C8D"/>
    <a:srgbClr val="DD834B"/>
    <a:srgbClr val="7745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28516D-0BC1-45F2-8D61-E6931BC46231}" v="37" dt="2025-04-23T10:00:01.4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107" d="100"/>
          <a:sy n="107" d="100"/>
        </p:scale>
        <p:origin x="71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971C2D8B-43AE-4B07-9309-010116449878}" type="datetimeFigureOut">
              <a:rPr lang="en-GB" smtClean="0"/>
              <a:t>30/04/2025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6688C4E8-821C-47CC-9D8C-FF3C4377ACD2}" type="slidenum">
              <a:rPr lang="en-GB" smtClean="0"/>
              <a:t>‹#›</a:t>
            </a:fld>
            <a:endParaRPr lang="en-GB"/>
          </a:p>
        </p:txBody>
      </p:sp>
    </p:spTree>
    <p:extLst>
      <p:ext uri="{BB962C8B-B14F-4D97-AF65-F5344CB8AC3E}">
        <p14:creationId xmlns:p14="http://schemas.microsoft.com/office/powerpoint/2010/main" val="107322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t>
            </a:r>
          </a:p>
          <a:p>
            <a:endParaRPr lang="en-US" dirty="0"/>
          </a:p>
          <a:p>
            <a:r>
              <a:rPr lang="en-US" dirty="0"/>
              <a:t>Dial by your location</a:t>
            </a:r>
          </a:p>
          <a:p>
            <a:r>
              <a:rPr lang="en-US" dirty="0"/>
              <a:t>• +1 309 205 3325 US</a:t>
            </a:r>
          </a:p>
          <a:p>
            <a:r>
              <a:rPr lang="en-US" dirty="0"/>
              <a:t>• +1 312 626 6799 US (Chicago)</a:t>
            </a:r>
          </a:p>
          <a:p>
            <a:r>
              <a:rPr lang="en-US" dirty="0"/>
              <a:t>• +1 346 248 7799 US (Houston)</a:t>
            </a:r>
          </a:p>
          <a:p>
            <a:r>
              <a:rPr lang="en-US" dirty="0"/>
              <a:t>• +1 360 209 5623 US</a:t>
            </a:r>
          </a:p>
          <a:p>
            <a:r>
              <a:rPr lang="en-US" dirty="0"/>
              <a:t>• +1 386 347 5053 US</a:t>
            </a:r>
          </a:p>
          <a:p>
            <a:r>
              <a:rPr lang="en-US" dirty="0"/>
              <a:t>• +1 408 638 0968 US (San Jose)</a:t>
            </a:r>
          </a:p>
          <a:p>
            <a:r>
              <a:rPr lang="en-US" dirty="0"/>
              <a:t>• +1 507 473 4847 US</a:t>
            </a:r>
          </a:p>
          <a:p>
            <a:r>
              <a:rPr lang="en-US" dirty="0"/>
              <a:t>• +1 564 217 2000 US</a:t>
            </a:r>
          </a:p>
          <a:p>
            <a:r>
              <a:rPr lang="en-US" dirty="0"/>
              <a:t>• +1 646 876 9923 US (New York)</a:t>
            </a:r>
          </a:p>
          <a:p>
            <a:r>
              <a:rPr lang="en-US" dirty="0"/>
              <a:t>• +1 646 931 3860 US</a:t>
            </a:r>
          </a:p>
          <a:p>
            <a:r>
              <a:rPr lang="en-US" dirty="0"/>
              <a:t>• +1 669 444 9171 US</a:t>
            </a:r>
          </a:p>
          <a:p>
            <a:r>
              <a:rPr lang="en-US" dirty="0"/>
              <a:t>• +1 669 900 6833 US (San Jose)</a:t>
            </a:r>
          </a:p>
          <a:p>
            <a:r>
              <a:rPr lang="en-US" dirty="0"/>
              <a:t>• +1 689 278 1000 US</a:t>
            </a:r>
          </a:p>
          <a:p>
            <a:r>
              <a:rPr lang="en-US" dirty="0"/>
              <a:t>• +1 719 359 4580 US</a:t>
            </a:r>
          </a:p>
          <a:p>
            <a:r>
              <a:rPr lang="en-US" dirty="0"/>
              <a:t>• +1 253 205 0468 US</a:t>
            </a:r>
          </a:p>
          <a:p>
            <a:r>
              <a:rPr lang="en-US" dirty="0"/>
              <a:t>• +1 253 215 8782 US (Tacoma)</a:t>
            </a:r>
          </a:p>
          <a:p>
            <a:r>
              <a:rPr lang="en-US" dirty="0"/>
              <a:t>• +1 301 715 8592 US (Washington DC)</a:t>
            </a:r>
          </a:p>
          <a:p>
            <a:r>
              <a:rPr lang="en-US" dirty="0"/>
              <a:t>• +1 305 224 1968 US</a:t>
            </a:r>
          </a:p>
          <a:p>
            <a:endParaRPr lang="en-US" dirty="0"/>
          </a:p>
          <a:p>
            <a:r>
              <a:rPr lang="en-US" dirty="0"/>
              <a:t>Meeting ID: 890 6687 3534</a:t>
            </a:r>
          </a:p>
          <a:p>
            <a:r>
              <a:rPr lang="en-US" dirty="0"/>
              <a:t>Passcode: 825271</a:t>
            </a:r>
          </a:p>
          <a:p>
            <a:endParaRPr lang="en-US" dirty="0"/>
          </a:p>
          <a:p>
            <a:r>
              <a:rPr lang="en-US" dirty="0"/>
              <a:t>Find your local number: https://us02web.zoom.us/u/kbtO53EkpB</a:t>
            </a:r>
          </a:p>
          <a:p>
            <a:endParaRPr lang="en-US" dirty="0"/>
          </a:p>
          <a:p>
            <a:endParaRPr lang="sr-Latn-RS" dirty="0"/>
          </a:p>
        </p:txBody>
      </p:sp>
      <p:sp>
        <p:nvSpPr>
          <p:cNvPr id="4" name="Slide Number Placeholder 3"/>
          <p:cNvSpPr>
            <a:spLocks noGrp="1"/>
          </p:cNvSpPr>
          <p:nvPr>
            <p:ph type="sldNum" sz="quarter" idx="5"/>
          </p:nvPr>
        </p:nvSpPr>
        <p:spPr/>
        <p:txBody>
          <a:bodyPr/>
          <a:lstStyle/>
          <a:p>
            <a:fld id="{6688C4E8-821C-47CC-9D8C-FF3C4377ACD2}" type="slidenum">
              <a:rPr lang="en-GB" smtClean="0"/>
              <a:t>1</a:t>
            </a:fld>
            <a:endParaRPr lang="en-GB"/>
          </a:p>
        </p:txBody>
      </p:sp>
    </p:spTree>
    <p:extLst>
      <p:ext uri="{BB962C8B-B14F-4D97-AF65-F5344CB8AC3E}">
        <p14:creationId xmlns:p14="http://schemas.microsoft.com/office/powerpoint/2010/main" val="3251684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C7515-BDFB-0ED1-B82C-794E29F89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4A59E-C6E4-6DF6-0291-49EAF2709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2546C-8812-0B68-1F37-555E46DFFDAE}"/>
              </a:ext>
            </a:extLst>
          </p:cNvPr>
          <p:cNvSpPr>
            <a:spLocks noGrp="1"/>
          </p:cNvSpPr>
          <p:nvPr>
            <p:ph type="body" idx="1"/>
          </p:nvPr>
        </p:nvSpPr>
        <p:spPr/>
        <p:txBody>
          <a:bodyPr/>
          <a:lstStyle/>
          <a:p>
            <a:endParaRPr lang="hr-HR" dirty="0"/>
          </a:p>
        </p:txBody>
      </p:sp>
      <p:sp>
        <p:nvSpPr>
          <p:cNvPr id="4" name="Slide Number Placeholder 3">
            <a:extLst>
              <a:ext uri="{FF2B5EF4-FFF2-40B4-BE49-F238E27FC236}">
                <a16:creationId xmlns:a16="http://schemas.microsoft.com/office/drawing/2014/main" id="{6B22D3A0-779A-747A-C9F7-C440D9B09369}"/>
              </a:ext>
            </a:extLst>
          </p:cNvPr>
          <p:cNvSpPr>
            <a:spLocks noGrp="1"/>
          </p:cNvSpPr>
          <p:nvPr>
            <p:ph type="sldNum" sz="quarter" idx="5"/>
          </p:nvPr>
        </p:nvSpPr>
        <p:spPr/>
        <p:txBody>
          <a:bodyPr/>
          <a:lstStyle/>
          <a:p>
            <a:fld id="{6688C4E8-821C-47CC-9D8C-FF3C4377ACD2}" type="slidenum">
              <a:rPr lang="en-GB" smtClean="0"/>
              <a:t>2</a:t>
            </a:fld>
            <a:endParaRPr lang="en-GB"/>
          </a:p>
        </p:txBody>
      </p:sp>
    </p:spTree>
    <p:extLst>
      <p:ext uri="{BB962C8B-B14F-4D97-AF65-F5344CB8AC3E}">
        <p14:creationId xmlns:p14="http://schemas.microsoft.com/office/powerpoint/2010/main" val="1563214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D585F-6C01-C3E8-756D-11AF4C7671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28389-F323-7EEE-7270-B5BAA920D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87888-9BEA-DDD3-0E29-346D8B755835}"/>
              </a:ext>
            </a:extLst>
          </p:cNvPr>
          <p:cNvSpPr>
            <a:spLocks noGrp="1"/>
          </p:cNvSpPr>
          <p:nvPr>
            <p:ph type="body" idx="1"/>
          </p:nvPr>
        </p:nvSpPr>
        <p:spPr/>
        <p:txBody>
          <a:bodyPr/>
          <a:lstStyle/>
          <a:p>
            <a:endParaRPr lang="hr-HR" dirty="0"/>
          </a:p>
        </p:txBody>
      </p:sp>
      <p:sp>
        <p:nvSpPr>
          <p:cNvPr id="4" name="Slide Number Placeholder 3">
            <a:extLst>
              <a:ext uri="{FF2B5EF4-FFF2-40B4-BE49-F238E27FC236}">
                <a16:creationId xmlns:a16="http://schemas.microsoft.com/office/drawing/2014/main" id="{73EE927C-86CB-CBAC-E6C7-034055E37587}"/>
              </a:ext>
            </a:extLst>
          </p:cNvPr>
          <p:cNvSpPr>
            <a:spLocks noGrp="1"/>
          </p:cNvSpPr>
          <p:nvPr>
            <p:ph type="sldNum" sz="quarter" idx="5"/>
          </p:nvPr>
        </p:nvSpPr>
        <p:spPr/>
        <p:txBody>
          <a:bodyPr/>
          <a:lstStyle/>
          <a:p>
            <a:fld id="{6688C4E8-821C-47CC-9D8C-FF3C4377ACD2}" type="slidenum">
              <a:rPr lang="en-GB" smtClean="0"/>
              <a:t>3</a:t>
            </a:fld>
            <a:endParaRPr lang="en-GB"/>
          </a:p>
        </p:txBody>
      </p:sp>
    </p:spTree>
    <p:extLst>
      <p:ext uri="{BB962C8B-B14F-4D97-AF65-F5344CB8AC3E}">
        <p14:creationId xmlns:p14="http://schemas.microsoft.com/office/powerpoint/2010/main" val="3007270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E8802-4C02-F95D-D2DB-C8AFCEC28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7BB65-5B9F-9947-FA7D-E6473E4F2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EF9762-26DB-3804-8C70-C86F7F7545D2}"/>
              </a:ext>
            </a:extLst>
          </p:cNvPr>
          <p:cNvSpPr>
            <a:spLocks noGrp="1"/>
          </p:cNvSpPr>
          <p:nvPr>
            <p:ph type="body" idx="1"/>
          </p:nvPr>
        </p:nvSpPr>
        <p:spPr/>
        <p:txBody>
          <a:bodyPr/>
          <a:lstStyle/>
          <a:p>
            <a:r>
              <a:rPr lang="en-US" dirty="0"/>
              <a:t> 2�1    </a:t>
            </a:r>
            <a:r>
              <a:rPr lang="en-US" dirty="0" err="1"/>
              <a:t>ConsIderaTIon</a:t>
            </a:r>
            <a:r>
              <a:rPr lang="en-US" dirty="0"/>
              <a:t> of </a:t>
            </a:r>
            <a:r>
              <a:rPr lang="en-US" dirty="0" err="1"/>
              <a:t>InTernal</a:t>
            </a:r>
            <a:r>
              <a:rPr lang="en-US" dirty="0"/>
              <a:t> </a:t>
            </a:r>
            <a:r>
              <a:rPr lang="en-US" dirty="0" err="1"/>
              <a:t>qualITy</a:t>
            </a:r>
            <a:r>
              <a:rPr lang="en-US" dirty="0"/>
              <a:t> </a:t>
            </a:r>
            <a:r>
              <a:rPr lang="en-US" dirty="0" err="1"/>
              <a:t>assuranCe</a:t>
            </a:r>
            <a:r>
              <a:rPr lang="en-US" dirty="0"/>
              <a:t> </a:t>
            </a:r>
          </a:p>
          <a:p>
            <a:r>
              <a:rPr lang="en-US" dirty="0"/>
              <a:t>External quality assurance should address the effectiveness of the internal quality assurance </a:t>
            </a:r>
          </a:p>
          <a:p>
            <a:r>
              <a:rPr lang="en-US" dirty="0"/>
              <a:t>described in Part 1 of the ESG.</a:t>
            </a:r>
          </a:p>
          <a:p>
            <a:r>
              <a:rPr lang="en-US" dirty="0"/>
              <a:t> 2�2    </a:t>
            </a:r>
          </a:p>
          <a:p>
            <a:r>
              <a:rPr lang="en-US" dirty="0" err="1"/>
              <a:t>desIgnIng</a:t>
            </a:r>
            <a:r>
              <a:rPr lang="en-US" dirty="0"/>
              <a:t> </a:t>
            </a:r>
            <a:r>
              <a:rPr lang="en-US" dirty="0" err="1"/>
              <a:t>meThodologIes</a:t>
            </a:r>
            <a:r>
              <a:rPr lang="en-US" dirty="0"/>
              <a:t> </a:t>
            </a:r>
            <a:r>
              <a:rPr lang="en-US" dirty="0" err="1"/>
              <a:t>fIT</a:t>
            </a:r>
            <a:r>
              <a:rPr lang="en-US" dirty="0"/>
              <a:t> for purpose</a:t>
            </a:r>
          </a:p>
          <a:p>
            <a:r>
              <a:rPr lang="en-US" dirty="0"/>
              <a:t> External quality assurance should be defined and designed specifically to ensure its fitness to achieve </a:t>
            </a:r>
          </a:p>
          <a:p>
            <a:r>
              <a:rPr lang="en-US" dirty="0"/>
              <a:t>the aims and objectives set for it, while taking into account relevant regulations. Stakeholders should </a:t>
            </a:r>
          </a:p>
          <a:p>
            <a:r>
              <a:rPr lang="en-US" dirty="0"/>
              <a:t>be involved in its design and continuous improvement. </a:t>
            </a:r>
          </a:p>
          <a:p>
            <a:r>
              <a:rPr lang="en-US" dirty="0"/>
              <a:t>2�3    </a:t>
            </a:r>
            <a:r>
              <a:rPr lang="en-US" dirty="0" err="1"/>
              <a:t>ImplemenTIng</a:t>
            </a:r>
            <a:r>
              <a:rPr lang="en-US" dirty="0"/>
              <a:t> </a:t>
            </a:r>
            <a:r>
              <a:rPr lang="en-US" dirty="0" err="1"/>
              <a:t>proCesses</a:t>
            </a:r>
            <a:endParaRPr lang="en-US" dirty="0"/>
          </a:p>
          <a:p>
            <a:r>
              <a:rPr lang="en-US" dirty="0"/>
              <a:t> External quality assurance processes should be reliable, useful, pre-defined, implemented </a:t>
            </a:r>
          </a:p>
          <a:p>
            <a:r>
              <a:rPr lang="en-US" dirty="0"/>
              <a:t>consistently and published. They include - a self-assessment or equivalent; - an external assessment normally including a site visit; - a report resulting from the external assessment; - a consistent follow-up. </a:t>
            </a:r>
          </a:p>
          <a:p>
            <a:r>
              <a:rPr lang="en-US" dirty="0"/>
              <a:t>2�4    </a:t>
            </a:r>
          </a:p>
          <a:p>
            <a:r>
              <a:rPr lang="en-US" dirty="0"/>
              <a:t>peer-</a:t>
            </a:r>
            <a:r>
              <a:rPr lang="en-US" dirty="0" err="1"/>
              <a:t>revIew</a:t>
            </a:r>
            <a:r>
              <a:rPr lang="en-US" dirty="0"/>
              <a:t> </a:t>
            </a:r>
            <a:r>
              <a:rPr lang="en-US" dirty="0" err="1"/>
              <a:t>experTs</a:t>
            </a:r>
            <a:r>
              <a:rPr lang="en-US" dirty="0"/>
              <a:t> </a:t>
            </a:r>
          </a:p>
          <a:p>
            <a:r>
              <a:rPr lang="en-US" dirty="0"/>
              <a:t>External quality assurance should be carried out by groups of external experts that include (a) </a:t>
            </a:r>
          </a:p>
          <a:p>
            <a:r>
              <a:rPr lang="en-US" dirty="0"/>
              <a:t>student member(s).</a:t>
            </a:r>
          </a:p>
          <a:p>
            <a:r>
              <a:rPr lang="en-US" dirty="0"/>
              <a:t> 2�5    </a:t>
            </a:r>
            <a:r>
              <a:rPr lang="en-US" dirty="0" err="1"/>
              <a:t>CrITerIa</a:t>
            </a:r>
            <a:r>
              <a:rPr lang="en-US" dirty="0"/>
              <a:t> for </a:t>
            </a:r>
            <a:r>
              <a:rPr lang="en-US" dirty="0" err="1"/>
              <a:t>ouTComes</a:t>
            </a:r>
            <a:endParaRPr lang="en-US" dirty="0"/>
          </a:p>
          <a:p>
            <a:r>
              <a:rPr lang="en-US" dirty="0"/>
              <a:t> Any outcomes or judgements made as the result of external quality assurance should be based on </a:t>
            </a:r>
          </a:p>
          <a:p>
            <a:r>
              <a:rPr lang="en-US" dirty="0"/>
              <a:t>explicit and published criteria that are applied consistently, irrespective of whether the process leads </a:t>
            </a:r>
          </a:p>
          <a:p>
            <a:r>
              <a:rPr lang="en-US" dirty="0"/>
              <a:t>to a formal decision.</a:t>
            </a:r>
          </a:p>
          <a:p>
            <a:r>
              <a:rPr lang="en-US" dirty="0"/>
              <a:t> 2�6    </a:t>
            </a:r>
          </a:p>
          <a:p>
            <a:r>
              <a:rPr lang="en-US" dirty="0" err="1"/>
              <a:t>reporTIng</a:t>
            </a:r>
            <a:endParaRPr lang="en-US" dirty="0"/>
          </a:p>
          <a:p>
            <a:r>
              <a:rPr lang="en-US" dirty="0"/>
              <a:t> Full reports by the experts should be published, clear and accessible to the academic community, </a:t>
            </a:r>
          </a:p>
          <a:p>
            <a:r>
              <a:rPr lang="en-US" dirty="0"/>
              <a:t>external partners and other interested individuals. If the agency takes any formal decision based on </a:t>
            </a:r>
          </a:p>
          <a:p>
            <a:r>
              <a:rPr lang="en-US" dirty="0"/>
              <a:t>the reports, the decision should be published together with the report.</a:t>
            </a:r>
          </a:p>
          <a:p>
            <a:r>
              <a:rPr lang="en-US" dirty="0"/>
              <a:t> 2�7    </a:t>
            </a:r>
            <a:r>
              <a:rPr lang="en-US" dirty="0" err="1"/>
              <a:t>ComplaInTs</a:t>
            </a:r>
            <a:r>
              <a:rPr lang="en-US" dirty="0"/>
              <a:t> and appeals </a:t>
            </a:r>
          </a:p>
          <a:p>
            <a:r>
              <a:rPr lang="en-US" dirty="0"/>
              <a:t>Complaints and appeals processes should be clearly defined as part of the design of external quality </a:t>
            </a:r>
          </a:p>
          <a:p>
            <a:r>
              <a:rPr lang="en-US" dirty="0"/>
              <a:t>assurance processes and communicated to the institutions.</a:t>
            </a:r>
            <a:endParaRPr lang="hr-HR" dirty="0"/>
          </a:p>
        </p:txBody>
      </p:sp>
      <p:sp>
        <p:nvSpPr>
          <p:cNvPr id="4" name="Slide Number Placeholder 3">
            <a:extLst>
              <a:ext uri="{FF2B5EF4-FFF2-40B4-BE49-F238E27FC236}">
                <a16:creationId xmlns:a16="http://schemas.microsoft.com/office/drawing/2014/main" id="{7E7F788D-2813-DE20-5D28-955B0B658F90}"/>
              </a:ext>
            </a:extLst>
          </p:cNvPr>
          <p:cNvSpPr>
            <a:spLocks noGrp="1"/>
          </p:cNvSpPr>
          <p:nvPr>
            <p:ph type="sldNum" sz="quarter" idx="5"/>
          </p:nvPr>
        </p:nvSpPr>
        <p:spPr/>
        <p:txBody>
          <a:bodyPr/>
          <a:lstStyle/>
          <a:p>
            <a:fld id="{6688C4E8-821C-47CC-9D8C-FF3C4377ACD2}" type="slidenum">
              <a:rPr lang="en-GB" smtClean="0"/>
              <a:t>4</a:t>
            </a:fld>
            <a:endParaRPr lang="en-GB"/>
          </a:p>
        </p:txBody>
      </p:sp>
    </p:spTree>
    <p:extLst>
      <p:ext uri="{BB962C8B-B14F-4D97-AF65-F5344CB8AC3E}">
        <p14:creationId xmlns:p14="http://schemas.microsoft.com/office/powerpoint/2010/main" val="2287136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85096-081C-8EC3-75F3-E6CAD9F89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8A643-D4E8-0FE0-4B19-133155BF0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271B52-8A94-753C-8FC8-A1F36BAEE597}"/>
              </a:ext>
            </a:extLst>
          </p:cNvPr>
          <p:cNvSpPr>
            <a:spLocks noGrp="1"/>
          </p:cNvSpPr>
          <p:nvPr>
            <p:ph type="body" idx="1"/>
          </p:nvPr>
        </p:nvSpPr>
        <p:spPr/>
        <p:txBody>
          <a:bodyPr/>
          <a:lstStyle/>
          <a:p>
            <a:r>
              <a:rPr lang="en-US" dirty="0"/>
              <a:t> </a:t>
            </a:r>
            <a:r>
              <a:rPr lang="en-US" dirty="0" err="1"/>
              <a:t>parT</a:t>
            </a:r>
            <a:r>
              <a:rPr lang="en-US" dirty="0"/>
              <a:t> 3: </a:t>
            </a:r>
            <a:r>
              <a:rPr lang="en-US" dirty="0" err="1"/>
              <a:t>sTandards</a:t>
            </a:r>
            <a:r>
              <a:rPr lang="en-US" dirty="0"/>
              <a:t> for </a:t>
            </a:r>
            <a:r>
              <a:rPr lang="en-US" dirty="0" err="1"/>
              <a:t>qualITy</a:t>
            </a:r>
            <a:r>
              <a:rPr lang="en-US" dirty="0"/>
              <a:t> </a:t>
            </a:r>
            <a:r>
              <a:rPr lang="en-US" dirty="0" err="1"/>
              <a:t>assuranCe</a:t>
            </a:r>
            <a:r>
              <a:rPr lang="en-US" dirty="0"/>
              <a:t> </a:t>
            </a:r>
            <a:r>
              <a:rPr lang="en-US" dirty="0" err="1"/>
              <a:t>agenCIes</a:t>
            </a:r>
            <a:endParaRPr lang="en-US" dirty="0"/>
          </a:p>
          <a:p>
            <a:r>
              <a:rPr lang="en-US" dirty="0"/>
              <a:t> 3�1    </a:t>
            </a:r>
          </a:p>
          <a:p>
            <a:r>
              <a:rPr lang="en-US" dirty="0" err="1"/>
              <a:t>aCTIvITIes</a:t>
            </a:r>
            <a:r>
              <a:rPr lang="en-US" dirty="0"/>
              <a:t>, </a:t>
            </a:r>
            <a:r>
              <a:rPr lang="en-US" dirty="0" err="1"/>
              <a:t>polICy</a:t>
            </a:r>
            <a:r>
              <a:rPr lang="en-US" dirty="0"/>
              <a:t> and </a:t>
            </a:r>
            <a:r>
              <a:rPr lang="en-US" dirty="0" err="1"/>
              <a:t>proCesses</a:t>
            </a:r>
            <a:r>
              <a:rPr lang="en-US" dirty="0"/>
              <a:t> for </a:t>
            </a:r>
            <a:r>
              <a:rPr lang="en-US" dirty="0" err="1"/>
              <a:t>qualITy</a:t>
            </a:r>
            <a:r>
              <a:rPr lang="en-US" dirty="0"/>
              <a:t> </a:t>
            </a:r>
            <a:r>
              <a:rPr lang="en-US" dirty="0" err="1"/>
              <a:t>assuranCe</a:t>
            </a:r>
            <a:endParaRPr lang="en-US" dirty="0"/>
          </a:p>
          <a:p>
            <a:r>
              <a:rPr lang="en-US" dirty="0"/>
              <a:t> Agencies should undertake external quality assurance activities as defined in Part 2 of the ESG on a </a:t>
            </a:r>
          </a:p>
          <a:p>
            <a:r>
              <a:rPr lang="en-US" dirty="0"/>
              <a:t>regular basis. They should have clear and explicit goals and objectives that are part of their publicly </a:t>
            </a:r>
          </a:p>
          <a:p>
            <a:r>
              <a:rPr lang="en-US" dirty="0"/>
              <a:t>available mission statement. These should translate into the daily work of the agency. Agencies </a:t>
            </a:r>
          </a:p>
          <a:p>
            <a:r>
              <a:rPr lang="en-US" dirty="0"/>
              <a:t>should ensure the involvement of stakeholders in their governance and work.</a:t>
            </a:r>
          </a:p>
          <a:p>
            <a:r>
              <a:rPr lang="en-US" dirty="0"/>
              <a:t> 3�2    </a:t>
            </a:r>
          </a:p>
          <a:p>
            <a:r>
              <a:rPr lang="en-US" dirty="0" err="1"/>
              <a:t>offICIal</a:t>
            </a:r>
            <a:r>
              <a:rPr lang="en-US" dirty="0"/>
              <a:t> </a:t>
            </a:r>
            <a:r>
              <a:rPr lang="en-US" dirty="0" err="1"/>
              <a:t>sTaTus</a:t>
            </a:r>
            <a:r>
              <a:rPr lang="en-US" dirty="0"/>
              <a:t> </a:t>
            </a:r>
          </a:p>
          <a:p>
            <a:r>
              <a:rPr lang="en-US" dirty="0"/>
              <a:t>Agencies should have an established legal basis and should be formally </a:t>
            </a:r>
            <a:r>
              <a:rPr lang="en-US" dirty="0" err="1"/>
              <a:t>recognised</a:t>
            </a:r>
            <a:r>
              <a:rPr lang="en-US" dirty="0"/>
              <a:t> as quality </a:t>
            </a:r>
          </a:p>
          <a:p>
            <a:r>
              <a:rPr lang="en-US" dirty="0"/>
              <a:t>assurance agencies by competent public authorities. </a:t>
            </a:r>
          </a:p>
          <a:p>
            <a:r>
              <a:rPr lang="en-US" dirty="0"/>
              <a:t>3�3    </a:t>
            </a:r>
            <a:r>
              <a:rPr lang="en-US" dirty="0" err="1"/>
              <a:t>IndependenCe</a:t>
            </a:r>
            <a:r>
              <a:rPr lang="en-US" dirty="0"/>
              <a:t> </a:t>
            </a:r>
          </a:p>
          <a:p>
            <a:r>
              <a:rPr lang="en-US" dirty="0"/>
              <a:t>Agencies should be independent and act autonomously. They should have full responsibility for </a:t>
            </a:r>
          </a:p>
          <a:p>
            <a:r>
              <a:rPr lang="en-US" dirty="0"/>
              <a:t>26</a:t>
            </a:r>
          </a:p>
          <a:p>
            <a:r>
              <a:rPr lang="en-US" dirty="0"/>
              <a:t>their operations and the outcomes of those operations without third party influence. </a:t>
            </a:r>
          </a:p>
          <a:p>
            <a:r>
              <a:rPr lang="en-US" dirty="0"/>
              <a:t>3�4    </a:t>
            </a:r>
          </a:p>
          <a:p>
            <a:r>
              <a:rPr lang="en-US" dirty="0" err="1"/>
              <a:t>ThemaTIC</a:t>
            </a:r>
            <a:r>
              <a:rPr lang="en-US" dirty="0"/>
              <a:t> </a:t>
            </a:r>
            <a:r>
              <a:rPr lang="en-US" dirty="0" err="1"/>
              <a:t>analysIs</a:t>
            </a:r>
            <a:r>
              <a:rPr lang="en-US" dirty="0"/>
              <a:t> </a:t>
            </a:r>
          </a:p>
          <a:p>
            <a:r>
              <a:rPr lang="en-US" dirty="0"/>
              <a:t>Agencies should regularly publish reports that describe and </a:t>
            </a:r>
            <a:r>
              <a:rPr lang="en-US" dirty="0" err="1"/>
              <a:t>analyse</a:t>
            </a:r>
            <a:r>
              <a:rPr lang="en-US" dirty="0"/>
              <a:t> the general findings of their </a:t>
            </a:r>
          </a:p>
          <a:p>
            <a:r>
              <a:rPr lang="en-US" dirty="0"/>
              <a:t>external quality assurance activities. </a:t>
            </a:r>
          </a:p>
          <a:p>
            <a:r>
              <a:rPr lang="en-US" dirty="0"/>
              <a:t>3�5    </a:t>
            </a:r>
          </a:p>
          <a:p>
            <a:r>
              <a:rPr lang="en-US" dirty="0" err="1"/>
              <a:t>resourCes</a:t>
            </a:r>
            <a:endParaRPr lang="en-US" dirty="0"/>
          </a:p>
          <a:p>
            <a:r>
              <a:rPr lang="en-US" dirty="0"/>
              <a:t> Agencies should have adequate and appropriate resources, both human and financial, to carry out </a:t>
            </a:r>
          </a:p>
          <a:p>
            <a:r>
              <a:rPr lang="en-US" dirty="0"/>
              <a:t>their work.</a:t>
            </a:r>
          </a:p>
          <a:p>
            <a:r>
              <a:rPr lang="en-US" dirty="0"/>
              <a:t> 3�6    </a:t>
            </a:r>
            <a:r>
              <a:rPr lang="en-US" dirty="0" err="1"/>
              <a:t>InTernal</a:t>
            </a:r>
            <a:r>
              <a:rPr lang="en-US" dirty="0"/>
              <a:t> </a:t>
            </a:r>
            <a:r>
              <a:rPr lang="en-US" dirty="0" err="1"/>
              <a:t>qualITy</a:t>
            </a:r>
            <a:r>
              <a:rPr lang="en-US" dirty="0"/>
              <a:t> </a:t>
            </a:r>
            <a:r>
              <a:rPr lang="en-US" dirty="0" err="1"/>
              <a:t>assuranCe</a:t>
            </a:r>
            <a:r>
              <a:rPr lang="en-US" dirty="0"/>
              <a:t> and </a:t>
            </a:r>
            <a:r>
              <a:rPr lang="en-US" dirty="0" err="1"/>
              <a:t>professIonal</a:t>
            </a:r>
            <a:r>
              <a:rPr lang="en-US" dirty="0"/>
              <a:t> </a:t>
            </a:r>
            <a:r>
              <a:rPr lang="en-US" dirty="0" err="1"/>
              <a:t>ConduCT</a:t>
            </a:r>
            <a:endParaRPr lang="en-US" dirty="0"/>
          </a:p>
          <a:p>
            <a:r>
              <a:rPr lang="en-US" dirty="0"/>
              <a:t> Agencies should have in place processes for internal quality assurance related to defining, assuring </a:t>
            </a:r>
          </a:p>
          <a:p>
            <a:r>
              <a:rPr lang="en-US" dirty="0"/>
              <a:t>and enhancing the quality and integrity of their activities.</a:t>
            </a:r>
          </a:p>
          <a:p>
            <a:r>
              <a:rPr lang="en-US" dirty="0"/>
              <a:t> 3�7    </a:t>
            </a:r>
            <a:r>
              <a:rPr lang="en-US" dirty="0" err="1"/>
              <a:t>CyClICal</a:t>
            </a:r>
            <a:r>
              <a:rPr lang="en-US" dirty="0"/>
              <a:t> </a:t>
            </a:r>
            <a:r>
              <a:rPr lang="en-US" dirty="0" err="1"/>
              <a:t>exTernal</a:t>
            </a:r>
            <a:r>
              <a:rPr lang="en-US" dirty="0"/>
              <a:t> </a:t>
            </a:r>
            <a:r>
              <a:rPr lang="en-US" dirty="0" err="1"/>
              <a:t>revIew</a:t>
            </a:r>
            <a:r>
              <a:rPr lang="en-US" dirty="0"/>
              <a:t> of </a:t>
            </a:r>
            <a:r>
              <a:rPr lang="en-US" dirty="0" err="1"/>
              <a:t>agenCIes</a:t>
            </a:r>
            <a:r>
              <a:rPr lang="en-US" dirty="0"/>
              <a:t> </a:t>
            </a:r>
          </a:p>
          <a:p>
            <a:r>
              <a:rPr lang="en-US" dirty="0"/>
              <a:t>Agencies should undergo an external review at least once every five years in order to demonstrate </a:t>
            </a:r>
          </a:p>
          <a:p>
            <a:r>
              <a:rPr lang="en-US" dirty="0"/>
              <a:t>their compliance with the ESG</a:t>
            </a:r>
            <a:endParaRPr lang="hr-HR" dirty="0"/>
          </a:p>
        </p:txBody>
      </p:sp>
      <p:sp>
        <p:nvSpPr>
          <p:cNvPr id="4" name="Slide Number Placeholder 3">
            <a:extLst>
              <a:ext uri="{FF2B5EF4-FFF2-40B4-BE49-F238E27FC236}">
                <a16:creationId xmlns:a16="http://schemas.microsoft.com/office/drawing/2014/main" id="{CFED79A6-2BB3-D004-0041-07E2B3B887CB}"/>
              </a:ext>
            </a:extLst>
          </p:cNvPr>
          <p:cNvSpPr>
            <a:spLocks noGrp="1"/>
          </p:cNvSpPr>
          <p:nvPr>
            <p:ph type="sldNum" sz="quarter" idx="5"/>
          </p:nvPr>
        </p:nvSpPr>
        <p:spPr/>
        <p:txBody>
          <a:bodyPr/>
          <a:lstStyle/>
          <a:p>
            <a:fld id="{6688C4E8-821C-47CC-9D8C-FF3C4377ACD2}" type="slidenum">
              <a:rPr lang="en-GB" smtClean="0"/>
              <a:t>5</a:t>
            </a:fld>
            <a:endParaRPr lang="en-GB"/>
          </a:p>
        </p:txBody>
      </p:sp>
    </p:spTree>
    <p:extLst>
      <p:ext uri="{BB962C8B-B14F-4D97-AF65-F5344CB8AC3E}">
        <p14:creationId xmlns:p14="http://schemas.microsoft.com/office/powerpoint/2010/main" val="3837804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65F91-72D3-9FFD-2956-542C6C3154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39FE3-F54E-A262-3FC1-25203C08DD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A7995D-B988-D5F4-9907-C2B10068BCA0}"/>
              </a:ext>
            </a:extLst>
          </p:cNvPr>
          <p:cNvSpPr>
            <a:spLocks noGrp="1"/>
          </p:cNvSpPr>
          <p:nvPr>
            <p:ph type="body" idx="1"/>
          </p:nvPr>
        </p:nvSpPr>
        <p:spPr/>
        <p:txBody>
          <a:bodyPr/>
          <a:lstStyle/>
          <a:p>
            <a:endParaRPr lang="hr-HR" dirty="0"/>
          </a:p>
        </p:txBody>
      </p:sp>
      <p:sp>
        <p:nvSpPr>
          <p:cNvPr id="4" name="Slide Number Placeholder 3">
            <a:extLst>
              <a:ext uri="{FF2B5EF4-FFF2-40B4-BE49-F238E27FC236}">
                <a16:creationId xmlns:a16="http://schemas.microsoft.com/office/drawing/2014/main" id="{363ABCFF-DE0F-DEA4-E92A-CE05F8F9E8D7}"/>
              </a:ext>
            </a:extLst>
          </p:cNvPr>
          <p:cNvSpPr>
            <a:spLocks noGrp="1"/>
          </p:cNvSpPr>
          <p:nvPr>
            <p:ph type="sldNum" sz="quarter" idx="5"/>
          </p:nvPr>
        </p:nvSpPr>
        <p:spPr/>
        <p:txBody>
          <a:bodyPr/>
          <a:lstStyle/>
          <a:p>
            <a:fld id="{6688C4E8-821C-47CC-9D8C-FF3C4377ACD2}" type="slidenum">
              <a:rPr lang="en-GB" smtClean="0"/>
              <a:t>6</a:t>
            </a:fld>
            <a:endParaRPr lang="en-GB"/>
          </a:p>
        </p:txBody>
      </p:sp>
    </p:spTree>
    <p:extLst>
      <p:ext uri="{BB962C8B-B14F-4D97-AF65-F5344CB8AC3E}">
        <p14:creationId xmlns:p14="http://schemas.microsoft.com/office/powerpoint/2010/main" val="2391931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444F3-89EC-456A-3EFE-5B0EAF391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58946-9132-5C99-6B4E-244E471599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AB419-D6E3-4E31-5A1D-457FD9518785}"/>
              </a:ext>
            </a:extLst>
          </p:cNvPr>
          <p:cNvSpPr>
            <a:spLocks noGrp="1"/>
          </p:cNvSpPr>
          <p:nvPr>
            <p:ph type="body" idx="1"/>
          </p:nvPr>
        </p:nvSpPr>
        <p:spPr/>
        <p:txBody>
          <a:bodyPr/>
          <a:lstStyle/>
          <a:p>
            <a:endParaRPr lang="hr-HR" dirty="0"/>
          </a:p>
        </p:txBody>
      </p:sp>
      <p:sp>
        <p:nvSpPr>
          <p:cNvPr id="4" name="Slide Number Placeholder 3">
            <a:extLst>
              <a:ext uri="{FF2B5EF4-FFF2-40B4-BE49-F238E27FC236}">
                <a16:creationId xmlns:a16="http://schemas.microsoft.com/office/drawing/2014/main" id="{5CFE9D25-E350-0B33-9C7E-E22AA35AD822}"/>
              </a:ext>
            </a:extLst>
          </p:cNvPr>
          <p:cNvSpPr>
            <a:spLocks noGrp="1"/>
          </p:cNvSpPr>
          <p:nvPr>
            <p:ph type="sldNum" sz="quarter" idx="5"/>
          </p:nvPr>
        </p:nvSpPr>
        <p:spPr/>
        <p:txBody>
          <a:bodyPr/>
          <a:lstStyle/>
          <a:p>
            <a:fld id="{6688C4E8-821C-47CC-9D8C-FF3C4377ACD2}" type="slidenum">
              <a:rPr lang="en-GB" smtClean="0"/>
              <a:t>7</a:t>
            </a:fld>
            <a:endParaRPr lang="en-GB"/>
          </a:p>
        </p:txBody>
      </p:sp>
    </p:spTree>
    <p:extLst>
      <p:ext uri="{BB962C8B-B14F-4D97-AF65-F5344CB8AC3E}">
        <p14:creationId xmlns:p14="http://schemas.microsoft.com/office/powerpoint/2010/main" val="3651495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171FB-487E-83A3-0D1F-15521A3DD1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47C50-2CA7-3E56-CB00-2C186655A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74ED6-459D-7F79-69AB-3C86790F001D}"/>
              </a:ext>
            </a:extLst>
          </p:cNvPr>
          <p:cNvSpPr>
            <a:spLocks noGrp="1"/>
          </p:cNvSpPr>
          <p:nvPr>
            <p:ph type="body" idx="1"/>
          </p:nvPr>
        </p:nvSpPr>
        <p:spPr/>
        <p:txBody>
          <a:bodyPr/>
          <a:lstStyle/>
          <a:p>
            <a:r>
              <a:rPr lang="en-US" dirty="0"/>
              <a:t>The self-assessment report should follow the provided main structure (see below). Please delete the indicated instructions before delivering the report to ENQA.</a:t>
            </a:r>
          </a:p>
          <a:p>
            <a:endParaRPr lang="en-US" dirty="0"/>
          </a:p>
          <a:p>
            <a:endParaRPr lang="en-US" dirty="0"/>
          </a:p>
          <a:p>
            <a:r>
              <a:rPr lang="en-US" dirty="0"/>
              <a:t>1. Introduction</a:t>
            </a:r>
          </a:p>
          <a:p>
            <a:endParaRPr lang="en-US" dirty="0"/>
          </a:p>
          <a:p>
            <a:endParaRPr lang="en-US" dirty="0"/>
          </a:p>
          <a:p>
            <a:r>
              <a:rPr lang="en-US" dirty="0"/>
              <a:t>2. Development of the self-assessment report (SAR)</a:t>
            </a:r>
          </a:p>
          <a:p>
            <a:endParaRPr lang="en-US" dirty="0"/>
          </a:p>
          <a:p>
            <a:endParaRPr lang="en-US" dirty="0"/>
          </a:p>
          <a:p>
            <a:r>
              <a:rPr lang="en-US" dirty="0"/>
              <a:t>Describe the means the agency has used to develop and produce the SAR (appointment of a team, involvement of stakeholders, timeline etc.).</a:t>
            </a:r>
          </a:p>
          <a:p>
            <a:endParaRPr lang="en-US" dirty="0"/>
          </a:p>
          <a:p>
            <a:endParaRPr lang="en-US" dirty="0"/>
          </a:p>
          <a:p>
            <a:r>
              <a:rPr lang="en-US" dirty="0"/>
              <a:t>3. Higher education and QA of higher education in the context of the agency</a:t>
            </a:r>
          </a:p>
          <a:p>
            <a:endParaRPr lang="en-US" dirty="0"/>
          </a:p>
          <a:p>
            <a:endParaRPr lang="en-US" dirty="0"/>
          </a:p>
          <a:p>
            <a:r>
              <a:rPr lang="en-US" dirty="0"/>
              <a:t>Describe the higher education system and the evaluation of higher education in your country/context (as relevant).</a:t>
            </a:r>
          </a:p>
          <a:p>
            <a:endParaRPr lang="en-US" dirty="0"/>
          </a:p>
          <a:p>
            <a:endParaRPr lang="en-US" dirty="0"/>
          </a:p>
          <a:p>
            <a:r>
              <a:rPr lang="en-US" dirty="0"/>
              <a:t>4. History, profile and activities of the agency</a:t>
            </a:r>
          </a:p>
          <a:p>
            <a:endParaRPr lang="en-US" dirty="0"/>
          </a:p>
          <a:p>
            <a:endParaRPr lang="en-US" dirty="0"/>
          </a:p>
          <a:p>
            <a:r>
              <a:rPr lang="en-US" dirty="0"/>
              <a:t>Describe the history, profile and all activities of the agency (including its quality assurance activities) as well as the agency’s position and status in the national context (where relevant) and its compliance with the national requirements. Make sure to provide information on the agency’s international (cross-border) external QA activities, if applicable. Finally, briefly introduce the agency’s engagement in international activities, to the extent relevant for understanding the agency’s profile (e.g., external relations abroad, membership in international networks, involvement in international projects and how such project work fits the agency’s overall strategy).</a:t>
            </a:r>
          </a:p>
          <a:p>
            <a:endParaRPr lang="en-US" dirty="0"/>
          </a:p>
          <a:p>
            <a:endParaRPr lang="en-US" dirty="0"/>
          </a:p>
          <a:p>
            <a:r>
              <a:rPr lang="en-US" dirty="0"/>
              <a:t>The agency’s quality assurances activities should be presented in this chapter in a brief manner, elaborating primarily on the aims and objectives of each activity and how these activities fit the agency’s profile. A more detailed description of quality assurance activities that fall under the ESG is then provided in section 5.1.</a:t>
            </a:r>
          </a:p>
          <a:p>
            <a:endParaRPr lang="en-US" dirty="0"/>
          </a:p>
          <a:p>
            <a:endParaRPr lang="en-US" dirty="0"/>
          </a:p>
          <a:p>
            <a:r>
              <a:rPr lang="en-US" dirty="0"/>
              <a:t>5. Profile, functioning and (EQA) activities of the agency (compliance with Part 3 of the ESG)</a:t>
            </a:r>
          </a:p>
          <a:p>
            <a:endParaRPr lang="en-US" dirty="0"/>
          </a:p>
          <a:p>
            <a:endParaRPr lang="en-US" dirty="0"/>
          </a:p>
          <a:p>
            <a:r>
              <a:rPr lang="en-US" dirty="0"/>
              <a:t>This chapter addresses the agency’s compliance with each standard of Part 3 of the ESG individually for each different QA activity of the agency. In case the procedure for cross-border QA differs, this should be described here as well. Each sub-chapter concludes with a brief critical reflection on the presented facts.</a:t>
            </a:r>
          </a:p>
          <a:p>
            <a:endParaRPr lang="en-US" dirty="0"/>
          </a:p>
          <a:p>
            <a:endParaRPr lang="en-US" dirty="0"/>
          </a:p>
          <a:p>
            <a:r>
              <a:rPr lang="en-US" dirty="0"/>
              <a:t>5.1 ESG Standard 3.1 Activities, policy and processes for quality assurance</a:t>
            </a:r>
          </a:p>
          <a:p>
            <a:endParaRPr lang="en-US" dirty="0"/>
          </a:p>
          <a:p>
            <a:endParaRPr lang="en-US" dirty="0"/>
          </a:p>
          <a:p>
            <a:r>
              <a:rPr lang="en-US" dirty="0"/>
              <a:t>Reflect on the requirements of the standard. Clearly define each external QA activity as undertaken by the agency, including the agency’s possible cross-border QA activities. Provide a table that</a:t>
            </a:r>
          </a:p>
          <a:p>
            <a:endParaRPr lang="en-US" dirty="0"/>
          </a:p>
          <a:p>
            <a:r>
              <a:rPr lang="en-US" dirty="0" err="1"/>
              <a:t>summarises</a:t>
            </a:r>
            <a:r>
              <a:rPr lang="en-US" dirty="0"/>
              <a:t> how many procedures per each EQA activity were implemented per year (for the last five years).</a:t>
            </a:r>
          </a:p>
          <a:p>
            <a:endParaRPr lang="en-US" dirty="0"/>
          </a:p>
          <a:p>
            <a:endParaRPr lang="en-US" dirty="0"/>
          </a:p>
          <a:p>
            <a:r>
              <a:rPr lang="en-US" dirty="0"/>
              <a:t>5.2 ESG Standard 3.2 Official status</a:t>
            </a:r>
          </a:p>
          <a:p>
            <a:endParaRPr lang="en-US" dirty="0"/>
          </a:p>
          <a:p>
            <a:endParaRPr lang="en-US" dirty="0"/>
          </a:p>
          <a:p>
            <a:r>
              <a:rPr lang="en-US" dirty="0"/>
              <a:t>5.3 ESG Standard 3.3 Independence</a:t>
            </a:r>
          </a:p>
          <a:p>
            <a:endParaRPr lang="en-US" dirty="0"/>
          </a:p>
          <a:p>
            <a:endParaRPr lang="en-US" dirty="0"/>
          </a:p>
          <a:p>
            <a:r>
              <a:rPr lang="en-US" dirty="0"/>
              <a:t>Reflect separately on all three aspects of independence as defined in the guidelines of the ESG 3.3: </a:t>
            </a:r>
            <a:r>
              <a:rPr lang="en-US" dirty="0" err="1"/>
              <a:t>organisational</a:t>
            </a:r>
            <a:r>
              <a:rPr lang="en-US" dirty="0"/>
              <a:t> and operational independence and independence of formal outcomes.</a:t>
            </a:r>
          </a:p>
          <a:p>
            <a:endParaRPr lang="en-US" dirty="0"/>
          </a:p>
          <a:p>
            <a:endParaRPr lang="en-US" dirty="0"/>
          </a:p>
          <a:p>
            <a:r>
              <a:rPr lang="en-US" dirty="0"/>
              <a:t>5.4 ESG Standard 3.4 Thematic analysis</a:t>
            </a:r>
          </a:p>
          <a:p>
            <a:endParaRPr lang="en-US" dirty="0"/>
          </a:p>
          <a:p>
            <a:endParaRPr lang="en-US" dirty="0"/>
          </a:p>
          <a:p>
            <a:r>
              <a:rPr lang="en-US" dirty="0"/>
              <a:t>5.5 ESG Standard 3.5 Resources</a:t>
            </a:r>
          </a:p>
          <a:p>
            <a:endParaRPr lang="en-US" dirty="0"/>
          </a:p>
          <a:p>
            <a:endParaRPr lang="en-US" dirty="0"/>
          </a:p>
          <a:p>
            <a:r>
              <a:rPr lang="en-US" dirty="0"/>
              <a:t>Reflect separately on human and financial resources.</a:t>
            </a:r>
          </a:p>
          <a:p>
            <a:endParaRPr lang="en-US" dirty="0"/>
          </a:p>
          <a:p>
            <a:endParaRPr lang="en-US" dirty="0"/>
          </a:p>
          <a:p>
            <a:r>
              <a:rPr lang="en-US" dirty="0"/>
              <a:t>5.6 ESG Standard 3.6 Internal quality assurance and professional conduct</a:t>
            </a:r>
          </a:p>
          <a:p>
            <a:endParaRPr lang="en-US" dirty="0"/>
          </a:p>
          <a:p>
            <a:endParaRPr lang="en-US" dirty="0"/>
          </a:p>
          <a:p>
            <a:r>
              <a:rPr lang="en-US" dirty="0"/>
              <a:t>5.7 ESG Standard 3.7 Cyclical external review of agencies</a:t>
            </a:r>
          </a:p>
          <a:p>
            <a:endParaRPr lang="en-US" dirty="0"/>
          </a:p>
          <a:p>
            <a:endParaRPr lang="en-US" dirty="0"/>
          </a:p>
          <a:p>
            <a:r>
              <a:rPr lang="en-US" dirty="0"/>
              <a:t>6. Design and implementation of the agency’s EQA activities (compliance with Part 2 of he ESG)</a:t>
            </a:r>
          </a:p>
          <a:p>
            <a:endParaRPr lang="en-US" dirty="0"/>
          </a:p>
          <a:p>
            <a:endParaRPr lang="en-US" dirty="0"/>
          </a:p>
          <a:p>
            <a:r>
              <a:rPr lang="en-US" dirty="0"/>
              <a:t>This chapter </a:t>
            </a:r>
            <a:r>
              <a:rPr lang="en-US" dirty="0" err="1"/>
              <a:t>Aaddresses</a:t>
            </a:r>
            <a:r>
              <a:rPr lang="en-US" dirty="0"/>
              <a:t> the compliance with each standard of Part 2 of the ESG individually for each different EQA activity of the agency. In case the procedure for cross-border QA differs, please describe it here as well. Each sub-chapter concludes with a brief critical reflection on the presented facts.</a:t>
            </a:r>
          </a:p>
          <a:p>
            <a:endParaRPr lang="en-US" dirty="0"/>
          </a:p>
          <a:p>
            <a:endParaRPr lang="en-US" dirty="0"/>
          </a:p>
          <a:p>
            <a:r>
              <a:rPr lang="en-US" dirty="0"/>
              <a:t>6.1 ESG Standard 2.1 Consideration of internal quality assurance</a:t>
            </a:r>
          </a:p>
          <a:p>
            <a:endParaRPr lang="en-US" dirty="0"/>
          </a:p>
          <a:p>
            <a:endParaRPr lang="en-US" dirty="0"/>
          </a:p>
          <a:p>
            <a:r>
              <a:rPr lang="en-US" dirty="0"/>
              <a:t>Provide a mapping grid that </a:t>
            </a:r>
            <a:r>
              <a:rPr lang="en-US" dirty="0" err="1"/>
              <a:t>summarises</a:t>
            </a:r>
            <a:r>
              <a:rPr lang="en-US" dirty="0"/>
              <a:t> how each EQA activity meets the standards of Part 1 of the ESG.</a:t>
            </a:r>
          </a:p>
          <a:p>
            <a:endParaRPr lang="en-US" dirty="0"/>
          </a:p>
          <a:p>
            <a:endParaRPr lang="en-US" dirty="0"/>
          </a:p>
          <a:p>
            <a:r>
              <a:rPr lang="en-US" dirty="0"/>
              <a:t>6.2 ESG Standard 2.2 Designing methodologies fit for purpose</a:t>
            </a:r>
          </a:p>
          <a:p>
            <a:endParaRPr lang="en-US" dirty="0"/>
          </a:p>
          <a:p>
            <a:endParaRPr lang="en-US" dirty="0"/>
          </a:p>
          <a:p>
            <a:r>
              <a:rPr lang="en-US" dirty="0"/>
              <a:t>6.3 ESG Standard 2.3 Implementing processes</a:t>
            </a:r>
          </a:p>
          <a:p>
            <a:endParaRPr lang="en-US" dirty="0"/>
          </a:p>
          <a:p>
            <a:endParaRPr lang="en-US" dirty="0"/>
          </a:p>
          <a:p>
            <a:r>
              <a:rPr lang="en-US" dirty="0"/>
              <a:t>6.4 ESG Standard 2.4 Peer-review experts</a:t>
            </a:r>
          </a:p>
          <a:p>
            <a:endParaRPr lang="en-US" dirty="0"/>
          </a:p>
          <a:p>
            <a:endParaRPr lang="en-US" dirty="0"/>
          </a:p>
          <a:p>
            <a:r>
              <a:rPr lang="en-US" dirty="0"/>
              <a:t>6.5 ESG Standard 2.5 Criteria for outcomes</a:t>
            </a:r>
          </a:p>
          <a:p>
            <a:endParaRPr lang="en-US" dirty="0"/>
          </a:p>
          <a:p>
            <a:endParaRPr lang="en-US" dirty="0"/>
          </a:p>
          <a:p>
            <a:r>
              <a:rPr lang="en-US" dirty="0"/>
              <a:t>6.6 ESG Standard 2.6 Reporting</a:t>
            </a:r>
          </a:p>
          <a:p>
            <a:endParaRPr lang="en-US" dirty="0"/>
          </a:p>
          <a:p>
            <a:endParaRPr lang="en-US" dirty="0"/>
          </a:p>
          <a:p>
            <a:r>
              <a:rPr lang="en-US" dirty="0"/>
              <a:t>6.7 ESG Standard 2.7 Complaints and appeals</a:t>
            </a:r>
          </a:p>
          <a:p>
            <a:endParaRPr lang="en-US" dirty="0"/>
          </a:p>
          <a:p>
            <a:endParaRPr lang="en-US" dirty="0"/>
          </a:p>
          <a:p>
            <a:r>
              <a:rPr lang="en-US" dirty="0"/>
              <a:t>Reflect separately on complaints and appeals.</a:t>
            </a:r>
          </a:p>
          <a:p>
            <a:endParaRPr lang="en-US" dirty="0"/>
          </a:p>
          <a:p>
            <a:endParaRPr lang="en-US" dirty="0"/>
          </a:p>
          <a:p>
            <a:r>
              <a:rPr lang="en-US" dirty="0"/>
              <a:t>7. Opinions of stakeholders</a:t>
            </a:r>
          </a:p>
          <a:p>
            <a:endParaRPr lang="en-US" dirty="0"/>
          </a:p>
          <a:p>
            <a:endParaRPr lang="en-US" dirty="0"/>
          </a:p>
          <a:p>
            <a:r>
              <a:rPr lang="en-US" dirty="0"/>
              <a:t>Provide an analysis and critical reflection on stakeholders’ opinions of the agency’s key EQA activities. If an agency already conducts such analysis on a regular basis, a summary of the existing analyses could be used for this section. The results of more substantial analyses can then be added as an annex (e.g., a feedback analysis on the quality and consistency of the agency’s EQA activities in year x).</a:t>
            </a:r>
          </a:p>
          <a:p>
            <a:endParaRPr lang="en-US" dirty="0"/>
          </a:p>
          <a:p>
            <a:endParaRPr lang="en-US" dirty="0"/>
          </a:p>
          <a:p>
            <a:r>
              <a:rPr lang="en-US" dirty="0"/>
              <a:t>8. Recommendations and main findings from previous review(s) and agency’s resulting follow-up (for second and subsequent reviews only)</a:t>
            </a:r>
          </a:p>
          <a:p>
            <a:endParaRPr lang="en-US" dirty="0"/>
          </a:p>
          <a:p>
            <a:endParaRPr lang="en-US" dirty="0"/>
          </a:p>
          <a:p>
            <a:r>
              <a:rPr lang="en-US" dirty="0"/>
              <a:t>Address the previously made recommendations by the ENQA Board and/or by the review panel and show how the agency has followed-up on them and in a more general approach, provide a short summary of the main findings of the previous review(s) and subsequent actions taken by the agency.</a:t>
            </a:r>
          </a:p>
          <a:p>
            <a:endParaRPr lang="en-US" dirty="0"/>
          </a:p>
          <a:p>
            <a:endParaRPr lang="en-US" dirty="0"/>
          </a:p>
          <a:p>
            <a:r>
              <a:rPr lang="en-US" dirty="0"/>
              <a:t>9. SWOT analysis</a:t>
            </a:r>
          </a:p>
          <a:p>
            <a:endParaRPr lang="en-US" dirty="0"/>
          </a:p>
          <a:p>
            <a:endParaRPr lang="en-US" dirty="0"/>
          </a:p>
          <a:p>
            <a:r>
              <a:rPr lang="en-US" dirty="0" err="1"/>
              <a:t>Analyse</a:t>
            </a:r>
            <a:r>
              <a:rPr lang="en-US" dirty="0"/>
              <a:t> the agency’s strengths, weaknesses, opportunities and threats.</a:t>
            </a:r>
          </a:p>
          <a:p>
            <a:endParaRPr lang="en-US" dirty="0"/>
          </a:p>
          <a:p>
            <a:endParaRPr lang="en-US" dirty="0"/>
          </a:p>
          <a:p>
            <a:r>
              <a:rPr lang="en-US" dirty="0"/>
              <a:t>10. Key challenges and areas for future development</a:t>
            </a:r>
          </a:p>
          <a:p>
            <a:endParaRPr lang="en-US" dirty="0"/>
          </a:p>
          <a:p>
            <a:endParaRPr lang="en-US" dirty="0"/>
          </a:p>
          <a:p>
            <a:r>
              <a:rPr lang="en-US" dirty="0"/>
              <a:t>Glossary of Terms</a:t>
            </a:r>
          </a:p>
          <a:p>
            <a:endParaRPr lang="en-US" dirty="0"/>
          </a:p>
          <a:p>
            <a:endParaRPr lang="en-US" dirty="0"/>
          </a:p>
          <a:p>
            <a:r>
              <a:rPr lang="en-US" dirty="0"/>
              <a:t>Annexes</a:t>
            </a:r>
          </a:p>
          <a:p>
            <a:endParaRPr lang="en-US" dirty="0"/>
          </a:p>
          <a:p>
            <a:endParaRPr lang="en-US" dirty="0"/>
          </a:p>
          <a:p>
            <a:r>
              <a:rPr lang="en-US" dirty="0"/>
              <a:t>Enclose the most crucial documentation (within reason) you consider may support the analysis of the report, as well as a recent analysis of feedback received from stakeholders and any cases of complaints and appeals, if applicable. These documents can also be provided in footnotes (with links) throughout the self-assessment report</a:t>
            </a:r>
            <a:endParaRPr lang="hr-HR" dirty="0"/>
          </a:p>
        </p:txBody>
      </p:sp>
      <p:sp>
        <p:nvSpPr>
          <p:cNvPr id="4" name="Slide Number Placeholder 3">
            <a:extLst>
              <a:ext uri="{FF2B5EF4-FFF2-40B4-BE49-F238E27FC236}">
                <a16:creationId xmlns:a16="http://schemas.microsoft.com/office/drawing/2014/main" id="{132B03D3-EEDC-8367-5FDF-0E22B7D3D041}"/>
              </a:ext>
            </a:extLst>
          </p:cNvPr>
          <p:cNvSpPr>
            <a:spLocks noGrp="1"/>
          </p:cNvSpPr>
          <p:nvPr>
            <p:ph type="sldNum" sz="quarter" idx="5"/>
          </p:nvPr>
        </p:nvSpPr>
        <p:spPr/>
        <p:txBody>
          <a:bodyPr/>
          <a:lstStyle/>
          <a:p>
            <a:fld id="{6688C4E8-821C-47CC-9D8C-FF3C4377ACD2}" type="slidenum">
              <a:rPr lang="en-GB" smtClean="0"/>
              <a:t>8</a:t>
            </a:fld>
            <a:endParaRPr lang="en-GB"/>
          </a:p>
        </p:txBody>
      </p:sp>
    </p:spTree>
    <p:extLst>
      <p:ext uri="{BB962C8B-B14F-4D97-AF65-F5344CB8AC3E}">
        <p14:creationId xmlns:p14="http://schemas.microsoft.com/office/powerpoint/2010/main" val="651959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A72CD-12BF-1830-9C09-27FCAD2A4B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6D081-79BB-86E9-076A-84C819578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3A06D-6B53-87F2-0A7A-ADD07DA1AFCF}"/>
              </a:ext>
            </a:extLst>
          </p:cNvPr>
          <p:cNvSpPr>
            <a:spLocks noGrp="1"/>
          </p:cNvSpPr>
          <p:nvPr>
            <p:ph type="body" idx="1"/>
          </p:nvPr>
        </p:nvSpPr>
        <p:spPr/>
        <p:txBody>
          <a:bodyPr/>
          <a:lstStyle/>
          <a:p>
            <a:r>
              <a:rPr lang="en-US" dirty="0"/>
              <a:t> </a:t>
            </a:r>
            <a:r>
              <a:rPr lang="en-US" dirty="0" err="1"/>
              <a:t>parT</a:t>
            </a:r>
            <a:r>
              <a:rPr lang="en-US" dirty="0"/>
              <a:t> 3: </a:t>
            </a:r>
            <a:r>
              <a:rPr lang="en-US" dirty="0" err="1"/>
              <a:t>sTandards</a:t>
            </a:r>
            <a:r>
              <a:rPr lang="en-US" dirty="0"/>
              <a:t> for </a:t>
            </a:r>
            <a:r>
              <a:rPr lang="en-US" dirty="0" err="1"/>
              <a:t>qualITy</a:t>
            </a:r>
            <a:r>
              <a:rPr lang="en-US" dirty="0"/>
              <a:t> </a:t>
            </a:r>
            <a:r>
              <a:rPr lang="en-US" dirty="0" err="1"/>
              <a:t>assuranCe</a:t>
            </a:r>
            <a:r>
              <a:rPr lang="en-US" dirty="0"/>
              <a:t> </a:t>
            </a:r>
            <a:r>
              <a:rPr lang="en-US" dirty="0" err="1"/>
              <a:t>agenCIes</a:t>
            </a:r>
            <a:endParaRPr lang="en-US" dirty="0"/>
          </a:p>
          <a:p>
            <a:r>
              <a:rPr lang="en-US" dirty="0"/>
              <a:t> 3�1    </a:t>
            </a:r>
          </a:p>
          <a:p>
            <a:r>
              <a:rPr lang="en-US" dirty="0" err="1"/>
              <a:t>aCTIvITIes</a:t>
            </a:r>
            <a:r>
              <a:rPr lang="en-US" dirty="0"/>
              <a:t>, </a:t>
            </a:r>
            <a:r>
              <a:rPr lang="en-US" dirty="0" err="1"/>
              <a:t>polICy</a:t>
            </a:r>
            <a:r>
              <a:rPr lang="en-US" dirty="0"/>
              <a:t> and </a:t>
            </a:r>
            <a:r>
              <a:rPr lang="en-US" dirty="0" err="1"/>
              <a:t>proCesses</a:t>
            </a:r>
            <a:r>
              <a:rPr lang="en-US" dirty="0"/>
              <a:t> for </a:t>
            </a:r>
            <a:r>
              <a:rPr lang="en-US" dirty="0" err="1"/>
              <a:t>qualITy</a:t>
            </a:r>
            <a:r>
              <a:rPr lang="en-US" dirty="0"/>
              <a:t> </a:t>
            </a:r>
            <a:r>
              <a:rPr lang="en-US" dirty="0" err="1"/>
              <a:t>assuranCe</a:t>
            </a:r>
            <a:endParaRPr lang="en-US" dirty="0"/>
          </a:p>
          <a:p>
            <a:r>
              <a:rPr lang="en-US" dirty="0"/>
              <a:t> Agencies should undertake external quality assurance activities as defined in Part 2 of the ESG on a </a:t>
            </a:r>
          </a:p>
          <a:p>
            <a:r>
              <a:rPr lang="en-US" dirty="0"/>
              <a:t>regular basis. They should have clear and explicit goals and objectives that are part of their publicly </a:t>
            </a:r>
          </a:p>
          <a:p>
            <a:r>
              <a:rPr lang="en-US" dirty="0"/>
              <a:t>available mission statement. These should translate into the daily work of the agency. Agencies </a:t>
            </a:r>
          </a:p>
          <a:p>
            <a:r>
              <a:rPr lang="en-US" dirty="0"/>
              <a:t>should ensure the involvement of stakeholders in their governance and work.</a:t>
            </a:r>
          </a:p>
          <a:p>
            <a:r>
              <a:rPr lang="en-US" dirty="0"/>
              <a:t> 3�2    </a:t>
            </a:r>
          </a:p>
          <a:p>
            <a:r>
              <a:rPr lang="en-US" dirty="0" err="1"/>
              <a:t>offICIal</a:t>
            </a:r>
            <a:r>
              <a:rPr lang="en-US" dirty="0"/>
              <a:t> </a:t>
            </a:r>
            <a:r>
              <a:rPr lang="en-US" dirty="0" err="1"/>
              <a:t>sTaTus</a:t>
            </a:r>
            <a:r>
              <a:rPr lang="en-US" dirty="0"/>
              <a:t> </a:t>
            </a:r>
          </a:p>
          <a:p>
            <a:r>
              <a:rPr lang="en-US" dirty="0"/>
              <a:t>Agencies should have an established legal basis and should be formally </a:t>
            </a:r>
            <a:r>
              <a:rPr lang="en-US" dirty="0" err="1"/>
              <a:t>recognised</a:t>
            </a:r>
            <a:r>
              <a:rPr lang="en-US" dirty="0"/>
              <a:t> as quality </a:t>
            </a:r>
          </a:p>
          <a:p>
            <a:r>
              <a:rPr lang="en-US" dirty="0"/>
              <a:t>assurance agencies by competent public authorities. </a:t>
            </a:r>
          </a:p>
          <a:p>
            <a:r>
              <a:rPr lang="en-US" dirty="0"/>
              <a:t>3�3    </a:t>
            </a:r>
            <a:r>
              <a:rPr lang="en-US" dirty="0" err="1"/>
              <a:t>IndependenCe</a:t>
            </a:r>
            <a:r>
              <a:rPr lang="en-US" dirty="0"/>
              <a:t> </a:t>
            </a:r>
          </a:p>
          <a:p>
            <a:r>
              <a:rPr lang="en-US" dirty="0"/>
              <a:t>Agencies should be independent and act autonomously. They should have full responsibility for </a:t>
            </a:r>
          </a:p>
          <a:p>
            <a:r>
              <a:rPr lang="en-US" dirty="0"/>
              <a:t>26</a:t>
            </a:r>
          </a:p>
          <a:p>
            <a:r>
              <a:rPr lang="en-US" dirty="0"/>
              <a:t>their operations and the outcomes of those operations without third party influence. </a:t>
            </a:r>
          </a:p>
          <a:p>
            <a:r>
              <a:rPr lang="en-US" dirty="0"/>
              <a:t>3�4    </a:t>
            </a:r>
          </a:p>
          <a:p>
            <a:r>
              <a:rPr lang="en-US" dirty="0" err="1"/>
              <a:t>ThemaTIC</a:t>
            </a:r>
            <a:r>
              <a:rPr lang="en-US" dirty="0"/>
              <a:t> </a:t>
            </a:r>
            <a:r>
              <a:rPr lang="en-US" dirty="0" err="1"/>
              <a:t>analysIs</a:t>
            </a:r>
            <a:r>
              <a:rPr lang="en-US" dirty="0"/>
              <a:t> </a:t>
            </a:r>
          </a:p>
          <a:p>
            <a:r>
              <a:rPr lang="en-US" dirty="0"/>
              <a:t>Agencies should regularly publish reports that describe and </a:t>
            </a:r>
            <a:r>
              <a:rPr lang="en-US" dirty="0" err="1"/>
              <a:t>analyse</a:t>
            </a:r>
            <a:r>
              <a:rPr lang="en-US" dirty="0"/>
              <a:t> the general findings of their </a:t>
            </a:r>
          </a:p>
          <a:p>
            <a:r>
              <a:rPr lang="en-US" dirty="0"/>
              <a:t>external quality assurance activities. </a:t>
            </a:r>
          </a:p>
          <a:p>
            <a:r>
              <a:rPr lang="en-US" dirty="0"/>
              <a:t>3�5    </a:t>
            </a:r>
          </a:p>
          <a:p>
            <a:r>
              <a:rPr lang="en-US" dirty="0" err="1"/>
              <a:t>resourCes</a:t>
            </a:r>
            <a:endParaRPr lang="en-US" dirty="0"/>
          </a:p>
          <a:p>
            <a:r>
              <a:rPr lang="en-US" dirty="0"/>
              <a:t> Agencies should have adequate and appropriate resources, both human and financial, to carry out </a:t>
            </a:r>
          </a:p>
          <a:p>
            <a:r>
              <a:rPr lang="en-US" dirty="0"/>
              <a:t>their work.</a:t>
            </a:r>
          </a:p>
          <a:p>
            <a:r>
              <a:rPr lang="en-US" dirty="0"/>
              <a:t> 3�6    </a:t>
            </a:r>
            <a:r>
              <a:rPr lang="en-US" dirty="0" err="1"/>
              <a:t>InTernal</a:t>
            </a:r>
            <a:r>
              <a:rPr lang="en-US" dirty="0"/>
              <a:t> </a:t>
            </a:r>
            <a:r>
              <a:rPr lang="en-US" dirty="0" err="1"/>
              <a:t>qualITy</a:t>
            </a:r>
            <a:r>
              <a:rPr lang="en-US" dirty="0"/>
              <a:t> </a:t>
            </a:r>
            <a:r>
              <a:rPr lang="en-US" dirty="0" err="1"/>
              <a:t>assuranCe</a:t>
            </a:r>
            <a:r>
              <a:rPr lang="en-US" dirty="0"/>
              <a:t> and </a:t>
            </a:r>
            <a:r>
              <a:rPr lang="en-US" dirty="0" err="1"/>
              <a:t>professIonal</a:t>
            </a:r>
            <a:r>
              <a:rPr lang="en-US" dirty="0"/>
              <a:t> </a:t>
            </a:r>
            <a:r>
              <a:rPr lang="en-US" dirty="0" err="1"/>
              <a:t>ConduCT</a:t>
            </a:r>
            <a:endParaRPr lang="en-US" dirty="0"/>
          </a:p>
          <a:p>
            <a:r>
              <a:rPr lang="en-US" dirty="0"/>
              <a:t> Agencies should have in place processes for internal quality assurance related to defining, assuring </a:t>
            </a:r>
          </a:p>
          <a:p>
            <a:r>
              <a:rPr lang="en-US" dirty="0"/>
              <a:t>and enhancing the quality and integrity of their activities.</a:t>
            </a:r>
          </a:p>
          <a:p>
            <a:r>
              <a:rPr lang="en-US" dirty="0"/>
              <a:t> 3�7    </a:t>
            </a:r>
            <a:r>
              <a:rPr lang="en-US" dirty="0" err="1"/>
              <a:t>CyClICal</a:t>
            </a:r>
            <a:r>
              <a:rPr lang="en-US" dirty="0"/>
              <a:t> </a:t>
            </a:r>
            <a:r>
              <a:rPr lang="en-US" dirty="0" err="1"/>
              <a:t>exTernal</a:t>
            </a:r>
            <a:r>
              <a:rPr lang="en-US" dirty="0"/>
              <a:t> </a:t>
            </a:r>
            <a:r>
              <a:rPr lang="en-US" dirty="0" err="1"/>
              <a:t>revIew</a:t>
            </a:r>
            <a:r>
              <a:rPr lang="en-US" dirty="0"/>
              <a:t> of </a:t>
            </a:r>
            <a:r>
              <a:rPr lang="en-US" dirty="0" err="1"/>
              <a:t>agenCIes</a:t>
            </a:r>
            <a:r>
              <a:rPr lang="en-US" dirty="0"/>
              <a:t> </a:t>
            </a:r>
          </a:p>
          <a:p>
            <a:r>
              <a:rPr lang="en-US" dirty="0"/>
              <a:t>Agencies should undergo an external review at least once every five years in order to demonstrate </a:t>
            </a:r>
          </a:p>
          <a:p>
            <a:r>
              <a:rPr lang="en-US" dirty="0"/>
              <a:t>their compliance with the ESG</a:t>
            </a:r>
            <a:endParaRPr lang="hr-HR" dirty="0"/>
          </a:p>
        </p:txBody>
      </p:sp>
      <p:sp>
        <p:nvSpPr>
          <p:cNvPr id="4" name="Slide Number Placeholder 3">
            <a:extLst>
              <a:ext uri="{FF2B5EF4-FFF2-40B4-BE49-F238E27FC236}">
                <a16:creationId xmlns:a16="http://schemas.microsoft.com/office/drawing/2014/main" id="{6F445A93-57DD-FAC0-EC29-D6B0616B0D24}"/>
              </a:ext>
            </a:extLst>
          </p:cNvPr>
          <p:cNvSpPr>
            <a:spLocks noGrp="1"/>
          </p:cNvSpPr>
          <p:nvPr>
            <p:ph type="sldNum" sz="quarter" idx="5"/>
          </p:nvPr>
        </p:nvSpPr>
        <p:spPr/>
        <p:txBody>
          <a:bodyPr/>
          <a:lstStyle/>
          <a:p>
            <a:fld id="{6688C4E8-821C-47CC-9D8C-FF3C4377ACD2}" type="slidenum">
              <a:rPr lang="en-GB" smtClean="0"/>
              <a:t>9</a:t>
            </a:fld>
            <a:endParaRPr lang="en-GB"/>
          </a:p>
        </p:txBody>
      </p:sp>
    </p:spTree>
    <p:extLst>
      <p:ext uri="{BB962C8B-B14F-4D97-AF65-F5344CB8AC3E}">
        <p14:creationId xmlns:p14="http://schemas.microsoft.com/office/powerpoint/2010/main" val="2403338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EA93F-78AF-461D-6D81-D8A246F93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A57BE-B5FE-020D-F958-1CC42C9467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E79BAD-1503-E407-F084-BEB572C4201B}"/>
              </a:ext>
            </a:extLst>
          </p:cNvPr>
          <p:cNvSpPr>
            <a:spLocks noGrp="1"/>
          </p:cNvSpPr>
          <p:nvPr>
            <p:ph type="body" idx="1"/>
          </p:nvPr>
        </p:nvSpPr>
        <p:spPr/>
        <p:txBody>
          <a:bodyPr/>
          <a:lstStyle/>
          <a:p>
            <a:pPr>
              <a:lnSpc>
                <a:spcPct val="107000"/>
              </a:lnSpc>
              <a:spcAft>
                <a:spcPts val="800"/>
              </a:spcAft>
              <a:buNone/>
            </a:pPr>
            <a:r>
              <a:rPr lang="en-GB" sz="1800" dirty="0">
                <a:effectLst/>
                <a:latin typeface="Calibri" panose="020F0502020204030204" pitchFamily="34" charset="0"/>
                <a:ea typeface="Calibri" panose="020F0502020204030204" pitchFamily="34" charset="0"/>
                <a:cs typeface="Calibri" panose="020F0502020204030204" pitchFamily="34" charset="0"/>
              </a:rPr>
              <a:t>elements of quality assurance activities are subcontracted to other parties, and allow the agency to determine and confirm the status and recognition of higher education institutions with which it conducts external quality assurance procedures.</a:t>
            </a:r>
            <a:endParaRPr lang="sr-Latn-R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800" dirty="0">
                <a:effectLst/>
                <a:latin typeface="Calibri" panose="020F0502020204030204" pitchFamily="34" charset="0"/>
                <a:ea typeface="Calibri" panose="020F0502020204030204" pitchFamily="34" charset="0"/>
                <a:cs typeface="Calibri" panose="020F0502020204030204" pitchFamily="34" charset="0"/>
              </a:rPr>
              <a:t>Appoint individuals within the agency responsible for preserving the dignity of employees and for informing the public.</a:t>
            </a:r>
            <a:endParaRPr lang="sr-Latn-R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Develop regular, timely surveys to be directed to all involved stakeholders after the conclusion of every procedure conducted by AQHE, and the results to be analysed and used for the further development of AQHE’s activities.</a:t>
            </a:r>
            <a:endParaRPr lang="sr-Latn-R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hr-HR" dirty="0"/>
          </a:p>
        </p:txBody>
      </p:sp>
      <p:sp>
        <p:nvSpPr>
          <p:cNvPr id="4" name="Slide Number Placeholder 3">
            <a:extLst>
              <a:ext uri="{FF2B5EF4-FFF2-40B4-BE49-F238E27FC236}">
                <a16:creationId xmlns:a16="http://schemas.microsoft.com/office/drawing/2014/main" id="{3485EF5B-D625-F5B7-E865-D907D88876A0}"/>
              </a:ext>
            </a:extLst>
          </p:cNvPr>
          <p:cNvSpPr>
            <a:spLocks noGrp="1"/>
          </p:cNvSpPr>
          <p:nvPr>
            <p:ph type="sldNum" sz="quarter" idx="5"/>
          </p:nvPr>
        </p:nvSpPr>
        <p:spPr/>
        <p:txBody>
          <a:bodyPr/>
          <a:lstStyle/>
          <a:p>
            <a:fld id="{6688C4E8-821C-47CC-9D8C-FF3C4377ACD2}" type="slidenum">
              <a:rPr lang="en-GB" smtClean="0"/>
              <a:t>11</a:t>
            </a:fld>
            <a:endParaRPr lang="en-GB"/>
          </a:p>
        </p:txBody>
      </p:sp>
    </p:spTree>
    <p:extLst>
      <p:ext uri="{BB962C8B-B14F-4D97-AF65-F5344CB8AC3E}">
        <p14:creationId xmlns:p14="http://schemas.microsoft.com/office/powerpoint/2010/main" val="771532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F84A6-C2C8-D5FC-E79D-18EF9ADB7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41386-3577-BF34-05A9-3245104D8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662786-AC85-E2F7-CB26-5153CAA92C21}"/>
              </a:ext>
            </a:extLst>
          </p:cNvPr>
          <p:cNvSpPr>
            <a:spLocks noGrp="1"/>
          </p:cNvSpPr>
          <p:nvPr>
            <p:ph type="body" idx="1"/>
          </p:nvPr>
        </p:nvSpPr>
        <p:spPr/>
        <p:txBody>
          <a:bodyPr/>
          <a:lstStyle/>
          <a:p>
            <a:endParaRPr lang="hr-HR" dirty="0"/>
          </a:p>
        </p:txBody>
      </p:sp>
      <p:sp>
        <p:nvSpPr>
          <p:cNvPr id="4" name="Slide Number Placeholder 3">
            <a:extLst>
              <a:ext uri="{FF2B5EF4-FFF2-40B4-BE49-F238E27FC236}">
                <a16:creationId xmlns:a16="http://schemas.microsoft.com/office/drawing/2014/main" id="{D91149B8-106F-6C8A-AE5A-C39EC98C09CE}"/>
              </a:ext>
            </a:extLst>
          </p:cNvPr>
          <p:cNvSpPr>
            <a:spLocks noGrp="1"/>
          </p:cNvSpPr>
          <p:nvPr>
            <p:ph type="sldNum" sz="quarter" idx="5"/>
          </p:nvPr>
        </p:nvSpPr>
        <p:spPr/>
        <p:txBody>
          <a:bodyPr/>
          <a:lstStyle/>
          <a:p>
            <a:fld id="{6688C4E8-821C-47CC-9D8C-FF3C4377ACD2}" type="slidenum">
              <a:rPr lang="en-GB" smtClean="0"/>
              <a:t>12</a:t>
            </a:fld>
            <a:endParaRPr lang="en-GB"/>
          </a:p>
        </p:txBody>
      </p:sp>
    </p:spTree>
    <p:extLst>
      <p:ext uri="{BB962C8B-B14F-4D97-AF65-F5344CB8AC3E}">
        <p14:creationId xmlns:p14="http://schemas.microsoft.com/office/powerpoint/2010/main" val="1976692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81448-9FB8-20C7-24AF-0F8011955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5AA06-A8DF-BBD9-FB7E-8031CFA0A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5A2750-5882-EE0B-140A-5ACAD3A60660}"/>
              </a:ext>
            </a:extLst>
          </p:cNvPr>
          <p:cNvSpPr>
            <a:spLocks noGrp="1"/>
          </p:cNvSpPr>
          <p:nvPr>
            <p:ph type="body" idx="1"/>
          </p:nvPr>
        </p:nvSpPr>
        <p:spPr/>
        <p:txBody>
          <a:bodyPr/>
          <a:lstStyle/>
          <a:p>
            <a:endParaRPr lang="hr-HR" dirty="0"/>
          </a:p>
        </p:txBody>
      </p:sp>
      <p:sp>
        <p:nvSpPr>
          <p:cNvPr id="4" name="Slide Number Placeholder 3">
            <a:extLst>
              <a:ext uri="{FF2B5EF4-FFF2-40B4-BE49-F238E27FC236}">
                <a16:creationId xmlns:a16="http://schemas.microsoft.com/office/drawing/2014/main" id="{92DA535C-F60C-71AE-B4FA-4B2F4D91A6D1}"/>
              </a:ext>
            </a:extLst>
          </p:cNvPr>
          <p:cNvSpPr>
            <a:spLocks noGrp="1"/>
          </p:cNvSpPr>
          <p:nvPr>
            <p:ph type="sldNum" sz="quarter" idx="5"/>
          </p:nvPr>
        </p:nvSpPr>
        <p:spPr/>
        <p:txBody>
          <a:bodyPr/>
          <a:lstStyle/>
          <a:p>
            <a:fld id="{6688C4E8-821C-47CC-9D8C-FF3C4377ACD2}" type="slidenum">
              <a:rPr lang="en-GB" smtClean="0"/>
              <a:t>13</a:t>
            </a:fld>
            <a:endParaRPr lang="en-GB"/>
          </a:p>
        </p:txBody>
      </p:sp>
    </p:spTree>
    <p:extLst>
      <p:ext uri="{BB962C8B-B14F-4D97-AF65-F5344CB8AC3E}">
        <p14:creationId xmlns:p14="http://schemas.microsoft.com/office/powerpoint/2010/main" val="1372333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5A029-14C5-A393-0C28-E1D22ED51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F5340-A872-AB71-AAA0-7D4FB1A17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49FC9-743E-F599-E422-158609C72386}"/>
              </a:ext>
            </a:extLst>
          </p:cNvPr>
          <p:cNvSpPr>
            <a:spLocks noGrp="1"/>
          </p:cNvSpPr>
          <p:nvPr>
            <p:ph type="body" idx="1"/>
          </p:nvPr>
        </p:nvSpPr>
        <p:spPr/>
        <p:txBody>
          <a:bodyPr/>
          <a:lstStyle/>
          <a:p>
            <a:endParaRPr lang="hr-HR" dirty="0"/>
          </a:p>
        </p:txBody>
      </p:sp>
      <p:sp>
        <p:nvSpPr>
          <p:cNvPr id="4" name="Slide Number Placeholder 3">
            <a:extLst>
              <a:ext uri="{FF2B5EF4-FFF2-40B4-BE49-F238E27FC236}">
                <a16:creationId xmlns:a16="http://schemas.microsoft.com/office/drawing/2014/main" id="{DFDD397C-F9F3-3978-04F8-B9B33AAD9584}"/>
              </a:ext>
            </a:extLst>
          </p:cNvPr>
          <p:cNvSpPr>
            <a:spLocks noGrp="1"/>
          </p:cNvSpPr>
          <p:nvPr>
            <p:ph type="sldNum" sz="quarter" idx="5"/>
          </p:nvPr>
        </p:nvSpPr>
        <p:spPr/>
        <p:txBody>
          <a:bodyPr/>
          <a:lstStyle/>
          <a:p>
            <a:fld id="{6688C4E8-821C-47CC-9D8C-FF3C4377ACD2}" type="slidenum">
              <a:rPr lang="en-GB" smtClean="0"/>
              <a:t>14</a:t>
            </a:fld>
            <a:endParaRPr lang="en-GB"/>
          </a:p>
        </p:txBody>
      </p:sp>
    </p:spTree>
    <p:extLst>
      <p:ext uri="{BB962C8B-B14F-4D97-AF65-F5344CB8AC3E}">
        <p14:creationId xmlns:p14="http://schemas.microsoft.com/office/powerpoint/2010/main" val="3352527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F8A7-A762-0363-5730-694B9BF1C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FDE38-0EC7-4B2B-D1DE-DE91D58EAA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7B49B-0EB9-EDA0-56D5-803EF2C46E99}"/>
              </a:ext>
            </a:extLst>
          </p:cNvPr>
          <p:cNvSpPr>
            <a:spLocks noGrp="1"/>
          </p:cNvSpPr>
          <p:nvPr>
            <p:ph type="body" idx="1"/>
          </p:nvPr>
        </p:nvSpPr>
        <p:spPr/>
        <p:txBody>
          <a:bodyPr/>
          <a:lstStyle/>
          <a:p>
            <a:r>
              <a:rPr lang="en-US" dirty="0"/>
              <a:t> </a:t>
            </a:r>
            <a:r>
              <a:rPr lang="en-US" dirty="0" err="1"/>
              <a:t>parT</a:t>
            </a:r>
            <a:r>
              <a:rPr lang="en-US" dirty="0"/>
              <a:t> 3: </a:t>
            </a:r>
            <a:r>
              <a:rPr lang="en-US" dirty="0" err="1"/>
              <a:t>sTandards</a:t>
            </a:r>
            <a:r>
              <a:rPr lang="en-US" dirty="0"/>
              <a:t> for </a:t>
            </a:r>
            <a:r>
              <a:rPr lang="en-US" dirty="0" err="1"/>
              <a:t>qualITy</a:t>
            </a:r>
            <a:r>
              <a:rPr lang="en-US" dirty="0"/>
              <a:t> </a:t>
            </a:r>
            <a:r>
              <a:rPr lang="en-US" dirty="0" err="1"/>
              <a:t>assuranCe</a:t>
            </a:r>
            <a:r>
              <a:rPr lang="en-US" dirty="0"/>
              <a:t> </a:t>
            </a:r>
            <a:r>
              <a:rPr lang="en-US" dirty="0" err="1"/>
              <a:t>agenCIes</a:t>
            </a:r>
            <a:endParaRPr lang="en-US" dirty="0"/>
          </a:p>
          <a:p>
            <a:r>
              <a:rPr lang="en-US" dirty="0"/>
              <a:t> 3�1    </a:t>
            </a:r>
          </a:p>
          <a:p>
            <a:r>
              <a:rPr lang="en-US" dirty="0" err="1"/>
              <a:t>aCTIvITIes</a:t>
            </a:r>
            <a:r>
              <a:rPr lang="en-US" dirty="0"/>
              <a:t>, </a:t>
            </a:r>
            <a:r>
              <a:rPr lang="en-US" dirty="0" err="1"/>
              <a:t>polICy</a:t>
            </a:r>
            <a:r>
              <a:rPr lang="en-US" dirty="0"/>
              <a:t> and </a:t>
            </a:r>
            <a:r>
              <a:rPr lang="en-US" dirty="0" err="1"/>
              <a:t>proCesses</a:t>
            </a:r>
            <a:r>
              <a:rPr lang="en-US" dirty="0"/>
              <a:t> for </a:t>
            </a:r>
            <a:r>
              <a:rPr lang="en-US" dirty="0" err="1"/>
              <a:t>qualITy</a:t>
            </a:r>
            <a:r>
              <a:rPr lang="en-US" dirty="0"/>
              <a:t> </a:t>
            </a:r>
            <a:r>
              <a:rPr lang="en-US" dirty="0" err="1"/>
              <a:t>assuranCe</a:t>
            </a:r>
            <a:endParaRPr lang="en-US" dirty="0"/>
          </a:p>
          <a:p>
            <a:r>
              <a:rPr lang="en-US" dirty="0"/>
              <a:t> Agencies should undertake external quality assurance activities as defined in Part 2 of the ESG on a </a:t>
            </a:r>
          </a:p>
          <a:p>
            <a:r>
              <a:rPr lang="en-US" dirty="0"/>
              <a:t>regular basis. They should have clear and explicit goals and objectives that are part of their publicly </a:t>
            </a:r>
          </a:p>
          <a:p>
            <a:r>
              <a:rPr lang="en-US" dirty="0"/>
              <a:t>available mission statement. These should translate into the daily work of the agency. Agencies </a:t>
            </a:r>
          </a:p>
          <a:p>
            <a:r>
              <a:rPr lang="en-US" dirty="0"/>
              <a:t>should ensure the involvement of stakeholders in their governance and work.</a:t>
            </a:r>
          </a:p>
          <a:p>
            <a:r>
              <a:rPr lang="en-US" dirty="0"/>
              <a:t> 3�2    </a:t>
            </a:r>
          </a:p>
          <a:p>
            <a:r>
              <a:rPr lang="en-US" dirty="0" err="1"/>
              <a:t>offICIal</a:t>
            </a:r>
            <a:r>
              <a:rPr lang="en-US" dirty="0"/>
              <a:t> </a:t>
            </a:r>
            <a:r>
              <a:rPr lang="en-US" dirty="0" err="1"/>
              <a:t>sTaTus</a:t>
            </a:r>
            <a:r>
              <a:rPr lang="en-US" dirty="0"/>
              <a:t> </a:t>
            </a:r>
          </a:p>
          <a:p>
            <a:r>
              <a:rPr lang="en-US" dirty="0"/>
              <a:t>Agencies should have an established legal basis and should be formally </a:t>
            </a:r>
            <a:r>
              <a:rPr lang="en-US" dirty="0" err="1"/>
              <a:t>recognised</a:t>
            </a:r>
            <a:r>
              <a:rPr lang="en-US" dirty="0"/>
              <a:t> as quality </a:t>
            </a:r>
          </a:p>
          <a:p>
            <a:r>
              <a:rPr lang="en-US" dirty="0"/>
              <a:t>assurance agencies by competent public authorities. </a:t>
            </a:r>
          </a:p>
          <a:p>
            <a:r>
              <a:rPr lang="en-US" dirty="0"/>
              <a:t>3�3    </a:t>
            </a:r>
            <a:r>
              <a:rPr lang="en-US" dirty="0" err="1"/>
              <a:t>IndependenCe</a:t>
            </a:r>
            <a:r>
              <a:rPr lang="en-US" dirty="0"/>
              <a:t> </a:t>
            </a:r>
          </a:p>
          <a:p>
            <a:r>
              <a:rPr lang="en-US" dirty="0"/>
              <a:t>Agencies should be independent and act autonomously. They should have full responsibility for </a:t>
            </a:r>
          </a:p>
          <a:p>
            <a:r>
              <a:rPr lang="en-US" dirty="0"/>
              <a:t>26</a:t>
            </a:r>
          </a:p>
          <a:p>
            <a:r>
              <a:rPr lang="en-US" dirty="0"/>
              <a:t>their operations and the outcomes of those operations without third party influence. </a:t>
            </a:r>
          </a:p>
          <a:p>
            <a:r>
              <a:rPr lang="en-US" dirty="0"/>
              <a:t>3�4    </a:t>
            </a:r>
          </a:p>
          <a:p>
            <a:r>
              <a:rPr lang="en-US" dirty="0" err="1"/>
              <a:t>ThemaTIC</a:t>
            </a:r>
            <a:r>
              <a:rPr lang="en-US" dirty="0"/>
              <a:t> </a:t>
            </a:r>
            <a:r>
              <a:rPr lang="en-US" dirty="0" err="1"/>
              <a:t>analysIs</a:t>
            </a:r>
            <a:r>
              <a:rPr lang="en-US" dirty="0"/>
              <a:t> </a:t>
            </a:r>
          </a:p>
          <a:p>
            <a:r>
              <a:rPr lang="en-US" dirty="0"/>
              <a:t>Agencies should regularly publish reports that describe and </a:t>
            </a:r>
            <a:r>
              <a:rPr lang="en-US" dirty="0" err="1"/>
              <a:t>analyse</a:t>
            </a:r>
            <a:r>
              <a:rPr lang="en-US" dirty="0"/>
              <a:t> the general findings of their </a:t>
            </a:r>
          </a:p>
          <a:p>
            <a:r>
              <a:rPr lang="en-US" dirty="0"/>
              <a:t>external quality assurance activities. </a:t>
            </a:r>
          </a:p>
          <a:p>
            <a:r>
              <a:rPr lang="en-US" dirty="0"/>
              <a:t>3�5    </a:t>
            </a:r>
          </a:p>
          <a:p>
            <a:r>
              <a:rPr lang="en-US" dirty="0" err="1"/>
              <a:t>resourCes</a:t>
            </a:r>
            <a:endParaRPr lang="en-US" dirty="0"/>
          </a:p>
          <a:p>
            <a:r>
              <a:rPr lang="en-US" dirty="0"/>
              <a:t> Agencies should have adequate and appropriate resources, both human and financial, to carry out </a:t>
            </a:r>
          </a:p>
          <a:p>
            <a:r>
              <a:rPr lang="en-US" dirty="0"/>
              <a:t>their work.</a:t>
            </a:r>
          </a:p>
          <a:p>
            <a:r>
              <a:rPr lang="en-US" dirty="0"/>
              <a:t> 3�6    </a:t>
            </a:r>
            <a:r>
              <a:rPr lang="en-US" dirty="0" err="1"/>
              <a:t>InTernal</a:t>
            </a:r>
            <a:r>
              <a:rPr lang="en-US" dirty="0"/>
              <a:t> </a:t>
            </a:r>
            <a:r>
              <a:rPr lang="en-US" dirty="0" err="1"/>
              <a:t>qualITy</a:t>
            </a:r>
            <a:r>
              <a:rPr lang="en-US" dirty="0"/>
              <a:t> </a:t>
            </a:r>
            <a:r>
              <a:rPr lang="en-US" dirty="0" err="1"/>
              <a:t>assuranCe</a:t>
            </a:r>
            <a:r>
              <a:rPr lang="en-US" dirty="0"/>
              <a:t> and </a:t>
            </a:r>
            <a:r>
              <a:rPr lang="en-US" dirty="0" err="1"/>
              <a:t>professIonal</a:t>
            </a:r>
            <a:r>
              <a:rPr lang="en-US" dirty="0"/>
              <a:t> </a:t>
            </a:r>
            <a:r>
              <a:rPr lang="en-US" dirty="0" err="1"/>
              <a:t>ConduCT</a:t>
            </a:r>
            <a:endParaRPr lang="en-US" dirty="0"/>
          </a:p>
          <a:p>
            <a:r>
              <a:rPr lang="en-US" dirty="0"/>
              <a:t> Agencies should have in place processes for internal quality assurance related to defining, assuring </a:t>
            </a:r>
          </a:p>
          <a:p>
            <a:r>
              <a:rPr lang="en-US" dirty="0"/>
              <a:t>and enhancing the quality and integrity of their activities.</a:t>
            </a:r>
          </a:p>
          <a:p>
            <a:r>
              <a:rPr lang="en-US" dirty="0"/>
              <a:t> 3�7    </a:t>
            </a:r>
            <a:r>
              <a:rPr lang="en-US" dirty="0" err="1"/>
              <a:t>CyClICal</a:t>
            </a:r>
            <a:r>
              <a:rPr lang="en-US" dirty="0"/>
              <a:t> </a:t>
            </a:r>
            <a:r>
              <a:rPr lang="en-US" dirty="0" err="1"/>
              <a:t>exTernal</a:t>
            </a:r>
            <a:r>
              <a:rPr lang="en-US" dirty="0"/>
              <a:t> </a:t>
            </a:r>
            <a:r>
              <a:rPr lang="en-US" dirty="0" err="1"/>
              <a:t>revIew</a:t>
            </a:r>
            <a:r>
              <a:rPr lang="en-US" dirty="0"/>
              <a:t> of </a:t>
            </a:r>
            <a:r>
              <a:rPr lang="en-US" dirty="0" err="1"/>
              <a:t>agenCIes</a:t>
            </a:r>
            <a:r>
              <a:rPr lang="en-US" dirty="0"/>
              <a:t> </a:t>
            </a:r>
          </a:p>
          <a:p>
            <a:r>
              <a:rPr lang="en-US" dirty="0"/>
              <a:t>Agencies should undergo an external review at least once every five years in order to demonstrate </a:t>
            </a:r>
          </a:p>
          <a:p>
            <a:r>
              <a:rPr lang="en-US" dirty="0"/>
              <a:t>their compliance with the ESG</a:t>
            </a:r>
            <a:endParaRPr lang="hr-HR" dirty="0"/>
          </a:p>
        </p:txBody>
      </p:sp>
      <p:sp>
        <p:nvSpPr>
          <p:cNvPr id="4" name="Slide Number Placeholder 3">
            <a:extLst>
              <a:ext uri="{FF2B5EF4-FFF2-40B4-BE49-F238E27FC236}">
                <a16:creationId xmlns:a16="http://schemas.microsoft.com/office/drawing/2014/main" id="{71351DF5-1D6F-EF58-88D3-5AE725C04092}"/>
              </a:ext>
            </a:extLst>
          </p:cNvPr>
          <p:cNvSpPr>
            <a:spLocks noGrp="1"/>
          </p:cNvSpPr>
          <p:nvPr>
            <p:ph type="sldNum" sz="quarter" idx="5"/>
          </p:nvPr>
        </p:nvSpPr>
        <p:spPr/>
        <p:txBody>
          <a:bodyPr/>
          <a:lstStyle/>
          <a:p>
            <a:fld id="{6688C4E8-821C-47CC-9D8C-FF3C4377ACD2}" type="slidenum">
              <a:rPr lang="en-GB" smtClean="0"/>
              <a:t>16</a:t>
            </a:fld>
            <a:endParaRPr lang="en-GB"/>
          </a:p>
        </p:txBody>
      </p:sp>
    </p:spTree>
    <p:extLst>
      <p:ext uri="{BB962C8B-B14F-4D97-AF65-F5344CB8AC3E}">
        <p14:creationId xmlns:p14="http://schemas.microsoft.com/office/powerpoint/2010/main" val="2893860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97F90-B54B-45A3-B8F3-A1661F8742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7739D0-AB3B-4979-96FE-2C5250CC7F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8E49625-34C9-4DF5-A9A4-C196E9210482}"/>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5" name="Footer Placeholder 4">
            <a:extLst>
              <a:ext uri="{FF2B5EF4-FFF2-40B4-BE49-F238E27FC236}">
                <a16:creationId xmlns:a16="http://schemas.microsoft.com/office/drawing/2014/main" id="{C4458A66-555D-4444-979D-A1EB3B3E83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80D517-FF9B-4D91-974F-02CD2BB7EE0D}"/>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1550566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79760-9B44-4FB4-9708-83FBAC342C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4C63E7-7450-4CB8-A2F1-D6B317E743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9671EB-2847-4C6F-9B9C-97F8659C2C8E}"/>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5" name="Footer Placeholder 4">
            <a:extLst>
              <a:ext uri="{FF2B5EF4-FFF2-40B4-BE49-F238E27FC236}">
                <a16:creationId xmlns:a16="http://schemas.microsoft.com/office/drawing/2014/main" id="{7D21033D-1D13-44BF-BB16-2E2C76363A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FDCF5D-0915-4EE2-96AB-C4C868B04237}"/>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229232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0153-E130-4F7A-8EDF-BD28668007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3315D85-90FC-44AB-B30B-3D0007DEDB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20F13F-D850-4665-AED4-4D5936FD3B45}"/>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5" name="Footer Placeholder 4">
            <a:extLst>
              <a:ext uri="{FF2B5EF4-FFF2-40B4-BE49-F238E27FC236}">
                <a16:creationId xmlns:a16="http://schemas.microsoft.com/office/drawing/2014/main" id="{0B57FCCF-9BD7-4D2C-8C7F-661DAA4CC0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0282A1-9B25-47FD-827D-DEB7CFA7980A}"/>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51404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F5F4-B267-4A17-A898-9DF3FCE8E6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1EF02A-0026-4BF5-9549-BF9398A9F2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5116DDE-F2EC-41B3-8DA1-D59F065CA7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62D3735-6AE5-4F77-911F-F5F8696853BC}"/>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6" name="Footer Placeholder 5">
            <a:extLst>
              <a:ext uri="{FF2B5EF4-FFF2-40B4-BE49-F238E27FC236}">
                <a16:creationId xmlns:a16="http://schemas.microsoft.com/office/drawing/2014/main" id="{58BF2DBB-515A-488B-93B7-09C9928B81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23361C-0821-4652-BED3-BB173467C04B}"/>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1911606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F20D7-213D-4656-BFA4-91C5D151BAE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63BBEF-206B-4027-803D-33216A7661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310AC3-4761-47E4-BA42-E7FC33984A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27F8150-636E-4B0A-AD3A-F7E670EF71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32F098-4E4A-48C6-ABD4-BFBCC972C3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9BAA42C-A704-4335-AA53-10903634EFF4}"/>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8" name="Footer Placeholder 7">
            <a:extLst>
              <a:ext uri="{FF2B5EF4-FFF2-40B4-BE49-F238E27FC236}">
                <a16:creationId xmlns:a16="http://schemas.microsoft.com/office/drawing/2014/main" id="{834D1EAC-7050-4B58-B16B-600FB801877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3C8F5D7-FEAE-42D1-810C-6102332B990B}"/>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2301641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131E7-96AD-4252-970D-001735D41A4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13E02FE-CAE3-4941-99AA-B62422956370}"/>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4" name="Footer Placeholder 3">
            <a:extLst>
              <a:ext uri="{FF2B5EF4-FFF2-40B4-BE49-F238E27FC236}">
                <a16:creationId xmlns:a16="http://schemas.microsoft.com/office/drawing/2014/main" id="{555BB929-7DDB-451B-91B4-0D8F357A5A1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826D7C-351E-4823-ACB3-75DD6C43F27E}"/>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226382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392C14-BC58-40DE-99E2-33A24D83F1CF}"/>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3" name="Footer Placeholder 2">
            <a:extLst>
              <a:ext uri="{FF2B5EF4-FFF2-40B4-BE49-F238E27FC236}">
                <a16:creationId xmlns:a16="http://schemas.microsoft.com/office/drawing/2014/main" id="{7D31BA45-AF86-4355-AA62-49ABC222C4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4555B64-9DA2-4C76-BBB2-124B5BB73F5D}"/>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103350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CBDA5-1554-4ACC-A12E-A848D0F8DC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0A6B2D-74F0-4AB7-8671-5F6409C7E5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297D104-9C9F-4C5F-8361-462BCDF6B6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342BF9-354D-4603-AD38-233CBC9C8F4C}"/>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6" name="Footer Placeholder 5">
            <a:extLst>
              <a:ext uri="{FF2B5EF4-FFF2-40B4-BE49-F238E27FC236}">
                <a16:creationId xmlns:a16="http://schemas.microsoft.com/office/drawing/2014/main" id="{A03FCDE5-8850-41DF-AF1F-8769135175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2D1686-A27D-46AB-AAD3-741B62161DE8}"/>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536924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FE64-1846-4197-8781-D95540BF34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D533817-8E7A-48C8-A695-4D35FAA765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A501B74-31F8-4CC5-B155-80631BFD2A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82D1DB-3493-4055-A2EF-3575373E79AB}"/>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6" name="Footer Placeholder 5">
            <a:extLst>
              <a:ext uri="{FF2B5EF4-FFF2-40B4-BE49-F238E27FC236}">
                <a16:creationId xmlns:a16="http://schemas.microsoft.com/office/drawing/2014/main" id="{B1FF5BFC-09FB-4587-A6CC-6AE8E8A253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52149D-BA5D-4044-8105-CC6AD9D96F2C}"/>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2559254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F423E-472B-433A-A7D8-37B4B643AB6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CDBD64-4248-49C8-AD5D-E8C5D9A4BF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E61B71-5B35-4437-A9C7-2FA158FBC52A}"/>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5" name="Footer Placeholder 4">
            <a:extLst>
              <a:ext uri="{FF2B5EF4-FFF2-40B4-BE49-F238E27FC236}">
                <a16:creationId xmlns:a16="http://schemas.microsoft.com/office/drawing/2014/main" id="{66F6BB9C-025F-41AE-9DCF-0F569C3E5B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75D8D7-E9CA-4C39-918F-E092BBA6DFD8}"/>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178188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2D2A50-80E6-4D5D-A0B8-445E61A6EF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B84B7C-5955-44DF-9F67-3F3A9369BF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CF785B-D750-4B7D-9618-CA70D8A446F8}"/>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5" name="Footer Placeholder 4">
            <a:extLst>
              <a:ext uri="{FF2B5EF4-FFF2-40B4-BE49-F238E27FC236}">
                <a16:creationId xmlns:a16="http://schemas.microsoft.com/office/drawing/2014/main" id="{234A31E1-422B-4C54-9884-565642C79A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C6792D-7085-45DA-9DB4-628378B8A910}"/>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228684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6A9DF5-ED63-18FF-82EE-70A1A893536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3" name="Picture 2" descr="A blue rectangular sign with white letters&#10;&#10;Description automatically generated with medium confidence">
            <a:extLst>
              <a:ext uri="{FF2B5EF4-FFF2-40B4-BE49-F238E27FC236}">
                <a16:creationId xmlns:a16="http://schemas.microsoft.com/office/drawing/2014/main" id="{457CF431-E965-D155-AF19-5B64F7C4E3D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65" t="6523" r="2335" b="7256"/>
          <a:stretch/>
        </p:blipFill>
        <p:spPr>
          <a:xfrm>
            <a:off x="-11560" y="348811"/>
            <a:ext cx="1303884" cy="400932"/>
          </a:xfrm>
          <a:prstGeom prst="rect">
            <a:avLst/>
          </a:prstGeom>
        </p:spPr>
      </p:pic>
    </p:spTree>
    <p:extLst>
      <p:ext uri="{BB962C8B-B14F-4D97-AF65-F5344CB8AC3E}">
        <p14:creationId xmlns:p14="http://schemas.microsoft.com/office/powerpoint/2010/main" val="3168935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FC4122-CFEC-D54C-5331-C8BE72FDA6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7" y="0"/>
            <a:ext cx="12191953" cy="6857972"/>
          </a:xfrm>
          <a:prstGeom prst="rect">
            <a:avLst/>
          </a:prstGeom>
        </p:spPr>
      </p:pic>
      <p:pic>
        <p:nvPicPr>
          <p:cNvPr id="8" name="Picture 7" descr="A blue rectangular sign with white letters&#10;&#10;Description automatically generated with medium confidence">
            <a:extLst>
              <a:ext uri="{FF2B5EF4-FFF2-40B4-BE49-F238E27FC236}">
                <a16:creationId xmlns:a16="http://schemas.microsoft.com/office/drawing/2014/main" id="{3C0CBB85-C3E6-93DC-6789-599DF5FFF9D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65" t="6523" r="2335" b="7256"/>
          <a:stretch/>
        </p:blipFill>
        <p:spPr>
          <a:xfrm>
            <a:off x="-11560" y="348811"/>
            <a:ext cx="1303884" cy="400932"/>
          </a:xfrm>
          <a:prstGeom prst="rect">
            <a:avLst/>
          </a:prstGeom>
        </p:spPr>
      </p:pic>
    </p:spTree>
    <p:extLst>
      <p:ext uri="{BB962C8B-B14F-4D97-AF65-F5344CB8AC3E}">
        <p14:creationId xmlns:p14="http://schemas.microsoft.com/office/powerpoint/2010/main" val="3903829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67E76A-F2A8-E724-C6C6-FB29E12B71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9" cy="6857999"/>
          </a:xfrm>
          <a:prstGeom prst="rect">
            <a:avLst/>
          </a:prstGeom>
        </p:spPr>
      </p:pic>
      <p:pic>
        <p:nvPicPr>
          <p:cNvPr id="6" name="Picture 5" descr="A blue rectangular sign with white letters&#10;&#10;Description automatically generated with medium confidence">
            <a:extLst>
              <a:ext uri="{FF2B5EF4-FFF2-40B4-BE49-F238E27FC236}">
                <a16:creationId xmlns:a16="http://schemas.microsoft.com/office/drawing/2014/main" id="{1F81C32D-66C8-22D4-6BD2-608EAFC1CD6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65" t="6523" r="2335" b="7256"/>
          <a:stretch/>
        </p:blipFill>
        <p:spPr>
          <a:xfrm>
            <a:off x="-11560" y="348811"/>
            <a:ext cx="1303884" cy="400932"/>
          </a:xfrm>
          <a:prstGeom prst="rect">
            <a:avLst/>
          </a:prstGeom>
        </p:spPr>
      </p:pic>
    </p:spTree>
    <p:extLst>
      <p:ext uri="{BB962C8B-B14F-4D97-AF65-F5344CB8AC3E}">
        <p14:creationId xmlns:p14="http://schemas.microsoft.com/office/powerpoint/2010/main" val="2708235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2A074-9D7C-ECF7-7B43-1E3223A90A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8"/>
            <a:ext cx="12192051" cy="6858028"/>
          </a:xfrm>
          <a:prstGeom prst="rect">
            <a:avLst/>
          </a:prstGeom>
        </p:spPr>
      </p:pic>
      <p:pic>
        <p:nvPicPr>
          <p:cNvPr id="6" name="Picture 5" descr="A blue rectangular sign with white letters&#10;&#10;Description automatically generated with medium confidence">
            <a:extLst>
              <a:ext uri="{FF2B5EF4-FFF2-40B4-BE49-F238E27FC236}">
                <a16:creationId xmlns:a16="http://schemas.microsoft.com/office/drawing/2014/main" id="{1F81C32D-66C8-22D4-6BD2-608EAFC1CD6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65" t="6523" r="2335" b="7256"/>
          <a:stretch/>
        </p:blipFill>
        <p:spPr>
          <a:xfrm>
            <a:off x="-11560" y="348811"/>
            <a:ext cx="1303884" cy="400932"/>
          </a:xfrm>
          <a:prstGeom prst="rect">
            <a:avLst/>
          </a:prstGeom>
        </p:spPr>
      </p:pic>
    </p:spTree>
    <p:extLst>
      <p:ext uri="{BB962C8B-B14F-4D97-AF65-F5344CB8AC3E}">
        <p14:creationId xmlns:p14="http://schemas.microsoft.com/office/powerpoint/2010/main" val="71749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4DB8BD-D2F8-EC1E-BC74-454C21822D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Picture 1" descr="A blue rectangular sign with white letters&#10;&#10;Description automatically generated with medium confidence">
            <a:extLst>
              <a:ext uri="{FF2B5EF4-FFF2-40B4-BE49-F238E27FC236}">
                <a16:creationId xmlns:a16="http://schemas.microsoft.com/office/drawing/2014/main" id="{23798B29-AACB-795D-C920-58E3865C978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65" t="6523" r="2335" b="7256"/>
          <a:stretch/>
        </p:blipFill>
        <p:spPr>
          <a:xfrm>
            <a:off x="-11560" y="348811"/>
            <a:ext cx="1303884" cy="400932"/>
          </a:xfrm>
          <a:prstGeom prst="rect">
            <a:avLst/>
          </a:prstGeom>
        </p:spPr>
      </p:pic>
    </p:spTree>
    <p:extLst>
      <p:ext uri="{BB962C8B-B14F-4D97-AF65-F5344CB8AC3E}">
        <p14:creationId xmlns:p14="http://schemas.microsoft.com/office/powerpoint/2010/main" val="2627685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D2B8ADA-F31D-C460-1D1E-E0C819EC83D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9" y="426"/>
            <a:ext cx="12191998" cy="6857999"/>
          </a:xfrm>
          <a:prstGeom prst="rect">
            <a:avLst/>
          </a:prstGeom>
        </p:spPr>
      </p:pic>
    </p:spTree>
    <p:extLst>
      <p:ext uri="{BB962C8B-B14F-4D97-AF65-F5344CB8AC3E}">
        <p14:creationId xmlns:p14="http://schemas.microsoft.com/office/powerpoint/2010/main" val="2218729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392C14-BC58-40DE-99E2-33A24D83F1CF}"/>
              </a:ext>
            </a:extLst>
          </p:cNvPr>
          <p:cNvSpPr>
            <a:spLocks noGrp="1"/>
          </p:cNvSpPr>
          <p:nvPr>
            <p:ph type="dt" sz="half" idx="10"/>
          </p:nvPr>
        </p:nvSpPr>
        <p:spPr/>
        <p:txBody>
          <a:bodyPr/>
          <a:lstStyle/>
          <a:p>
            <a:fld id="{39922E16-6EB4-4367-8DF8-D584926DC660}" type="datetimeFigureOut">
              <a:rPr lang="en-GB" smtClean="0"/>
              <a:t>30/04/2025</a:t>
            </a:fld>
            <a:endParaRPr lang="en-GB"/>
          </a:p>
        </p:txBody>
      </p:sp>
      <p:sp>
        <p:nvSpPr>
          <p:cNvPr id="3" name="Footer Placeholder 2">
            <a:extLst>
              <a:ext uri="{FF2B5EF4-FFF2-40B4-BE49-F238E27FC236}">
                <a16:creationId xmlns:a16="http://schemas.microsoft.com/office/drawing/2014/main" id="{7D31BA45-AF86-4355-AA62-49ABC222C4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4555B64-9DA2-4C76-BBB2-124B5BB73F5D}"/>
              </a:ext>
            </a:extLst>
          </p:cNvPr>
          <p:cNvSpPr>
            <a:spLocks noGrp="1"/>
          </p:cNvSpPr>
          <p:nvPr>
            <p:ph type="sldNum" sz="quarter" idx="12"/>
          </p:nvPr>
        </p:nvSpPr>
        <p:spPr/>
        <p:txBody>
          <a:bodyPr/>
          <a:lstStyle/>
          <a:p>
            <a:fld id="{22B7AD35-240D-4D73-9821-1A70284D0ECE}" type="slidenum">
              <a:rPr lang="en-GB" smtClean="0"/>
              <a:t>‹#›</a:t>
            </a:fld>
            <a:endParaRPr lang="en-GB"/>
          </a:p>
        </p:txBody>
      </p:sp>
    </p:spTree>
    <p:extLst>
      <p:ext uri="{BB962C8B-B14F-4D97-AF65-F5344CB8AC3E}">
        <p14:creationId xmlns:p14="http://schemas.microsoft.com/office/powerpoint/2010/main" val="400357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40AC7F-BB9D-468B-90F8-7D56B8F9B8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7C568F-2DF1-4470-8641-FD7736F489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EA95EC-9F0A-4523-BB22-84E8C98EED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22E16-6EB4-4367-8DF8-D584926DC660}" type="datetimeFigureOut">
              <a:rPr lang="en-GB" smtClean="0"/>
              <a:t>30/04/2025</a:t>
            </a:fld>
            <a:endParaRPr lang="en-GB"/>
          </a:p>
        </p:txBody>
      </p:sp>
      <p:sp>
        <p:nvSpPr>
          <p:cNvPr id="5" name="Footer Placeholder 4">
            <a:extLst>
              <a:ext uri="{FF2B5EF4-FFF2-40B4-BE49-F238E27FC236}">
                <a16:creationId xmlns:a16="http://schemas.microsoft.com/office/drawing/2014/main" id="{D09C8BCB-21DF-4179-8768-A674F61CBA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1DFB7F4-7243-4334-9A25-244103A01A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7AD35-240D-4D73-9821-1A70284D0ECE}" type="slidenum">
              <a:rPr lang="en-GB" smtClean="0"/>
              <a:t>‹#›</a:t>
            </a:fld>
            <a:endParaRPr lang="en-GB"/>
          </a:p>
        </p:txBody>
      </p:sp>
    </p:spTree>
    <p:extLst>
      <p:ext uri="{BB962C8B-B14F-4D97-AF65-F5344CB8AC3E}">
        <p14:creationId xmlns:p14="http://schemas.microsoft.com/office/powerpoint/2010/main" val="1625200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789E46-7FBA-E33F-9CCE-50E0EB2A3B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F70E19-9968-18A2-32C2-D006BADB18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022A58-D6DD-2423-33DC-EBEA4A710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E8AF7-B0F1-4991-9DCB-8EB0279FFE7B}" type="datetimeFigureOut">
              <a:rPr lang="en-GB" smtClean="0"/>
              <a:t>30/04/2025</a:t>
            </a:fld>
            <a:endParaRPr lang="en-GB"/>
          </a:p>
        </p:txBody>
      </p:sp>
      <p:sp>
        <p:nvSpPr>
          <p:cNvPr id="5" name="Footer Placeholder 4">
            <a:extLst>
              <a:ext uri="{FF2B5EF4-FFF2-40B4-BE49-F238E27FC236}">
                <a16:creationId xmlns:a16="http://schemas.microsoft.com/office/drawing/2014/main" id="{B9BEA7BC-27B2-00F7-5A35-51A261199B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5BE715A-DFAF-D569-E585-A7CF4989F4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E3D74E-98C8-4D46-AB8E-D19C5814FA57}" type="slidenum">
              <a:rPr lang="en-GB" smtClean="0"/>
              <a:t>‹#›</a:t>
            </a:fld>
            <a:endParaRPr lang="en-GB"/>
          </a:p>
        </p:txBody>
      </p:sp>
    </p:spTree>
    <p:extLst>
      <p:ext uri="{BB962C8B-B14F-4D97-AF65-F5344CB8AC3E}">
        <p14:creationId xmlns:p14="http://schemas.microsoft.com/office/powerpoint/2010/main" val="1588861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file:///C:\Tina%20One%20Drive\Education%20Reform%20Initiative%20of%20SEE\ERI%20SEE%20-%20Documents\14_Recognition_QA_HE\Academic\01%20Meetings\21%20Workshop%20Zagreb%2024042025\04%20Self-assessment%20Materials\ENQA-Guidelines-2021.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view.officeapps.live.com/op/view.aspx?src=https%3A%2F%2Fwww.enqa.eu%2Fwp-content%2Fuploads%2FGuide-of-Content-SAR.docx&amp;wdOrigin=BROWSELIN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erisee.org/" TargetMode="Externa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660C268-2000-4843-9889-0DC05B85E7E3}"/>
              </a:ext>
            </a:extLst>
          </p:cNvPr>
          <p:cNvSpPr txBox="1"/>
          <p:nvPr/>
        </p:nvSpPr>
        <p:spPr>
          <a:xfrm>
            <a:off x="-34925" y="4597740"/>
            <a:ext cx="12263121" cy="1384995"/>
          </a:xfrm>
          <a:prstGeom prst="rect">
            <a:avLst/>
          </a:prstGeom>
          <a:noFill/>
        </p:spPr>
        <p:txBody>
          <a:bodyPr wrap="square" anchor="ctr">
            <a:spAutoFit/>
          </a:bodyPr>
          <a:lstStyle/>
          <a:p>
            <a:pPr algn="ctr"/>
            <a:r>
              <a:rPr lang="en-US" sz="1800" dirty="0">
                <a:effectLst/>
                <a:latin typeface="Calibri "/>
                <a:ea typeface="Calibri" panose="020F0502020204030204" pitchFamily="34" charset="0"/>
              </a:rPr>
              <a:t>Thursday, April 24 (full day) &amp; Friday, April 25 (half day)</a:t>
            </a:r>
            <a:endParaRPr lang="sr-Latn-RS" sz="1800" dirty="0">
              <a:effectLst/>
              <a:latin typeface="Calibri "/>
              <a:ea typeface="Calibri" panose="020F0502020204030204" pitchFamily="34" charset="0"/>
            </a:endParaRPr>
          </a:p>
          <a:p>
            <a:pPr algn="ctr"/>
            <a:r>
              <a:rPr lang="sr-Latn-RS" dirty="0">
                <a:solidFill>
                  <a:schemeClr val="tx1">
                    <a:lumMod val="85000"/>
                    <a:lumOff val="15000"/>
                  </a:schemeClr>
                </a:solidFill>
                <a:latin typeface="Calibri "/>
                <a:ea typeface="Calibri" panose="020F0502020204030204" pitchFamily="34" charset="0"/>
                <a:cs typeface="Calibri" panose="020F0502020204030204" pitchFamily="34" charset="0"/>
              </a:rPr>
              <a:t>Zagreb, ASHE premises</a:t>
            </a:r>
          </a:p>
          <a:p>
            <a:pPr algn="ctr"/>
            <a:endParaRPr lang="sr-Latn-RS" sz="2400" dirty="0">
              <a:solidFill>
                <a:schemeClr val="tx1">
                  <a:lumMod val="85000"/>
                  <a:lumOff val="15000"/>
                </a:schemeClr>
              </a:solidFill>
              <a:latin typeface="Calibri "/>
              <a:ea typeface="Calibri" panose="020F0502020204030204" pitchFamily="34" charset="0"/>
              <a:cs typeface="Calibri" panose="020F0502020204030204" pitchFamily="34" charset="0"/>
            </a:endParaRPr>
          </a:p>
          <a:p>
            <a:pPr algn="ctr"/>
            <a:r>
              <a:rPr lang="sr-Latn-RS" sz="2400" dirty="0">
                <a:solidFill>
                  <a:schemeClr val="tx1">
                    <a:lumMod val="85000"/>
                    <a:lumOff val="15000"/>
                  </a:schemeClr>
                </a:solidFill>
                <a:latin typeface="Calibri "/>
                <a:ea typeface="Calibri" panose="020F0502020204030204" pitchFamily="34" charset="0"/>
                <a:cs typeface="Calibri" panose="020F0502020204030204" pitchFamily="34" charset="0"/>
              </a:rPr>
              <a:t>Tina Šarić, ERI SEE</a:t>
            </a:r>
            <a:endParaRPr lang="en-GB" sz="2400" dirty="0">
              <a:solidFill>
                <a:schemeClr val="tx1">
                  <a:lumMod val="85000"/>
                  <a:lumOff val="15000"/>
                </a:schemeClr>
              </a:solidFill>
              <a:latin typeface="Calibri "/>
              <a:cs typeface="Calibri" panose="020F0502020204030204" pitchFamily="34" charset="0"/>
            </a:endParaRPr>
          </a:p>
        </p:txBody>
      </p:sp>
      <p:sp>
        <p:nvSpPr>
          <p:cNvPr id="12" name="Google Shape;74;p13">
            <a:extLst>
              <a:ext uri="{FF2B5EF4-FFF2-40B4-BE49-F238E27FC236}">
                <a16:creationId xmlns:a16="http://schemas.microsoft.com/office/drawing/2014/main" id="{E8041526-8300-456C-8A59-BA638E27E966}"/>
              </a:ext>
            </a:extLst>
          </p:cNvPr>
          <p:cNvSpPr txBox="1">
            <a:spLocks/>
          </p:cNvSpPr>
          <p:nvPr/>
        </p:nvSpPr>
        <p:spPr>
          <a:xfrm>
            <a:off x="36196" y="1789175"/>
            <a:ext cx="12192000" cy="149405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6000"/>
              <a:buFont typeface="Libre Baskerville"/>
              <a:buNone/>
              <a:defRPr sz="6000" b="1" i="0" u="none" strike="noStrike" cap="none">
                <a:solidFill>
                  <a:srgbClr val="774576"/>
                </a:solidFill>
                <a:latin typeface="Calibri" panose="020F0502020204030204" pitchFamily="34" charset="0"/>
                <a:ea typeface="Calibri" panose="020F0502020204030204" pitchFamily="34" charset="0"/>
                <a:cs typeface="Calibri" panose="020F0502020204030204" pitchFamily="34" charset="0"/>
                <a:sym typeface="Libre Baskerville"/>
              </a:defRPr>
            </a:lvl1pPr>
            <a:lvl2pPr marR="0" lvl="1"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2pPr>
            <a:lvl3pPr marR="0" lvl="2"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3pPr>
            <a:lvl4pPr marR="0" lvl="3"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4pPr>
            <a:lvl5pPr marR="0" lvl="4"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5pPr>
            <a:lvl6pPr marR="0" lvl="5"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6pPr>
            <a:lvl7pPr marR="0" lvl="6"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7pPr>
            <a:lvl8pPr marR="0" lvl="7"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8pPr>
            <a:lvl9pPr marR="0" lvl="8" algn="ctr" rtl="0">
              <a:lnSpc>
                <a:spcPct val="100000"/>
              </a:lnSpc>
              <a:spcBef>
                <a:spcPts val="0"/>
              </a:spcBef>
              <a:spcAft>
                <a:spcPts val="0"/>
              </a:spcAft>
              <a:buClr>
                <a:schemeClr val="lt1"/>
              </a:buClr>
              <a:buSzPts val="6000"/>
              <a:buFont typeface="Libre Baskerville"/>
              <a:buNone/>
              <a:defRPr sz="6000" b="0" i="0" u="none" strike="noStrike" cap="none">
                <a:solidFill>
                  <a:schemeClr val="lt1"/>
                </a:solidFill>
                <a:latin typeface="Libre Baskerville"/>
                <a:ea typeface="Libre Baskerville"/>
                <a:cs typeface="Libre Baskerville"/>
                <a:sym typeface="Libre Baskerville"/>
              </a:defRPr>
            </a:lvl9pPr>
          </a:lstStyle>
          <a:p>
            <a:endParaRPr lang="sr-Latn-RS" sz="3600" b="0" dirty="0">
              <a:solidFill>
                <a:srgbClr val="2C9C8D"/>
              </a:solidFill>
              <a:latin typeface="Posterama" panose="020B0504020200020000" pitchFamily="34" charset="0"/>
              <a:cs typeface="Posterama" panose="020B0504020200020000" pitchFamily="34" charset="0"/>
            </a:endParaRPr>
          </a:p>
          <a:p>
            <a:r>
              <a:rPr lang="en-US" sz="2400" b="0" dirty="0">
                <a:solidFill>
                  <a:schemeClr val="tx1">
                    <a:lumMod val="85000"/>
                    <a:lumOff val="15000"/>
                  </a:schemeClr>
                </a:solidFill>
                <a:latin typeface="Posterama" panose="020B0504020200020000" pitchFamily="34" charset="0"/>
                <a:cs typeface="Posterama" panose="020B0504020200020000" pitchFamily="34" charset="0"/>
              </a:rPr>
              <a:t>Strengthening QA Agencies in the Western Balkans: </a:t>
            </a:r>
            <a:endParaRPr lang="sr-Latn-RS" sz="2400" b="0" dirty="0">
              <a:solidFill>
                <a:schemeClr val="tx1">
                  <a:lumMod val="85000"/>
                  <a:lumOff val="15000"/>
                </a:schemeClr>
              </a:solidFill>
              <a:latin typeface="Posterama" panose="020B0504020200020000" pitchFamily="34" charset="0"/>
              <a:cs typeface="Posterama" panose="020B0504020200020000" pitchFamily="34" charset="0"/>
            </a:endParaRPr>
          </a:p>
          <a:p>
            <a:r>
              <a:rPr lang="en-US" sz="2400" b="0" dirty="0">
                <a:solidFill>
                  <a:schemeClr val="tx1">
                    <a:lumMod val="85000"/>
                    <a:lumOff val="15000"/>
                  </a:schemeClr>
                </a:solidFill>
                <a:latin typeface="Posterama" panose="020B0504020200020000" pitchFamily="34" charset="0"/>
                <a:cs typeface="Posterama" panose="020B0504020200020000" pitchFamily="34" charset="0"/>
              </a:rPr>
              <a:t>Tools, Compliance &amp; Readiness for ENQA</a:t>
            </a:r>
            <a:r>
              <a:rPr lang="sr-Latn-RS" sz="2400" b="0" dirty="0">
                <a:solidFill>
                  <a:schemeClr val="tx1">
                    <a:lumMod val="85000"/>
                    <a:lumOff val="15000"/>
                  </a:schemeClr>
                </a:solidFill>
                <a:latin typeface="Posterama" panose="020B0504020200020000" pitchFamily="34" charset="0"/>
                <a:cs typeface="Posterama" panose="020B0504020200020000" pitchFamily="34" charset="0"/>
              </a:rPr>
              <a:t> – </a:t>
            </a:r>
          </a:p>
          <a:p>
            <a:r>
              <a:rPr lang="en-US" sz="2400" b="0" dirty="0">
                <a:solidFill>
                  <a:schemeClr val="tx1">
                    <a:lumMod val="85000"/>
                    <a:lumOff val="15000"/>
                  </a:schemeClr>
                </a:solidFill>
                <a:latin typeface="Posterama" panose="020B0504020200020000" pitchFamily="34" charset="0"/>
                <a:cs typeface="Posterama" panose="020B0504020200020000" pitchFamily="34" charset="0"/>
              </a:rPr>
              <a:t>A Regional Dialogue for Advancing Quality Assurance</a:t>
            </a:r>
            <a:endParaRPr lang="sr-Latn-RS" sz="2400" b="0" dirty="0">
              <a:solidFill>
                <a:schemeClr val="tx1">
                  <a:lumMod val="85000"/>
                  <a:lumOff val="15000"/>
                </a:schemeClr>
              </a:solidFill>
              <a:latin typeface="Posterama" panose="020B0504020200020000" pitchFamily="34" charset="0"/>
              <a:cs typeface="Posterama" panose="020B0504020200020000" pitchFamily="34" charset="0"/>
            </a:endParaRPr>
          </a:p>
          <a:p>
            <a:endParaRPr lang="sr-Latn-RS" sz="2400" b="0" dirty="0">
              <a:solidFill>
                <a:schemeClr val="tx1">
                  <a:lumMod val="85000"/>
                  <a:lumOff val="15000"/>
                </a:schemeClr>
              </a:solidFill>
              <a:latin typeface="Posterama" panose="020B0504020200020000" pitchFamily="34" charset="0"/>
              <a:cs typeface="Posterama" panose="020B0504020200020000" pitchFamily="34" charset="0"/>
            </a:endParaRPr>
          </a:p>
          <a:p>
            <a:endParaRPr lang="sr-Latn-RS" sz="2400" b="0" dirty="0">
              <a:solidFill>
                <a:schemeClr val="tx1">
                  <a:lumMod val="85000"/>
                  <a:lumOff val="15000"/>
                </a:schemeClr>
              </a:solidFill>
              <a:latin typeface="Posterama" panose="020B0504020200020000" pitchFamily="34" charset="0"/>
              <a:cs typeface="Posterama" panose="020B0504020200020000" pitchFamily="34" charset="0"/>
            </a:endParaRPr>
          </a:p>
          <a:p>
            <a:endParaRPr lang="sr-Latn-RS" sz="2400" b="0" dirty="0">
              <a:solidFill>
                <a:schemeClr val="tx1">
                  <a:lumMod val="85000"/>
                  <a:lumOff val="15000"/>
                </a:schemeClr>
              </a:solidFill>
              <a:latin typeface="Posterama" panose="020B0504020200020000" pitchFamily="34" charset="0"/>
              <a:cs typeface="Posterama" panose="020B0504020200020000" pitchFamily="34" charset="0"/>
            </a:endParaRPr>
          </a:p>
          <a:p>
            <a:r>
              <a:rPr lang="sr-Latn-RS" sz="3200" b="0" dirty="0">
                <a:solidFill>
                  <a:srgbClr val="4B988B"/>
                </a:solidFill>
                <a:latin typeface="Posterama" panose="020B0504020200020000" pitchFamily="34" charset="0"/>
                <a:cs typeface="Posterama" panose="020B0504020200020000" pitchFamily="34" charset="0"/>
              </a:rPr>
              <a:t>Workshop on Self-evaluation </a:t>
            </a:r>
            <a:endParaRPr lang="en-US" sz="3200" b="0" dirty="0">
              <a:solidFill>
                <a:srgbClr val="4B988B"/>
              </a:solidFill>
              <a:latin typeface="Posterama" panose="020B0504020200020000" pitchFamily="34" charset="0"/>
              <a:cs typeface="Posterama" panose="020B0504020200020000" pitchFamily="34" charset="0"/>
            </a:endParaRPr>
          </a:p>
        </p:txBody>
      </p:sp>
      <p:pic>
        <p:nvPicPr>
          <p:cNvPr id="1030" name="Picture 3">
            <a:extLst>
              <a:ext uri="{FF2B5EF4-FFF2-40B4-BE49-F238E27FC236}">
                <a16:creationId xmlns:a16="http://schemas.microsoft.com/office/drawing/2014/main" id="{EC6259D9-9350-4794-172A-92DFEDF52A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8059" y="5556077"/>
            <a:ext cx="1625600" cy="914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7">
            <a:extLst>
              <a:ext uri="{FF2B5EF4-FFF2-40B4-BE49-F238E27FC236}">
                <a16:creationId xmlns:a16="http://schemas.microsoft.com/office/drawing/2014/main" id="{425711C7-3119-29CC-FC77-899EA31AFEAE}"/>
              </a:ext>
            </a:extLst>
          </p:cNvPr>
          <p:cNvSpPr>
            <a:spLocks noChangeArrowheads="1"/>
          </p:cNvSpPr>
          <p:nvPr/>
        </p:nvSpPr>
        <p:spPr bwMode="auto">
          <a:xfrm>
            <a:off x="584200" y="414054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r-Latn-RS"/>
          </a:p>
        </p:txBody>
      </p:sp>
      <p:sp>
        <p:nvSpPr>
          <p:cNvPr id="5" name="Rectangle 8">
            <a:extLst>
              <a:ext uri="{FF2B5EF4-FFF2-40B4-BE49-F238E27FC236}">
                <a16:creationId xmlns:a16="http://schemas.microsoft.com/office/drawing/2014/main" id="{C224BF61-2E5B-33D2-EBDB-BA816FDF4A1B}"/>
              </a:ext>
            </a:extLst>
          </p:cNvPr>
          <p:cNvSpPr>
            <a:spLocks noChangeArrowheads="1"/>
          </p:cNvSpPr>
          <p:nvPr/>
        </p:nvSpPr>
        <p:spPr bwMode="auto">
          <a:xfrm>
            <a:off x="584200" y="551214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sr-Latn-RS" sz="11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kumimoji="0" lang="en-US" altLang="sr-Latn-RS" sz="1800" b="0" i="0" u="none" strike="noStrike" cap="none" normalizeH="0" baseline="0">
              <a:ln>
                <a:noFill/>
              </a:ln>
              <a:solidFill>
                <a:schemeClr val="tx1"/>
              </a:solidFill>
              <a:effectLst/>
              <a:latin typeface="Arial" panose="020B0604020202020204" pitchFamily="34" charset="0"/>
            </a:endParaRPr>
          </a:p>
        </p:txBody>
      </p:sp>
      <p:pic>
        <p:nvPicPr>
          <p:cNvPr id="6" name="Picture 4">
            <a:extLst>
              <a:ext uri="{FF2B5EF4-FFF2-40B4-BE49-F238E27FC236}">
                <a16:creationId xmlns:a16="http://schemas.microsoft.com/office/drawing/2014/main" id="{189E319B-B494-7571-AD38-0AC525DA88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300" y="5664027"/>
            <a:ext cx="1638300" cy="80645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C5CFA4C4-350F-0635-EB7C-071A9CAADB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8450" y="398463"/>
            <a:ext cx="59404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590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94654-F310-48CA-A99F-830CA5D9451D}"/>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9349157-319C-0E40-E654-77E48841AF1E}"/>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Content</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200700EC-9D2B-18DF-2FF6-5856B1744B9B}"/>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ED7F3AD5-703C-E327-4AC4-1AC24917A775}"/>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88F70F0E-AB20-3D77-A0B5-3353DAE1539D}"/>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4" name="TextBox 3">
            <a:extLst>
              <a:ext uri="{FF2B5EF4-FFF2-40B4-BE49-F238E27FC236}">
                <a16:creationId xmlns:a16="http://schemas.microsoft.com/office/drawing/2014/main" id="{79791E8C-58AB-ED51-046F-300660309669}"/>
              </a:ext>
            </a:extLst>
          </p:cNvPr>
          <p:cNvSpPr txBox="1"/>
          <p:nvPr/>
        </p:nvSpPr>
        <p:spPr>
          <a:xfrm>
            <a:off x="933268" y="1620522"/>
            <a:ext cx="10325464" cy="3913059"/>
          </a:xfrm>
          <a:prstGeom prst="rect">
            <a:avLst/>
          </a:prstGeom>
          <a:noFill/>
        </p:spPr>
        <p:txBody>
          <a:bodyPr wrap="square">
            <a:spAutoFit/>
          </a:bodyPr>
          <a:lstStyle/>
          <a:p>
            <a:pPr marL="342900" indent="-342900">
              <a:lnSpc>
                <a:spcPct val="150000"/>
              </a:lnSpc>
              <a:buAutoNum type="arabicPeriod"/>
            </a:pPr>
            <a:r>
              <a:rPr lang="sr-Latn-RS" sz="2400" dirty="0"/>
              <a:t>European Standards and Guidelines for Quality Assurance in Higher Education (ESG)</a:t>
            </a:r>
          </a:p>
          <a:p>
            <a:pPr marL="342900" indent="-342900">
              <a:lnSpc>
                <a:spcPct val="150000"/>
              </a:lnSpc>
              <a:buAutoNum type="arabicPeriod"/>
            </a:pPr>
            <a:r>
              <a:rPr lang="sr-Latn-RS" sz="2400" dirty="0"/>
              <a:t>ENQA membership request</a:t>
            </a:r>
          </a:p>
          <a:p>
            <a:pPr marL="342900" indent="-342900">
              <a:lnSpc>
                <a:spcPct val="150000"/>
              </a:lnSpc>
              <a:buAutoNum type="arabicPeriod"/>
            </a:pPr>
            <a:r>
              <a:rPr lang="sr-Latn-RS" sz="2400" dirty="0"/>
              <a:t>Self-Assessment Report (SAR)</a:t>
            </a:r>
          </a:p>
          <a:p>
            <a:pPr marL="342900" indent="-342900">
              <a:lnSpc>
                <a:spcPct val="150000"/>
              </a:lnSpc>
              <a:buAutoNum type="arabicPeriod"/>
            </a:pPr>
            <a:r>
              <a:rPr lang="sr-Latn-RS" sz="2400" dirty="0"/>
              <a:t>Structure of SAR</a:t>
            </a:r>
          </a:p>
          <a:p>
            <a:pPr marL="342900" indent="-342900">
              <a:lnSpc>
                <a:spcPct val="150000"/>
              </a:lnSpc>
              <a:buAutoNum type="arabicPeriod"/>
            </a:pPr>
            <a:r>
              <a:rPr lang="sr-Latn-RS" sz="2400" dirty="0"/>
              <a:t>Group Work and Assignment</a:t>
            </a:r>
          </a:p>
          <a:p>
            <a:pPr marL="342900" indent="-342900">
              <a:lnSpc>
                <a:spcPct val="150000"/>
              </a:lnSpc>
              <a:buAutoNum type="arabicPeriod"/>
            </a:pPr>
            <a:r>
              <a:rPr lang="sr-Latn-RS" sz="2400" dirty="0"/>
              <a:t>Presentation of the Group Work Results</a:t>
            </a:r>
          </a:p>
        </p:txBody>
      </p:sp>
    </p:spTree>
    <p:extLst>
      <p:ext uri="{BB962C8B-B14F-4D97-AF65-F5344CB8AC3E}">
        <p14:creationId xmlns:p14="http://schemas.microsoft.com/office/powerpoint/2010/main" val="2053686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FE78D-008C-454C-3720-9236AEE8754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CF375FB-9A13-14C0-F20B-63942C5ECEEA}"/>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ESG Part 1</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F844E061-0224-E151-8D17-ADE9D98BAF90}"/>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73CDC9B9-2510-B615-078A-1F9B1FC5C73F}"/>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EFB8CE62-AEF8-FDD8-5406-21CE80413E27}"/>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4" name="TextBox 3">
            <a:extLst>
              <a:ext uri="{FF2B5EF4-FFF2-40B4-BE49-F238E27FC236}">
                <a16:creationId xmlns:a16="http://schemas.microsoft.com/office/drawing/2014/main" id="{DBD15EE0-CADE-7A67-66D6-30211402F409}"/>
              </a:ext>
            </a:extLst>
          </p:cNvPr>
          <p:cNvSpPr txBox="1"/>
          <p:nvPr/>
        </p:nvSpPr>
        <p:spPr>
          <a:xfrm>
            <a:off x="690880" y="1330583"/>
            <a:ext cx="10325464" cy="3970318"/>
          </a:xfrm>
          <a:prstGeom prst="rect">
            <a:avLst/>
          </a:prstGeom>
          <a:noFill/>
        </p:spPr>
        <p:txBody>
          <a:bodyPr wrap="square">
            <a:spAutoFit/>
          </a:bodyPr>
          <a:lstStyle/>
          <a:p>
            <a:r>
              <a:rPr lang="sr-Latn-RS" dirty="0"/>
              <a:t>PART 1: Standards and guidelines for </a:t>
            </a:r>
            <a:r>
              <a:rPr lang="sr-Latn-RS" b="1" dirty="0"/>
              <a:t>internal quality assurance</a:t>
            </a:r>
          </a:p>
          <a:p>
            <a:endParaRPr lang="sr-Latn-RS" dirty="0"/>
          </a:p>
          <a:p>
            <a:endParaRPr lang="sr-Latn-RS" dirty="0"/>
          </a:p>
          <a:p>
            <a:r>
              <a:rPr lang="sr-Latn-RS" dirty="0"/>
              <a:t>1. Policy for quality assurance</a:t>
            </a:r>
          </a:p>
          <a:p>
            <a:r>
              <a:rPr lang="sr-Latn-RS" dirty="0"/>
              <a:t>2. Design and approval of programmes</a:t>
            </a:r>
          </a:p>
          <a:p>
            <a:r>
              <a:rPr lang="sr-Latn-RS" dirty="0"/>
              <a:t>3. Student-centred learning</a:t>
            </a:r>
          </a:p>
          <a:p>
            <a:r>
              <a:rPr lang="sr-Latn-RS" dirty="0"/>
              <a:t>4. Student admission, progression, recognition and certification</a:t>
            </a:r>
          </a:p>
          <a:p>
            <a:r>
              <a:rPr lang="sr-Latn-RS" dirty="0"/>
              <a:t>5. Teaching Staff</a:t>
            </a:r>
          </a:p>
          <a:p>
            <a:r>
              <a:rPr lang="sr-Latn-RS" dirty="0"/>
              <a:t>6. Learning Resources and student support</a:t>
            </a:r>
          </a:p>
          <a:p>
            <a:r>
              <a:rPr lang="sr-Latn-RS" dirty="0"/>
              <a:t>7. Information Management</a:t>
            </a:r>
          </a:p>
          <a:p>
            <a:r>
              <a:rPr lang="sr-Latn-RS" dirty="0"/>
              <a:t>8. Public Information</a:t>
            </a:r>
          </a:p>
          <a:p>
            <a:r>
              <a:rPr lang="sr-Latn-RS" dirty="0"/>
              <a:t>9. On-going monitoring and periodic review of programmes</a:t>
            </a:r>
          </a:p>
          <a:p>
            <a:r>
              <a:rPr lang="sr-Latn-RS" dirty="0"/>
              <a:t>10. Cyclical external quality assurance </a:t>
            </a:r>
          </a:p>
          <a:p>
            <a:endParaRPr lang="sr-Latn-RS" dirty="0"/>
          </a:p>
        </p:txBody>
      </p:sp>
    </p:spTree>
    <p:extLst>
      <p:ext uri="{BB962C8B-B14F-4D97-AF65-F5344CB8AC3E}">
        <p14:creationId xmlns:p14="http://schemas.microsoft.com/office/powerpoint/2010/main" val="2792388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8C598-5587-1BD1-89E1-121E913DDF2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97A7C11-C2F6-BB20-AF3D-427184139E77}"/>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ESG Part 2</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42EC39CF-4D2B-35BB-6C93-C116ABDB85B3}"/>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524FA048-87BE-1A8E-5CDE-E83890EFE727}"/>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5874585E-B693-F439-3A7C-0A4F387D9597}"/>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4" name="TextBox 3">
            <a:extLst>
              <a:ext uri="{FF2B5EF4-FFF2-40B4-BE49-F238E27FC236}">
                <a16:creationId xmlns:a16="http://schemas.microsoft.com/office/drawing/2014/main" id="{796C196F-8ECE-E908-AFB5-62E35A381822}"/>
              </a:ext>
            </a:extLst>
          </p:cNvPr>
          <p:cNvSpPr txBox="1"/>
          <p:nvPr/>
        </p:nvSpPr>
        <p:spPr>
          <a:xfrm>
            <a:off x="690880" y="1330583"/>
            <a:ext cx="10325464" cy="2585323"/>
          </a:xfrm>
          <a:prstGeom prst="rect">
            <a:avLst/>
          </a:prstGeom>
          <a:noFill/>
        </p:spPr>
        <p:txBody>
          <a:bodyPr wrap="square">
            <a:spAutoFit/>
          </a:bodyPr>
          <a:lstStyle/>
          <a:p>
            <a:r>
              <a:rPr lang="sr-Latn-RS" dirty="0"/>
              <a:t>PART 2: Standards and guidelines for </a:t>
            </a:r>
            <a:r>
              <a:rPr lang="sr-Latn-RS" b="1" dirty="0"/>
              <a:t>external quality assurance</a:t>
            </a:r>
          </a:p>
          <a:p>
            <a:endParaRPr lang="sr-Latn-RS" dirty="0"/>
          </a:p>
          <a:p>
            <a:pPr marL="342900" indent="-342900">
              <a:buAutoNum type="arabicPeriod"/>
            </a:pPr>
            <a:r>
              <a:rPr lang="sr-Latn-RS" dirty="0"/>
              <a:t>Consideration of internal quality assurance</a:t>
            </a:r>
          </a:p>
          <a:p>
            <a:pPr marL="342900" indent="-342900">
              <a:buAutoNum type="arabicPeriod"/>
            </a:pPr>
            <a:r>
              <a:rPr lang="sr-Latn-RS" dirty="0"/>
              <a:t>Designing methodologies fit for purpose</a:t>
            </a:r>
          </a:p>
          <a:p>
            <a:pPr marL="342900" indent="-342900">
              <a:buAutoNum type="arabicPeriod"/>
            </a:pPr>
            <a:r>
              <a:rPr lang="sr-Latn-RS" dirty="0"/>
              <a:t>Implementing processes </a:t>
            </a:r>
          </a:p>
          <a:p>
            <a:pPr marL="342900" indent="-342900">
              <a:buAutoNum type="arabicPeriod"/>
            </a:pPr>
            <a:r>
              <a:rPr lang="sr-Latn-RS" dirty="0"/>
              <a:t>Peer review experts</a:t>
            </a:r>
          </a:p>
          <a:p>
            <a:pPr marL="342900" indent="-342900">
              <a:buAutoNum type="arabicPeriod"/>
            </a:pPr>
            <a:r>
              <a:rPr lang="sr-Latn-RS" dirty="0"/>
              <a:t>Criteria for outcomes</a:t>
            </a:r>
          </a:p>
          <a:p>
            <a:pPr marL="342900" indent="-342900">
              <a:buAutoNum type="arabicPeriod"/>
            </a:pPr>
            <a:r>
              <a:rPr lang="sr-Latn-RS" dirty="0"/>
              <a:t>Reporting</a:t>
            </a:r>
          </a:p>
          <a:p>
            <a:pPr marL="342900" indent="-342900">
              <a:buAutoNum type="arabicPeriod"/>
            </a:pPr>
            <a:r>
              <a:rPr lang="sr-Latn-RS" dirty="0"/>
              <a:t>Complaints and appeals</a:t>
            </a:r>
          </a:p>
        </p:txBody>
      </p:sp>
    </p:spTree>
    <p:extLst>
      <p:ext uri="{BB962C8B-B14F-4D97-AF65-F5344CB8AC3E}">
        <p14:creationId xmlns:p14="http://schemas.microsoft.com/office/powerpoint/2010/main" val="1685964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D246E-ED1D-D1C1-043E-CEFDA5A1D791}"/>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E5F1C8A-EA17-B5B3-DFFD-BB06205D6192}"/>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ESG Part 3</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7EF94DAF-3EB7-6150-1F8F-BAF9F59159EB}"/>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28E93A0A-764D-5AB6-CB7F-2B64BFFF4358}"/>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36769FAB-1DF5-90F1-BB25-04B25DF6AB2B}"/>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4" name="TextBox 3">
            <a:extLst>
              <a:ext uri="{FF2B5EF4-FFF2-40B4-BE49-F238E27FC236}">
                <a16:creationId xmlns:a16="http://schemas.microsoft.com/office/drawing/2014/main" id="{B89C28BC-FF4C-F981-7178-6C72F59B15CF}"/>
              </a:ext>
            </a:extLst>
          </p:cNvPr>
          <p:cNvSpPr txBox="1"/>
          <p:nvPr/>
        </p:nvSpPr>
        <p:spPr>
          <a:xfrm>
            <a:off x="690880" y="1330583"/>
            <a:ext cx="10325464" cy="3139321"/>
          </a:xfrm>
          <a:prstGeom prst="rect">
            <a:avLst/>
          </a:prstGeom>
          <a:noFill/>
        </p:spPr>
        <p:txBody>
          <a:bodyPr wrap="square">
            <a:spAutoFit/>
          </a:bodyPr>
          <a:lstStyle/>
          <a:p>
            <a:r>
              <a:rPr lang="sr-Latn-RS" dirty="0"/>
              <a:t>PART 3: Standards and guidelines for </a:t>
            </a:r>
            <a:r>
              <a:rPr lang="sr-Latn-RS" b="1" dirty="0"/>
              <a:t>quality assurance agencies</a:t>
            </a:r>
          </a:p>
          <a:p>
            <a:endParaRPr lang="sr-Latn-RS" dirty="0"/>
          </a:p>
          <a:p>
            <a:pPr marL="342900" indent="-342900">
              <a:buAutoNum type="arabicPeriod"/>
            </a:pPr>
            <a:r>
              <a:rPr lang="sr-Latn-RS" dirty="0"/>
              <a:t>Activities, policy and processes for quality assurance</a:t>
            </a:r>
          </a:p>
          <a:p>
            <a:pPr marL="342900" indent="-342900">
              <a:buAutoNum type="arabicPeriod"/>
            </a:pPr>
            <a:r>
              <a:rPr lang="sr-Latn-RS" dirty="0"/>
              <a:t>Official status</a:t>
            </a:r>
          </a:p>
          <a:p>
            <a:pPr marL="342900" indent="-342900">
              <a:buAutoNum type="arabicPeriod"/>
            </a:pPr>
            <a:r>
              <a:rPr lang="sr-Latn-RS" dirty="0"/>
              <a:t>Independence</a:t>
            </a:r>
          </a:p>
          <a:p>
            <a:pPr marL="342900" indent="-342900">
              <a:buAutoNum type="arabicPeriod"/>
            </a:pPr>
            <a:r>
              <a:rPr lang="sr-Latn-RS" dirty="0"/>
              <a:t>Thematic analysis</a:t>
            </a:r>
          </a:p>
          <a:p>
            <a:pPr marL="342900" indent="-342900">
              <a:buAutoNum type="arabicPeriod"/>
            </a:pPr>
            <a:r>
              <a:rPr lang="sr-Latn-RS" dirty="0"/>
              <a:t>Resources </a:t>
            </a:r>
          </a:p>
          <a:p>
            <a:pPr marL="342900" indent="-342900">
              <a:buAutoNum type="arabicPeriod"/>
            </a:pPr>
            <a:r>
              <a:rPr lang="sr-Latn-RS" dirty="0"/>
              <a:t>Internal quality assurance and professional conduct</a:t>
            </a:r>
          </a:p>
          <a:p>
            <a:pPr marL="342900" indent="-342900">
              <a:buAutoNum type="arabicPeriod"/>
            </a:pPr>
            <a:r>
              <a:rPr lang="sr-Latn-RS" dirty="0"/>
              <a:t>Cyclical external review of agencies</a:t>
            </a:r>
          </a:p>
          <a:p>
            <a:pPr marL="342900" indent="-342900">
              <a:buAutoNum type="arabicPeriod"/>
            </a:pPr>
            <a:endParaRPr lang="sr-Latn-RS" dirty="0"/>
          </a:p>
          <a:p>
            <a:pPr marL="342900" indent="-342900">
              <a:buAutoNum type="arabicPeriod"/>
            </a:pPr>
            <a:endParaRPr lang="en-US" dirty="0"/>
          </a:p>
        </p:txBody>
      </p:sp>
    </p:spTree>
    <p:extLst>
      <p:ext uri="{BB962C8B-B14F-4D97-AF65-F5344CB8AC3E}">
        <p14:creationId xmlns:p14="http://schemas.microsoft.com/office/powerpoint/2010/main" val="1826322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CC8E3-2EA5-7451-1280-58B666DBE19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C801D75-3B97-B109-913D-D06F45E6C6C2}"/>
              </a:ext>
            </a:extLst>
          </p:cNvPr>
          <p:cNvSpPr txBox="1">
            <a:spLocks/>
          </p:cNvSpPr>
          <p:nvPr/>
        </p:nvSpPr>
        <p:spPr>
          <a:xfrm>
            <a:off x="690880" y="367402"/>
            <a:ext cx="10576560" cy="6040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ENQA Membership request – Main steps of the ENQA review process</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E411AECC-718E-672D-5469-F72844D75EED}"/>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25244EB2-EF42-CA2C-93A4-08BBB5BD093A}"/>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4E6E7035-D501-38C2-7C54-7D07C45B4553}"/>
              </a:ext>
            </a:extLst>
          </p:cNvPr>
          <p:cNvPicPr>
            <a:picLocks noChangeAspect="1"/>
          </p:cNvPicPr>
          <p:nvPr/>
        </p:nvPicPr>
        <p:blipFill rotWithShape="1">
          <a:blip r:embed="rId3"/>
          <a:srcRect t="9455" r="91236" b="10715"/>
          <a:stretch/>
        </p:blipFill>
        <p:spPr>
          <a:xfrm>
            <a:off x="11267440" y="660670"/>
            <a:ext cx="362982" cy="330935"/>
          </a:xfrm>
          <a:prstGeom prst="rect">
            <a:avLst/>
          </a:prstGeom>
        </p:spPr>
      </p:pic>
      <p:sp>
        <p:nvSpPr>
          <p:cNvPr id="4" name="TextBox 3">
            <a:extLst>
              <a:ext uri="{FF2B5EF4-FFF2-40B4-BE49-F238E27FC236}">
                <a16:creationId xmlns:a16="http://schemas.microsoft.com/office/drawing/2014/main" id="{3B69B5EE-EF64-F5EA-6922-E06B792FBC15}"/>
              </a:ext>
            </a:extLst>
          </p:cNvPr>
          <p:cNvSpPr txBox="1"/>
          <p:nvPr/>
        </p:nvSpPr>
        <p:spPr>
          <a:xfrm>
            <a:off x="388315" y="1284873"/>
            <a:ext cx="11181689" cy="5355312"/>
          </a:xfrm>
          <a:prstGeom prst="rect">
            <a:avLst/>
          </a:prstGeom>
          <a:noFill/>
        </p:spPr>
        <p:txBody>
          <a:bodyPr wrap="square">
            <a:spAutoFit/>
          </a:bodyPr>
          <a:lstStyle/>
          <a:p>
            <a:r>
              <a:rPr lang="en-US" dirty="0"/>
              <a:t>ENQA Agency Reviews are composed of four main elements: </a:t>
            </a:r>
          </a:p>
          <a:p>
            <a:pPr marL="285750" indent="-285750">
              <a:buFont typeface="Arial" panose="020B0604020202020204" pitchFamily="34" charset="0"/>
              <a:buChar char="•"/>
            </a:pPr>
            <a:r>
              <a:rPr lang="en-US" b="1" dirty="0"/>
              <a:t>self-assessment, </a:t>
            </a:r>
            <a:endParaRPr lang="sr-Latn-RS" b="1" dirty="0"/>
          </a:p>
          <a:p>
            <a:pPr marL="285750" indent="-285750">
              <a:buFont typeface="Arial" panose="020B0604020202020204" pitchFamily="34" charset="0"/>
              <a:buChar char="•"/>
            </a:pPr>
            <a:r>
              <a:rPr lang="en-US" dirty="0"/>
              <a:t>external evaluation, </a:t>
            </a:r>
            <a:endParaRPr lang="sr-Latn-RS" dirty="0"/>
          </a:p>
          <a:p>
            <a:pPr marL="285750" indent="-285750">
              <a:buFont typeface="Arial" panose="020B0604020202020204" pitchFamily="34" charset="0"/>
              <a:buChar char="•"/>
            </a:pPr>
            <a:r>
              <a:rPr lang="en-US" dirty="0"/>
              <a:t>external review report, and </a:t>
            </a:r>
            <a:endParaRPr lang="sr-Latn-RS" dirty="0"/>
          </a:p>
          <a:p>
            <a:pPr marL="285750" indent="-285750">
              <a:buFont typeface="Arial" panose="020B0604020202020204" pitchFamily="34" charset="0"/>
              <a:buChar char="•"/>
            </a:pPr>
            <a:r>
              <a:rPr lang="en-US" dirty="0"/>
              <a:t>follow-up. </a:t>
            </a:r>
            <a:endParaRPr lang="sr-Latn-RS" dirty="0"/>
          </a:p>
          <a:p>
            <a:endParaRPr lang="sr-Latn-RS" dirty="0"/>
          </a:p>
          <a:p>
            <a:r>
              <a:rPr lang="en-US" dirty="0"/>
              <a:t>The ENQA agency review is initiated by </a:t>
            </a:r>
            <a:r>
              <a:rPr lang="en-US" b="1" dirty="0"/>
              <a:t>a request from an agency </a:t>
            </a:r>
            <a:r>
              <a:rPr lang="en-US" dirty="0"/>
              <a:t>seeking to apply for or renew </a:t>
            </a:r>
          </a:p>
          <a:p>
            <a:r>
              <a:rPr lang="en-US" dirty="0"/>
              <a:t>ENQA membership. </a:t>
            </a:r>
            <a:endParaRPr lang="sr-Latn-RS" dirty="0"/>
          </a:p>
          <a:p>
            <a:endParaRPr lang="sr-Latn-RS" dirty="0"/>
          </a:p>
          <a:p>
            <a:r>
              <a:rPr lang="en-US" dirty="0"/>
              <a:t>During the initial phase, ENQA and the agency agree on the </a:t>
            </a:r>
            <a:r>
              <a:rPr lang="en-US" b="1" dirty="0"/>
              <a:t>terms of reference of the review</a:t>
            </a:r>
            <a:r>
              <a:rPr lang="en-US" dirty="0"/>
              <a:t>, including </a:t>
            </a:r>
          </a:p>
          <a:p>
            <a:r>
              <a:rPr lang="en-US" dirty="0"/>
              <a:t>the activities to be covered in the review as well as the overall timeline. </a:t>
            </a:r>
            <a:endParaRPr lang="sr-Latn-RS" dirty="0"/>
          </a:p>
          <a:p>
            <a:endParaRPr lang="sr-Latn-RS" dirty="0"/>
          </a:p>
          <a:p>
            <a:r>
              <a:rPr lang="en-US" dirty="0"/>
              <a:t>The first main stage of the review process is the </a:t>
            </a:r>
            <a:r>
              <a:rPr lang="en-US" b="1" dirty="0"/>
              <a:t>production of the self-assessment report (SAR) by </a:t>
            </a:r>
            <a:r>
              <a:rPr lang="sr-Latn-RS" b="1" dirty="0"/>
              <a:t> </a:t>
            </a:r>
            <a:r>
              <a:rPr lang="en-US" b="1" dirty="0"/>
              <a:t>the agency. I</a:t>
            </a:r>
            <a:r>
              <a:rPr lang="en-US" dirty="0"/>
              <a:t>n order to be accepted and processed by ENQA, the SAR should follow the </a:t>
            </a:r>
            <a:r>
              <a:rPr lang="en-US" b="1" dirty="0"/>
              <a:t>guide of content provided in these guidelines and cover all indicated elements. </a:t>
            </a:r>
            <a:r>
              <a:rPr lang="sr-Latn-RS" b="1" dirty="0"/>
              <a:t>(</a:t>
            </a:r>
            <a:r>
              <a:rPr lang="en-US" b="1" dirty="0">
                <a:hlinkClick r:id="rId4" action="ppaction://hlinkfile"/>
              </a:rPr>
              <a:t>file:///C:/Tina%20One%20Drive/Education%20Reform%20Initiative%20of%20SEE/ERI%20SEE%20-%20Documents/14_Recognition_QA_HE/Academic/01%20Meetings/21%20Workshop%20Zagreb%2024042025/04%20Self-assessment%20Materials/ENQA-Guidelines-2021.pdf</a:t>
            </a:r>
            <a:r>
              <a:rPr lang="sr-Latn-RS" b="1" dirty="0"/>
              <a:t> )</a:t>
            </a:r>
          </a:p>
          <a:p>
            <a:endParaRPr lang="sr-Latn-RS" dirty="0"/>
          </a:p>
        </p:txBody>
      </p:sp>
    </p:spTree>
    <p:extLst>
      <p:ext uri="{BB962C8B-B14F-4D97-AF65-F5344CB8AC3E}">
        <p14:creationId xmlns:p14="http://schemas.microsoft.com/office/powerpoint/2010/main" val="2386025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E0136-9B86-E934-F0B1-F3DC21ADC54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8DC4B07-A502-B0F9-3AE2-3F48BB466815}"/>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Self-Assessment Report (SAR)</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7A0194E9-DA5F-698F-37E4-7D7B35687CC6}"/>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643F9656-8243-E5D9-ACF5-4D03EC176BCC}"/>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9BBFA30D-A672-7166-4F0A-0CB4781B0B75}"/>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3" name="TextBox 2">
            <a:extLst>
              <a:ext uri="{FF2B5EF4-FFF2-40B4-BE49-F238E27FC236}">
                <a16:creationId xmlns:a16="http://schemas.microsoft.com/office/drawing/2014/main" id="{920D529C-77F7-3B44-AAF5-3D488CBB04BD}"/>
              </a:ext>
            </a:extLst>
          </p:cNvPr>
          <p:cNvSpPr txBox="1"/>
          <p:nvPr/>
        </p:nvSpPr>
        <p:spPr>
          <a:xfrm>
            <a:off x="312421" y="1311820"/>
            <a:ext cx="10931311" cy="5355312"/>
          </a:xfrm>
          <a:prstGeom prst="rect">
            <a:avLst/>
          </a:prstGeom>
          <a:noFill/>
        </p:spPr>
        <p:txBody>
          <a:bodyPr wrap="square">
            <a:spAutoFit/>
          </a:bodyPr>
          <a:lstStyle/>
          <a:p>
            <a:r>
              <a:rPr lang="en-US" dirty="0"/>
              <a:t>The preparation of a self-assessment report (SAR) is an essential component of the review process. </a:t>
            </a:r>
            <a:endParaRPr lang="sr-Latn-RS" dirty="0"/>
          </a:p>
          <a:p>
            <a:endParaRPr lang="sr-Latn-RS" dirty="0"/>
          </a:p>
          <a:p>
            <a:r>
              <a:rPr lang="en-US" dirty="0"/>
              <a:t>It provides the agency with an opportunity to reflect on </a:t>
            </a:r>
            <a:r>
              <a:rPr lang="en-US" b="1" dirty="0"/>
              <a:t>how it aligns with the ESG </a:t>
            </a:r>
            <a:r>
              <a:rPr lang="en-US" dirty="0"/>
              <a:t>and to gather </a:t>
            </a:r>
            <a:r>
              <a:rPr lang="en-US" b="1" dirty="0"/>
              <a:t>key</a:t>
            </a:r>
            <a:r>
              <a:rPr lang="sr-Latn-RS" b="1" dirty="0"/>
              <a:t> </a:t>
            </a:r>
            <a:r>
              <a:rPr lang="en-US" b="1" dirty="0"/>
              <a:t>documentation t</a:t>
            </a:r>
            <a:r>
              <a:rPr lang="en-US" dirty="0"/>
              <a:t>o support this. </a:t>
            </a:r>
            <a:endParaRPr lang="sr-Latn-RS" dirty="0"/>
          </a:p>
          <a:p>
            <a:endParaRPr lang="sr-Latn-RS" dirty="0"/>
          </a:p>
          <a:p>
            <a:r>
              <a:rPr lang="en-US" dirty="0"/>
              <a:t>Additionally, the SAR is an opportunity to initiate the discussions on the agency’s current </a:t>
            </a:r>
            <a:r>
              <a:rPr lang="en-US" b="1" dirty="0"/>
              <a:t>challenges</a:t>
            </a:r>
            <a:r>
              <a:rPr lang="en-US" dirty="0"/>
              <a:t>. </a:t>
            </a:r>
            <a:endParaRPr lang="sr-Latn-RS" dirty="0"/>
          </a:p>
          <a:p>
            <a:endParaRPr lang="sr-Latn-RS" dirty="0"/>
          </a:p>
          <a:p>
            <a:r>
              <a:rPr lang="en-US" dirty="0"/>
              <a:t>As the SAR normally provides a </a:t>
            </a:r>
            <a:r>
              <a:rPr lang="en-US" b="1" dirty="0"/>
              <a:t>substantial portion of the evidence </a:t>
            </a:r>
            <a:r>
              <a:rPr lang="en-US" dirty="0"/>
              <a:t>for the review panel in forming its</a:t>
            </a:r>
            <a:r>
              <a:rPr lang="sr-Latn-RS" dirty="0"/>
              <a:t> </a:t>
            </a:r>
            <a:r>
              <a:rPr lang="en-US" dirty="0"/>
              <a:t>conclusions, it is important that the report </a:t>
            </a:r>
            <a:r>
              <a:rPr lang="en-US" b="1" dirty="0"/>
              <a:t>provides clear and comprehensive information, sufficient</a:t>
            </a:r>
            <a:r>
              <a:rPr lang="sr-Latn-RS" b="1" dirty="0"/>
              <a:t> </a:t>
            </a:r>
            <a:r>
              <a:rPr lang="en-US" b="1" dirty="0"/>
              <a:t>reflections, critique, and analysis,</a:t>
            </a:r>
            <a:r>
              <a:rPr lang="en-US" dirty="0"/>
              <a:t> and that its contents can be corroborated by </a:t>
            </a:r>
            <a:r>
              <a:rPr lang="en-US" b="1" dirty="0"/>
              <a:t>documentary evidence </a:t>
            </a:r>
            <a:r>
              <a:rPr lang="en-US" dirty="0"/>
              <a:t>about the ways in which the agency meets the ESG. </a:t>
            </a:r>
            <a:endParaRPr lang="sr-Latn-RS" dirty="0"/>
          </a:p>
          <a:p>
            <a:endParaRPr lang="sr-Latn-RS" dirty="0"/>
          </a:p>
          <a:p>
            <a:r>
              <a:rPr lang="en-US" dirty="0"/>
              <a:t>This allows the review panel to achieve a good understanding of the agency in advance of the site visit and </a:t>
            </a:r>
            <a:r>
              <a:rPr lang="sr-Latn-RS" dirty="0"/>
              <a:t> </a:t>
            </a:r>
            <a:r>
              <a:rPr lang="en-US" dirty="0"/>
              <a:t>enable it to prepare lines of enquiry for the visit. </a:t>
            </a:r>
            <a:endParaRPr lang="sr-Latn-RS" dirty="0"/>
          </a:p>
          <a:p>
            <a:endParaRPr lang="sr-Latn-RS" dirty="0"/>
          </a:p>
          <a:p>
            <a:r>
              <a:rPr lang="en-US" dirty="0"/>
              <a:t>ENQA expects that the SAR not only states what has been achieved, but also </a:t>
            </a:r>
            <a:r>
              <a:rPr lang="en-US" b="1" dirty="0"/>
              <a:t>provides a reflection on the practices </a:t>
            </a:r>
            <a:r>
              <a:rPr lang="en-US" dirty="0"/>
              <a:t>which could contribute to </a:t>
            </a:r>
            <a:r>
              <a:rPr lang="en-US" b="1" dirty="0"/>
              <a:t>enhancing the agency’s activities in the future</a:t>
            </a:r>
            <a:r>
              <a:rPr lang="en-US" dirty="0"/>
              <a:t>. In other words, the SAR should be both </a:t>
            </a:r>
            <a:r>
              <a:rPr lang="en-US" b="1" dirty="0"/>
              <a:t>backward and forward facing </a:t>
            </a:r>
            <a:r>
              <a:rPr lang="en-US" dirty="0"/>
              <a:t>and should provide an accurate picture of the current situation. </a:t>
            </a:r>
          </a:p>
          <a:p>
            <a:endParaRPr lang="sr-Latn-RS" dirty="0"/>
          </a:p>
        </p:txBody>
      </p:sp>
    </p:spTree>
    <p:extLst>
      <p:ext uri="{BB962C8B-B14F-4D97-AF65-F5344CB8AC3E}">
        <p14:creationId xmlns:p14="http://schemas.microsoft.com/office/powerpoint/2010/main" val="3514012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CF482-D06A-7FEE-9D5E-F3EF99E83B6A}"/>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E5858EEE-3ED3-FABB-8E6B-4229B37F3187}"/>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Structure of the Self-Assessment Report</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61053412-4E14-4CB3-211C-6A6AA2D92E9F}"/>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79AF2F37-BFDE-D0B8-B238-9B57D1F5F7D7}"/>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C4D93BDD-9DEF-B873-7C87-B675FF741DCB}"/>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3" name="TextBox 2">
            <a:extLst>
              <a:ext uri="{FF2B5EF4-FFF2-40B4-BE49-F238E27FC236}">
                <a16:creationId xmlns:a16="http://schemas.microsoft.com/office/drawing/2014/main" id="{FA24DD57-93E5-604C-FC4D-150CCD98C1D1}"/>
              </a:ext>
            </a:extLst>
          </p:cNvPr>
          <p:cNvSpPr txBox="1"/>
          <p:nvPr/>
        </p:nvSpPr>
        <p:spPr>
          <a:xfrm>
            <a:off x="540534" y="1659959"/>
            <a:ext cx="10475810" cy="4524315"/>
          </a:xfrm>
          <a:prstGeom prst="rect">
            <a:avLst/>
          </a:prstGeom>
          <a:noFill/>
        </p:spPr>
        <p:txBody>
          <a:bodyPr wrap="square">
            <a:spAutoFit/>
          </a:bodyPr>
          <a:lstStyle/>
          <a:p>
            <a:pPr marL="342900" indent="-342900">
              <a:buFont typeface="+mj-lt"/>
              <a:buAutoNum type="arabicPeriod"/>
            </a:pPr>
            <a:r>
              <a:rPr lang="sr-Latn-RS" dirty="0"/>
              <a:t>Introduction</a:t>
            </a:r>
          </a:p>
          <a:p>
            <a:pPr marL="342900" indent="-342900">
              <a:buFont typeface="+mj-lt"/>
              <a:buAutoNum type="arabicPeriod"/>
            </a:pPr>
            <a:r>
              <a:rPr lang="sr-Latn-RS" dirty="0"/>
              <a:t>Development of the SAR</a:t>
            </a:r>
          </a:p>
          <a:p>
            <a:pPr marL="342900" indent="-342900">
              <a:buFont typeface="+mj-lt"/>
              <a:buAutoNum type="arabicPeriod"/>
            </a:pPr>
            <a:r>
              <a:rPr lang="sr-Latn-RS" dirty="0"/>
              <a:t>Higher education and QA of higher education in the context of the agency</a:t>
            </a:r>
          </a:p>
          <a:p>
            <a:pPr marL="342900" indent="-342900">
              <a:buFont typeface="+mj-lt"/>
              <a:buAutoNum type="arabicPeriod"/>
            </a:pPr>
            <a:r>
              <a:rPr lang="sr-Latn-RS" dirty="0"/>
              <a:t>History, profile and activities of the agency</a:t>
            </a:r>
            <a:endParaRPr lang="sr-Latn-RS" b="1" dirty="0"/>
          </a:p>
          <a:p>
            <a:pPr marL="342900" indent="-342900">
              <a:buFont typeface="+mj-lt"/>
              <a:buAutoNum type="arabicPeriod"/>
            </a:pPr>
            <a:r>
              <a:rPr lang="sr-Latn-RS" b="1" dirty="0">
                <a:solidFill>
                  <a:srgbClr val="4B988B"/>
                </a:solidFill>
              </a:rPr>
              <a:t>Profile, functioning and activities of the agency – compliance with Part 3 of the ESG</a:t>
            </a:r>
          </a:p>
          <a:p>
            <a:r>
              <a:rPr lang="en-US" b="1" dirty="0">
                <a:solidFill>
                  <a:srgbClr val="4B988B"/>
                </a:solidFill>
              </a:rPr>
              <a:t>5.6 ESG Standard 3.6 Internal quality assurance and professional conduct</a:t>
            </a:r>
          </a:p>
          <a:p>
            <a:r>
              <a:rPr lang="sr-Latn-RS" b="1" dirty="0"/>
              <a:t>6. </a:t>
            </a:r>
            <a:r>
              <a:rPr lang="sr-Latn-RS" dirty="0"/>
              <a:t>Desing and Implementation of the agencies EQA – compliance with Part 2 of the ESG)</a:t>
            </a:r>
          </a:p>
          <a:p>
            <a:r>
              <a:rPr lang="sr-Latn-RS" dirty="0"/>
              <a:t>7. Opinions of stakeholders</a:t>
            </a:r>
          </a:p>
          <a:p>
            <a:r>
              <a:rPr lang="sr-Latn-RS" dirty="0"/>
              <a:t>8. Recommnedations and main findings from previous reviews </a:t>
            </a:r>
          </a:p>
          <a:p>
            <a:r>
              <a:rPr lang="sr-Latn-RS" dirty="0"/>
              <a:t>9.SWOT analysis</a:t>
            </a:r>
          </a:p>
          <a:p>
            <a:r>
              <a:rPr lang="sr-Latn-RS" dirty="0"/>
              <a:t>10. Key challenges and areas for future development</a:t>
            </a:r>
          </a:p>
          <a:p>
            <a:endParaRPr lang="sr-Latn-RS" dirty="0"/>
          </a:p>
          <a:p>
            <a:r>
              <a:rPr lang="sr-Latn-RS" dirty="0"/>
              <a:t>50 – 60 pages, not including annexes</a:t>
            </a:r>
          </a:p>
          <a:p>
            <a:endParaRPr lang="sr-Latn-RS" dirty="0"/>
          </a:p>
          <a:p>
            <a:r>
              <a:rPr lang="sr-Latn-RS" dirty="0">
                <a:hlinkClick r:id="rId4"/>
              </a:rPr>
              <a:t>https://view.officeapps.live.com/op/view.aspx?src=https%3A%2F%2Fwww.enqa.eu%2Fwp-content%2Fuploads%2FGuide-of-Content-SAR.docx&amp;wdOrigin=BROWSELINK</a:t>
            </a:r>
            <a:r>
              <a:rPr lang="sr-Latn-RS" dirty="0"/>
              <a:t> </a:t>
            </a:r>
          </a:p>
        </p:txBody>
      </p:sp>
    </p:spTree>
    <p:extLst>
      <p:ext uri="{BB962C8B-B14F-4D97-AF65-F5344CB8AC3E}">
        <p14:creationId xmlns:p14="http://schemas.microsoft.com/office/powerpoint/2010/main" val="3436319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4247F-BA4F-E519-918F-DA94BBDE061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C3A0E2A-33EA-58D6-9D62-4A69A7143A46}"/>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ESG Part 3</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8CABE560-8A2C-5F4A-E9A9-A98E87203D7E}"/>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2098CEE7-8A2F-27A1-22EE-D0F1F81B484D}"/>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108FE44C-36C4-C816-00B4-CE1D046E96CC}"/>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4" name="TextBox 3">
            <a:extLst>
              <a:ext uri="{FF2B5EF4-FFF2-40B4-BE49-F238E27FC236}">
                <a16:creationId xmlns:a16="http://schemas.microsoft.com/office/drawing/2014/main" id="{8701D945-350C-B51C-4298-A2AE360E2B26}"/>
              </a:ext>
            </a:extLst>
          </p:cNvPr>
          <p:cNvSpPr txBox="1"/>
          <p:nvPr/>
        </p:nvSpPr>
        <p:spPr>
          <a:xfrm>
            <a:off x="136315" y="1143859"/>
            <a:ext cx="11717018" cy="5940088"/>
          </a:xfrm>
          <a:prstGeom prst="rect">
            <a:avLst/>
          </a:prstGeom>
          <a:noFill/>
        </p:spPr>
        <p:txBody>
          <a:bodyPr wrap="square">
            <a:spAutoFit/>
          </a:bodyPr>
          <a:lstStyle/>
          <a:p>
            <a:r>
              <a:rPr lang="sr-Latn-RS" dirty="0"/>
              <a:t>PART 3: Standards and guidelines for quality assurance agencies</a:t>
            </a:r>
          </a:p>
          <a:p>
            <a:endParaRPr lang="sr-Latn-RS" b="1" dirty="0">
              <a:solidFill>
                <a:srgbClr val="4B988B"/>
              </a:solidFill>
            </a:endParaRPr>
          </a:p>
          <a:p>
            <a:r>
              <a:rPr lang="sr-Latn-RS" sz="2000" b="1" dirty="0">
                <a:solidFill>
                  <a:srgbClr val="4B988B"/>
                </a:solidFill>
              </a:rPr>
              <a:t>3.6. Internal quality assurance and professional conduct</a:t>
            </a:r>
          </a:p>
          <a:p>
            <a:r>
              <a:rPr lang="sr-Latn-RS" dirty="0"/>
              <a:t>Standard:</a:t>
            </a:r>
          </a:p>
          <a:p>
            <a:r>
              <a:rPr lang="en-US" dirty="0"/>
              <a:t>Agencies should have in place processes </a:t>
            </a:r>
            <a:r>
              <a:rPr lang="en-US" b="1" dirty="0"/>
              <a:t>for internal quality assurance </a:t>
            </a:r>
            <a:r>
              <a:rPr lang="en-US" dirty="0"/>
              <a:t>related to </a:t>
            </a:r>
            <a:r>
              <a:rPr lang="en-US" b="1" dirty="0"/>
              <a:t>defining, assuring</a:t>
            </a:r>
          </a:p>
          <a:p>
            <a:r>
              <a:rPr lang="en-US" b="1" dirty="0"/>
              <a:t>and enhancing the quality and integrity of their activities.</a:t>
            </a:r>
            <a:endParaRPr lang="sr-Latn-RS" b="1" dirty="0"/>
          </a:p>
          <a:p>
            <a:endParaRPr lang="sr-Latn-RS" b="1" dirty="0"/>
          </a:p>
          <a:p>
            <a:r>
              <a:rPr lang="sr-Latn-RS" b="1" dirty="0"/>
              <a:t>Guidelines:</a:t>
            </a:r>
          </a:p>
          <a:p>
            <a:r>
              <a:rPr lang="en-US" i="1" dirty="0"/>
              <a:t>Agencies need to </a:t>
            </a:r>
            <a:r>
              <a:rPr lang="en-US" b="1" i="1" dirty="0"/>
              <a:t>be accountable to their stakeholders</a:t>
            </a:r>
            <a:r>
              <a:rPr lang="en-US" i="1" dirty="0"/>
              <a:t>. Therefore, </a:t>
            </a:r>
            <a:r>
              <a:rPr lang="en-US" b="1" i="1" dirty="0"/>
              <a:t>high professional standards </a:t>
            </a:r>
            <a:r>
              <a:rPr lang="en-US" i="1" dirty="0"/>
              <a:t>and</a:t>
            </a:r>
            <a:r>
              <a:rPr lang="sr-Latn-RS" i="1" dirty="0"/>
              <a:t> </a:t>
            </a:r>
            <a:r>
              <a:rPr lang="en-US" b="1" i="1" dirty="0"/>
              <a:t>integrity</a:t>
            </a:r>
            <a:r>
              <a:rPr lang="en-US" i="1" dirty="0"/>
              <a:t> in the agency’s work are indispensable. The </a:t>
            </a:r>
            <a:r>
              <a:rPr lang="en-US" b="1" i="1" dirty="0"/>
              <a:t>review and improvement of their activities are</a:t>
            </a:r>
            <a:r>
              <a:rPr lang="sr-Latn-RS" b="1" i="1" dirty="0"/>
              <a:t> </a:t>
            </a:r>
            <a:r>
              <a:rPr lang="en-US" b="1" i="1" dirty="0"/>
              <a:t>on-going </a:t>
            </a:r>
            <a:r>
              <a:rPr lang="en-US" i="1" dirty="0"/>
              <a:t>so as to ensure that their services to institutions and society are optimal.</a:t>
            </a:r>
            <a:r>
              <a:rPr lang="sr-Latn-RS" i="1" dirty="0"/>
              <a:t> </a:t>
            </a:r>
            <a:r>
              <a:rPr lang="en-US" i="1" dirty="0"/>
              <a:t>Agencies </a:t>
            </a:r>
            <a:r>
              <a:rPr lang="en-US" b="1" i="1" dirty="0"/>
              <a:t>apply an internal quality assurance policy </a:t>
            </a:r>
            <a:r>
              <a:rPr lang="en-US" i="1" dirty="0"/>
              <a:t>which is available on its </a:t>
            </a:r>
            <a:r>
              <a:rPr lang="en-US" b="1" i="1" dirty="0"/>
              <a:t>website</a:t>
            </a:r>
            <a:r>
              <a:rPr lang="en-US" i="1" dirty="0"/>
              <a:t>. This policy</a:t>
            </a:r>
            <a:r>
              <a:rPr lang="sr-Latn-RS" i="1" dirty="0"/>
              <a:t>:</a:t>
            </a:r>
            <a:endParaRPr lang="en-US" i="1" dirty="0"/>
          </a:p>
          <a:p>
            <a:r>
              <a:rPr lang="en-US" i="1" dirty="0"/>
              <a:t>- ensures that all </a:t>
            </a:r>
            <a:r>
              <a:rPr lang="en-US" b="1" i="1" dirty="0"/>
              <a:t>persons involved in its activities are competent and act professionally and</a:t>
            </a:r>
            <a:r>
              <a:rPr lang="sr-Latn-RS" b="1" i="1" dirty="0"/>
              <a:t> </a:t>
            </a:r>
            <a:r>
              <a:rPr lang="en-US" b="1" i="1" dirty="0"/>
              <a:t>ethically;</a:t>
            </a:r>
          </a:p>
          <a:p>
            <a:r>
              <a:rPr lang="en-US" i="1" dirty="0"/>
              <a:t>- </a:t>
            </a:r>
            <a:r>
              <a:rPr lang="en-US" b="1" i="1" dirty="0"/>
              <a:t>includes internal and external feedback mechanisms </a:t>
            </a:r>
            <a:r>
              <a:rPr lang="en-US" i="1" dirty="0"/>
              <a:t>that lead to a continuous </a:t>
            </a:r>
            <a:r>
              <a:rPr lang="en-US" b="1" i="1" dirty="0"/>
              <a:t>improvement</a:t>
            </a:r>
            <a:r>
              <a:rPr lang="sr-Latn-RS" i="1" dirty="0"/>
              <a:t> </a:t>
            </a:r>
            <a:r>
              <a:rPr lang="en-US" i="1" dirty="0"/>
              <a:t>within the agency;</a:t>
            </a:r>
          </a:p>
          <a:p>
            <a:r>
              <a:rPr lang="en-US" i="1" dirty="0"/>
              <a:t>- guards against </a:t>
            </a:r>
            <a:r>
              <a:rPr lang="en-US" b="1" i="1" dirty="0"/>
              <a:t>intolerance</a:t>
            </a:r>
            <a:r>
              <a:rPr lang="en-US" i="1" dirty="0"/>
              <a:t> of any kind or </a:t>
            </a:r>
            <a:r>
              <a:rPr lang="en-US" b="1" i="1" dirty="0"/>
              <a:t>discrimination</a:t>
            </a:r>
            <a:r>
              <a:rPr lang="en-US" i="1" dirty="0"/>
              <a:t>;</a:t>
            </a:r>
          </a:p>
          <a:p>
            <a:r>
              <a:rPr lang="en-US" i="1" dirty="0"/>
              <a:t>- outlines the </a:t>
            </a:r>
            <a:r>
              <a:rPr lang="en-US" b="1" i="1" dirty="0"/>
              <a:t>appropriate communication </a:t>
            </a:r>
            <a:r>
              <a:rPr lang="en-US" i="1" dirty="0"/>
              <a:t>with the relevant authorities of those jurisdictions</a:t>
            </a:r>
            <a:r>
              <a:rPr lang="sr-Latn-RS" i="1" dirty="0"/>
              <a:t> </a:t>
            </a:r>
            <a:r>
              <a:rPr lang="en-US" i="1" dirty="0"/>
              <a:t>where they operate;</a:t>
            </a:r>
          </a:p>
          <a:p>
            <a:r>
              <a:rPr lang="en-US" i="1" dirty="0"/>
              <a:t>- ensures that any activities carried out and material produced by subcontractors </a:t>
            </a:r>
            <a:r>
              <a:rPr lang="en-US" b="1" i="1" dirty="0"/>
              <a:t>are in line with</a:t>
            </a:r>
            <a:r>
              <a:rPr lang="sr-Latn-RS" b="1" i="1" dirty="0"/>
              <a:t> </a:t>
            </a:r>
            <a:r>
              <a:rPr lang="en-US" b="1" i="1" dirty="0"/>
              <a:t>the ESG</a:t>
            </a:r>
            <a:r>
              <a:rPr lang="en-US" i="1" dirty="0"/>
              <a:t>, if some or all of the elements in its quality assurance activities are </a:t>
            </a:r>
            <a:r>
              <a:rPr lang="en-US" b="1" i="1" dirty="0"/>
              <a:t>subcontracted</a:t>
            </a:r>
            <a:r>
              <a:rPr lang="en-US" i="1" dirty="0"/>
              <a:t> to</a:t>
            </a:r>
            <a:r>
              <a:rPr lang="sr-Latn-RS" i="1" dirty="0"/>
              <a:t> </a:t>
            </a:r>
            <a:r>
              <a:rPr lang="en-US" i="1" dirty="0"/>
              <a:t>other parties;</a:t>
            </a:r>
          </a:p>
          <a:p>
            <a:r>
              <a:rPr lang="en-US" i="1" dirty="0"/>
              <a:t>- allows the agency to establish the </a:t>
            </a:r>
            <a:r>
              <a:rPr lang="en-US" b="1" i="1" dirty="0"/>
              <a:t>status and recognition </a:t>
            </a:r>
            <a:r>
              <a:rPr lang="en-US" i="1" dirty="0"/>
              <a:t>of the institutions with which it</a:t>
            </a:r>
            <a:r>
              <a:rPr lang="sr-Latn-RS" i="1" dirty="0"/>
              <a:t> </a:t>
            </a:r>
            <a:r>
              <a:rPr lang="en-US" i="1" dirty="0"/>
              <a:t>conducts external quality assurance</a:t>
            </a:r>
            <a:endParaRPr lang="sr-Latn-RS" i="1" dirty="0"/>
          </a:p>
          <a:p>
            <a:pPr marL="342900" indent="-342900">
              <a:buAutoNum type="arabicPeriod"/>
            </a:pPr>
            <a:endParaRPr lang="en-US" dirty="0"/>
          </a:p>
        </p:txBody>
      </p:sp>
    </p:spTree>
    <p:extLst>
      <p:ext uri="{BB962C8B-B14F-4D97-AF65-F5344CB8AC3E}">
        <p14:creationId xmlns:p14="http://schemas.microsoft.com/office/powerpoint/2010/main" val="2485689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F0E2ED-1D22-0AE7-3B06-715101CB28CC}"/>
              </a:ext>
            </a:extLst>
          </p:cNvPr>
          <p:cNvPicPr>
            <a:picLocks noChangeAspect="1"/>
          </p:cNvPicPr>
          <p:nvPr/>
        </p:nvPicPr>
        <p:blipFill>
          <a:blip r:embed="rId2"/>
          <a:srcRect l="25946" t="30631" r="28243" b="11352"/>
          <a:stretch/>
        </p:blipFill>
        <p:spPr>
          <a:xfrm>
            <a:off x="0" y="691979"/>
            <a:ext cx="6834130" cy="4868562"/>
          </a:xfrm>
          <a:prstGeom prst="rect">
            <a:avLst/>
          </a:prstGeom>
        </p:spPr>
      </p:pic>
      <p:pic>
        <p:nvPicPr>
          <p:cNvPr id="5" name="Picture 4">
            <a:extLst>
              <a:ext uri="{FF2B5EF4-FFF2-40B4-BE49-F238E27FC236}">
                <a16:creationId xmlns:a16="http://schemas.microsoft.com/office/drawing/2014/main" id="{358A8EDB-58CE-FC4A-DC48-4EB3EB6A979B}"/>
              </a:ext>
            </a:extLst>
          </p:cNvPr>
          <p:cNvPicPr>
            <a:picLocks noChangeAspect="1"/>
          </p:cNvPicPr>
          <p:nvPr/>
        </p:nvPicPr>
        <p:blipFill>
          <a:blip r:embed="rId3"/>
          <a:srcRect l="30203" t="30696" r="30068" b="10090"/>
          <a:stretch/>
        </p:blipFill>
        <p:spPr>
          <a:xfrm>
            <a:off x="6096000" y="1062158"/>
            <a:ext cx="5646378" cy="4733684"/>
          </a:xfrm>
          <a:prstGeom prst="rect">
            <a:avLst/>
          </a:prstGeom>
        </p:spPr>
      </p:pic>
    </p:spTree>
    <p:extLst>
      <p:ext uri="{BB962C8B-B14F-4D97-AF65-F5344CB8AC3E}">
        <p14:creationId xmlns:p14="http://schemas.microsoft.com/office/powerpoint/2010/main" val="4157408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43A0-E17F-A291-D125-3065BCC6745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950E301-140A-62F8-FCCB-0C8C87EC7EAD}"/>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Type of recommendations from reviewers</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57904414-65B6-E0C0-BC1A-EA3A57B699D9}"/>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081041D5-9822-65A4-937E-37B6BDDE2C9C}"/>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EAED3B5F-D6A5-F4A4-9C82-562DEBE3B8F4}"/>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3" name="TextBox 2">
            <a:extLst>
              <a:ext uri="{FF2B5EF4-FFF2-40B4-BE49-F238E27FC236}">
                <a16:creationId xmlns:a16="http://schemas.microsoft.com/office/drawing/2014/main" id="{61111948-9C9D-EF9C-AC99-EDC0E481FA1C}"/>
              </a:ext>
            </a:extLst>
          </p:cNvPr>
          <p:cNvSpPr txBox="1"/>
          <p:nvPr/>
        </p:nvSpPr>
        <p:spPr>
          <a:xfrm>
            <a:off x="540534" y="1264210"/>
            <a:ext cx="10475810" cy="8679299"/>
          </a:xfrm>
          <a:prstGeom prst="rect">
            <a:avLst/>
          </a:prstGeom>
          <a:noFill/>
        </p:spPr>
        <p:txBody>
          <a:bodyPr wrap="square">
            <a:spAutoFit/>
          </a:bodyPr>
          <a:lstStyle/>
          <a:p>
            <a:endParaRPr lang="sr-Latn-RS" b="1" dirty="0"/>
          </a:p>
          <a:p>
            <a:pPr marL="285750" indent="-285750">
              <a:buFontTx/>
              <a:buChar char="-"/>
            </a:pPr>
            <a:r>
              <a:rPr lang="sr-Latn-RS" b="1" dirty="0"/>
              <a:t>What to pay attention to:</a:t>
            </a:r>
          </a:p>
          <a:p>
            <a:pPr marL="285750" indent="-285750">
              <a:buFontTx/>
              <a:buChar char="-"/>
            </a:pPr>
            <a:r>
              <a:rPr lang="en-US" dirty="0"/>
              <a:t>Strengthen</a:t>
            </a:r>
            <a:r>
              <a:rPr lang="sr-Latn-RS" dirty="0"/>
              <a:t>/Formalize</a:t>
            </a:r>
            <a:r>
              <a:rPr lang="en-US" dirty="0"/>
              <a:t> internal quality assurance mechanisms </a:t>
            </a:r>
            <a:r>
              <a:rPr lang="sr-Latn-RS" dirty="0"/>
              <a:t>(through Quality Policy, Quality Manual, internal QA procedures, etc.), and make them public.</a:t>
            </a:r>
          </a:p>
          <a:p>
            <a:pPr marL="285750" indent="-285750">
              <a:buFontTx/>
              <a:buChar char="-"/>
            </a:pPr>
            <a:r>
              <a:rPr lang="sr-Latn-RS" dirty="0"/>
              <a:t>The formalized mechanisms should include plan - do – check – act (PDCA) measures and self-evaluation, through planning – strategic, annual, operational</a:t>
            </a:r>
          </a:p>
          <a:p>
            <a:pPr marL="285750" indent="-285750">
              <a:buFontTx/>
              <a:buChar char="-"/>
            </a:pPr>
            <a:r>
              <a:rPr lang="sr-Latn-RS" dirty="0"/>
              <a:t>division of roles and responsibilities, competences, four-eye principle and doble check principle should be clear in the processes</a:t>
            </a:r>
          </a:p>
          <a:p>
            <a:pPr marL="285750" indent="-285750">
              <a:buFontTx/>
              <a:buChar char="-"/>
            </a:pPr>
            <a:r>
              <a:rPr lang="sr-Latn-RS" dirty="0"/>
              <a:t>include collecting feedback from committees, HEIs, employees, through surveys, polls etc.; Consider </a:t>
            </a:r>
            <a:r>
              <a:rPr lang="en-US" dirty="0"/>
              <a:t>diversifying feedback mechanisms to achieve more qualitative and complex feedback that would better facilitate further improvements</a:t>
            </a:r>
            <a:endParaRPr lang="sr-Latn-RS" dirty="0"/>
          </a:p>
          <a:p>
            <a:pPr marL="285750" indent="-285750">
              <a:buFontTx/>
              <a:buChar char="-"/>
            </a:pPr>
            <a:r>
              <a:rPr lang="sr-Latn-RS" dirty="0"/>
              <a:t>ensure analyzing data and planning improvements</a:t>
            </a:r>
          </a:p>
          <a:p>
            <a:pPr marL="285750" indent="-285750">
              <a:buFontTx/>
              <a:buChar char="-"/>
            </a:pPr>
            <a:r>
              <a:rPr lang="sr-Latn-RS" dirty="0"/>
              <a:t>Appoint individuals for dignity of employees, informing the public, units for Internal quality</a:t>
            </a:r>
          </a:p>
          <a:p>
            <a:pPr marL="285750" indent="-285750">
              <a:buFontTx/>
              <a:buChar char="-"/>
            </a:pPr>
            <a:r>
              <a:rPr lang="sr-Latn-RS" dirty="0"/>
              <a:t>Develop a</a:t>
            </a:r>
            <a:r>
              <a:rPr lang="en-US" dirty="0"/>
              <a:t> plan for the digitalization of evaluation procedures (e.g. a digital platform to support external quality assurance procedures, digitalization of documentation and outcomes, a digital database of reviewers and evaluation of reviewers by coordinators, digital modules for experts’ training, etc.)</a:t>
            </a:r>
            <a:endParaRPr lang="sr-Latn-RS" dirty="0"/>
          </a:p>
          <a:p>
            <a:pPr marL="285750" indent="-285750">
              <a:buFontTx/>
              <a:buChar char="-"/>
            </a:pPr>
            <a:r>
              <a:rPr lang="sr-Latn-RS" dirty="0"/>
              <a:t>Develop </a:t>
            </a:r>
            <a:r>
              <a:rPr lang="en-US" dirty="0"/>
              <a:t>systematic approaches to the internal QA  of the agency and to implement them in a structured and systematic way</a:t>
            </a: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pPr marL="285750" indent="-285750">
              <a:buFontTx/>
              <a:buChar char="-"/>
            </a:pPr>
            <a:endParaRPr lang="sr-Latn-RS" dirty="0"/>
          </a:p>
          <a:p>
            <a:endParaRPr lang="sr-Latn-RS" dirty="0"/>
          </a:p>
        </p:txBody>
      </p:sp>
    </p:spTree>
    <p:extLst>
      <p:ext uri="{BB962C8B-B14F-4D97-AF65-F5344CB8AC3E}">
        <p14:creationId xmlns:p14="http://schemas.microsoft.com/office/powerpoint/2010/main" val="61998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B0E4C-22F6-7BC7-F869-54C8968455B4}"/>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E387B67A-5418-9FCB-0179-3C66F3B571C7}"/>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Workshop on Self-evaluation Report</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5340E3DD-667D-A659-B0DA-B5C409CB2489}"/>
              </a:ext>
            </a:extLst>
          </p:cNvPr>
          <p:cNvCxnSpPr>
            <a:cxnSpLocks/>
          </p:cNvCxnSpPr>
          <p:nvPr/>
        </p:nvCxnSpPr>
        <p:spPr>
          <a:xfrm>
            <a:off x="807720" y="957102"/>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7AB45DE2-F694-3BA1-699C-6AC8681CCFEF}"/>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1F5854CC-EA21-D594-302B-0749D4F97BF4}"/>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3" name="TextBox 2">
            <a:extLst>
              <a:ext uri="{FF2B5EF4-FFF2-40B4-BE49-F238E27FC236}">
                <a16:creationId xmlns:a16="http://schemas.microsoft.com/office/drawing/2014/main" id="{35A6201D-A491-BD5B-2015-BF4C43A2B033}"/>
              </a:ext>
            </a:extLst>
          </p:cNvPr>
          <p:cNvSpPr txBox="1"/>
          <p:nvPr/>
        </p:nvSpPr>
        <p:spPr>
          <a:xfrm>
            <a:off x="540534" y="1264210"/>
            <a:ext cx="10475810" cy="4801314"/>
          </a:xfrm>
          <a:prstGeom prst="rect">
            <a:avLst/>
          </a:prstGeom>
          <a:noFill/>
        </p:spPr>
        <p:txBody>
          <a:bodyPr wrap="square">
            <a:spAutoFit/>
          </a:bodyPr>
          <a:lstStyle/>
          <a:p>
            <a:r>
              <a:rPr lang="sr-Latn-RS" dirty="0"/>
              <a:t>1. Division in groups:</a:t>
            </a:r>
          </a:p>
          <a:p>
            <a:endParaRPr lang="sr-Latn-RS" dirty="0"/>
          </a:p>
          <a:p>
            <a:r>
              <a:rPr lang="sr-Latn-RS" dirty="0"/>
              <a:t>AL – XK</a:t>
            </a:r>
          </a:p>
          <a:p>
            <a:endParaRPr lang="sr-Latn-RS" dirty="0"/>
          </a:p>
          <a:p>
            <a:r>
              <a:rPr lang="sr-Latn-RS" dirty="0"/>
              <a:t>BA – MK</a:t>
            </a:r>
          </a:p>
          <a:p>
            <a:endParaRPr lang="sr-Latn-RS" dirty="0"/>
          </a:p>
          <a:p>
            <a:r>
              <a:rPr lang="sr-Latn-RS" dirty="0"/>
              <a:t>RS – ME</a:t>
            </a:r>
          </a:p>
          <a:p>
            <a:endParaRPr lang="sr-Latn-RS" dirty="0"/>
          </a:p>
          <a:p>
            <a:r>
              <a:rPr lang="sr-Latn-RS" dirty="0"/>
              <a:t>2. Agreement on the standard:</a:t>
            </a:r>
          </a:p>
          <a:p>
            <a:r>
              <a:rPr lang="en-US" b="1" dirty="0"/>
              <a:t>ESG Standard 3.6 Internal quality assurance and professional conduct</a:t>
            </a:r>
            <a:endParaRPr lang="sr-Latn-RS" b="1" dirty="0"/>
          </a:p>
          <a:p>
            <a:r>
              <a:rPr lang="sr-Latn-RS" b="1" dirty="0"/>
              <a:t>(Chapter 5 of the SAR, subchapter 5.6.) </a:t>
            </a:r>
            <a:endParaRPr lang="en-US" b="1" dirty="0"/>
          </a:p>
          <a:p>
            <a:r>
              <a:rPr lang="sr-Latn-RS" dirty="0"/>
              <a:t>3. Analysis of the requirements of the SAR (from ESG and Guidelines for SAR)</a:t>
            </a:r>
          </a:p>
          <a:p>
            <a:r>
              <a:rPr lang="sr-Latn-RS" b="1" dirty="0"/>
              <a:t>https://view.officeapps.live.com/op/view.aspx?src=https%3A%2F%2Fwww.enqa.eu%2Fwp-content%2Fuploads%2FGuide-of-Content-SAR.docx&amp;wdOrigin=BROWSELINK</a:t>
            </a:r>
          </a:p>
          <a:p>
            <a:r>
              <a:rPr lang="sr-Latn-RS" dirty="0"/>
              <a:t>4. Peer learning – working in groups, discussing the particular chapter – how to structure it, what to include as information, what to include as additional materials, what are the challenges, plans etc. </a:t>
            </a:r>
          </a:p>
          <a:p>
            <a:r>
              <a:rPr lang="sr-Latn-RS" dirty="0"/>
              <a:t>5. Drafting the chapter (each agency on its own)</a:t>
            </a:r>
          </a:p>
        </p:txBody>
      </p:sp>
    </p:spTree>
    <p:extLst>
      <p:ext uri="{BB962C8B-B14F-4D97-AF65-F5344CB8AC3E}">
        <p14:creationId xmlns:p14="http://schemas.microsoft.com/office/powerpoint/2010/main" val="3430390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8B470-FF4A-D479-93BF-091F1A91CD01}"/>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3FC5855-661B-C9E4-A790-182DF6ED52A0}"/>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Presentation of results</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F669A3F2-618D-AC3C-770E-5C0341C20198}"/>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502763CD-783F-85B3-F676-60FCF220029F}"/>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844B071D-1ED9-6BD6-7029-0267F33F7CB2}"/>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3" name="TextBox 2">
            <a:extLst>
              <a:ext uri="{FF2B5EF4-FFF2-40B4-BE49-F238E27FC236}">
                <a16:creationId xmlns:a16="http://schemas.microsoft.com/office/drawing/2014/main" id="{CAD14CF2-BFF6-6E6A-57EB-98AAFFD8AA79}"/>
              </a:ext>
            </a:extLst>
          </p:cNvPr>
          <p:cNvSpPr txBox="1"/>
          <p:nvPr/>
        </p:nvSpPr>
        <p:spPr>
          <a:xfrm>
            <a:off x="540534" y="1264210"/>
            <a:ext cx="10475810" cy="1200329"/>
          </a:xfrm>
          <a:prstGeom prst="rect">
            <a:avLst/>
          </a:prstGeom>
          <a:noFill/>
        </p:spPr>
        <p:txBody>
          <a:bodyPr wrap="square">
            <a:spAutoFit/>
          </a:bodyPr>
          <a:lstStyle/>
          <a:p>
            <a:endParaRPr lang="sr-Latn-RS" dirty="0"/>
          </a:p>
          <a:p>
            <a:pPr marL="285750" indent="-285750">
              <a:buFontTx/>
              <a:buChar char="-"/>
            </a:pPr>
            <a:r>
              <a:rPr lang="sr-Latn-RS" dirty="0"/>
              <a:t>Plenary presentation of results (description of the chapter, challenges, plans etc.)</a:t>
            </a:r>
          </a:p>
          <a:p>
            <a:pPr marL="285750" indent="-285750">
              <a:buFontTx/>
              <a:buChar char="-"/>
            </a:pPr>
            <a:r>
              <a:rPr lang="sr-Latn-RS" dirty="0"/>
              <a:t>Conclusions – what needs to be done, what are the next steps</a:t>
            </a:r>
          </a:p>
          <a:p>
            <a:endParaRPr lang="sr-Latn-RS" dirty="0"/>
          </a:p>
        </p:txBody>
      </p:sp>
    </p:spTree>
    <p:extLst>
      <p:ext uri="{BB962C8B-B14F-4D97-AF65-F5344CB8AC3E}">
        <p14:creationId xmlns:p14="http://schemas.microsoft.com/office/powerpoint/2010/main" val="1023868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A861C-5B46-D440-D1CE-882A5D80523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0D4F400-8BFC-AE17-66D3-B2ACD5DD91F2}"/>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Peer learning, discussion, drafting of the chapter</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872FE817-5A44-BD73-8F95-4B91CFE5F4E8}"/>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B4D7D6AF-F5F9-58F2-3429-1B7C5899C981}"/>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13BE6336-C4C0-A755-42E7-D87ED18CE062}"/>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3" name="TextBox 2">
            <a:extLst>
              <a:ext uri="{FF2B5EF4-FFF2-40B4-BE49-F238E27FC236}">
                <a16:creationId xmlns:a16="http://schemas.microsoft.com/office/drawing/2014/main" id="{4F89DF13-10B7-FC6C-A139-89565855E217}"/>
              </a:ext>
            </a:extLst>
          </p:cNvPr>
          <p:cNvSpPr txBox="1"/>
          <p:nvPr/>
        </p:nvSpPr>
        <p:spPr>
          <a:xfrm>
            <a:off x="540534" y="1264210"/>
            <a:ext cx="10475810" cy="1754326"/>
          </a:xfrm>
          <a:prstGeom prst="rect">
            <a:avLst/>
          </a:prstGeom>
          <a:noFill/>
        </p:spPr>
        <p:txBody>
          <a:bodyPr wrap="square">
            <a:spAutoFit/>
          </a:bodyPr>
          <a:lstStyle/>
          <a:p>
            <a:endParaRPr lang="sr-Latn-RS" dirty="0"/>
          </a:p>
          <a:p>
            <a:pPr marL="285750" indent="-285750">
              <a:buFontTx/>
              <a:buChar char="-"/>
            </a:pPr>
            <a:r>
              <a:rPr lang="sr-Latn-RS" dirty="0"/>
              <a:t>Exchange of practices that exist in the agencies regarding the standard 3.6.</a:t>
            </a:r>
          </a:p>
          <a:p>
            <a:pPr marL="285750" indent="-285750">
              <a:buFontTx/>
              <a:buChar char="-"/>
            </a:pPr>
            <a:r>
              <a:rPr lang="sr-Latn-RS" dirty="0"/>
              <a:t>Exchange of information about documents that corraborate the standard</a:t>
            </a:r>
          </a:p>
          <a:p>
            <a:pPr marL="285750" indent="-285750">
              <a:buFontTx/>
              <a:buChar char="-"/>
            </a:pPr>
            <a:r>
              <a:rPr lang="sr-Latn-RS" dirty="0"/>
              <a:t>Challenges, plans for the future</a:t>
            </a:r>
          </a:p>
          <a:p>
            <a:pPr marL="285750" indent="-285750">
              <a:buFontTx/>
              <a:buChar char="-"/>
            </a:pPr>
            <a:r>
              <a:rPr lang="sr-Latn-RS" dirty="0"/>
              <a:t>Drafting of the chapter</a:t>
            </a:r>
          </a:p>
          <a:p>
            <a:endParaRPr lang="sr-Latn-RS" dirty="0"/>
          </a:p>
        </p:txBody>
      </p:sp>
    </p:spTree>
    <p:extLst>
      <p:ext uri="{BB962C8B-B14F-4D97-AF65-F5344CB8AC3E}">
        <p14:creationId xmlns:p14="http://schemas.microsoft.com/office/powerpoint/2010/main" val="1054278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5BD03C-2D36-4452-A1E7-956D7F4D2C1C}"/>
              </a:ext>
            </a:extLst>
          </p:cNvPr>
          <p:cNvSpPr/>
          <p:nvPr/>
        </p:nvSpPr>
        <p:spPr>
          <a:xfrm>
            <a:off x="5266157" y="926555"/>
            <a:ext cx="6034330" cy="2644250"/>
          </a:xfrm>
          <a:prstGeom prst="rect">
            <a:avLst/>
          </a:prstGeom>
        </p:spPr>
        <p:txBody>
          <a:bodyPr wrap="square">
            <a:spAutoFit/>
          </a:bodyPr>
          <a:lstStyle/>
          <a:p>
            <a:pPr defTabSz="342900">
              <a:lnSpc>
                <a:spcPct val="150000"/>
              </a:lnSpc>
              <a:buClrTx/>
              <a:defRPr/>
            </a:pPr>
            <a:r>
              <a:rPr lang="sr-Latn-RS" sz="1400" kern="1200">
                <a:solidFill>
                  <a:srgbClr val="1D9A78"/>
                </a:solidFill>
                <a:latin typeface="Calibri" panose="020F0502020204030204"/>
                <a:ea typeface="+mn-ea"/>
                <a:cs typeface="+mn-cs"/>
              </a:rPr>
              <a:t>email</a:t>
            </a:r>
            <a:r>
              <a:rPr lang="sr-Latn-RS" sz="1400" kern="1200" dirty="0">
                <a:solidFill>
                  <a:srgbClr val="1D9A78"/>
                </a:solidFill>
                <a:latin typeface="Calibri" panose="020F0502020204030204"/>
                <a:ea typeface="+mn-ea"/>
                <a:cs typeface="+mn-cs"/>
              </a:rPr>
              <a:t>: office</a:t>
            </a:r>
            <a:r>
              <a:rPr lang="en-GB" sz="1400" kern="1200" dirty="0">
                <a:solidFill>
                  <a:srgbClr val="1D9A78"/>
                </a:solidFill>
                <a:latin typeface="Calibri" panose="020F0502020204030204"/>
                <a:ea typeface="+mn-ea"/>
                <a:cs typeface="+mn-cs"/>
              </a:rPr>
              <a:t>@erisee.org</a:t>
            </a:r>
            <a:endParaRPr lang="en-GB" sz="1400" kern="1200" dirty="0">
              <a:latin typeface="Calibri" panose="020F0502020204030204"/>
              <a:ea typeface="+mn-ea"/>
              <a:cs typeface="+mn-cs"/>
            </a:endParaRPr>
          </a:p>
          <a:p>
            <a:pPr defTabSz="342900">
              <a:lnSpc>
                <a:spcPct val="150000"/>
              </a:lnSpc>
              <a:buClrTx/>
              <a:defRPr/>
            </a:pPr>
            <a:endParaRPr lang="en-GB" sz="1400" kern="1200" dirty="0">
              <a:solidFill>
                <a:srgbClr val="1D9A78"/>
              </a:solidFill>
              <a:latin typeface="Calibri" panose="020F0502020204030204"/>
              <a:ea typeface="+mn-ea"/>
              <a:cs typeface="+mn-cs"/>
            </a:endParaRPr>
          </a:p>
          <a:p>
            <a:pPr defTabSz="342900">
              <a:lnSpc>
                <a:spcPct val="150000"/>
              </a:lnSpc>
              <a:buClrTx/>
              <a:defRPr/>
            </a:pPr>
            <a:r>
              <a:rPr lang="en-GB" sz="1400" kern="1200" dirty="0">
                <a:solidFill>
                  <a:prstClr val="black">
                    <a:lumMod val="85000"/>
                    <a:lumOff val="15000"/>
                  </a:prstClr>
                </a:solidFill>
                <a:latin typeface="Calibri" panose="020F0502020204030204"/>
                <a:ea typeface="+mn-ea"/>
                <a:cs typeface="+mn-cs"/>
              </a:rPr>
              <a:t>Education Reform Initiative of South Eastern Europe/ERI SEE Secretariat</a:t>
            </a:r>
            <a:br>
              <a:rPr lang="sr-Latn-RS" sz="1400" kern="1200" dirty="0">
                <a:solidFill>
                  <a:prstClr val="black">
                    <a:lumMod val="85000"/>
                    <a:lumOff val="15000"/>
                  </a:prstClr>
                </a:solidFill>
                <a:latin typeface="Calibri" panose="020F0502020204030204"/>
                <a:ea typeface="+mn-ea"/>
                <a:cs typeface="+mn-cs"/>
              </a:rPr>
            </a:br>
            <a:r>
              <a:rPr lang="en-GB" sz="1400" kern="1200" dirty="0" err="1">
                <a:solidFill>
                  <a:prstClr val="black">
                    <a:lumMod val="85000"/>
                    <a:lumOff val="15000"/>
                  </a:prstClr>
                </a:solidFill>
                <a:latin typeface="Calibri" panose="020F0502020204030204"/>
                <a:ea typeface="+mn-ea"/>
                <a:cs typeface="+mn-cs"/>
              </a:rPr>
              <a:t>Dečanska</a:t>
            </a:r>
            <a:r>
              <a:rPr lang="en-GB" sz="1400" kern="1200" dirty="0">
                <a:solidFill>
                  <a:prstClr val="black">
                    <a:lumMod val="85000"/>
                    <a:lumOff val="15000"/>
                  </a:prstClr>
                </a:solidFill>
                <a:latin typeface="Calibri" panose="020F0502020204030204"/>
                <a:ea typeface="+mn-ea"/>
                <a:cs typeface="+mn-cs"/>
              </a:rPr>
              <a:t> 8a</a:t>
            </a:r>
            <a:br>
              <a:rPr lang="en-GB" sz="1400" kern="1200" dirty="0">
                <a:solidFill>
                  <a:prstClr val="black">
                    <a:lumMod val="85000"/>
                    <a:lumOff val="15000"/>
                  </a:prstClr>
                </a:solidFill>
                <a:latin typeface="Calibri" panose="020F0502020204030204"/>
                <a:ea typeface="+mn-ea"/>
                <a:cs typeface="+mn-cs"/>
              </a:rPr>
            </a:br>
            <a:r>
              <a:rPr lang="en-GB" sz="1400" kern="1200" dirty="0">
                <a:solidFill>
                  <a:prstClr val="black">
                    <a:lumMod val="85000"/>
                    <a:lumOff val="15000"/>
                  </a:prstClr>
                </a:solidFill>
                <a:latin typeface="Calibri" panose="020F0502020204030204"/>
                <a:ea typeface="+mn-ea"/>
                <a:cs typeface="+mn-cs"/>
              </a:rPr>
              <a:t>11000 Belgrade</a:t>
            </a:r>
            <a:br>
              <a:rPr lang="en-GB" sz="1400" kern="1200" dirty="0">
                <a:solidFill>
                  <a:prstClr val="black">
                    <a:lumMod val="85000"/>
                    <a:lumOff val="15000"/>
                  </a:prstClr>
                </a:solidFill>
                <a:latin typeface="Calibri" panose="020F0502020204030204"/>
                <a:ea typeface="+mn-ea"/>
                <a:cs typeface="+mn-cs"/>
              </a:rPr>
            </a:br>
            <a:r>
              <a:rPr lang="en-GB" sz="1400" kern="1200" dirty="0">
                <a:solidFill>
                  <a:prstClr val="black">
                    <a:lumMod val="85000"/>
                    <a:lumOff val="15000"/>
                  </a:prstClr>
                </a:solidFill>
                <a:latin typeface="Calibri" panose="020F0502020204030204"/>
                <a:ea typeface="+mn-ea"/>
                <a:cs typeface="+mn-cs"/>
              </a:rPr>
              <a:t>Tel: +381 (0)11 3345 376</a:t>
            </a:r>
            <a:br>
              <a:rPr lang="en-GB" sz="1400" kern="1200" dirty="0">
                <a:solidFill>
                  <a:prstClr val="black">
                    <a:lumMod val="85000"/>
                    <a:lumOff val="15000"/>
                  </a:prstClr>
                </a:solidFill>
                <a:latin typeface="Calibri" panose="020F0502020204030204"/>
                <a:ea typeface="+mn-ea"/>
                <a:cs typeface="+mn-cs"/>
              </a:rPr>
            </a:br>
            <a:r>
              <a:rPr lang="en-GB" sz="1400" kern="1200" dirty="0">
                <a:solidFill>
                  <a:prstClr val="black">
                    <a:lumMod val="85000"/>
                    <a:lumOff val="15000"/>
                  </a:prstClr>
                </a:solidFill>
                <a:latin typeface="Calibri" panose="020F0502020204030204"/>
                <a:ea typeface="+mn-ea"/>
                <a:cs typeface="+mn-cs"/>
              </a:rPr>
              <a:t>Fax: +381 (0)11 3345 378</a:t>
            </a:r>
            <a:br>
              <a:rPr lang="sr-Latn-RS" sz="1400" kern="1200" dirty="0">
                <a:solidFill>
                  <a:prstClr val="black"/>
                </a:solidFill>
                <a:latin typeface="Calibri" panose="020F0502020204030204"/>
                <a:ea typeface="+mn-ea"/>
                <a:cs typeface="+mn-cs"/>
              </a:rPr>
            </a:br>
            <a:r>
              <a:rPr lang="sr-Latn-RS" sz="1400" u="sng" kern="1200" dirty="0">
                <a:solidFill>
                  <a:prstClr val="black"/>
                </a:solidFill>
                <a:latin typeface="Calibri" panose="020F0502020204030204"/>
                <a:ea typeface="+mn-ea"/>
                <a:cs typeface="+mn-cs"/>
                <a:hlinkClick r:id="rId2"/>
              </a:rPr>
              <a:t>www.erisee.org</a:t>
            </a:r>
            <a:endParaRPr lang="en-GB" sz="1400" u="sng" kern="1200" dirty="0">
              <a:solidFill>
                <a:prstClr val="black"/>
              </a:solidFill>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1B03ABB3-02B6-48E3-A97D-1FB107ACA007}"/>
              </a:ext>
            </a:extLst>
          </p:cNvPr>
          <p:cNvCxnSpPr>
            <a:cxnSpLocks/>
          </p:cNvCxnSpPr>
          <p:nvPr/>
        </p:nvCxnSpPr>
        <p:spPr>
          <a:xfrm>
            <a:off x="4489607" y="841623"/>
            <a:ext cx="0" cy="5722605"/>
          </a:xfrm>
          <a:prstGeom prst="line">
            <a:avLst/>
          </a:prstGeom>
          <a:ln w="3175">
            <a:solidFill>
              <a:srgbClr val="2C9C8D"/>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B7E2DB8-ADCC-4AA6-A482-760341B5C246}"/>
              </a:ext>
            </a:extLst>
          </p:cNvPr>
          <p:cNvSpPr/>
          <p:nvPr/>
        </p:nvSpPr>
        <p:spPr>
          <a:xfrm>
            <a:off x="380644" y="2719211"/>
            <a:ext cx="3959747" cy="830997"/>
          </a:xfrm>
          <a:prstGeom prst="rect">
            <a:avLst/>
          </a:prstGeom>
        </p:spPr>
        <p:txBody>
          <a:bodyPr wrap="square">
            <a:spAutoFit/>
          </a:bodyPr>
          <a:lstStyle/>
          <a:p>
            <a:pPr algn="ctr" defTabSz="342900">
              <a:buClrTx/>
              <a:defRPr/>
            </a:pPr>
            <a:r>
              <a:rPr lang="en-GB" sz="4800" kern="1200">
                <a:solidFill>
                  <a:srgbClr val="2C9C8D"/>
                </a:solidFill>
                <a:latin typeface="Posterama" panose="020B0504020200020000" pitchFamily="34" charset="0"/>
                <a:cs typeface="Posterama" panose="020B0504020200020000" pitchFamily="34" charset="0"/>
              </a:rPr>
              <a:t>Thank you</a:t>
            </a:r>
            <a:r>
              <a:rPr lang="sr-Latn-RS" sz="4800" kern="1200">
                <a:solidFill>
                  <a:srgbClr val="2C9C8D"/>
                </a:solidFill>
                <a:latin typeface="Posterama" panose="020B0504020200020000" pitchFamily="34" charset="0"/>
                <a:cs typeface="Posterama" panose="020B0504020200020000" pitchFamily="34" charset="0"/>
              </a:rPr>
              <a:t>!</a:t>
            </a:r>
            <a:endParaRPr lang="en-GB" sz="4800" kern="1200">
              <a:solidFill>
                <a:srgbClr val="2C9C8D"/>
              </a:solidFill>
              <a:latin typeface="Posterama" panose="020B0504020200020000" pitchFamily="34" charset="0"/>
              <a:cs typeface="Posterama" panose="020B0504020200020000" pitchFamily="34" charset="0"/>
            </a:endParaRPr>
          </a:p>
        </p:txBody>
      </p:sp>
      <p:pic>
        <p:nvPicPr>
          <p:cNvPr id="12" name="Picture 11">
            <a:extLst>
              <a:ext uri="{FF2B5EF4-FFF2-40B4-BE49-F238E27FC236}">
                <a16:creationId xmlns:a16="http://schemas.microsoft.com/office/drawing/2014/main" id="{8CF12392-99B3-4556-BD88-A678905AFD72}"/>
              </a:ext>
            </a:extLst>
          </p:cNvPr>
          <p:cNvPicPr>
            <a:picLocks noChangeAspect="1"/>
          </p:cNvPicPr>
          <p:nvPr/>
        </p:nvPicPr>
        <p:blipFill rotWithShape="1">
          <a:blip r:embed="rId3"/>
          <a:srcRect l="-1" t="9456" r="81941" b="15142"/>
          <a:stretch/>
        </p:blipFill>
        <p:spPr>
          <a:xfrm>
            <a:off x="2795753" y="754044"/>
            <a:ext cx="1473084" cy="615592"/>
          </a:xfrm>
          <a:prstGeom prst="rect">
            <a:avLst/>
          </a:prstGeom>
        </p:spPr>
      </p:pic>
      <p:pic>
        <p:nvPicPr>
          <p:cNvPr id="4" name="Picture 3">
            <a:extLst>
              <a:ext uri="{FF2B5EF4-FFF2-40B4-BE49-F238E27FC236}">
                <a16:creationId xmlns:a16="http://schemas.microsoft.com/office/drawing/2014/main" id="{1BD0D59C-69A9-8860-DAD1-C30C02930CC1}"/>
              </a:ext>
            </a:extLst>
          </p:cNvPr>
          <p:cNvPicPr>
            <a:picLocks noChangeAspect="1"/>
          </p:cNvPicPr>
          <p:nvPr/>
        </p:nvPicPr>
        <p:blipFill rotWithShape="1">
          <a:blip r:embed="rId4"/>
          <a:srcRect l="35601" t="12272" r="37990" b="21650"/>
          <a:stretch/>
        </p:blipFill>
        <p:spPr>
          <a:xfrm>
            <a:off x="10004842" y="4110983"/>
            <a:ext cx="1743118" cy="2453245"/>
          </a:xfrm>
          <a:prstGeom prst="rect">
            <a:avLst/>
          </a:prstGeom>
        </p:spPr>
      </p:pic>
    </p:spTree>
    <p:extLst>
      <p:ext uri="{BB962C8B-B14F-4D97-AF65-F5344CB8AC3E}">
        <p14:creationId xmlns:p14="http://schemas.microsoft.com/office/powerpoint/2010/main" val="1585397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841C2-05E2-45F8-2B4B-FC7D5D4E32F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E62FE24-3783-3049-A539-46ED95FF0B1A}"/>
              </a:ext>
            </a:extLst>
          </p:cNvPr>
          <p:cNvSpPr txBox="1">
            <a:spLocks/>
          </p:cNvSpPr>
          <p:nvPr/>
        </p:nvSpPr>
        <p:spPr>
          <a:xfrm>
            <a:off x="903516" y="460048"/>
            <a:ext cx="10112828" cy="6380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Montserrat"/>
              <a:buNone/>
              <a:defRPr sz="4800" b="1" i="0" u="none" strike="noStrike" cap="none">
                <a:solidFill>
                  <a:srgbClr val="4B988B"/>
                </a:solidFill>
                <a:latin typeface="Calibri" panose="020F0502020204030204" pitchFamily="34" charset="0"/>
                <a:ea typeface="Montserrat"/>
                <a:cs typeface="Calibri" panose="020F0502020204030204" pitchFamily="34" charset="0"/>
                <a:sym typeface="Montserrat"/>
              </a:defRPr>
            </a:lvl1pPr>
            <a:lvl2pPr marR="0" lvl="1"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4800"/>
              <a:buFont typeface="Montserrat"/>
              <a:buNone/>
              <a:defRPr sz="4800" b="0" i="0" u="none" strike="noStrike" cap="none">
                <a:solidFill>
                  <a:schemeClr val="lt1"/>
                </a:solidFill>
                <a:latin typeface="Montserrat"/>
                <a:ea typeface="Montserrat"/>
                <a:cs typeface="Montserrat"/>
                <a:sym typeface="Montserrat"/>
              </a:defRPr>
            </a:lvl9pPr>
          </a:lstStyle>
          <a:p>
            <a:r>
              <a:rPr lang="sr-Latn-RS" sz="2500" b="0" dirty="0">
                <a:solidFill>
                  <a:srgbClr val="2C9C8D"/>
                </a:solidFill>
                <a:latin typeface="Posterama" panose="020B0504020200020000" pitchFamily="34" charset="0"/>
                <a:cs typeface="Posterama" panose="020B0504020200020000" pitchFamily="34" charset="0"/>
              </a:rPr>
              <a:t>ESG Part 3</a:t>
            </a:r>
            <a:endParaRPr lang="en-GB" sz="2500" b="0" dirty="0">
              <a:solidFill>
                <a:srgbClr val="2C9C8D"/>
              </a:solidFill>
              <a:latin typeface="Posterama" panose="020B0504020200020000" pitchFamily="34" charset="0"/>
              <a:cs typeface="Posterama" panose="020B0504020200020000" pitchFamily="34" charset="0"/>
            </a:endParaRPr>
          </a:p>
        </p:txBody>
      </p:sp>
      <p:cxnSp>
        <p:nvCxnSpPr>
          <p:cNvPr id="9" name="Straight Connector 8">
            <a:extLst>
              <a:ext uri="{FF2B5EF4-FFF2-40B4-BE49-F238E27FC236}">
                <a16:creationId xmlns:a16="http://schemas.microsoft.com/office/drawing/2014/main" id="{77CA838D-A094-36F1-8851-E93FCE64214E}"/>
              </a:ext>
            </a:extLst>
          </p:cNvPr>
          <p:cNvCxnSpPr>
            <a:cxnSpLocks/>
          </p:cNvCxnSpPr>
          <p:nvPr/>
        </p:nvCxnSpPr>
        <p:spPr>
          <a:xfrm>
            <a:off x="807720" y="1050480"/>
            <a:ext cx="10576560" cy="0"/>
          </a:xfrm>
          <a:prstGeom prst="line">
            <a:avLst/>
          </a:prstGeom>
          <a:ln w="3175">
            <a:solidFill>
              <a:srgbClr val="2C9C8D"/>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D6EE29A2-EDD0-CA89-C004-CF130AA44344}"/>
              </a:ext>
            </a:extLst>
          </p:cNvPr>
          <p:cNvSpPr txBox="1"/>
          <p:nvPr/>
        </p:nvSpPr>
        <p:spPr>
          <a:xfrm>
            <a:off x="690880" y="1264210"/>
            <a:ext cx="10810240" cy="395749"/>
          </a:xfrm>
          <a:prstGeom prst="rect">
            <a:avLst/>
          </a:prstGeom>
          <a:noFill/>
        </p:spPr>
        <p:txBody>
          <a:bodyPr wrap="square" rtlCol="0">
            <a:spAutoFit/>
          </a:bodyPr>
          <a:lstStyle/>
          <a:p>
            <a:pPr marL="285750" indent="-285750" algn="just">
              <a:lnSpc>
                <a:spcPct val="135000"/>
              </a:lnSpc>
              <a:buFontTx/>
              <a:buChar char="-"/>
            </a:pPr>
            <a:endParaRPr lang="en-US" sz="1600" dirty="0">
              <a:solidFill>
                <a:srgbClr val="231F2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5C71E035-C498-29C8-4262-AC06A29765AC}"/>
              </a:ext>
            </a:extLst>
          </p:cNvPr>
          <p:cNvPicPr>
            <a:picLocks noChangeAspect="1"/>
          </p:cNvPicPr>
          <p:nvPr/>
        </p:nvPicPr>
        <p:blipFill rotWithShape="1">
          <a:blip r:embed="rId3"/>
          <a:srcRect t="9455" r="91236" b="10715"/>
          <a:stretch/>
        </p:blipFill>
        <p:spPr>
          <a:xfrm>
            <a:off x="11016344" y="626167"/>
            <a:ext cx="362982" cy="330935"/>
          </a:xfrm>
          <a:prstGeom prst="rect">
            <a:avLst/>
          </a:prstGeom>
        </p:spPr>
      </p:pic>
      <p:sp>
        <p:nvSpPr>
          <p:cNvPr id="4" name="TextBox 3">
            <a:extLst>
              <a:ext uri="{FF2B5EF4-FFF2-40B4-BE49-F238E27FC236}">
                <a16:creationId xmlns:a16="http://schemas.microsoft.com/office/drawing/2014/main" id="{AE82AB49-7438-EC13-94C8-56EBF61D55A8}"/>
              </a:ext>
            </a:extLst>
          </p:cNvPr>
          <p:cNvSpPr txBox="1"/>
          <p:nvPr/>
        </p:nvSpPr>
        <p:spPr>
          <a:xfrm>
            <a:off x="355600" y="1156820"/>
            <a:ext cx="11480799" cy="6740307"/>
          </a:xfrm>
          <a:prstGeom prst="rect">
            <a:avLst/>
          </a:prstGeom>
          <a:noFill/>
        </p:spPr>
        <p:txBody>
          <a:bodyPr wrap="square">
            <a:spAutoFit/>
          </a:bodyPr>
          <a:lstStyle/>
          <a:p>
            <a:r>
              <a:rPr lang="sr-Latn-RS" sz="2000" b="1" dirty="0">
                <a:solidFill>
                  <a:srgbClr val="4B988B"/>
                </a:solidFill>
              </a:rPr>
              <a:t>PART 3: Standards and guidelines for quality assurance agencies</a:t>
            </a:r>
          </a:p>
          <a:p>
            <a:endParaRPr lang="sr-Latn-RS" b="1" dirty="0"/>
          </a:p>
          <a:p>
            <a:pPr marL="342900" indent="-342900">
              <a:buAutoNum type="arabicPeriod"/>
            </a:pPr>
            <a:r>
              <a:rPr lang="sr-Latn-RS" b="1" dirty="0">
                <a:solidFill>
                  <a:srgbClr val="4B988B"/>
                </a:solidFill>
              </a:rPr>
              <a:t>Activities, policy and processes for quality assurance</a:t>
            </a:r>
          </a:p>
          <a:p>
            <a:r>
              <a:rPr lang="sr-Latn-RS" b="1" dirty="0"/>
              <a:t>STANDARD:</a:t>
            </a:r>
          </a:p>
          <a:p>
            <a:r>
              <a:rPr lang="en-US" dirty="0"/>
              <a:t>Agencies should undertake </a:t>
            </a:r>
            <a:r>
              <a:rPr lang="en-US" b="1" dirty="0"/>
              <a:t>external quality assurance activities </a:t>
            </a:r>
            <a:r>
              <a:rPr lang="en-US" dirty="0"/>
              <a:t>as defined in </a:t>
            </a:r>
            <a:r>
              <a:rPr lang="en-US" dirty="0">
                <a:solidFill>
                  <a:srgbClr val="4B988B"/>
                </a:solidFill>
              </a:rPr>
              <a:t>Part 2 </a:t>
            </a:r>
            <a:r>
              <a:rPr lang="en-US" dirty="0"/>
              <a:t>of the ESG on a</a:t>
            </a:r>
            <a:r>
              <a:rPr lang="sr-Latn-RS" dirty="0"/>
              <a:t> </a:t>
            </a:r>
            <a:r>
              <a:rPr lang="en-US" dirty="0"/>
              <a:t>regular basis. They should have clear and </a:t>
            </a:r>
            <a:r>
              <a:rPr lang="en-US" b="1" dirty="0"/>
              <a:t>explicit goals and objectives </a:t>
            </a:r>
            <a:r>
              <a:rPr lang="en-US" dirty="0"/>
              <a:t>that are part of their publicly</a:t>
            </a:r>
            <a:r>
              <a:rPr lang="sr-Latn-RS" dirty="0"/>
              <a:t> </a:t>
            </a:r>
            <a:r>
              <a:rPr lang="en-US" dirty="0"/>
              <a:t>available </a:t>
            </a:r>
            <a:r>
              <a:rPr lang="en-US" b="1" dirty="0"/>
              <a:t>mission</a:t>
            </a:r>
            <a:r>
              <a:rPr lang="sr-Latn-RS" b="1" dirty="0"/>
              <a:t> </a:t>
            </a:r>
            <a:r>
              <a:rPr lang="en-US" b="1" dirty="0"/>
              <a:t>statement</a:t>
            </a:r>
            <a:r>
              <a:rPr lang="en-US" dirty="0"/>
              <a:t>. These should translate into the </a:t>
            </a:r>
            <a:r>
              <a:rPr lang="en-US" b="1" dirty="0"/>
              <a:t>daily work </a:t>
            </a:r>
            <a:r>
              <a:rPr lang="en-US" dirty="0"/>
              <a:t>of the agency. Agencies</a:t>
            </a:r>
            <a:r>
              <a:rPr lang="sr-Latn-RS" dirty="0"/>
              <a:t> </a:t>
            </a:r>
            <a:r>
              <a:rPr lang="en-US" dirty="0"/>
              <a:t>should ensure the </a:t>
            </a:r>
            <a:r>
              <a:rPr lang="en-US" b="1" dirty="0"/>
              <a:t>involvement of stakeholders </a:t>
            </a:r>
            <a:r>
              <a:rPr lang="en-US" dirty="0"/>
              <a:t>in their governance and work.</a:t>
            </a:r>
            <a:endParaRPr lang="sr-Latn-RS" dirty="0"/>
          </a:p>
          <a:p>
            <a:endParaRPr lang="sr-Latn-RS" b="1" dirty="0"/>
          </a:p>
          <a:p>
            <a:r>
              <a:rPr lang="sr-Latn-RS" b="1" dirty="0"/>
              <a:t>Guidelines</a:t>
            </a:r>
            <a:br>
              <a:rPr lang="sr-Latn-RS" b="1" dirty="0"/>
            </a:br>
            <a:r>
              <a:rPr lang="en-US" i="1" dirty="0"/>
              <a:t>To ensure the meaningfulness of external quality assurance, it is important that institutions and the</a:t>
            </a:r>
            <a:r>
              <a:rPr lang="sr-Latn-RS" i="1" dirty="0"/>
              <a:t> </a:t>
            </a:r>
            <a:r>
              <a:rPr lang="en-US" i="1" dirty="0"/>
              <a:t>public </a:t>
            </a:r>
            <a:r>
              <a:rPr lang="en-US" b="1" i="1" dirty="0"/>
              <a:t>trust</a:t>
            </a:r>
            <a:r>
              <a:rPr lang="en-US" i="1" dirty="0"/>
              <a:t> agencies.</a:t>
            </a:r>
          </a:p>
          <a:p>
            <a:r>
              <a:rPr lang="en-US" i="1" dirty="0"/>
              <a:t>Therefore, the </a:t>
            </a:r>
            <a:r>
              <a:rPr lang="en-US" b="1" i="1" dirty="0"/>
              <a:t>goals and objectives of the quality assurance activities </a:t>
            </a:r>
            <a:r>
              <a:rPr lang="en-US" i="1" dirty="0"/>
              <a:t>are described and </a:t>
            </a:r>
            <a:r>
              <a:rPr lang="en-US" b="1" i="1" dirty="0"/>
              <a:t>published</a:t>
            </a:r>
            <a:r>
              <a:rPr lang="sr-Latn-RS" i="1" dirty="0"/>
              <a:t> </a:t>
            </a:r>
            <a:r>
              <a:rPr lang="en-US" i="1" dirty="0"/>
              <a:t>along with the nature of interaction between the agencies and relevant stakeholders in higher</a:t>
            </a:r>
            <a:r>
              <a:rPr lang="sr-Latn-RS" i="1" dirty="0"/>
              <a:t> </a:t>
            </a:r>
            <a:r>
              <a:rPr lang="en-US" i="1" dirty="0"/>
              <a:t>education, especially the higher education institutions, and the scope of the agencies’ work. The</a:t>
            </a:r>
            <a:r>
              <a:rPr lang="sr-Latn-RS" i="1" dirty="0"/>
              <a:t> </a:t>
            </a:r>
            <a:r>
              <a:rPr lang="en-US" b="1" i="1" dirty="0"/>
              <a:t>expertise</a:t>
            </a:r>
            <a:r>
              <a:rPr lang="en-US" i="1" dirty="0"/>
              <a:t> in the agency may be increased by including </a:t>
            </a:r>
            <a:r>
              <a:rPr lang="en-US" b="1" i="1" dirty="0"/>
              <a:t>international members </a:t>
            </a:r>
            <a:r>
              <a:rPr lang="en-US" i="1" dirty="0"/>
              <a:t>in agency committees.</a:t>
            </a:r>
          </a:p>
          <a:p>
            <a:r>
              <a:rPr lang="en-US" i="1" dirty="0"/>
              <a:t>A variety of </a:t>
            </a:r>
            <a:r>
              <a:rPr lang="en-US" b="1" i="1" dirty="0"/>
              <a:t>external quality assurance </a:t>
            </a:r>
            <a:r>
              <a:rPr lang="en-US" i="1" dirty="0"/>
              <a:t>activities are carried out by agencies to achieve different</a:t>
            </a:r>
            <a:r>
              <a:rPr lang="sr-Latn-RS" i="1" dirty="0"/>
              <a:t> </a:t>
            </a:r>
            <a:r>
              <a:rPr lang="en-US" i="1" dirty="0"/>
              <a:t>objectives. Among them are evaluation, review, audit, assessment, accreditation or other similar</a:t>
            </a:r>
            <a:r>
              <a:rPr lang="sr-Latn-RS" i="1" dirty="0"/>
              <a:t> </a:t>
            </a:r>
            <a:r>
              <a:rPr lang="en-US" i="1" dirty="0"/>
              <a:t>activities at </a:t>
            </a:r>
            <a:r>
              <a:rPr lang="en-US" i="1" dirty="0" err="1"/>
              <a:t>programme</a:t>
            </a:r>
            <a:r>
              <a:rPr lang="en-US" i="1" dirty="0"/>
              <a:t> or institutional level that may be carried out differently. When the agencies</a:t>
            </a:r>
            <a:r>
              <a:rPr lang="sr-Latn-RS" i="1" dirty="0"/>
              <a:t> </a:t>
            </a:r>
            <a:r>
              <a:rPr lang="en-US" i="1" dirty="0"/>
              <a:t>also carry out other activities, a clear distinction between external quality assurance and their other</a:t>
            </a:r>
            <a:r>
              <a:rPr lang="sr-Latn-RS" i="1" dirty="0"/>
              <a:t> </a:t>
            </a:r>
            <a:r>
              <a:rPr lang="en-US" i="1" dirty="0"/>
              <a:t>fields of work is needed.</a:t>
            </a:r>
            <a:endParaRPr lang="sr-Latn-RS" i="1" dirty="0"/>
          </a:p>
          <a:p>
            <a:pPr marL="342900" indent="-342900">
              <a:buAutoNum type="arabicPeriod"/>
            </a:pPr>
            <a:endParaRPr lang="sr-Latn-RS" dirty="0"/>
          </a:p>
          <a:p>
            <a:pPr marL="342900" indent="-342900">
              <a:buAutoNum type="arabicPeriod"/>
            </a:pPr>
            <a:endParaRPr lang="sr-Latn-RS" dirty="0"/>
          </a:p>
          <a:p>
            <a:pPr marL="342900" indent="-342900">
              <a:buAutoNum type="arabicPeriod"/>
            </a:pPr>
            <a:endParaRPr lang="sr-Latn-RS" dirty="0"/>
          </a:p>
          <a:p>
            <a:pPr marL="342900" indent="-342900">
              <a:buAutoNum type="arabicPeriod"/>
            </a:pPr>
            <a:endParaRPr lang="en-US" dirty="0"/>
          </a:p>
        </p:txBody>
      </p:sp>
    </p:spTree>
    <p:extLst>
      <p:ext uri="{BB962C8B-B14F-4D97-AF65-F5344CB8AC3E}">
        <p14:creationId xmlns:p14="http://schemas.microsoft.com/office/powerpoint/2010/main" val="184014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5C9B45-C225-B18A-2F3C-40DB1176E980}"/>
              </a:ext>
            </a:extLst>
          </p:cNvPr>
          <p:cNvSpPr txBox="1"/>
          <p:nvPr/>
        </p:nvSpPr>
        <p:spPr>
          <a:xfrm>
            <a:off x="7523801" y="829332"/>
            <a:ext cx="4191000" cy="5619774"/>
          </a:xfrm>
          <a:prstGeom prst="rect">
            <a:avLst/>
          </a:prstGeom>
        </p:spPr>
        <p:txBody>
          <a:bodyPr vert="horz" lIns="91440" tIns="45720" rIns="91440" bIns="45720" rtlCol="0" anchor="ctr">
            <a:normAutofit fontScale="925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sr-Latn-RS" sz="2500" dirty="0">
                <a:solidFill>
                  <a:srgbClr val="2C9C8D"/>
                </a:solidFill>
                <a:latin typeface="Posterama" panose="020B0504020200020000" pitchFamily="34" charset="0"/>
                <a:cs typeface="Posterama" panose="020B0504020200020000" pitchFamily="34" charset="0"/>
              </a:rPr>
              <a:t>Higher Education</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sr-Latn-RS" sz="2500" b="1"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285750" indent="-285750" algn="just">
              <a:lnSpc>
                <a:spcPct val="135000"/>
              </a:lnSpc>
              <a:buFontTx/>
              <a:buChar char="-"/>
            </a:pPr>
            <a:r>
              <a:rPr lang="hr-HR" sz="1600" dirty="0">
                <a:solidFill>
                  <a:srgbClr val="231F20"/>
                </a:solidFill>
                <a:latin typeface="Calibri" panose="020F0502020204030204" pitchFamily="34" charset="0"/>
                <a:cs typeface="Calibri" panose="020F0502020204030204" pitchFamily="34" charset="0"/>
              </a:rPr>
              <a:t>Cooperation with Regional Cooperation Council (RCC)</a:t>
            </a:r>
          </a:p>
          <a:p>
            <a:pPr marL="285750" indent="-285750" algn="just">
              <a:lnSpc>
                <a:spcPct val="135000"/>
              </a:lnSpc>
              <a:buFontTx/>
              <a:buChar char="-"/>
            </a:pPr>
            <a:r>
              <a:rPr lang="hr-HR" sz="1600" dirty="0">
                <a:solidFill>
                  <a:srgbClr val="231F20"/>
                </a:solidFill>
                <a:latin typeface="Calibri" panose="020F0502020204030204" pitchFamily="34" charset="0"/>
                <a:cs typeface="Calibri" panose="020F0502020204030204" pitchFamily="34" charset="0"/>
              </a:rPr>
              <a:t>Focus on recognition of higher education qualifications and quality assurance systems</a:t>
            </a:r>
          </a:p>
          <a:p>
            <a:pPr marL="285750" indent="-285750" algn="just">
              <a:lnSpc>
                <a:spcPct val="135000"/>
              </a:lnSpc>
              <a:buFontTx/>
              <a:buChar char="-"/>
            </a:pPr>
            <a:r>
              <a:rPr lang="hr-HR" sz="1600" dirty="0">
                <a:solidFill>
                  <a:srgbClr val="231F20"/>
                </a:solidFill>
                <a:latin typeface="Calibri" panose="020F0502020204030204" pitchFamily="34" charset="0"/>
                <a:cs typeface="Calibri" panose="020F0502020204030204" pitchFamily="34" charset="0"/>
              </a:rPr>
              <a:t>Activities:</a:t>
            </a:r>
          </a:p>
          <a:p>
            <a:pPr marL="742950" lvl="1" indent="-285750" algn="just">
              <a:lnSpc>
                <a:spcPct val="135000"/>
              </a:lnSpc>
              <a:buFont typeface="Arial" panose="020B0604020202020204" pitchFamily="34" charset="0"/>
              <a:buChar char="•"/>
            </a:pPr>
            <a:r>
              <a:rPr lang="hr-HR" sz="1600" b="1" dirty="0">
                <a:solidFill>
                  <a:srgbClr val="231F20"/>
                </a:solidFill>
                <a:latin typeface="Calibri" panose="020F0502020204030204" pitchFamily="34" charset="0"/>
                <a:cs typeface="Calibri" panose="020F0502020204030204" pitchFamily="34" charset="0"/>
              </a:rPr>
              <a:t>Study visit for QA agencies on the integration of the ESG standards into regular work of QA agencies</a:t>
            </a:r>
          </a:p>
          <a:p>
            <a:pPr marL="742950" lvl="1" indent="-285750" algn="just">
              <a:lnSpc>
                <a:spcPct val="135000"/>
              </a:lnSpc>
              <a:buFont typeface="Arial" panose="020B0604020202020204" pitchFamily="34" charset="0"/>
              <a:buChar char="•"/>
            </a:pPr>
            <a:r>
              <a:rPr lang="hr-HR" sz="1600" b="1" dirty="0">
                <a:solidFill>
                  <a:srgbClr val="231F20"/>
                </a:solidFill>
                <a:latin typeface="Calibri" panose="020F0502020204030204" pitchFamily="34" charset="0"/>
                <a:cs typeface="Calibri" panose="020F0502020204030204" pitchFamily="34" charset="0"/>
              </a:rPr>
              <a:t>Founding meeting of the Joint Commission for the Implementation of the Agreement on recognition of higher education qualifications in the WB6 (Joint Commission WB6)</a:t>
            </a:r>
          </a:p>
          <a:p>
            <a:pPr marL="742950" lvl="1" indent="-285750" algn="just">
              <a:lnSpc>
                <a:spcPct val="135000"/>
              </a:lnSpc>
              <a:buFont typeface="Arial" panose="020B0604020202020204" pitchFamily="34" charset="0"/>
              <a:buChar char="•"/>
            </a:pPr>
            <a:r>
              <a:rPr lang="hr-HR" sz="1600" b="1" dirty="0">
                <a:solidFill>
                  <a:srgbClr val="231F20"/>
                </a:solidFill>
                <a:latin typeface="Calibri" panose="020F0502020204030204" pitchFamily="34" charset="0"/>
                <a:cs typeface="Calibri" panose="020F0502020204030204" pitchFamily="34" charset="0"/>
              </a:rPr>
              <a:t>Skoplje, North Macedonia, 26th September: International conference on quality </a:t>
            </a:r>
          </a:p>
          <a:p>
            <a:pPr algn="just">
              <a:lnSpc>
                <a:spcPct val="135000"/>
              </a:lnSpc>
            </a:pPr>
            <a:endParaRPr lang="hr-HR" sz="1600" b="1" dirty="0">
              <a:solidFill>
                <a:srgbClr val="231F2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AF34F62A-DA56-0F49-32A6-5F577C151DF0}"/>
              </a:ext>
            </a:extLst>
          </p:cNvPr>
          <p:cNvPicPr>
            <a:picLocks noChangeAspect="1"/>
          </p:cNvPicPr>
          <p:nvPr/>
        </p:nvPicPr>
        <p:blipFill rotWithShape="1">
          <a:blip r:embed="rId2"/>
          <a:srcRect l="34978" r="5311" b="-2"/>
          <a:stretch/>
        </p:blipFill>
        <p:spPr>
          <a:xfrm>
            <a:off x="20" y="-1"/>
            <a:ext cx="3997732" cy="4469126"/>
          </a:xfrm>
          <a:prstGeom prst="rect">
            <a:avLst/>
          </a:prstGeom>
        </p:spPr>
      </p:pic>
      <p:pic>
        <p:nvPicPr>
          <p:cNvPr id="8" name="Picture 7" descr="A person sitting at a table&#10;&#10;Description automatically generated">
            <a:extLst>
              <a:ext uri="{FF2B5EF4-FFF2-40B4-BE49-F238E27FC236}">
                <a16:creationId xmlns:a16="http://schemas.microsoft.com/office/drawing/2014/main" id="{181621E3-4472-6076-A152-003299D37DE1}"/>
              </a:ext>
            </a:extLst>
          </p:cNvPr>
          <p:cNvPicPr>
            <a:picLocks noChangeAspect="1"/>
          </p:cNvPicPr>
          <p:nvPr/>
        </p:nvPicPr>
        <p:blipFill rotWithShape="1">
          <a:blip r:embed="rId3">
            <a:extLst>
              <a:ext uri="{28A0092B-C50C-407E-A947-70E740481C1C}">
                <a14:useLocalDpi xmlns:a14="http://schemas.microsoft.com/office/drawing/2010/main" val="0"/>
              </a:ext>
            </a:extLst>
          </a:blip>
          <a:srcRect l="1536" r="8033" b="-3"/>
          <a:stretch/>
        </p:blipFill>
        <p:spPr>
          <a:xfrm>
            <a:off x="4184069" y="-2"/>
            <a:ext cx="3027239" cy="2226220"/>
          </a:xfrm>
          <a:prstGeom prst="rect">
            <a:avLst/>
          </a:prstGeom>
        </p:spPr>
      </p:pic>
      <p:pic>
        <p:nvPicPr>
          <p:cNvPr id="2" name="Picture 1">
            <a:extLst>
              <a:ext uri="{FF2B5EF4-FFF2-40B4-BE49-F238E27FC236}">
                <a16:creationId xmlns:a16="http://schemas.microsoft.com/office/drawing/2014/main" id="{D778C418-024C-B8CF-5B3C-B67DBAC8AE11}"/>
              </a:ext>
            </a:extLst>
          </p:cNvPr>
          <p:cNvPicPr>
            <a:picLocks noChangeAspect="1"/>
          </p:cNvPicPr>
          <p:nvPr/>
        </p:nvPicPr>
        <p:blipFill rotWithShape="1">
          <a:blip r:embed="rId4"/>
          <a:srcRect r="2586" b="3"/>
          <a:stretch/>
        </p:blipFill>
        <p:spPr>
          <a:xfrm>
            <a:off x="4184069" y="2406570"/>
            <a:ext cx="3027239" cy="2050948"/>
          </a:xfrm>
          <a:prstGeom prst="rect">
            <a:avLst/>
          </a:prstGeom>
        </p:spPr>
      </p:pic>
      <p:pic>
        <p:nvPicPr>
          <p:cNvPr id="5" name="Picture 4">
            <a:extLst>
              <a:ext uri="{FF2B5EF4-FFF2-40B4-BE49-F238E27FC236}">
                <a16:creationId xmlns:a16="http://schemas.microsoft.com/office/drawing/2014/main" id="{6B451504-92C6-2925-605E-F9DAB6B12306}"/>
              </a:ext>
            </a:extLst>
          </p:cNvPr>
          <p:cNvPicPr>
            <a:picLocks noChangeAspect="1"/>
          </p:cNvPicPr>
          <p:nvPr/>
        </p:nvPicPr>
        <p:blipFill rotWithShape="1">
          <a:blip r:embed="rId5"/>
          <a:srcRect l="7185" r="1977" b="6"/>
          <a:stretch/>
        </p:blipFill>
        <p:spPr>
          <a:xfrm>
            <a:off x="-3717" y="4638290"/>
            <a:ext cx="3020892" cy="2219710"/>
          </a:xfrm>
          <a:prstGeom prst="rect">
            <a:avLst/>
          </a:prstGeom>
        </p:spPr>
      </p:pic>
      <p:pic>
        <p:nvPicPr>
          <p:cNvPr id="6" name="Picture 5">
            <a:extLst>
              <a:ext uri="{FF2B5EF4-FFF2-40B4-BE49-F238E27FC236}">
                <a16:creationId xmlns:a16="http://schemas.microsoft.com/office/drawing/2014/main" id="{889D9552-12A0-88B6-A143-34663A077497}"/>
              </a:ext>
            </a:extLst>
          </p:cNvPr>
          <p:cNvPicPr>
            <a:picLocks noChangeAspect="1"/>
          </p:cNvPicPr>
          <p:nvPr/>
        </p:nvPicPr>
        <p:blipFill rotWithShape="1">
          <a:blip r:embed="rId6"/>
          <a:srcRect t="17078" r="3" b="3"/>
          <a:stretch/>
        </p:blipFill>
        <p:spPr>
          <a:xfrm>
            <a:off x="3184628" y="4629236"/>
            <a:ext cx="4026679" cy="2228764"/>
          </a:xfrm>
          <a:prstGeom prst="rect">
            <a:avLst/>
          </a:prstGeom>
        </p:spPr>
      </p:pic>
      <p:sp>
        <p:nvSpPr>
          <p:cNvPr id="3" name="TextBox 2">
            <a:extLst>
              <a:ext uri="{FF2B5EF4-FFF2-40B4-BE49-F238E27FC236}">
                <a16:creationId xmlns:a16="http://schemas.microsoft.com/office/drawing/2014/main" id="{4D22E8BE-8F3E-1A76-1866-1379976F23D9}"/>
              </a:ext>
            </a:extLst>
          </p:cNvPr>
          <p:cNvSpPr txBox="1"/>
          <p:nvPr/>
        </p:nvSpPr>
        <p:spPr>
          <a:xfrm>
            <a:off x="7527223" y="2400475"/>
            <a:ext cx="3826578" cy="3776488"/>
          </a:xfrm>
          <a:prstGeom prst="rect">
            <a:avLst/>
          </a:prstGeom>
        </p:spPr>
        <p:txBody>
          <a:bodyPr vert="horz" lIns="91440" tIns="45720" rIns="91440" bIns="45720" rtlCol="0">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478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D51465-9228-2896-01EC-5EA4D562454B}"/>
              </a:ext>
            </a:extLst>
          </p:cNvPr>
          <p:cNvPicPr>
            <a:picLocks noChangeAspect="1"/>
          </p:cNvPicPr>
          <p:nvPr/>
        </p:nvPicPr>
        <p:blipFill>
          <a:blip r:embed="rId2"/>
          <a:stretch>
            <a:fillRect/>
          </a:stretch>
        </p:blipFill>
        <p:spPr>
          <a:xfrm>
            <a:off x="0" y="-635794"/>
            <a:ext cx="12192000" cy="8129588"/>
          </a:xfrm>
          <a:prstGeom prst="rect">
            <a:avLst/>
          </a:prstGeom>
        </p:spPr>
      </p:pic>
    </p:spTree>
    <p:extLst>
      <p:ext uri="{BB962C8B-B14F-4D97-AF65-F5344CB8AC3E}">
        <p14:creationId xmlns:p14="http://schemas.microsoft.com/office/powerpoint/2010/main" val="276215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c8ca48f-eb8c-46f2-975e-4925aae1d32a" xsi:nil="true"/>
    <lcf76f155ced4ddcb4097134ff3c332f xmlns="141157f0-9dc5-4f98-abc3-73960114da0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2D61AA965B0941A96387D5D4844195" ma:contentTypeVersion="18" ma:contentTypeDescription="Create a new document." ma:contentTypeScope="" ma:versionID="0dec0778cdcc6df40aaa244f493b6008">
  <xsd:schema xmlns:xsd="http://www.w3.org/2001/XMLSchema" xmlns:xs="http://www.w3.org/2001/XMLSchema" xmlns:p="http://schemas.microsoft.com/office/2006/metadata/properties" xmlns:ns2="141157f0-9dc5-4f98-abc3-73960114da08" xmlns:ns3="8c8ca48f-eb8c-46f2-975e-4925aae1d32a" targetNamespace="http://schemas.microsoft.com/office/2006/metadata/properties" ma:root="true" ma:fieldsID="6c9f6f696d4686f3435be9aa1b45ed69" ns2:_="" ns3:_="">
    <xsd:import namespace="141157f0-9dc5-4f98-abc3-73960114da08"/>
    <xsd:import namespace="8c8ca48f-eb8c-46f2-975e-4925aae1d32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1157f0-9dc5-4f98-abc3-73960114da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c642f29-7301-45e3-921d-49f6b086766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8ca48f-eb8c-46f2-975e-4925aae1d32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f1587ec-c6ae-48e5-be24-55fe81f1bcb2}" ma:internalName="TaxCatchAll" ma:showField="CatchAllData" ma:web="8c8ca48f-eb8c-46f2-975e-4925aae1d3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89E9CC-FCD4-457A-B13D-759F3A9C5FC8}">
  <ds:schemaRefs>
    <ds:schemaRef ds:uri="http://purl.org/dc/elements/1.1/"/>
    <ds:schemaRef ds:uri="http://purl.org/dc/terms/"/>
    <ds:schemaRef ds:uri="http://schemas.openxmlformats.org/package/2006/metadata/core-properties"/>
    <ds:schemaRef ds:uri="http://www.w3.org/XML/1998/namespace"/>
    <ds:schemaRef ds:uri="http://purl.org/dc/dcmitype/"/>
    <ds:schemaRef ds:uri="http://schemas.microsoft.com/office/2006/metadata/properties"/>
    <ds:schemaRef ds:uri="http://schemas.microsoft.com/office/2006/documentManagement/types"/>
    <ds:schemaRef ds:uri="http://schemas.microsoft.com/office/infopath/2007/PartnerControls"/>
    <ds:schemaRef ds:uri="8c8ca48f-eb8c-46f2-975e-4925aae1d32a"/>
    <ds:schemaRef ds:uri="141157f0-9dc5-4f98-abc3-73960114da08"/>
  </ds:schemaRefs>
</ds:datastoreItem>
</file>

<file path=customXml/itemProps2.xml><?xml version="1.0" encoding="utf-8"?>
<ds:datastoreItem xmlns:ds="http://schemas.openxmlformats.org/officeDocument/2006/customXml" ds:itemID="{3ACB3DC4-2DE4-4545-A3AE-AFDF8960B300}">
  <ds:schemaRefs>
    <ds:schemaRef ds:uri="http://schemas.microsoft.com/sharepoint/v3/contenttype/forms"/>
  </ds:schemaRefs>
</ds:datastoreItem>
</file>

<file path=customXml/itemProps3.xml><?xml version="1.0" encoding="utf-8"?>
<ds:datastoreItem xmlns:ds="http://schemas.openxmlformats.org/officeDocument/2006/customXml" ds:itemID="{F5305E8A-4C2C-466C-9329-42D49E6E99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1157f0-9dc5-4f98-abc3-73960114da08"/>
    <ds:schemaRef ds:uri="8c8ca48f-eb8c-46f2-975e-4925aae1d3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995</TotalTime>
  <Words>4063</Words>
  <Application>Microsoft Office PowerPoint</Application>
  <PresentationFormat>Widescreen</PresentationFormat>
  <Paragraphs>468</Paragraphs>
  <Slides>18</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Calibri</vt:lpstr>
      <vt:lpstr>Calibri </vt:lpstr>
      <vt:lpstr>Calibri Light</vt:lpstr>
      <vt:lpstr>Libre Baskerville</vt:lpstr>
      <vt:lpstr>Montserrat</vt:lpstr>
      <vt:lpstr>Posterama</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Ivana Zivadinovic</dc:creator>
  <cp:lastModifiedBy>Silvija Vrgoč</cp:lastModifiedBy>
  <cp:revision>3</cp:revision>
  <cp:lastPrinted>2022-03-07T15:00:55Z</cp:lastPrinted>
  <dcterms:created xsi:type="dcterms:W3CDTF">2022-03-02T12:54:23Z</dcterms:created>
  <dcterms:modified xsi:type="dcterms:W3CDTF">2025-04-30T10:26:10Z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0x010100072D61AA965B0941A96387D5D4844195</vt:lpwstr>
  </property>
  <property fmtid="{D5CDD505-2E9C-101B-9397-08002B2CF9AE}" pid="3" name="MediaServiceImageTags">
    <vt:lpwstr/>
  </property>
</Properties>
</file>