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25" r:id="rId2"/>
    <p:sldMasterId id="2147483940" r:id="rId3"/>
  </p:sldMasterIdLst>
  <p:notesMasterIdLst>
    <p:notesMasterId r:id="rId15"/>
  </p:notesMasterIdLst>
  <p:handoutMasterIdLst>
    <p:handoutMasterId r:id="rId16"/>
  </p:handoutMasterIdLst>
  <p:sldIdLst>
    <p:sldId id="299" r:id="rId4"/>
    <p:sldId id="313" r:id="rId5"/>
    <p:sldId id="258" r:id="rId6"/>
    <p:sldId id="316" r:id="rId7"/>
    <p:sldId id="260" r:id="rId8"/>
    <p:sldId id="314" r:id="rId9"/>
    <p:sldId id="300" r:id="rId10"/>
    <p:sldId id="259" r:id="rId11"/>
    <p:sldId id="274" r:id="rId12"/>
    <p:sldId id="317" r:id="rId13"/>
    <p:sldId id="285" r:id="rId14"/>
  </p:sldIdLst>
  <p:sldSz cx="9144000" cy="5143500" type="screen16x9"/>
  <p:notesSz cx="6858000" cy="9144000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i" initials="" lastIdx="1" clrIdx="0"/>
  <p:cmAuthor id="2" name="Evisi Kopliku" initials="" lastIdx="6" clrIdx="1"/>
  <p:cmAuthor id="3" name="Marko Radovanovic" initials="" lastIdx="1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0DB3"/>
    <a:srgbClr val="F2A900"/>
    <a:srgbClr val="000000"/>
    <a:srgbClr val="FFFFCC"/>
    <a:srgbClr val="FFFF99"/>
    <a:srgbClr val="0071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3" autoAdjust="0"/>
    <p:restoredTop sz="86170" autoAdjust="0"/>
  </p:normalViewPr>
  <p:slideViewPr>
    <p:cSldViewPr>
      <p:cViewPr varScale="1">
        <p:scale>
          <a:sx n="130" d="100"/>
          <a:sy n="130" d="100"/>
        </p:scale>
        <p:origin x="858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360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4E52F5-E1AE-4464-B581-653CE9C7D7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8C58B-63D4-47C1-9BEF-FEEF327A1B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37E7C6-8CF0-4A26-A4A6-362217015DBD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4D3060-DBB8-4ECB-B6F3-A3B43FA24C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126AD-69AA-4FA1-B7FC-D4086C5BA2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A9B29C4-33D9-4B5D-B6AC-2F822D5131CF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933728-C957-43B0-B90C-6B0664191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EE06C-BD8C-4891-9C9B-8E0F154D159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BAB9DF2-6ACD-4A24-892B-90899052DA7C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569BDBB-5EE8-48F4-8ED9-499A579B86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s-Latn-BA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E8421E0-7298-4D95-AC2E-8E193D672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bs-Latn-BA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08D7CC-A625-4E96-B5BD-763217147C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83F30-33C3-4909-B32B-1D20F59BC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1D90F0F-19F3-435D-9460-304428F0FE5D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AB31D8A-6D4F-4AF0-B530-9CE2A904A3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5972B0E-175F-4DB1-A598-6E381A605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67E3D9E4-17C3-4DF1-AE26-FA0EA82CB6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0D6F6A-A3C3-4A83-81AB-96AFDAF3C70E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290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C9FA431C-3A40-4C81-BF85-AEC9C06F5C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F9E86C46-8A87-4651-8F9F-723323F15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92AA96B5-9341-47BD-B453-D9AD2623F4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fld id="{0A34EF0A-240C-40F8-8BB9-0DC0765A8902}" type="slidenum">
              <a:rPr lang="en-US" altLang="en-US" sz="1800" smtClean="0">
                <a:solidFill>
                  <a:srgbClr val="000000"/>
                </a:solidFill>
              </a:rPr>
              <a:pPr algn="l"/>
              <a:t>3</a:t>
            </a:fld>
            <a:endParaRPr lang="en-US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C9FA431C-3A40-4C81-BF85-AEC9C06F5C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F9E86C46-8A87-4651-8F9F-723323F15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92AA96B5-9341-47BD-B453-D9AD2623F4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fld id="{0A34EF0A-240C-40F8-8BB9-0DC0765A8902}" type="slidenum">
              <a:rPr lang="en-US" altLang="en-US" sz="1800" smtClean="0">
                <a:solidFill>
                  <a:srgbClr val="000000"/>
                </a:solidFill>
              </a:rPr>
              <a:pPr algn="l"/>
              <a:t>4</a:t>
            </a:fld>
            <a:endParaRPr lang="en-US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298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AB31D8A-6D4F-4AF0-B530-9CE2A904A3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5972B0E-175F-4DB1-A598-6E381A605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67E3D9E4-17C3-4DF1-AE26-FA0EA82CB6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fld id="{AD0D6F6A-A3C3-4A83-81AB-96AFDAF3C70E}" type="slidenum">
              <a:rPr lang="en-US" altLang="en-US" sz="1800" smtClean="0">
                <a:solidFill>
                  <a:srgbClr val="000000"/>
                </a:solidFill>
              </a:rPr>
              <a:pPr algn="l"/>
              <a:t>5</a:t>
            </a:fld>
            <a:endParaRPr lang="en-US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AB31D8A-6D4F-4AF0-B530-9CE2A904A3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5972B0E-175F-4DB1-A598-6E381A605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67E3D9E4-17C3-4DF1-AE26-FA0EA82CB6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0D6F6A-A3C3-4A83-81AB-96AFDAF3C70E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454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2198015C-0CBB-4DE5-B2C4-1BA08CF2A6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9A067F70-133D-4440-94CC-8994E9CAB0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1AA4106E-2284-46C2-A00A-B5E066E36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fld id="{2EFF0E30-BD1A-4826-96D0-D20FAE5AB7E0}" type="slidenum">
              <a:rPr lang="en-US" altLang="en-US" sz="1800" smtClean="0">
                <a:solidFill>
                  <a:srgbClr val="000000"/>
                </a:solidFill>
              </a:rPr>
              <a:pPr algn="l"/>
              <a:t>7</a:t>
            </a:fld>
            <a:endParaRPr lang="en-US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8713156A-9CB9-4B0D-9DAD-09148D05DB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B6903BB8-E984-440C-81A9-55C7C57BB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7FD5E893-E87D-4925-B8BA-E59FCC5D5B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fld id="{C8BBD72B-A9F0-472E-9159-C397DEAF3623}" type="slidenum">
              <a:rPr lang="en-US" altLang="en-US" sz="1800" smtClean="0">
                <a:solidFill>
                  <a:srgbClr val="000000"/>
                </a:solidFill>
              </a:rPr>
              <a:pPr algn="l"/>
              <a:t>8</a:t>
            </a:fld>
            <a:endParaRPr lang="en-US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9E0F2346-DE91-4649-B5CC-7DC5F88750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2E62FBAD-150C-4CC7-86EB-3434E78F0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373C6B6F-7555-42D0-93C1-8F4A8ECE1E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7E72A55-6D81-4FF9-968D-41C08AD35953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2198015C-0CBB-4DE5-B2C4-1BA08CF2A6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9A067F70-133D-4440-94CC-8994E9CAB0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1AA4106E-2284-46C2-A00A-B5E066E36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fld id="{2EFF0E30-BD1A-4826-96D0-D20FAE5AB7E0}" type="slidenum">
              <a:rPr lang="en-US" altLang="en-US" sz="1800" smtClean="0">
                <a:solidFill>
                  <a:srgbClr val="000000"/>
                </a:solidFill>
              </a:rPr>
              <a:pPr algn="l"/>
              <a:t>10</a:t>
            </a:fld>
            <a:endParaRPr lang="en-US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7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226099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s-Latn-B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F4243-D9C6-4CEE-B696-99E3EB8B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0A03446-66A0-40BD-A827-F242868635F0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6D77F-DD1C-496E-A15A-A288A227B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05838-2480-416E-8DF0-2425F2244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FB7748B-2717-4628-87D6-B332982420CA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2206450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134A74C-109C-428E-AE19-65D5D21E9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9C8B17D-BE43-4981-B6A2-B4D37A915F71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732053A-6FC5-43F7-96C0-A4C796F6E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FABF46-BAFF-432E-B0D5-43CEE268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D7E2389-2CBF-4D31-8F2B-53FD9C2B959A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329389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5512C-CF21-40D9-BD53-F444E3B8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A071CB3-19FB-4D6B-926B-A6FDDD859A33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AF551-3818-4239-99DA-52B308099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1E27-52FC-426F-8CC6-A4543E14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7294D42-65EC-4EB5-85DC-506363199736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146167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s-Latn-B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29402-D462-4097-8737-F4AD86E8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1C950E0-E27B-4B44-A3BF-E425C3EED4DC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E6CD5-4F8C-4496-8BE2-A875F407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F26E7-3D67-477D-8C96-9772EA209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CF57E9F9-C9E7-4D48-B646-2D05970FFE94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2644489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48D1D3-CF93-4F5F-A5DF-97837C1C2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92A4A09-8845-4E48-87BD-5A5D1314184F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9113ED-C273-45B2-8F1C-60B9FAAD3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3C1EA-D9C2-452D-81DD-3E534F3C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5E23F3E-86F7-4811-AA09-7BA20BFD86E9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399795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B5E784-30FC-4C29-AB35-076D41C728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9E84FBC-C393-474B-93CD-B5EBA750486E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EE694-6884-438B-B9E7-18398582F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5758AD-E2BE-44F1-8BD3-4967A1698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3588E1C-5857-443C-A107-8BEE5D3DAD16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306037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D8390-71DE-439B-85A5-C0443062E1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76DB213-D8C8-49D2-AC47-F6C93645258F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ECB10-41B2-47C1-9997-406D58F3F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A7C69-AEDB-4732-A355-308A88867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32D59CC-DBAB-4871-B860-47601A477CA6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243197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919ED5-0A7B-4470-80EF-088BA34002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C6F2B57-5621-4340-9B50-ECD620E5982F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F9931-89D6-4CEB-BE94-DC9187529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85FA3-27C6-458C-BAA1-169F97698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AED7022-1BAA-4ACB-A184-653E9C6AABB9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352343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bs-Latn-B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D4C04-34D5-4A8F-B75A-C9CCFB8E8B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B687AC9-E24B-4F84-972F-B1B20CB89856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F222D-BDF2-4423-9AF0-042862A1C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8FEBD-CFA6-4ADA-914F-7AEFE15BF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A82A729-C28E-47E1-982F-BDECDBFFE9A1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2852651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96FC0-C4C3-40C0-B55B-5C54F16F8B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72D21B6-7E2D-47DC-8D67-A0CEC09B71A9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58B6E-F03E-4DEB-9060-4DDAD3B24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7411F-2667-4C3B-BC80-18B740DEF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60272F03-C53B-48C6-9AB6-2B93F4BB25A3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3616864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man\Desktop\RCC\RCC powerpoint\logo2.png">
            <a:extLst>
              <a:ext uri="{FF2B5EF4-FFF2-40B4-BE49-F238E27FC236}">
                <a16:creationId xmlns:a16="http://schemas.microsoft.com/office/drawing/2014/main" id="{6CDC1B4D-96E5-494D-ACBD-5E3041D433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928688"/>
            <a:ext cx="29813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44DAE8C-5375-484D-AD54-57F70300CF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7DC5044-69B2-4192-B5F0-7474AB72E3B6}" type="datetimeFigureOut">
              <a:rPr lang="sr-Latn-CS"/>
              <a:pPr>
                <a:defRPr/>
              </a:pPr>
              <a:t>30.4.2025.</a:t>
            </a:fld>
            <a:endParaRPr lang="bs-Latn-B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B5649A-0424-4A75-BED5-BA1E41696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92C6D4-BA51-4435-938C-A401058FF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DABD790-2D0E-4998-AD75-447C0B048388}" type="slidenum">
              <a:rPr lang="bs-Latn-BA" altLang="en-US"/>
              <a:pPr>
                <a:defRPr/>
              </a:pPr>
              <a:t>‹#›</a:t>
            </a:fld>
            <a:endParaRPr lang="bs-Latn-BA" altLang="en-US"/>
          </a:p>
        </p:txBody>
      </p:sp>
    </p:spTree>
    <p:extLst>
      <p:ext uri="{BB962C8B-B14F-4D97-AF65-F5344CB8AC3E}">
        <p14:creationId xmlns:p14="http://schemas.microsoft.com/office/powerpoint/2010/main" val="64910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443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417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652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960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>
            <a:extLst>
              <a:ext uri="{FF2B5EF4-FFF2-40B4-BE49-F238E27FC236}">
                <a16:creationId xmlns:a16="http://schemas.microsoft.com/office/drawing/2014/main" id="{4B90A459-A6F9-4705-B080-382783EAB2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214313"/>
            <a:ext cx="17367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  <p:sldLayoutId id="214748406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66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67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>
            <a:extLst>
              <a:ext uri="{FF2B5EF4-FFF2-40B4-BE49-F238E27FC236}">
                <a16:creationId xmlns:a16="http://schemas.microsoft.com/office/drawing/2014/main" id="{D2740899-D9CD-4D70-9035-7D39D6FB4F00}"/>
              </a:ext>
            </a:extLst>
          </p:cNvPr>
          <p:cNvSpPr txBox="1">
            <a:spLocks/>
          </p:cNvSpPr>
          <p:nvPr/>
        </p:nvSpPr>
        <p:spPr>
          <a:xfrm>
            <a:off x="328613" y="2036763"/>
            <a:ext cx="7427912" cy="12065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4600" b="1" spc="-100" dirty="0">
              <a:solidFill>
                <a:schemeClr val="bg1"/>
              </a:solidFill>
              <a:latin typeface="Trebuchet MS" pitchFamily="34" charset="0"/>
              <a:ea typeface="+mj-ea"/>
              <a:cs typeface="+mj-cs"/>
            </a:endParaRP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F8FE1771-97FD-4BA4-97AF-315687F40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275" y="4625975"/>
            <a:ext cx="17637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18437" name="Rectangle 4">
            <a:extLst>
              <a:ext uri="{FF2B5EF4-FFF2-40B4-BE49-F238E27FC236}">
                <a16:creationId xmlns:a16="http://schemas.microsoft.com/office/drawing/2014/main" id="{8D36F156-3B32-4E06-B878-C9BB7DF67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04" y="1276350"/>
            <a:ext cx="5688632" cy="206210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3AE00"/>
              </a:buClr>
              <a:buSzPct val="90000"/>
              <a:defRPr/>
            </a:pPr>
            <a:r>
              <a:rPr lang="en-US" altLang="en-US" sz="3200" b="1" dirty="0">
                <a:solidFill>
                  <a:srgbClr val="0070C0"/>
                </a:solidFill>
                <a:latin typeface="+mj-lt"/>
              </a:rPr>
              <a:t>HCD and Quality Assurance </a:t>
            </a:r>
          </a:p>
          <a:p>
            <a:pPr algn="ctr" eaLnBrk="1" hangingPunct="1">
              <a:spcBef>
                <a:spcPct val="20000"/>
              </a:spcBef>
              <a:buClr>
                <a:srgbClr val="F3AE00"/>
              </a:buClr>
              <a:buSzPct val="90000"/>
              <a:defRPr/>
            </a:pPr>
            <a:endParaRPr lang="en-US" altLang="en-US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 eaLnBrk="1" hangingPunct="1">
              <a:spcBef>
                <a:spcPct val="20000"/>
              </a:spcBef>
              <a:buClr>
                <a:srgbClr val="F3AE00"/>
              </a:buClr>
              <a:buSzPct val="90000"/>
              <a:defRPr/>
            </a:pP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“</a:t>
            </a: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Regional Market as a catalyst for deeper regional economic integration 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WB6</a:t>
            </a: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 a stepping stone towards EU single market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"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46001">
              <a:srgbClr val="ABC0E4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FD3C318-DC4A-4EB7-84DE-E20F5BC33310}"/>
              </a:ext>
            </a:extLst>
          </p:cNvPr>
          <p:cNvSpPr/>
          <p:nvPr/>
        </p:nvSpPr>
        <p:spPr>
          <a:xfrm>
            <a:off x="365125" y="365125"/>
            <a:ext cx="366713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21507" name="Text 1">
            <a:extLst>
              <a:ext uri="{FF2B5EF4-FFF2-40B4-BE49-F238E27FC236}">
                <a16:creationId xmlns:a16="http://schemas.microsoft.com/office/drawing/2014/main" id="{37D9085D-0957-41DE-9C4C-4959EECE1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20675"/>
            <a:ext cx="8413750" cy="1085425"/>
          </a:xfrm>
          <a:prstGeom prst="rect">
            <a:avLst/>
          </a:prstGeom>
          <a:noFill/>
          <a:ln>
            <a:noFill/>
          </a:ln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</a:t>
            </a: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RCC Mandate: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connecting the dots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 the region, enabling unobstructed information flow and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facilitating alliances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that enable more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synchronised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operations on the ground.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0" name="Shape 2">
            <a:extLst>
              <a:ext uri="{FF2B5EF4-FFF2-40B4-BE49-F238E27FC236}">
                <a16:creationId xmlns:a16="http://schemas.microsoft.com/office/drawing/2014/main" id="{612FB626-D938-4063-8680-BC92A271F9D6}"/>
              </a:ext>
            </a:extLst>
          </p:cNvPr>
          <p:cNvSpPr>
            <a:spLocks/>
          </p:cNvSpPr>
          <p:nvPr/>
        </p:nvSpPr>
        <p:spPr bwMode="auto">
          <a:xfrm>
            <a:off x="363537" y="1187004"/>
            <a:ext cx="1966913" cy="2160240"/>
          </a:xfrm>
          <a:custGeom>
            <a:avLst/>
            <a:gdLst>
              <a:gd name="T0" fmla="*/ 87315 w 1965960"/>
              <a:gd name="T1" fmla="*/ 0 h 2286000"/>
              <a:gd name="T2" fmla="*/ 1885324 w 1965960"/>
              <a:gd name="T3" fmla="*/ 0 h 2286000"/>
              <a:gd name="T4" fmla="*/ 1972640 w 1965960"/>
              <a:gd name="T5" fmla="*/ 87021 h 2286000"/>
              <a:gd name="T6" fmla="*/ 1972640 w 1965960"/>
              <a:gd name="T7" fmla="*/ 2198979 h 2286000"/>
              <a:gd name="T8" fmla="*/ 1972640 w 1965960"/>
              <a:gd name="T9" fmla="*/ 1143000 h 2286000"/>
              <a:gd name="T10" fmla="*/ 1885324 w 1965960"/>
              <a:gd name="T11" fmla="*/ 2286000 h 2286000"/>
              <a:gd name="T12" fmla="*/ 87315 w 1965960"/>
              <a:gd name="T13" fmla="*/ 2286000 h 2286000"/>
              <a:gd name="T14" fmla="*/ 986321 w 1965960"/>
              <a:gd name="T15" fmla="*/ 2286000 h 2286000"/>
              <a:gd name="T16" fmla="*/ 0 w 1965960"/>
              <a:gd name="T17" fmla="*/ 2198979 h 2286000"/>
              <a:gd name="T18" fmla="*/ 0 w 1965960"/>
              <a:gd name="T19" fmla="*/ 87021 h 2286000"/>
              <a:gd name="T20" fmla="*/ 0 w 1965960"/>
              <a:gd name="T21" fmla="*/ 1143000 h 2286000"/>
              <a:gd name="T22" fmla="*/ 87315 w 1965960"/>
              <a:gd name="T23" fmla="*/ 0 h 2286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65960" h="2286000">
                <a:moveTo>
                  <a:pt x="87021" y="0"/>
                </a:moveTo>
                <a:lnTo>
                  <a:pt x="1878939" y="0"/>
                </a:lnTo>
                <a:cubicBezTo>
                  <a:pt x="1936953" y="0"/>
                  <a:pt x="1965960" y="29007"/>
                  <a:pt x="1965960" y="87021"/>
                </a:cubicBezTo>
                <a:lnTo>
                  <a:pt x="1965960" y="2198979"/>
                </a:lnTo>
                <a:cubicBezTo>
                  <a:pt x="1965960" y="2256993"/>
                  <a:pt x="1936953" y="2286000"/>
                  <a:pt x="1878939" y="2286000"/>
                </a:cubicBezTo>
                <a:lnTo>
                  <a:pt x="87021" y="2286000"/>
                </a:lnTo>
                <a:cubicBezTo>
                  <a:pt x="29007" y="2286000"/>
                  <a:pt x="0" y="2256993"/>
                  <a:pt x="0" y="2198979"/>
                </a:cubicBezTo>
                <a:lnTo>
                  <a:pt x="0" y="87021"/>
                </a:lnTo>
                <a:cubicBezTo>
                  <a:pt x="0" y="29007"/>
                  <a:pt x="29007" y="0"/>
                  <a:pt x="87021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388DCC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1" name="Text 3">
            <a:extLst>
              <a:ext uri="{FF2B5EF4-FFF2-40B4-BE49-F238E27FC236}">
                <a16:creationId xmlns:a16="http://schemas.microsoft.com/office/drawing/2014/main" id="{8623193C-2B1E-4612-9A5B-284121A24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1685925"/>
            <a:ext cx="1920875" cy="467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Political</a:t>
            </a:r>
          </a:p>
        </p:txBody>
      </p:sp>
      <p:sp>
        <p:nvSpPr>
          <p:cNvPr id="19462" name="Text 4">
            <a:extLst>
              <a:ext uri="{FF2B5EF4-FFF2-40B4-BE49-F238E27FC236}">
                <a16:creationId xmlns:a16="http://schemas.microsoft.com/office/drawing/2014/main" id="{03FC0AED-B49B-4E51-83BB-6D5810F6F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8" y="2295525"/>
            <a:ext cx="1919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3" name="Text 6">
            <a:extLst>
              <a:ext uri="{FF2B5EF4-FFF2-40B4-BE49-F238E27FC236}">
                <a16:creationId xmlns:a16="http://schemas.microsoft.com/office/drawing/2014/main" id="{32311784-9D8A-4DC3-B992-835D0C905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813" y="1219200"/>
            <a:ext cx="6191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en-US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4" name="Shape 7">
            <a:extLst>
              <a:ext uri="{FF2B5EF4-FFF2-40B4-BE49-F238E27FC236}">
                <a16:creationId xmlns:a16="http://schemas.microsoft.com/office/drawing/2014/main" id="{E6BF18B5-5CD1-40E0-9173-7B9C22E1DEE6}"/>
              </a:ext>
            </a:extLst>
          </p:cNvPr>
          <p:cNvSpPr>
            <a:spLocks/>
          </p:cNvSpPr>
          <p:nvPr/>
        </p:nvSpPr>
        <p:spPr bwMode="auto">
          <a:xfrm>
            <a:off x="2559050" y="1491631"/>
            <a:ext cx="1965325" cy="2160240"/>
          </a:xfrm>
          <a:custGeom>
            <a:avLst/>
            <a:gdLst>
              <a:gd name="T0" fmla="*/ 86825 w 1965960"/>
              <a:gd name="T1" fmla="*/ 0 h 2286000"/>
              <a:gd name="T2" fmla="*/ 1874694 w 1965960"/>
              <a:gd name="T3" fmla="*/ 0 h 2286000"/>
              <a:gd name="T4" fmla="*/ 1961519 w 1965960"/>
              <a:gd name="T5" fmla="*/ 87021 h 2286000"/>
              <a:gd name="T6" fmla="*/ 1961519 w 1965960"/>
              <a:gd name="T7" fmla="*/ 2198979 h 2286000"/>
              <a:gd name="T8" fmla="*/ 1961519 w 1965960"/>
              <a:gd name="T9" fmla="*/ 1143000 h 2286000"/>
              <a:gd name="T10" fmla="*/ 1874694 w 1965960"/>
              <a:gd name="T11" fmla="*/ 2286000 h 2286000"/>
              <a:gd name="T12" fmla="*/ 86825 w 1965960"/>
              <a:gd name="T13" fmla="*/ 2286000 h 2286000"/>
              <a:gd name="T14" fmla="*/ 980761 w 1965960"/>
              <a:gd name="T15" fmla="*/ 2286000 h 2286000"/>
              <a:gd name="T16" fmla="*/ 0 w 1965960"/>
              <a:gd name="T17" fmla="*/ 2198979 h 2286000"/>
              <a:gd name="T18" fmla="*/ 0 w 1965960"/>
              <a:gd name="T19" fmla="*/ 87021 h 2286000"/>
              <a:gd name="T20" fmla="*/ 0 w 1965960"/>
              <a:gd name="T21" fmla="*/ 1143000 h 2286000"/>
              <a:gd name="T22" fmla="*/ 86825 w 1965960"/>
              <a:gd name="T23" fmla="*/ 0 h 2286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65960" h="2286000">
                <a:moveTo>
                  <a:pt x="87021" y="0"/>
                </a:moveTo>
                <a:lnTo>
                  <a:pt x="1878939" y="0"/>
                </a:lnTo>
                <a:cubicBezTo>
                  <a:pt x="1936953" y="0"/>
                  <a:pt x="1965960" y="29007"/>
                  <a:pt x="1965960" y="87021"/>
                </a:cubicBezTo>
                <a:lnTo>
                  <a:pt x="1965960" y="2198979"/>
                </a:lnTo>
                <a:cubicBezTo>
                  <a:pt x="1965960" y="2256993"/>
                  <a:pt x="1936953" y="2286000"/>
                  <a:pt x="1878939" y="2286000"/>
                </a:cubicBezTo>
                <a:lnTo>
                  <a:pt x="87021" y="2286000"/>
                </a:lnTo>
                <a:cubicBezTo>
                  <a:pt x="29007" y="2286000"/>
                  <a:pt x="0" y="2256993"/>
                  <a:pt x="0" y="2198979"/>
                </a:cubicBezTo>
                <a:lnTo>
                  <a:pt x="0" y="87021"/>
                </a:lnTo>
                <a:cubicBezTo>
                  <a:pt x="0" y="29007"/>
                  <a:pt x="29007" y="0"/>
                  <a:pt x="87021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388DCC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5" name="Text 8">
            <a:extLst>
              <a:ext uri="{FF2B5EF4-FFF2-40B4-BE49-F238E27FC236}">
                <a16:creationId xmlns:a16="http://schemas.microsoft.com/office/drawing/2014/main" id="{A41105FA-970D-4387-8CC9-DB8F63AC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020888"/>
            <a:ext cx="1920875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</a:t>
            </a: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 donor                              organization</a:t>
            </a: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 </a:t>
            </a:r>
          </a:p>
        </p:txBody>
      </p:sp>
      <p:sp>
        <p:nvSpPr>
          <p:cNvPr id="19466" name="Text 9">
            <a:extLst>
              <a:ext uri="{FF2B5EF4-FFF2-40B4-BE49-F238E27FC236}">
                <a16:creationId xmlns:a16="http://schemas.microsoft.com/office/drawing/2014/main" id="{567926B6-0800-48FD-8042-8044FF1AC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695575"/>
            <a:ext cx="19208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7" name="Shape 10">
            <a:extLst>
              <a:ext uri="{FF2B5EF4-FFF2-40B4-BE49-F238E27FC236}">
                <a16:creationId xmlns:a16="http://schemas.microsoft.com/office/drawing/2014/main" id="{D7EAE7BB-1387-4EC4-97E7-7E3577569767}"/>
              </a:ext>
            </a:extLst>
          </p:cNvPr>
          <p:cNvSpPr>
            <a:spLocks/>
          </p:cNvSpPr>
          <p:nvPr/>
        </p:nvSpPr>
        <p:spPr bwMode="auto">
          <a:xfrm>
            <a:off x="3187700" y="1598613"/>
            <a:ext cx="619125" cy="427037"/>
          </a:xfrm>
          <a:custGeom>
            <a:avLst/>
            <a:gdLst>
              <a:gd name="T0" fmla="*/ 53244 w 619210"/>
              <a:gd name="T1" fmla="*/ 0 h 426341"/>
              <a:gd name="T2" fmla="*/ 565371 w 619210"/>
              <a:gd name="T3" fmla="*/ 0 h 426341"/>
              <a:gd name="T4" fmla="*/ 618615 w 619210"/>
              <a:gd name="T5" fmla="*/ 53905 h 426341"/>
              <a:gd name="T6" fmla="*/ 618615 w 619210"/>
              <a:gd name="T7" fmla="*/ 377332 h 426341"/>
              <a:gd name="T8" fmla="*/ 618615 w 619210"/>
              <a:gd name="T9" fmla="*/ 215619 h 426341"/>
              <a:gd name="T10" fmla="*/ 565371 w 619210"/>
              <a:gd name="T11" fmla="*/ 431237 h 426341"/>
              <a:gd name="T12" fmla="*/ 53244 w 619210"/>
              <a:gd name="T13" fmla="*/ 431237 h 426341"/>
              <a:gd name="T14" fmla="*/ 309311 w 619210"/>
              <a:gd name="T15" fmla="*/ 431237 h 426341"/>
              <a:gd name="T16" fmla="*/ 0 w 619210"/>
              <a:gd name="T17" fmla="*/ 377332 h 426341"/>
              <a:gd name="T18" fmla="*/ 0 w 619210"/>
              <a:gd name="T19" fmla="*/ 53905 h 426341"/>
              <a:gd name="T20" fmla="*/ 0 w 619210"/>
              <a:gd name="T21" fmla="*/ 215619 h 426341"/>
              <a:gd name="T22" fmla="*/ 53244 w 619210"/>
              <a:gd name="T23" fmla="*/ 0 h 42634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19210" h="426341">
                <a:moveTo>
                  <a:pt x="53293" y="0"/>
                </a:moveTo>
                <a:lnTo>
                  <a:pt x="565917" y="0"/>
                </a:lnTo>
                <a:cubicBezTo>
                  <a:pt x="601446" y="0"/>
                  <a:pt x="619210" y="17764"/>
                  <a:pt x="619210" y="53293"/>
                </a:cubicBezTo>
                <a:lnTo>
                  <a:pt x="619210" y="373048"/>
                </a:lnTo>
                <a:cubicBezTo>
                  <a:pt x="619210" y="408577"/>
                  <a:pt x="601446" y="426341"/>
                  <a:pt x="565917" y="426341"/>
                </a:cubicBezTo>
                <a:lnTo>
                  <a:pt x="53293" y="426341"/>
                </a:lnTo>
                <a:cubicBezTo>
                  <a:pt x="17764" y="426341"/>
                  <a:pt x="0" y="408577"/>
                  <a:pt x="0" y="373048"/>
                </a:cubicBezTo>
                <a:lnTo>
                  <a:pt x="0" y="53293"/>
                </a:lnTo>
                <a:cubicBezTo>
                  <a:pt x="0" y="17764"/>
                  <a:pt x="17764" y="0"/>
                  <a:pt x="53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8" name="Text 11">
            <a:extLst>
              <a:ext uri="{FF2B5EF4-FFF2-40B4-BE49-F238E27FC236}">
                <a16:creationId xmlns:a16="http://schemas.microsoft.com/office/drawing/2014/main" id="{24E93502-70C9-4516-BAD1-8606047AE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700" y="1598613"/>
            <a:ext cx="61912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9" name="Shape 12">
            <a:extLst>
              <a:ext uri="{FF2B5EF4-FFF2-40B4-BE49-F238E27FC236}">
                <a16:creationId xmlns:a16="http://schemas.microsoft.com/office/drawing/2014/main" id="{FE79B068-9C5D-47B6-8DDC-EA8C7793A040}"/>
              </a:ext>
            </a:extLst>
          </p:cNvPr>
          <p:cNvSpPr>
            <a:spLocks/>
          </p:cNvSpPr>
          <p:nvPr/>
        </p:nvSpPr>
        <p:spPr bwMode="auto">
          <a:xfrm>
            <a:off x="4619625" y="1657349"/>
            <a:ext cx="1966913" cy="2170113"/>
          </a:xfrm>
          <a:custGeom>
            <a:avLst/>
            <a:gdLst>
              <a:gd name="T0" fmla="*/ 87315 w 1965960"/>
              <a:gd name="T1" fmla="*/ 0 h 2286000"/>
              <a:gd name="T2" fmla="*/ 1885324 w 1965960"/>
              <a:gd name="T3" fmla="*/ 0 h 2286000"/>
              <a:gd name="T4" fmla="*/ 1972640 w 1965960"/>
              <a:gd name="T5" fmla="*/ 87021 h 2286000"/>
              <a:gd name="T6" fmla="*/ 1972640 w 1965960"/>
              <a:gd name="T7" fmla="*/ 2198979 h 2286000"/>
              <a:gd name="T8" fmla="*/ 1972640 w 1965960"/>
              <a:gd name="T9" fmla="*/ 1143000 h 2286000"/>
              <a:gd name="T10" fmla="*/ 1885324 w 1965960"/>
              <a:gd name="T11" fmla="*/ 2286000 h 2286000"/>
              <a:gd name="T12" fmla="*/ 87315 w 1965960"/>
              <a:gd name="T13" fmla="*/ 2286000 h 2286000"/>
              <a:gd name="T14" fmla="*/ 986321 w 1965960"/>
              <a:gd name="T15" fmla="*/ 2286000 h 2286000"/>
              <a:gd name="T16" fmla="*/ 0 w 1965960"/>
              <a:gd name="T17" fmla="*/ 2198979 h 2286000"/>
              <a:gd name="T18" fmla="*/ 0 w 1965960"/>
              <a:gd name="T19" fmla="*/ 87021 h 2286000"/>
              <a:gd name="T20" fmla="*/ 0 w 1965960"/>
              <a:gd name="T21" fmla="*/ 1143000 h 2286000"/>
              <a:gd name="T22" fmla="*/ 87315 w 1965960"/>
              <a:gd name="T23" fmla="*/ 0 h 2286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65960" h="2286000">
                <a:moveTo>
                  <a:pt x="87021" y="0"/>
                </a:moveTo>
                <a:lnTo>
                  <a:pt x="1878939" y="0"/>
                </a:lnTo>
                <a:cubicBezTo>
                  <a:pt x="1936953" y="0"/>
                  <a:pt x="1965960" y="29007"/>
                  <a:pt x="1965960" y="87021"/>
                </a:cubicBezTo>
                <a:lnTo>
                  <a:pt x="1965960" y="2198979"/>
                </a:lnTo>
                <a:cubicBezTo>
                  <a:pt x="1965960" y="2256993"/>
                  <a:pt x="1936953" y="2286000"/>
                  <a:pt x="1878939" y="2286000"/>
                </a:cubicBezTo>
                <a:lnTo>
                  <a:pt x="87021" y="2286000"/>
                </a:lnTo>
                <a:cubicBezTo>
                  <a:pt x="29007" y="2286000"/>
                  <a:pt x="0" y="2256993"/>
                  <a:pt x="0" y="2198979"/>
                </a:cubicBezTo>
                <a:lnTo>
                  <a:pt x="0" y="87021"/>
                </a:lnTo>
                <a:cubicBezTo>
                  <a:pt x="0" y="29007"/>
                  <a:pt x="29007" y="0"/>
                  <a:pt x="87021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388DCC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0" name="Text 13">
            <a:extLst>
              <a:ext uri="{FF2B5EF4-FFF2-40B4-BE49-F238E27FC236}">
                <a16:creationId xmlns:a16="http://schemas.microsoft.com/office/drawing/2014/main" id="{B0C5A271-5975-4FC5-ACF8-659CB38DD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2411413"/>
            <a:ext cx="1920875" cy="58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Operative arm of SEECP</a:t>
            </a:r>
            <a:endParaRPr kumimoji="0" lang="en-US" alt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1" name="Text 14">
            <a:extLst>
              <a:ext uri="{FF2B5EF4-FFF2-40B4-BE49-F238E27FC236}">
                <a16:creationId xmlns:a16="http://schemas.microsoft.com/office/drawing/2014/main" id="{309DAF07-F02C-45CD-99A7-B88A27150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3060700"/>
            <a:ext cx="19208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2" name="Shape 15">
            <a:extLst>
              <a:ext uri="{FF2B5EF4-FFF2-40B4-BE49-F238E27FC236}">
                <a16:creationId xmlns:a16="http://schemas.microsoft.com/office/drawing/2014/main" id="{AC7B0BAE-937A-4AB3-938C-22D39C074580}"/>
              </a:ext>
            </a:extLst>
          </p:cNvPr>
          <p:cNvSpPr>
            <a:spLocks/>
          </p:cNvSpPr>
          <p:nvPr/>
        </p:nvSpPr>
        <p:spPr bwMode="auto">
          <a:xfrm>
            <a:off x="5337175" y="1990725"/>
            <a:ext cx="619125" cy="427038"/>
          </a:xfrm>
          <a:custGeom>
            <a:avLst/>
            <a:gdLst>
              <a:gd name="T0" fmla="*/ 53244 w 619210"/>
              <a:gd name="T1" fmla="*/ 0 h 426341"/>
              <a:gd name="T2" fmla="*/ 565371 w 619210"/>
              <a:gd name="T3" fmla="*/ 0 h 426341"/>
              <a:gd name="T4" fmla="*/ 618615 w 619210"/>
              <a:gd name="T5" fmla="*/ 53906 h 426341"/>
              <a:gd name="T6" fmla="*/ 618615 w 619210"/>
              <a:gd name="T7" fmla="*/ 377339 h 426341"/>
              <a:gd name="T8" fmla="*/ 618615 w 619210"/>
              <a:gd name="T9" fmla="*/ 215623 h 426341"/>
              <a:gd name="T10" fmla="*/ 565371 w 619210"/>
              <a:gd name="T11" fmla="*/ 431244 h 426341"/>
              <a:gd name="T12" fmla="*/ 53244 w 619210"/>
              <a:gd name="T13" fmla="*/ 431244 h 426341"/>
              <a:gd name="T14" fmla="*/ 309311 w 619210"/>
              <a:gd name="T15" fmla="*/ 431244 h 426341"/>
              <a:gd name="T16" fmla="*/ 0 w 619210"/>
              <a:gd name="T17" fmla="*/ 377339 h 426341"/>
              <a:gd name="T18" fmla="*/ 0 w 619210"/>
              <a:gd name="T19" fmla="*/ 53906 h 426341"/>
              <a:gd name="T20" fmla="*/ 0 w 619210"/>
              <a:gd name="T21" fmla="*/ 215623 h 426341"/>
              <a:gd name="T22" fmla="*/ 53244 w 619210"/>
              <a:gd name="T23" fmla="*/ 0 h 42634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19210" h="426341">
                <a:moveTo>
                  <a:pt x="53293" y="0"/>
                </a:moveTo>
                <a:lnTo>
                  <a:pt x="565917" y="0"/>
                </a:lnTo>
                <a:cubicBezTo>
                  <a:pt x="601446" y="0"/>
                  <a:pt x="619210" y="17764"/>
                  <a:pt x="619210" y="53293"/>
                </a:cubicBezTo>
                <a:lnTo>
                  <a:pt x="619210" y="373048"/>
                </a:lnTo>
                <a:cubicBezTo>
                  <a:pt x="619210" y="408577"/>
                  <a:pt x="601446" y="426341"/>
                  <a:pt x="565917" y="426341"/>
                </a:cubicBezTo>
                <a:lnTo>
                  <a:pt x="53293" y="426341"/>
                </a:lnTo>
                <a:cubicBezTo>
                  <a:pt x="17764" y="426341"/>
                  <a:pt x="0" y="408577"/>
                  <a:pt x="0" y="373048"/>
                </a:cubicBezTo>
                <a:lnTo>
                  <a:pt x="0" y="53293"/>
                </a:lnTo>
                <a:cubicBezTo>
                  <a:pt x="0" y="17764"/>
                  <a:pt x="17764" y="0"/>
                  <a:pt x="53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3" name="Text 16">
            <a:extLst>
              <a:ext uri="{FF2B5EF4-FFF2-40B4-BE49-F238E27FC236}">
                <a16:creationId xmlns:a16="http://schemas.microsoft.com/office/drawing/2014/main" id="{78D2F777-863A-4652-888D-C1F9E3D52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1984375"/>
            <a:ext cx="6191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4" name="Shape 17">
            <a:extLst>
              <a:ext uri="{FF2B5EF4-FFF2-40B4-BE49-F238E27FC236}">
                <a16:creationId xmlns:a16="http://schemas.microsoft.com/office/drawing/2014/main" id="{E9DA57BB-AC5E-4A54-96B9-96A54A0C8844}"/>
              </a:ext>
            </a:extLst>
          </p:cNvPr>
          <p:cNvSpPr>
            <a:spLocks/>
          </p:cNvSpPr>
          <p:nvPr/>
        </p:nvSpPr>
        <p:spPr bwMode="auto">
          <a:xfrm>
            <a:off x="6835775" y="1851670"/>
            <a:ext cx="1965325" cy="2232248"/>
          </a:xfrm>
          <a:custGeom>
            <a:avLst/>
            <a:gdLst>
              <a:gd name="T0" fmla="*/ 86825 w 1965960"/>
              <a:gd name="T1" fmla="*/ 0 h 2286000"/>
              <a:gd name="T2" fmla="*/ 1874694 w 1965960"/>
              <a:gd name="T3" fmla="*/ 0 h 2286000"/>
              <a:gd name="T4" fmla="*/ 1961519 w 1965960"/>
              <a:gd name="T5" fmla="*/ 87021 h 2286000"/>
              <a:gd name="T6" fmla="*/ 1961519 w 1965960"/>
              <a:gd name="T7" fmla="*/ 2198979 h 2286000"/>
              <a:gd name="T8" fmla="*/ 1961519 w 1965960"/>
              <a:gd name="T9" fmla="*/ 1143000 h 2286000"/>
              <a:gd name="T10" fmla="*/ 1874694 w 1965960"/>
              <a:gd name="T11" fmla="*/ 2286000 h 2286000"/>
              <a:gd name="T12" fmla="*/ 86825 w 1965960"/>
              <a:gd name="T13" fmla="*/ 2286000 h 2286000"/>
              <a:gd name="T14" fmla="*/ 980761 w 1965960"/>
              <a:gd name="T15" fmla="*/ 2286000 h 2286000"/>
              <a:gd name="T16" fmla="*/ 0 w 1965960"/>
              <a:gd name="T17" fmla="*/ 2198979 h 2286000"/>
              <a:gd name="T18" fmla="*/ 0 w 1965960"/>
              <a:gd name="T19" fmla="*/ 87021 h 2286000"/>
              <a:gd name="T20" fmla="*/ 0 w 1965960"/>
              <a:gd name="T21" fmla="*/ 1143000 h 2286000"/>
              <a:gd name="T22" fmla="*/ 86825 w 1965960"/>
              <a:gd name="T23" fmla="*/ 0 h 2286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65960" h="2286000">
                <a:moveTo>
                  <a:pt x="87021" y="0"/>
                </a:moveTo>
                <a:lnTo>
                  <a:pt x="1878939" y="0"/>
                </a:lnTo>
                <a:cubicBezTo>
                  <a:pt x="1936953" y="0"/>
                  <a:pt x="1965960" y="29007"/>
                  <a:pt x="1965960" y="87021"/>
                </a:cubicBezTo>
                <a:lnTo>
                  <a:pt x="1965960" y="2198979"/>
                </a:lnTo>
                <a:cubicBezTo>
                  <a:pt x="1965960" y="2256993"/>
                  <a:pt x="1936953" y="2286000"/>
                  <a:pt x="1878939" y="2286000"/>
                </a:cubicBezTo>
                <a:lnTo>
                  <a:pt x="87021" y="2286000"/>
                </a:lnTo>
                <a:cubicBezTo>
                  <a:pt x="29007" y="2286000"/>
                  <a:pt x="0" y="2256993"/>
                  <a:pt x="0" y="2198979"/>
                </a:cubicBezTo>
                <a:lnTo>
                  <a:pt x="0" y="87021"/>
                </a:lnTo>
                <a:cubicBezTo>
                  <a:pt x="0" y="29007"/>
                  <a:pt x="29007" y="0"/>
                  <a:pt x="87021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388DCC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5" name="Text 18">
            <a:extLst>
              <a:ext uri="{FF2B5EF4-FFF2-40B4-BE49-F238E27FC236}">
                <a16:creationId xmlns:a16="http://schemas.microsoft.com/office/drawing/2014/main" id="{D9E166C3-A848-4777-AC8B-7B2BACBC2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6229" y="2797175"/>
            <a:ext cx="1918834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All-inclusive</a:t>
            </a:r>
            <a:endParaRPr kumimoji="0" lang="en-US" alt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76" name="Text 19">
            <a:extLst>
              <a:ext uri="{FF2B5EF4-FFF2-40B4-BE49-F238E27FC236}">
                <a16:creationId xmlns:a16="http://schemas.microsoft.com/office/drawing/2014/main" id="{45C04D7E-C4C9-44E4-B608-44C66F636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775" y="3446463"/>
            <a:ext cx="1919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7" name="Shape 20">
            <a:extLst>
              <a:ext uri="{FF2B5EF4-FFF2-40B4-BE49-F238E27FC236}">
                <a16:creationId xmlns:a16="http://schemas.microsoft.com/office/drawing/2014/main" id="{D44CA1FD-7FF0-4A14-A815-C3037B10AF14}"/>
              </a:ext>
            </a:extLst>
          </p:cNvPr>
          <p:cNvSpPr>
            <a:spLocks/>
          </p:cNvSpPr>
          <p:nvPr/>
        </p:nvSpPr>
        <p:spPr bwMode="auto">
          <a:xfrm>
            <a:off x="7485063" y="2374900"/>
            <a:ext cx="619125" cy="425450"/>
          </a:xfrm>
          <a:custGeom>
            <a:avLst/>
            <a:gdLst>
              <a:gd name="T0" fmla="*/ 53244 w 619210"/>
              <a:gd name="T1" fmla="*/ 0 h 426341"/>
              <a:gd name="T2" fmla="*/ 565371 w 619210"/>
              <a:gd name="T3" fmla="*/ 0 h 426341"/>
              <a:gd name="T4" fmla="*/ 618615 w 619210"/>
              <a:gd name="T5" fmla="*/ 52519 h 426341"/>
              <a:gd name="T6" fmla="*/ 618615 w 619210"/>
              <a:gd name="T7" fmla="*/ 367624 h 426341"/>
              <a:gd name="T8" fmla="*/ 618615 w 619210"/>
              <a:gd name="T9" fmla="*/ 210070 h 426341"/>
              <a:gd name="T10" fmla="*/ 565371 w 619210"/>
              <a:gd name="T11" fmla="*/ 420143 h 426341"/>
              <a:gd name="T12" fmla="*/ 53244 w 619210"/>
              <a:gd name="T13" fmla="*/ 420143 h 426341"/>
              <a:gd name="T14" fmla="*/ 309311 w 619210"/>
              <a:gd name="T15" fmla="*/ 420143 h 426341"/>
              <a:gd name="T16" fmla="*/ 0 w 619210"/>
              <a:gd name="T17" fmla="*/ 367624 h 426341"/>
              <a:gd name="T18" fmla="*/ 0 w 619210"/>
              <a:gd name="T19" fmla="*/ 52519 h 426341"/>
              <a:gd name="T20" fmla="*/ 0 w 619210"/>
              <a:gd name="T21" fmla="*/ 210070 h 426341"/>
              <a:gd name="T22" fmla="*/ 53244 w 619210"/>
              <a:gd name="T23" fmla="*/ 0 h 42634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19210" h="426341">
                <a:moveTo>
                  <a:pt x="53293" y="0"/>
                </a:moveTo>
                <a:lnTo>
                  <a:pt x="565917" y="0"/>
                </a:lnTo>
                <a:cubicBezTo>
                  <a:pt x="601446" y="0"/>
                  <a:pt x="619210" y="17764"/>
                  <a:pt x="619210" y="53293"/>
                </a:cubicBezTo>
                <a:lnTo>
                  <a:pt x="619210" y="373048"/>
                </a:lnTo>
                <a:cubicBezTo>
                  <a:pt x="619210" y="408577"/>
                  <a:pt x="601446" y="426341"/>
                  <a:pt x="565917" y="426341"/>
                </a:cubicBezTo>
                <a:lnTo>
                  <a:pt x="53293" y="426341"/>
                </a:lnTo>
                <a:cubicBezTo>
                  <a:pt x="17764" y="426341"/>
                  <a:pt x="0" y="408577"/>
                  <a:pt x="0" y="373048"/>
                </a:cubicBezTo>
                <a:lnTo>
                  <a:pt x="0" y="53293"/>
                </a:lnTo>
                <a:cubicBezTo>
                  <a:pt x="0" y="17764"/>
                  <a:pt x="17764" y="0"/>
                  <a:pt x="53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8" name="Text 21">
            <a:extLst>
              <a:ext uri="{FF2B5EF4-FFF2-40B4-BE49-F238E27FC236}">
                <a16:creationId xmlns:a16="http://schemas.microsoft.com/office/drawing/2014/main" id="{9FC09997-F440-4D9D-8437-AA7A80DB0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063" y="2374900"/>
            <a:ext cx="6191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9479" name="Picture 23">
            <a:extLst>
              <a:ext uri="{FF2B5EF4-FFF2-40B4-BE49-F238E27FC236}">
                <a16:creationId xmlns:a16="http://schemas.microsoft.com/office/drawing/2014/main" id="{E090F57C-2602-45C3-988A-034D2C6A1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4575175"/>
            <a:ext cx="17668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84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42000">
              <a:srgbClr val="ABC0E4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5CFEC5B3-7121-4DB2-B0EA-C9358F0B9F1F}"/>
              </a:ext>
            </a:extLst>
          </p:cNvPr>
          <p:cNvSpPr/>
          <p:nvPr/>
        </p:nvSpPr>
        <p:spPr>
          <a:xfrm>
            <a:off x="365125" y="365125"/>
            <a:ext cx="366713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77B0F8A-F2FB-4B48-8541-AF4669027690}"/>
              </a:ext>
            </a:extLst>
          </p:cNvPr>
          <p:cNvSpPr/>
          <p:nvPr/>
        </p:nvSpPr>
        <p:spPr>
          <a:xfrm>
            <a:off x="761136" y="453965"/>
            <a:ext cx="8047037" cy="2103140"/>
          </a:xfrm>
          <a:prstGeom prst="rect">
            <a:avLst/>
          </a:prstGeom>
          <a:noFill/>
          <a:ln/>
        </p:spPr>
        <p:txBody>
          <a:bodyPr wrap="square" lIns="95250" tIns="95250" rIns="95250" bIns="95250">
            <a:spAutoFit/>
          </a:bodyPr>
          <a:lstStyle/>
          <a:p>
            <a:pPr eaLnBrk="1" fontAlgn="auto" hangingPunct="1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RCC’s convening power remains key in fostering regional cooperation. </a:t>
            </a:r>
          </a:p>
          <a:p>
            <a:pPr marL="285750" indent="-285750" eaLnBrk="1" fontAlgn="auto" hangingPunct="1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1600" dirty="0"/>
              <a:t>Connection to Growth Plan Structure: Pillar I: Reform Agenda; Pillar II: Regional Cooperation. </a:t>
            </a:r>
          </a:p>
          <a:p>
            <a:pPr eaLnBrk="1" fontAlgn="auto" hangingPunct="1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defRPr/>
            </a:pPr>
            <a:endParaRPr lang="en-US" sz="1500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  <a:p>
            <a:pPr eaLnBrk="1" fontAlgn="auto" hangingPunct="1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defRPr/>
            </a:pPr>
            <a:endParaRPr lang="en-US" sz="1500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  <a:p>
            <a:pPr eaLnBrk="1" fontAlgn="auto" hangingPunct="1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defRPr/>
            </a:pPr>
            <a:endParaRPr lang="en-US" sz="1500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  <a:p>
            <a:pPr eaLnBrk="1" fontAlgn="auto" hangingPunct="1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defRPr/>
            </a:pPr>
            <a:endParaRPr lang="en-US" sz="1500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17412" name="Shape 2">
            <a:extLst>
              <a:ext uri="{FF2B5EF4-FFF2-40B4-BE49-F238E27FC236}">
                <a16:creationId xmlns:a16="http://schemas.microsoft.com/office/drawing/2014/main" id="{7563D965-B7B1-4AD4-BEEB-50A5193A1BE9}"/>
              </a:ext>
            </a:extLst>
          </p:cNvPr>
          <p:cNvSpPr>
            <a:spLocks/>
          </p:cNvSpPr>
          <p:nvPr/>
        </p:nvSpPr>
        <p:spPr bwMode="auto">
          <a:xfrm>
            <a:off x="2743880" y="1674812"/>
            <a:ext cx="182563" cy="182563"/>
          </a:xfrm>
          <a:custGeom>
            <a:avLst/>
            <a:gdLst>
              <a:gd name="T0" fmla="*/ 22585 w 182880"/>
              <a:gd name="T1" fmla="*/ 0 h 182880"/>
              <a:gd name="T2" fmla="*/ 158089 w 182880"/>
              <a:gd name="T3" fmla="*/ 0 h 182880"/>
              <a:gd name="T4" fmla="*/ 180673 w 182880"/>
              <a:gd name="T5" fmla="*/ 22585 h 182880"/>
              <a:gd name="T6" fmla="*/ 180673 w 182880"/>
              <a:gd name="T7" fmla="*/ 158089 h 182880"/>
              <a:gd name="T8" fmla="*/ 180673 w 182880"/>
              <a:gd name="T9" fmla="*/ 90337 h 182880"/>
              <a:gd name="T10" fmla="*/ 158089 w 182880"/>
              <a:gd name="T11" fmla="*/ 180673 h 182880"/>
              <a:gd name="T12" fmla="*/ 22585 w 182880"/>
              <a:gd name="T13" fmla="*/ 180673 h 182880"/>
              <a:gd name="T14" fmla="*/ 90337 w 182880"/>
              <a:gd name="T15" fmla="*/ 180673 h 182880"/>
              <a:gd name="T16" fmla="*/ 0 w 182880"/>
              <a:gd name="T17" fmla="*/ 158089 h 182880"/>
              <a:gd name="T18" fmla="*/ 0 w 182880"/>
              <a:gd name="T19" fmla="*/ 22585 h 182880"/>
              <a:gd name="T20" fmla="*/ 0 w 182880"/>
              <a:gd name="T21" fmla="*/ 90337 h 182880"/>
              <a:gd name="T22" fmla="*/ 22585 w 182880"/>
              <a:gd name="T23" fmla="*/ 0 h 1828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2880" h="182880">
                <a:moveTo>
                  <a:pt x="22860" y="0"/>
                </a:moveTo>
                <a:lnTo>
                  <a:pt x="160020" y="0"/>
                </a:lnTo>
                <a:cubicBezTo>
                  <a:pt x="175260" y="0"/>
                  <a:pt x="182880" y="7620"/>
                  <a:pt x="182880" y="22860"/>
                </a:cubicBezTo>
                <a:lnTo>
                  <a:pt x="182880" y="160020"/>
                </a:lnTo>
                <a:cubicBezTo>
                  <a:pt x="182880" y="175260"/>
                  <a:pt x="175260" y="182880"/>
                  <a:pt x="160020" y="182880"/>
                </a:cubicBezTo>
                <a:lnTo>
                  <a:pt x="22860" y="182880"/>
                </a:lnTo>
                <a:cubicBezTo>
                  <a:pt x="7620" y="182880"/>
                  <a:pt x="0" y="175260"/>
                  <a:pt x="0" y="160020"/>
                </a:cubicBezTo>
                <a:lnTo>
                  <a:pt x="0" y="22860"/>
                </a:lnTo>
                <a:cubicBezTo>
                  <a:pt x="0" y="7620"/>
                  <a:pt x="7620" y="0"/>
                  <a:pt x="22860" y="0"/>
                </a:cubicBezTo>
                <a:close/>
              </a:path>
            </a:pathLst>
          </a:custGeom>
          <a:solidFill>
            <a:srgbClr val="388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3" name="Text 3">
            <a:extLst>
              <a:ext uri="{FF2B5EF4-FFF2-40B4-BE49-F238E27FC236}">
                <a16:creationId xmlns:a16="http://schemas.microsoft.com/office/drawing/2014/main" id="{8310F7A4-291B-48C5-96BA-F85FAB6F9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3409" y="1174750"/>
            <a:ext cx="2540454" cy="984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CRM – Key Achievements (2020–2024)</a:t>
            </a:r>
          </a:p>
        </p:txBody>
      </p:sp>
      <p:sp>
        <p:nvSpPr>
          <p:cNvPr id="17414" name="Text 4">
            <a:extLst>
              <a:ext uri="{FF2B5EF4-FFF2-40B4-BE49-F238E27FC236}">
                <a16:creationId xmlns:a16="http://schemas.microsoft.com/office/drawing/2014/main" id="{A262393D-3630-4FBF-B2D1-48615EA3D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325" y="1857375"/>
            <a:ext cx="2604268" cy="303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✅ 50+ measures implemented✅ 500% increase in WB6 roaming use✅ Lower EU–WB6 roaming costs✅ 23% of businesses seek WB6 labor✅ WB6 intra-regional trade doubled✅ 3% GDP per capita growth (2017–2022)✅ Degrees &amp; 7 professions recognized✅ 20 years saved via Green Lanes📊 82% public support for regional cooperation (BB 2024) 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 dirty="0">
              <a:solidFill>
                <a:srgbClr val="000000"/>
              </a:solidFill>
            </a:endParaRPr>
          </a:p>
        </p:txBody>
      </p:sp>
      <p:sp>
        <p:nvSpPr>
          <p:cNvPr id="17418" name="Shape 8">
            <a:extLst>
              <a:ext uri="{FF2B5EF4-FFF2-40B4-BE49-F238E27FC236}">
                <a16:creationId xmlns:a16="http://schemas.microsoft.com/office/drawing/2014/main" id="{D8BCBD04-2EF8-41C2-B48C-8EFBF56274D1}"/>
              </a:ext>
            </a:extLst>
          </p:cNvPr>
          <p:cNvSpPr>
            <a:spLocks/>
          </p:cNvSpPr>
          <p:nvPr/>
        </p:nvSpPr>
        <p:spPr bwMode="auto">
          <a:xfrm>
            <a:off x="5822227" y="1674812"/>
            <a:ext cx="184150" cy="182563"/>
          </a:xfrm>
          <a:custGeom>
            <a:avLst/>
            <a:gdLst>
              <a:gd name="T0" fmla="*/ 23994 w 182880"/>
              <a:gd name="T1" fmla="*/ 0 h 182880"/>
              <a:gd name="T2" fmla="*/ 167962 w 182880"/>
              <a:gd name="T3" fmla="*/ 0 h 182880"/>
              <a:gd name="T4" fmla="*/ 191959 w 182880"/>
              <a:gd name="T5" fmla="*/ 22585 h 182880"/>
              <a:gd name="T6" fmla="*/ 191959 w 182880"/>
              <a:gd name="T7" fmla="*/ 158089 h 182880"/>
              <a:gd name="T8" fmla="*/ 191959 w 182880"/>
              <a:gd name="T9" fmla="*/ 90337 h 182880"/>
              <a:gd name="T10" fmla="*/ 167962 w 182880"/>
              <a:gd name="T11" fmla="*/ 180673 h 182880"/>
              <a:gd name="T12" fmla="*/ 23994 w 182880"/>
              <a:gd name="T13" fmla="*/ 180673 h 182880"/>
              <a:gd name="T14" fmla="*/ 95978 w 182880"/>
              <a:gd name="T15" fmla="*/ 180673 h 182880"/>
              <a:gd name="T16" fmla="*/ 0 w 182880"/>
              <a:gd name="T17" fmla="*/ 158089 h 182880"/>
              <a:gd name="T18" fmla="*/ 0 w 182880"/>
              <a:gd name="T19" fmla="*/ 22585 h 182880"/>
              <a:gd name="T20" fmla="*/ 0 w 182880"/>
              <a:gd name="T21" fmla="*/ 90337 h 182880"/>
              <a:gd name="T22" fmla="*/ 23994 w 182880"/>
              <a:gd name="T23" fmla="*/ 0 h 1828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2880" h="182880">
                <a:moveTo>
                  <a:pt x="22860" y="0"/>
                </a:moveTo>
                <a:lnTo>
                  <a:pt x="160020" y="0"/>
                </a:lnTo>
                <a:cubicBezTo>
                  <a:pt x="175260" y="0"/>
                  <a:pt x="182880" y="7620"/>
                  <a:pt x="182880" y="22860"/>
                </a:cubicBezTo>
                <a:lnTo>
                  <a:pt x="182880" y="160020"/>
                </a:lnTo>
                <a:cubicBezTo>
                  <a:pt x="182880" y="175260"/>
                  <a:pt x="175260" y="182880"/>
                  <a:pt x="160020" y="182880"/>
                </a:cubicBezTo>
                <a:lnTo>
                  <a:pt x="22860" y="182880"/>
                </a:lnTo>
                <a:cubicBezTo>
                  <a:pt x="7620" y="182880"/>
                  <a:pt x="0" y="175260"/>
                  <a:pt x="0" y="160020"/>
                </a:cubicBezTo>
                <a:lnTo>
                  <a:pt x="0" y="22860"/>
                </a:lnTo>
                <a:cubicBezTo>
                  <a:pt x="0" y="7620"/>
                  <a:pt x="7620" y="0"/>
                  <a:pt x="22860" y="0"/>
                </a:cubicBezTo>
                <a:close/>
              </a:path>
            </a:pathLst>
          </a:custGeom>
          <a:solidFill>
            <a:srgbClr val="388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9" name="Text 9">
            <a:extLst>
              <a:ext uri="{FF2B5EF4-FFF2-40B4-BE49-F238E27FC236}">
                <a16:creationId xmlns:a16="http://schemas.microsoft.com/office/drawing/2014/main" id="{68790596-E531-4E02-B916-6D256DD6D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675" y="1162050"/>
            <a:ext cx="274320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CRM 2.0 Expected results 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(2025-2028)</a:t>
            </a:r>
            <a:endParaRPr lang="en-US" altLang="en-US" sz="1500" dirty="0">
              <a:solidFill>
                <a:srgbClr val="000000"/>
              </a:solidFill>
            </a:endParaRPr>
          </a:p>
        </p:txBody>
      </p:sp>
      <p:sp>
        <p:nvSpPr>
          <p:cNvPr id="17420" name="Text 10">
            <a:extLst>
              <a:ext uri="{FF2B5EF4-FFF2-40B4-BE49-F238E27FC236}">
                <a16:creationId xmlns:a16="http://schemas.microsoft.com/office/drawing/2014/main" id="{8B1F683C-C4E7-4D0A-BF53-074ED406E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2139702"/>
            <a:ext cx="2604268" cy="208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✅ Stronger alignment with EU Single Market✅ Backed by the €6B Reform &amp; Growth Facility (2024–2027)🎯 Expected Outcomes by 2025:📈 +1.3% GDP via labor mobility🌍 +2% annual economic growth💰 +6.5% investment👷 +1% annual job growth🚀 +5–10% increase in SME productivity</a:t>
            </a:r>
            <a:endParaRPr lang="en-US" alt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24" name="Picture 17">
            <a:extLst>
              <a:ext uri="{FF2B5EF4-FFF2-40B4-BE49-F238E27FC236}">
                <a16:creationId xmlns:a16="http://schemas.microsoft.com/office/drawing/2014/main" id="{43F0A65C-557D-4F92-BC45-864202F79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12" y="2080777"/>
            <a:ext cx="2525713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2">
            <a:extLst>
              <a:ext uri="{FF2B5EF4-FFF2-40B4-BE49-F238E27FC236}">
                <a16:creationId xmlns:a16="http://schemas.microsoft.com/office/drawing/2014/main" id="{3E77E1A3-5663-4DCC-96EC-ED646F5CC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43" y="4295835"/>
            <a:ext cx="17637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42000">
              <a:srgbClr val="ABC0E4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5CFEC5B3-7121-4DB2-B0EA-C9358F0B9F1F}"/>
              </a:ext>
            </a:extLst>
          </p:cNvPr>
          <p:cNvSpPr/>
          <p:nvPr/>
        </p:nvSpPr>
        <p:spPr>
          <a:xfrm>
            <a:off x="67468" y="125752"/>
            <a:ext cx="366713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77B0F8A-F2FB-4B48-8541-AF4669027690}"/>
              </a:ext>
            </a:extLst>
          </p:cNvPr>
          <p:cNvSpPr/>
          <p:nvPr/>
        </p:nvSpPr>
        <p:spPr>
          <a:xfrm>
            <a:off x="250825" y="396194"/>
            <a:ext cx="8528050" cy="691471"/>
          </a:xfrm>
          <a:prstGeom prst="rect">
            <a:avLst/>
          </a:prstGeom>
          <a:noFill/>
          <a:ln/>
        </p:spPr>
        <p:txBody>
          <a:bodyPr lIns="95250" tIns="95250" rIns="95250" bIns="95250">
            <a:spAutoFit/>
          </a:bodyPr>
          <a:lstStyle/>
          <a:p>
            <a:pPr eaLnBrk="1" fontAlgn="auto" hangingPunct="1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Enhancing employability through skills development initiatives </a:t>
            </a:r>
          </a:p>
          <a:p>
            <a:pPr eaLnBrk="1" fontAlgn="auto" hangingPunct="1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defRPr/>
            </a:pPr>
            <a:endParaRPr lang="en-US" sz="1500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17412" name="Shape 2">
            <a:extLst>
              <a:ext uri="{FF2B5EF4-FFF2-40B4-BE49-F238E27FC236}">
                <a16:creationId xmlns:a16="http://schemas.microsoft.com/office/drawing/2014/main" id="{7563D965-B7B1-4AD4-BEEB-50A5193A1BE9}"/>
              </a:ext>
            </a:extLst>
          </p:cNvPr>
          <p:cNvSpPr>
            <a:spLocks/>
          </p:cNvSpPr>
          <p:nvPr/>
        </p:nvSpPr>
        <p:spPr bwMode="auto">
          <a:xfrm>
            <a:off x="2780846" y="1502872"/>
            <a:ext cx="182563" cy="182563"/>
          </a:xfrm>
          <a:custGeom>
            <a:avLst/>
            <a:gdLst>
              <a:gd name="T0" fmla="*/ 22585 w 182880"/>
              <a:gd name="T1" fmla="*/ 0 h 182880"/>
              <a:gd name="T2" fmla="*/ 158089 w 182880"/>
              <a:gd name="T3" fmla="*/ 0 h 182880"/>
              <a:gd name="T4" fmla="*/ 180673 w 182880"/>
              <a:gd name="T5" fmla="*/ 22585 h 182880"/>
              <a:gd name="T6" fmla="*/ 180673 w 182880"/>
              <a:gd name="T7" fmla="*/ 158089 h 182880"/>
              <a:gd name="T8" fmla="*/ 180673 w 182880"/>
              <a:gd name="T9" fmla="*/ 90337 h 182880"/>
              <a:gd name="T10" fmla="*/ 158089 w 182880"/>
              <a:gd name="T11" fmla="*/ 180673 h 182880"/>
              <a:gd name="T12" fmla="*/ 22585 w 182880"/>
              <a:gd name="T13" fmla="*/ 180673 h 182880"/>
              <a:gd name="T14" fmla="*/ 90337 w 182880"/>
              <a:gd name="T15" fmla="*/ 180673 h 182880"/>
              <a:gd name="T16" fmla="*/ 0 w 182880"/>
              <a:gd name="T17" fmla="*/ 158089 h 182880"/>
              <a:gd name="T18" fmla="*/ 0 w 182880"/>
              <a:gd name="T19" fmla="*/ 22585 h 182880"/>
              <a:gd name="T20" fmla="*/ 0 w 182880"/>
              <a:gd name="T21" fmla="*/ 90337 h 182880"/>
              <a:gd name="T22" fmla="*/ 22585 w 182880"/>
              <a:gd name="T23" fmla="*/ 0 h 1828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2880" h="182880">
                <a:moveTo>
                  <a:pt x="22860" y="0"/>
                </a:moveTo>
                <a:lnTo>
                  <a:pt x="160020" y="0"/>
                </a:lnTo>
                <a:cubicBezTo>
                  <a:pt x="175260" y="0"/>
                  <a:pt x="182880" y="7620"/>
                  <a:pt x="182880" y="22860"/>
                </a:cubicBezTo>
                <a:lnTo>
                  <a:pt x="182880" y="160020"/>
                </a:lnTo>
                <a:cubicBezTo>
                  <a:pt x="182880" y="175260"/>
                  <a:pt x="175260" y="182880"/>
                  <a:pt x="160020" y="182880"/>
                </a:cubicBezTo>
                <a:lnTo>
                  <a:pt x="22860" y="182880"/>
                </a:lnTo>
                <a:cubicBezTo>
                  <a:pt x="7620" y="182880"/>
                  <a:pt x="0" y="175260"/>
                  <a:pt x="0" y="160020"/>
                </a:cubicBezTo>
                <a:lnTo>
                  <a:pt x="0" y="22860"/>
                </a:lnTo>
                <a:cubicBezTo>
                  <a:pt x="0" y="7620"/>
                  <a:pt x="7620" y="0"/>
                  <a:pt x="22860" y="0"/>
                </a:cubicBezTo>
                <a:close/>
              </a:path>
            </a:pathLst>
          </a:custGeom>
          <a:solidFill>
            <a:srgbClr val="388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3" name="Text 3">
            <a:extLst>
              <a:ext uri="{FF2B5EF4-FFF2-40B4-BE49-F238E27FC236}">
                <a16:creationId xmlns:a16="http://schemas.microsoft.com/office/drawing/2014/main" id="{8310F7A4-291B-48C5-96BA-F85FAB6F9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3409" y="1174750"/>
            <a:ext cx="2540454" cy="93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Addressing the Skills Gap for a Competitive Workforce</a:t>
            </a:r>
            <a:endParaRPr lang="en-US" altLang="en-US" sz="1500" dirty="0">
              <a:solidFill>
                <a:srgbClr val="000000"/>
              </a:solidFill>
            </a:endParaRPr>
          </a:p>
        </p:txBody>
      </p:sp>
      <p:sp>
        <p:nvSpPr>
          <p:cNvPr id="17414" name="Text 4">
            <a:extLst>
              <a:ext uri="{FF2B5EF4-FFF2-40B4-BE49-F238E27FC236}">
                <a16:creationId xmlns:a16="http://schemas.microsoft.com/office/drawing/2014/main" id="{A262393D-3630-4FBF-B2D1-48615EA3D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325" y="1857375"/>
            <a:ext cx="2743200" cy="92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Identifying and closing the skills gap is essential to meet labor market demands and enhance employability across the Western Balkans Six.</a:t>
            </a:r>
            <a:endParaRPr lang="en-US" altLang="en-US" sz="1500" dirty="0">
              <a:solidFill>
                <a:srgbClr val="000000"/>
              </a:solidFill>
            </a:endParaRPr>
          </a:p>
        </p:txBody>
      </p:sp>
      <p:sp>
        <p:nvSpPr>
          <p:cNvPr id="17415" name="Shape 5">
            <a:extLst>
              <a:ext uri="{FF2B5EF4-FFF2-40B4-BE49-F238E27FC236}">
                <a16:creationId xmlns:a16="http://schemas.microsoft.com/office/drawing/2014/main" id="{CA950F01-733E-4A6E-BF6D-B1C453E5FB1C}"/>
              </a:ext>
            </a:extLst>
          </p:cNvPr>
          <p:cNvSpPr>
            <a:spLocks/>
          </p:cNvSpPr>
          <p:nvPr/>
        </p:nvSpPr>
        <p:spPr bwMode="auto">
          <a:xfrm>
            <a:off x="2725738" y="3048000"/>
            <a:ext cx="184150" cy="182563"/>
          </a:xfrm>
          <a:custGeom>
            <a:avLst/>
            <a:gdLst>
              <a:gd name="T0" fmla="*/ 23994 w 182880"/>
              <a:gd name="T1" fmla="*/ 0 h 182880"/>
              <a:gd name="T2" fmla="*/ 167962 w 182880"/>
              <a:gd name="T3" fmla="*/ 0 h 182880"/>
              <a:gd name="T4" fmla="*/ 191959 w 182880"/>
              <a:gd name="T5" fmla="*/ 22585 h 182880"/>
              <a:gd name="T6" fmla="*/ 191959 w 182880"/>
              <a:gd name="T7" fmla="*/ 158089 h 182880"/>
              <a:gd name="T8" fmla="*/ 191959 w 182880"/>
              <a:gd name="T9" fmla="*/ 90337 h 182880"/>
              <a:gd name="T10" fmla="*/ 167962 w 182880"/>
              <a:gd name="T11" fmla="*/ 180673 h 182880"/>
              <a:gd name="T12" fmla="*/ 23994 w 182880"/>
              <a:gd name="T13" fmla="*/ 180673 h 182880"/>
              <a:gd name="T14" fmla="*/ 95978 w 182880"/>
              <a:gd name="T15" fmla="*/ 180673 h 182880"/>
              <a:gd name="T16" fmla="*/ 0 w 182880"/>
              <a:gd name="T17" fmla="*/ 158089 h 182880"/>
              <a:gd name="T18" fmla="*/ 0 w 182880"/>
              <a:gd name="T19" fmla="*/ 22585 h 182880"/>
              <a:gd name="T20" fmla="*/ 0 w 182880"/>
              <a:gd name="T21" fmla="*/ 90337 h 182880"/>
              <a:gd name="T22" fmla="*/ 23994 w 182880"/>
              <a:gd name="T23" fmla="*/ 0 h 1828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2880" h="182880">
                <a:moveTo>
                  <a:pt x="22860" y="0"/>
                </a:moveTo>
                <a:lnTo>
                  <a:pt x="160020" y="0"/>
                </a:lnTo>
                <a:cubicBezTo>
                  <a:pt x="175260" y="0"/>
                  <a:pt x="182880" y="7620"/>
                  <a:pt x="182880" y="22860"/>
                </a:cubicBezTo>
                <a:lnTo>
                  <a:pt x="182880" y="160020"/>
                </a:lnTo>
                <a:cubicBezTo>
                  <a:pt x="182880" y="175260"/>
                  <a:pt x="175260" y="182880"/>
                  <a:pt x="160020" y="182880"/>
                </a:cubicBezTo>
                <a:lnTo>
                  <a:pt x="22860" y="182880"/>
                </a:lnTo>
                <a:cubicBezTo>
                  <a:pt x="7620" y="182880"/>
                  <a:pt x="0" y="175260"/>
                  <a:pt x="0" y="160020"/>
                </a:cubicBezTo>
                <a:lnTo>
                  <a:pt x="0" y="22860"/>
                </a:lnTo>
                <a:cubicBezTo>
                  <a:pt x="0" y="7620"/>
                  <a:pt x="7620" y="0"/>
                  <a:pt x="22860" y="0"/>
                </a:cubicBezTo>
                <a:close/>
              </a:path>
            </a:pathLst>
          </a:custGeom>
          <a:solidFill>
            <a:srgbClr val="388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6" name="Text 6">
            <a:extLst>
              <a:ext uri="{FF2B5EF4-FFF2-40B4-BE49-F238E27FC236}">
                <a16:creationId xmlns:a16="http://schemas.microsoft.com/office/drawing/2014/main" id="{1185EB24-FE54-4CC9-B5E1-92251AD3B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325" y="3048000"/>
            <a:ext cx="2743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Fostering Regional Partnerships for Educational Recognition and Quality Assurance</a:t>
            </a: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7417" name="Text 7">
            <a:extLst>
              <a:ext uri="{FF2B5EF4-FFF2-40B4-BE49-F238E27FC236}">
                <a16:creationId xmlns:a16="http://schemas.microsoft.com/office/drawing/2014/main" id="{F84B9C6E-8DAD-44D9-82D2-44B87E0E3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325" y="3722688"/>
            <a:ext cx="27432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Collaborating with European networks to strengthen educational recognition and integrate quality assurance systems.</a:t>
            </a: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7418" name="Shape 8">
            <a:extLst>
              <a:ext uri="{FF2B5EF4-FFF2-40B4-BE49-F238E27FC236}">
                <a16:creationId xmlns:a16="http://schemas.microsoft.com/office/drawing/2014/main" id="{D8BCBD04-2EF8-41C2-B48C-8EFBF56274D1}"/>
              </a:ext>
            </a:extLst>
          </p:cNvPr>
          <p:cNvSpPr>
            <a:spLocks/>
          </p:cNvSpPr>
          <p:nvPr/>
        </p:nvSpPr>
        <p:spPr bwMode="auto">
          <a:xfrm>
            <a:off x="5814559" y="1519789"/>
            <a:ext cx="184150" cy="182563"/>
          </a:xfrm>
          <a:custGeom>
            <a:avLst/>
            <a:gdLst>
              <a:gd name="T0" fmla="*/ 23994 w 182880"/>
              <a:gd name="T1" fmla="*/ 0 h 182880"/>
              <a:gd name="T2" fmla="*/ 167962 w 182880"/>
              <a:gd name="T3" fmla="*/ 0 h 182880"/>
              <a:gd name="T4" fmla="*/ 191959 w 182880"/>
              <a:gd name="T5" fmla="*/ 22585 h 182880"/>
              <a:gd name="T6" fmla="*/ 191959 w 182880"/>
              <a:gd name="T7" fmla="*/ 158089 h 182880"/>
              <a:gd name="T8" fmla="*/ 191959 w 182880"/>
              <a:gd name="T9" fmla="*/ 90337 h 182880"/>
              <a:gd name="T10" fmla="*/ 167962 w 182880"/>
              <a:gd name="T11" fmla="*/ 180673 h 182880"/>
              <a:gd name="T12" fmla="*/ 23994 w 182880"/>
              <a:gd name="T13" fmla="*/ 180673 h 182880"/>
              <a:gd name="T14" fmla="*/ 95978 w 182880"/>
              <a:gd name="T15" fmla="*/ 180673 h 182880"/>
              <a:gd name="T16" fmla="*/ 0 w 182880"/>
              <a:gd name="T17" fmla="*/ 158089 h 182880"/>
              <a:gd name="T18" fmla="*/ 0 w 182880"/>
              <a:gd name="T19" fmla="*/ 22585 h 182880"/>
              <a:gd name="T20" fmla="*/ 0 w 182880"/>
              <a:gd name="T21" fmla="*/ 90337 h 182880"/>
              <a:gd name="T22" fmla="*/ 23994 w 182880"/>
              <a:gd name="T23" fmla="*/ 0 h 1828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2880" h="182880">
                <a:moveTo>
                  <a:pt x="22860" y="0"/>
                </a:moveTo>
                <a:lnTo>
                  <a:pt x="160020" y="0"/>
                </a:lnTo>
                <a:cubicBezTo>
                  <a:pt x="175260" y="0"/>
                  <a:pt x="182880" y="7620"/>
                  <a:pt x="182880" y="22860"/>
                </a:cubicBezTo>
                <a:lnTo>
                  <a:pt x="182880" y="160020"/>
                </a:lnTo>
                <a:cubicBezTo>
                  <a:pt x="182880" y="175260"/>
                  <a:pt x="175260" y="182880"/>
                  <a:pt x="160020" y="182880"/>
                </a:cubicBezTo>
                <a:lnTo>
                  <a:pt x="22860" y="182880"/>
                </a:lnTo>
                <a:cubicBezTo>
                  <a:pt x="7620" y="182880"/>
                  <a:pt x="0" y="175260"/>
                  <a:pt x="0" y="160020"/>
                </a:cubicBezTo>
                <a:lnTo>
                  <a:pt x="0" y="22860"/>
                </a:lnTo>
                <a:cubicBezTo>
                  <a:pt x="0" y="7620"/>
                  <a:pt x="7620" y="0"/>
                  <a:pt x="22860" y="0"/>
                </a:cubicBezTo>
                <a:close/>
              </a:path>
            </a:pathLst>
          </a:custGeom>
          <a:solidFill>
            <a:srgbClr val="388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9" name="Text 9">
            <a:extLst>
              <a:ext uri="{FF2B5EF4-FFF2-40B4-BE49-F238E27FC236}">
                <a16:creationId xmlns:a16="http://schemas.microsoft.com/office/drawing/2014/main" id="{68790596-E531-4E02-B916-6D256DD6D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675" y="1162050"/>
            <a:ext cx="2743200" cy="93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Mobility and Alignment with EU Standards for Professionals</a:t>
            </a:r>
            <a:endParaRPr lang="en-US" altLang="en-US" sz="1500" dirty="0">
              <a:solidFill>
                <a:srgbClr val="000000"/>
              </a:solidFill>
            </a:endParaRPr>
          </a:p>
        </p:txBody>
      </p:sp>
      <p:sp>
        <p:nvSpPr>
          <p:cNvPr id="17420" name="Text 10">
            <a:extLst>
              <a:ext uri="{FF2B5EF4-FFF2-40B4-BE49-F238E27FC236}">
                <a16:creationId xmlns:a16="http://schemas.microsoft.com/office/drawing/2014/main" id="{8B1F683C-C4E7-4D0A-BF53-074ED406E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2139702"/>
            <a:ext cx="2604268" cy="736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Ensuring that qualifications are recognized across the WB6, enhancing mobility and employment opportunities.</a:t>
            </a:r>
            <a:endParaRPr lang="en-US" altLang="en-US" sz="1500" dirty="0">
              <a:solidFill>
                <a:srgbClr val="000000"/>
              </a:solidFill>
            </a:endParaRPr>
          </a:p>
        </p:txBody>
      </p:sp>
      <p:sp>
        <p:nvSpPr>
          <p:cNvPr id="17421" name="Shape 11">
            <a:extLst>
              <a:ext uri="{FF2B5EF4-FFF2-40B4-BE49-F238E27FC236}">
                <a16:creationId xmlns:a16="http://schemas.microsoft.com/office/drawing/2014/main" id="{C22035AD-60ED-4577-92BE-2B53041CDE14}"/>
              </a:ext>
            </a:extLst>
          </p:cNvPr>
          <p:cNvSpPr>
            <a:spLocks/>
          </p:cNvSpPr>
          <p:nvPr/>
        </p:nvSpPr>
        <p:spPr bwMode="auto">
          <a:xfrm>
            <a:off x="5888038" y="3048000"/>
            <a:ext cx="184150" cy="182563"/>
          </a:xfrm>
          <a:custGeom>
            <a:avLst/>
            <a:gdLst>
              <a:gd name="T0" fmla="*/ 23994 w 182880"/>
              <a:gd name="T1" fmla="*/ 0 h 182880"/>
              <a:gd name="T2" fmla="*/ 167962 w 182880"/>
              <a:gd name="T3" fmla="*/ 0 h 182880"/>
              <a:gd name="T4" fmla="*/ 191959 w 182880"/>
              <a:gd name="T5" fmla="*/ 22585 h 182880"/>
              <a:gd name="T6" fmla="*/ 191959 w 182880"/>
              <a:gd name="T7" fmla="*/ 158089 h 182880"/>
              <a:gd name="T8" fmla="*/ 191959 w 182880"/>
              <a:gd name="T9" fmla="*/ 90337 h 182880"/>
              <a:gd name="T10" fmla="*/ 167962 w 182880"/>
              <a:gd name="T11" fmla="*/ 180673 h 182880"/>
              <a:gd name="T12" fmla="*/ 23994 w 182880"/>
              <a:gd name="T13" fmla="*/ 180673 h 182880"/>
              <a:gd name="T14" fmla="*/ 95978 w 182880"/>
              <a:gd name="T15" fmla="*/ 180673 h 182880"/>
              <a:gd name="T16" fmla="*/ 0 w 182880"/>
              <a:gd name="T17" fmla="*/ 158089 h 182880"/>
              <a:gd name="T18" fmla="*/ 0 w 182880"/>
              <a:gd name="T19" fmla="*/ 22585 h 182880"/>
              <a:gd name="T20" fmla="*/ 0 w 182880"/>
              <a:gd name="T21" fmla="*/ 90337 h 182880"/>
              <a:gd name="T22" fmla="*/ 23994 w 182880"/>
              <a:gd name="T23" fmla="*/ 0 h 1828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2880" h="182880">
                <a:moveTo>
                  <a:pt x="22860" y="0"/>
                </a:moveTo>
                <a:lnTo>
                  <a:pt x="160020" y="0"/>
                </a:lnTo>
                <a:cubicBezTo>
                  <a:pt x="175260" y="0"/>
                  <a:pt x="182880" y="7620"/>
                  <a:pt x="182880" y="22860"/>
                </a:cubicBezTo>
                <a:lnTo>
                  <a:pt x="182880" y="160020"/>
                </a:lnTo>
                <a:cubicBezTo>
                  <a:pt x="182880" y="175260"/>
                  <a:pt x="175260" y="182880"/>
                  <a:pt x="160020" y="182880"/>
                </a:cubicBezTo>
                <a:lnTo>
                  <a:pt x="22860" y="182880"/>
                </a:lnTo>
                <a:cubicBezTo>
                  <a:pt x="7620" y="182880"/>
                  <a:pt x="0" y="175260"/>
                  <a:pt x="0" y="160020"/>
                </a:cubicBezTo>
                <a:lnTo>
                  <a:pt x="0" y="22860"/>
                </a:lnTo>
                <a:cubicBezTo>
                  <a:pt x="0" y="7620"/>
                  <a:pt x="7620" y="0"/>
                  <a:pt x="22860" y="0"/>
                </a:cubicBezTo>
                <a:close/>
              </a:path>
            </a:pathLst>
          </a:custGeom>
          <a:solidFill>
            <a:srgbClr val="388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Text 12">
            <a:extLst>
              <a:ext uri="{FF2B5EF4-FFF2-40B4-BE49-F238E27FC236}">
                <a16:creationId xmlns:a16="http://schemas.microsoft.com/office/drawing/2014/main" id="{D8A78AD5-3D4F-402E-A15B-F204D07AE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675" y="3048000"/>
            <a:ext cx="27432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Social Protection Frameworks</a:t>
            </a:r>
            <a:endParaRPr lang="en-US" altLang="en-US" sz="1500" dirty="0">
              <a:solidFill>
                <a:srgbClr val="000000"/>
              </a:solidFill>
            </a:endParaRPr>
          </a:p>
        </p:txBody>
      </p:sp>
      <p:sp>
        <p:nvSpPr>
          <p:cNvPr id="17423" name="Text 13">
            <a:extLst>
              <a:ext uri="{FF2B5EF4-FFF2-40B4-BE49-F238E27FC236}">
                <a16:creationId xmlns:a16="http://schemas.microsoft.com/office/drawing/2014/main" id="{B6196C3F-FD6C-4DEA-ADBB-861451DA0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675" y="3722688"/>
            <a:ext cx="27432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Ensuring portability of social rights and establishing continuous dialogue on social security reforms is crucial for worker protection in the region.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 dirty="0">
              <a:solidFill>
                <a:srgbClr val="000000"/>
              </a:solidFill>
            </a:endParaRPr>
          </a:p>
        </p:txBody>
      </p:sp>
      <p:pic>
        <p:nvPicPr>
          <p:cNvPr id="17425" name="Picture 2">
            <a:extLst>
              <a:ext uri="{FF2B5EF4-FFF2-40B4-BE49-F238E27FC236}">
                <a16:creationId xmlns:a16="http://schemas.microsoft.com/office/drawing/2014/main" id="{3E77E1A3-5663-4DCC-96EC-ED646F5CC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583" y="4510088"/>
            <a:ext cx="17637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B390D4-C1E6-4AB0-9642-5DEFB435C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99" y="2015499"/>
            <a:ext cx="2333446" cy="1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72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46001">
              <a:srgbClr val="ABC0E4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FD3C318-DC4A-4EB7-84DE-E20F5BC33310}"/>
              </a:ext>
            </a:extLst>
          </p:cNvPr>
          <p:cNvSpPr/>
          <p:nvPr/>
        </p:nvSpPr>
        <p:spPr>
          <a:xfrm>
            <a:off x="365125" y="365125"/>
            <a:ext cx="366713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21507" name="Text 1">
            <a:extLst>
              <a:ext uri="{FF2B5EF4-FFF2-40B4-BE49-F238E27FC236}">
                <a16:creationId xmlns:a16="http://schemas.microsoft.com/office/drawing/2014/main" id="{37D9085D-0957-41DE-9C4C-4959EECE1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20675"/>
            <a:ext cx="8413750" cy="455613"/>
          </a:xfrm>
          <a:prstGeom prst="rect">
            <a:avLst/>
          </a:prstGeom>
          <a:noFill/>
          <a:ln>
            <a:noFill/>
          </a:ln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  <a:defRPr/>
            </a:pPr>
            <a:r>
              <a:rPr lang="en-US" altLang="en-U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altLang="en-US" sz="2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Capital Development Component  </a:t>
            </a:r>
            <a:endParaRPr lang="en-US" altLang="en-US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460" name="Shape 2">
            <a:extLst>
              <a:ext uri="{FF2B5EF4-FFF2-40B4-BE49-F238E27FC236}">
                <a16:creationId xmlns:a16="http://schemas.microsoft.com/office/drawing/2014/main" id="{612FB626-D938-4063-8680-BC92A271F9D6}"/>
              </a:ext>
            </a:extLst>
          </p:cNvPr>
          <p:cNvSpPr>
            <a:spLocks/>
          </p:cNvSpPr>
          <p:nvPr/>
        </p:nvSpPr>
        <p:spPr bwMode="auto">
          <a:xfrm>
            <a:off x="466725" y="1004888"/>
            <a:ext cx="1966913" cy="2286000"/>
          </a:xfrm>
          <a:custGeom>
            <a:avLst/>
            <a:gdLst>
              <a:gd name="T0" fmla="*/ 87315 w 1965960"/>
              <a:gd name="T1" fmla="*/ 0 h 2286000"/>
              <a:gd name="T2" fmla="*/ 1885324 w 1965960"/>
              <a:gd name="T3" fmla="*/ 0 h 2286000"/>
              <a:gd name="T4" fmla="*/ 1972640 w 1965960"/>
              <a:gd name="T5" fmla="*/ 87021 h 2286000"/>
              <a:gd name="T6" fmla="*/ 1972640 w 1965960"/>
              <a:gd name="T7" fmla="*/ 2198979 h 2286000"/>
              <a:gd name="T8" fmla="*/ 1972640 w 1965960"/>
              <a:gd name="T9" fmla="*/ 1143000 h 2286000"/>
              <a:gd name="T10" fmla="*/ 1885324 w 1965960"/>
              <a:gd name="T11" fmla="*/ 2286000 h 2286000"/>
              <a:gd name="T12" fmla="*/ 87315 w 1965960"/>
              <a:gd name="T13" fmla="*/ 2286000 h 2286000"/>
              <a:gd name="T14" fmla="*/ 986321 w 1965960"/>
              <a:gd name="T15" fmla="*/ 2286000 h 2286000"/>
              <a:gd name="T16" fmla="*/ 0 w 1965960"/>
              <a:gd name="T17" fmla="*/ 2198979 h 2286000"/>
              <a:gd name="T18" fmla="*/ 0 w 1965960"/>
              <a:gd name="T19" fmla="*/ 87021 h 2286000"/>
              <a:gd name="T20" fmla="*/ 0 w 1965960"/>
              <a:gd name="T21" fmla="*/ 1143000 h 2286000"/>
              <a:gd name="T22" fmla="*/ 87315 w 1965960"/>
              <a:gd name="T23" fmla="*/ 0 h 2286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65960" h="2286000">
                <a:moveTo>
                  <a:pt x="87021" y="0"/>
                </a:moveTo>
                <a:lnTo>
                  <a:pt x="1878939" y="0"/>
                </a:lnTo>
                <a:cubicBezTo>
                  <a:pt x="1936953" y="0"/>
                  <a:pt x="1965960" y="29007"/>
                  <a:pt x="1965960" y="87021"/>
                </a:cubicBezTo>
                <a:lnTo>
                  <a:pt x="1965960" y="2198979"/>
                </a:lnTo>
                <a:cubicBezTo>
                  <a:pt x="1965960" y="2256993"/>
                  <a:pt x="1936953" y="2286000"/>
                  <a:pt x="1878939" y="2286000"/>
                </a:cubicBezTo>
                <a:lnTo>
                  <a:pt x="87021" y="2286000"/>
                </a:lnTo>
                <a:cubicBezTo>
                  <a:pt x="29007" y="2286000"/>
                  <a:pt x="0" y="2256993"/>
                  <a:pt x="0" y="2198979"/>
                </a:cubicBezTo>
                <a:lnTo>
                  <a:pt x="0" y="87021"/>
                </a:lnTo>
                <a:cubicBezTo>
                  <a:pt x="0" y="29007"/>
                  <a:pt x="29007" y="0"/>
                  <a:pt x="87021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388D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Text 3">
            <a:extLst>
              <a:ext uri="{FF2B5EF4-FFF2-40B4-BE49-F238E27FC236}">
                <a16:creationId xmlns:a16="http://schemas.microsoft.com/office/drawing/2014/main" id="{8623193C-2B1E-4612-9A5B-284121A24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1685925"/>
            <a:ext cx="19208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(4.1. )Standards in education and quality assurance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2" name="Text 4">
            <a:extLst>
              <a:ext uri="{FF2B5EF4-FFF2-40B4-BE49-F238E27FC236}">
                <a16:creationId xmlns:a16="http://schemas.microsoft.com/office/drawing/2014/main" id="{03FC0AED-B49B-4E51-83BB-6D5810F6F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8" y="2295525"/>
            <a:ext cx="1919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9463" name="Text 6">
            <a:extLst>
              <a:ext uri="{FF2B5EF4-FFF2-40B4-BE49-F238E27FC236}">
                <a16:creationId xmlns:a16="http://schemas.microsoft.com/office/drawing/2014/main" id="{32311784-9D8A-4DC3-B992-835D0C905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813" y="1219200"/>
            <a:ext cx="6191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21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9464" name="Shape 7">
            <a:extLst>
              <a:ext uri="{FF2B5EF4-FFF2-40B4-BE49-F238E27FC236}">
                <a16:creationId xmlns:a16="http://schemas.microsoft.com/office/drawing/2014/main" id="{E6BF18B5-5CD1-40E0-9173-7B9C22E1DEE6}"/>
              </a:ext>
            </a:extLst>
          </p:cNvPr>
          <p:cNvSpPr>
            <a:spLocks/>
          </p:cNvSpPr>
          <p:nvPr/>
        </p:nvSpPr>
        <p:spPr bwMode="auto">
          <a:xfrm>
            <a:off x="2559050" y="1258888"/>
            <a:ext cx="1965325" cy="2286000"/>
          </a:xfrm>
          <a:custGeom>
            <a:avLst/>
            <a:gdLst>
              <a:gd name="T0" fmla="*/ 86825 w 1965960"/>
              <a:gd name="T1" fmla="*/ 0 h 2286000"/>
              <a:gd name="T2" fmla="*/ 1874694 w 1965960"/>
              <a:gd name="T3" fmla="*/ 0 h 2286000"/>
              <a:gd name="T4" fmla="*/ 1961519 w 1965960"/>
              <a:gd name="T5" fmla="*/ 87021 h 2286000"/>
              <a:gd name="T6" fmla="*/ 1961519 w 1965960"/>
              <a:gd name="T7" fmla="*/ 2198979 h 2286000"/>
              <a:gd name="T8" fmla="*/ 1961519 w 1965960"/>
              <a:gd name="T9" fmla="*/ 1143000 h 2286000"/>
              <a:gd name="T10" fmla="*/ 1874694 w 1965960"/>
              <a:gd name="T11" fmla="*/ 2286000 h 2286000"/>
              <a:gd name="T12" fmla="*/ 86825 w 1965960"/>
              <a:gd name="T13" fmla="*/ 2286000 h 2286000"/>
              <a:gd name="T14" fmla="*/ 980761 w 1965960"/>
              <a:gd name="T15" fmla="*/ 2286000 h 2286000"/>
              <a:gd name="T16" fmla="*/ 0 w 1965960"/>
              <a:gd name="T17" fmla="*/ 2198979 h 2286000"/>
              <a:gd name="T18" fmla="*/ 0 w 1965960"/>
              <a:gd name="T19" fmla="*/ 87021 h 2286000"/>
              <a:gd name="T20" fmla="*/ 0 w 1965960"/>
              <a:gd name="T21" fmla="*/ 1143000 h 2286000"/>
              <a:gd name="T22" fmla="*/ 86825 w 1965960"/>
              <a:gd name="T23" fmla="*/ 0 h 2286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65960" h="2286000">
                <a:moveTo>
                  <a:pt x="87021" y="0"/>
                </a:moveTo>
                <a:lnTo>
                  <a:pt x="1878939" y="0"/>
                </a:lnTo>
                <a:cubicBezTo>
                  <a:pt x="1936953" y="0"/>
                  <a:pt x="1965960" y="29007"/>
                  <a:pt x="1965960" y="87021"/>
                </a:cubicBezTo>
                <a:lnTo>
                  <a:pt x="1965960" y="2198979"/>
                </a:lnTo>
                <a:cubicBezTo>
                  <a:pt x="1965960" y="2256993"/>
                  <a:pt x="1936953" y="2286000"/>
                  <a:pt x="1878939" y="2286000"/>
                </a:cubicBezTo>
                <a:lnTo>
                  <a:pt x="87021" y="2286000"/>
                </a:lnTo>
                <a:cubicBezTo>
                  <a:pt x="29007" y="2286000"/>
                  <a:pt x="0" y="2256993"/>
                  <a:pt x="0" y="2198979"/>
                </a:cubicBezTo>
                <a:lnTo>
                  <a:pt x="0" y="87021"/>
                </a:lnTo>
                <a:cubicBezTo>
                  <a:pt x="0" y="29007"/>
                  <a:pt x="29007" y="0"/>
                  <a:pt x="87021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388D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5" name="Text 8">
            <a:extLst>
              <a:ext uri="{FF2B5EF4-FFF2-40B4-BE49-F238E27FC236}">
                <a16:creationId xmlns:a16="http://schemas.microsoft.com/office/drawing/2014/main" id="{A41105FA-970D-4387-8CC9-DB8F63AC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020888"/>
            <a:ext cx="192087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(4.2.) Close the skills gap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400"/>
              <a:t> 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9466" name="Text 9">
            <a:extLst>
              <a:ext uri="{FF2B5EF4-FFF2-40B4-BE49-F238E27FC236}">
                <a16:creationId xmlns:a16="http://schemas.microsoft.com/office/drawing/2014/main" id="{567926B6-0800-48FD-8042-8044FF1AC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695575"/>
            <a:ext cx="19208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9467" name="Shape 10">
            <a:extLst>
              <a:ext uri="{FF2B5EF4-FFF2-40B4-BE49-F238E27FC236}">
                <a16:creationId xmlns:a16="http://schemas.microsoft.com/office/drawing/2014/main" id="{D7EAE7BB-1387-4EC4-97E7-7E3577569767}"/>
              </a:ext>
            </a:extLst>
          </p:cNvPr>
          <p:cNvSpPr>
            <a:spLocks/>
          </p:cNvSpPr>
          <p:nvPr/>
        </p:nvSpPr>
        <p:spPr bwMode="auto">
          <a:xfrm>
            <a:off x="3187700" y="1598613"/>
            <a:ext cx="619125" cy="427037"/>
          </a:xfrm>
          <a:custGeom>
            <a:avLst/>
            <a:gdLst>
              <a:gd name="T0" fmla="*/ 53244 w 619210"/>
              <a:gd name="T1" fmla="*/ 0 h 426341"/>
              <a:gd name="T2" fmla="*/ 565371 w 619210"/>
              <a:gd name="T3" fmla="*/ 0 h 426341"/>
              <a:gd name="T4" fmla="*/ 618615 w 619210"/>
              <a:gd name="T5" fmla="*/ 53905 h 426341"/>
              <a:gd name="T6" fmla="*/ 618615 w 619210"/>
              <a:gd name="T7" fmla="*/ 377332 h 426341"/>
              <a:gd name="T8" fmla="*/ 618615 w 619210"/>
              <a:gd name="T9" fmla="*/ 215619 h 426341"/>
              <a:gd name="T10" fmla="*/ 565371 w 619210"/>
              <a:gd name="T11" fmla="*/ 431237 h 426341"/>
              <a:gd name="T12" fmla="*/ 53244 w 619210"/>
              <a:gd name="T13" fmla="*/ 431237 h 426341"/>
              <a:gd name="T14" fmla="*/ 309311 w 619210"/>
              <a:gd name="T15" fmla="*/ 431237 h 426341"/>
              <a:gd name="T16" fmla="*/ 0 w 619210"/>
              <a:gd name="T17" fmla="*/ 377332 h 426341"/>
              <a:gd name="T18" fmla="*/ 0 w 619210"/>
              <a:gd name="T19" fmla="*/ 53905 h 426341"/>
              <a:gd name="T20" fmla="*/ 0 w 619210"/>
              <a:gd name="T21" fmla="*/ 215619 h 426341"/>
              <a:gd name="T22" fmla="*/ 53244 w 619210"/>
              <a:gd name="T23" fmla="*/ 0 h 42634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19210" h="426341">
                <a:moveTo>
                  <a:pt x="53293" y="0"/>
                </a:moveTo>
                <a:lnTo>
                  <a:pt x="565917" y="0"/>
                </a:lnTo>
                <a:cubicBezTo>
                  <a:pt x="601446" y="0"/>
                  <a:pt x="619210" y="17764"/>
                  <a:pt x="619210" y="53293"/>
                </a:cubicBezTo>
                <a:lnTo>
                  <a:pt x="619210" y="373048"/>
                </a:lnTo>
                <a:cubicBezTo>
                  <a:pt x="619210" y="408577"/>
                  <a:pt x="601446" y="426341"/>
                  <a:pt x="565917" y="426341"/>
                </a:cubicBezTo>
                <a:lnTo>
                  <a:pt x="53293" y="426341"/>
                </a:lnTo>
                <a:cubicBezTo>
                  <a:pt x="17764" y="426341"/>
                  <a:pt x="0" y="408577"/>
                  <a:pt x="0" y="373048"/>
                </a:cubicBezTo>
                <a:lnTo>
                  <a:pt x="0" y="53293"/>
                </a:lnTo>
                <a:cubicBezTo>
                  <a:pt x="0" y="17764"/>
                  <a:pt x="17764" y="0"/>
                  <a:pt x="53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Text 11">
            <a:extLst>
              <a:ext uri="{FF2B5EF4-FFF2-40B4-BE49-F238E27FC236}">
                <a16:creationId xmlns:a16="http://schemas.microsoft.com/office/drawing/2014/main" id="{24E93502-70C9-4516-BAD1-8606047AE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700" y="1598613"/>
            <a:ext cx="61912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21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9469" name="Shape 12">
            <a:extLst>
              <a:ext uri="{FF2B5EF4-FFF2-40B4-BE49-F238E27FC236}">
                <a16:creationId xmlns:a16="http://schemas.microsoft.com/office/drawing/2014/main" id="{FE79B068-9C5D-47B6-8DDC-EA8C7793A040}"/>
              </a:ext>
            </a:extLst>
          </p:cNvPr>
          <p:cNvSpPr>
            <a:spLocks/>
          </p:cNvSpPr>
          <p:nvPr/>
        </p:nvSpPr>
        <p:spPr bwMode="auto">
          <a:xfrm>
            <a:off x="4619625" y="1541463"/>
            <a:ext cx="1966913" cy="2286000"/>
          </a:xfrm>
          <a:custGeom>
            <a:avLst/>
            <a:gdLst>
              <a:gd name="T0" fmla="*/ 87315 w 1965960"/>
              <a:gd name="T1" fmla="*/ 0 h 2286000"/>
              <a:gd name="T2" fmla="*/ 1885324 w 1965960"/>
              <a:gd name="T3" fmla="*/ 0 h 2286000"/>
              <a:gd name="T4" fmla="*/ 1972640 w 1965960"/>
              <a:gd name="T5" fmla="*/ 87021 h 2286000"/>
              <a:gd name="T6" fmla="*/ 1972640 w 1965960"/>
              <a:gd name="T7" fmla="*/ 2198979 h 2286000"/>
              <a:gd name="T8" fmla="*/ 1972640 w 1965960"/>
              <a:gd name="T9" fmla="*/ 1143000 h 2286000"/>
              <a:gd name="T10" fmla="*/ 1885324 w 1965960"/>
              <a:gd name="T11" fmla="*/ 2286000 h 2286000"/>
              <a:gd name="T12" fmla="*/ 87315 w 1965960"/>
              <a:gd name="T13" fmla="*/ 2286000 h 2286000"/>
              <a:gd name="T14" fmla="*/ 986321 w 1965960"/>
              <a:gd name="T15" fmla="*/ 2286000 h 2286000"/>
              <a:gd name="T16" fmla="*/ 0 w 1965960"/>
              <a:gd name="T17" fmla="*/ 2198979 h 2286000"/>
              <a:gd name="T18" fmla="*/ 0 w 1965960"/>
              <a:gd name="T19" fmla="*/ 87021 h 2286000"/>
              <a:gd name="T20" fmla="*/ 0 w 1965960"/>
              <a:gd name="T21" fmla="*/ 1143000 h 2286000"/>
              <a:gd name="T22" fmla="*/ 87315 w 1965960"/>
              <a:gd name="T23" fmla="*/ 0 h 2286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65960" h="2286000">
                <a:moveTo>
                  <a:pt x="87021" y="0"/>
                </a:moveTo>
                <a:lnTo>
                  <a:pt x="1878939" y="0"/>
                </a:lnTo>
                <a:cubicBezTo>
                  <a:pt x="1936953" y="0"/>
                  <a:pt x="1965960" y="29007"/>
                  <a:pt x="1965960" y="87021"/>
                </a:cubicBezTo>
                <a:lnTo>
                  <a:pt x="1965960" y="2198979"/>
                </a:lnTo>
                <a:cubicBezTo>
                  <a:pt x="1965960" y="2256993"/>
                  <a:pt x="1936953" y="2286000"/>
                  <a:pt x="1878939" y="2286000"/>
                </a:cubicBezTo>
                <a:lnTo>
                  <a:pt x="87021" y="2286000"/>
                </a:lnTo>
                <a:cubicBezTo>
                  <a:pt x="29007" y="2286000"/>
                  <a:pt x="0" y="2256993"/>
                  <a:pt x="0" y="2198979"/>
                </a:cubicBezTo>
                <a:lnTo>
                  <a:pt x="0" y="87021"/>
                </a:lnTo>
                <a:cubicBezTo>
                  <a:pt x="0" y="29007"/>
                  <a:pt x="29007" y="0"/>
                  <a:pt x="87021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388D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0" name="Text 13">
            <a:extLst>
              <a:ext uri="{FF2B5EF4-FFF2-40B4-BE49-F238E27FC236}">
                <a16:creationId xmlns:a16="http://schemas.microsoft.com/office/drawing/2014/main" id="{B0C5A271-5975-4FC5-ACF8-659CB38DD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2411413"/>
            <a:ext cx="1920875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(4.3.) Labour market reform for economic opportunities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9471" name="Text 14">
            <a:extLst>
              <a:ext uri="{FF2B5EF4-FFF2-40B4-BE49-F238E27FC236}">
                <a16:creationId xmlns:a16="http://schemas.microsoft.com/office/drawing/2014/main" id="{309DAF07-F02C-45CD-99A7-B88A27150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3060700"/>
            <a:ext cx="19208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9472" name="Shape 15">
            <a:extLst>
              <a:ext uri="{FF2B5EF4-FFF2-40B4-BE49-F238E27FC236}">
                <a16:creationId xmlns:a16="http://schemas.microsoft.com/office/drawing/2014/main" id="{AC7B0BAE-937A-4AB3-938C-22D39C074580}"/>
              </a:ext>
            </a:extLst>
          </p:cNvPr>
          <p:cNvSpPr>
            <a:spLocks/>
          </p:cNvSpPr>
          <p:nvPr/>
        </p:nvSpPr>
        <p:spPr bwMode="auto">
          <a:xfrm>
            <a:off x="5337175" y="1990725"/>
            <a:ext cx="619125" cy="427038"/>
          </a:xfrm>
          <a:custGeom>
            <a:avLst/>
            <a:gdLst>
              <a:gd name="T0" fmla="*/ 53244 w 619210"/>
              <a:gd name="T1" fmla="*/ 0 h 426341"/>
              <a:gd name="T2" fmla="*/ 565371 w 619210"/>
              <a:gd name="T3" fmla="*/ 0 h 426341"/>
              <a:gd name="T4" fmla="*/ 618615 w 619210"/>
              <a:gd name="T5" fmla="*/ 53906 h 426341"/>
              <a:gd name="T6" fmla="*/ 618615 w 619210"/>
              <a:gd name="T7" fmla="*/ 377339 h 426341"/>
              <a:gd name="T8" fmla="*/ 618615 w 619210"/>
              <a:gd name="T9" fmla="*/ 215623 h 426341"/>
              <a:gd name="T10" fmla="*/ 565371 w 619210"/>
              <a:gd name="T11" fmla="*/ 431244 h 426341"/>
              <a:gd name="T12" fmla="*/ 53244 w 619210"/>
              <a:gd name="T13" fmla="*/ 431244 h 426341"/>
              <a:gd name="T14" fmla="*/ 309311 w 619210"/>
              <a:gd name="T15" fmla="*/ 431244 h 426341"/>
              <a:gd name="T16" fmla="*/ 0 w 619210"/>
              <a:gd name="T17" fmla="*/ 377339 h 426341"/>
              <a:gd name="T18" fmla="*/ 0 w 619210"/>
              <a:gd name="T19" fmla="*/ 53906 h 426341"/>
              <a:gd name="T20" fmla="*/ 0 w 619210"/>
              <a:gd name="T21" fmla="*/ 215623 h 426341"/>
              <a:gd name="T22" fmla="*/ 53244 w 619210"/>
              <a:gd name="T23" fmla="*/ 0 h 42634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19210" h="426341">
                <a:moveTo>
                  <a:pt x="53293" y="0"/>
                </a:moveTo>
                <a:lnTo>
                  <a:pt x="565917" y="0"/>
                </a:lnTo>
                <a:cubicBezTo>
                  <a:pt x="601446" y="0"/>
                  <a:pt x="619210" y="17764"/>
                  <a:pt x="619210" y="53293"/>
                </a:cubicBezTo>
                <a:lnTo>
                  <a:pt x="619210" y="373048"/>
                </a:lnTo>
                <a:cubicBezTo>
                  <a:pt x="619210" y="408577"/>
                  <a:pt x="601446" y="426341"/>
                  <a:pt x="565917" y="426341"/>
                </a:cubicBezTo>
                <a:lnTo>
                  <a:pt x="53293" y="426341"/>
                </a:lnTo>
                <a:cubicBezTo>
                  <a:pt x="17764" y="426341"/>
                  <a:pt x="0" y="408577"/>
                  <a:pt x="0" y="373048"/>
                </a:cubicBezTo>
                <a:lnTo>
                  <a:pt x="0" y="53293"/>
                </a:lnTo>
                <a:cubicBezTo>
                  <a:pt x="0" y="17764"/>
                  <a:pt x="17764" y="0"/>
                  <a:pt x="53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Text 16">
            <a:extLst>
              <a:ext uri="{FF2B5EF4-FFF2-40B4-BE49-F238E27FC236}">
                <a16:creationId xmlns:a16="http://schemas.microsoft.com/office/drawing/2014/main" id="{78D2F777-863A-4652-888D-C1F9E3D52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1984375"/>
            <a:ext cx="6191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21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9474" name="Shape 17">
            <a:extLst>
              <a:ext uri="{FF2B5EF4-FFF2-40B4-BE49-F238E27FC236}">
                <a16:creationId xmlns:a16="http://schemas.microsoft.com/office/drawing/2014/main" id="{E9DA57BB-AC5E-4A54-96B9-96A54A0C8844}"/>
              </a:ext>
            </a:extLst>
          </p:cNvPr>
          <p:cNvSpPr>
            <a:spLocks/>
          </p:cNvSpPr>
          <p:nvPr/>
        </p:nvSpPr>
        <p:spPr bwMode="auto">
          <a:xfrm>
            <a:off x="6835775" y="1941513"/>
            <a:ext cx="1965325" cy="2286000"/>
          </a:xfrm>
          <a:custGeom>
            <a:avLst/>
            <a:gdLst>
              <a:gd name="T0" fmla="*/ 86825 w 1965960"/>
              <a:gd name="T1" fmla="*/ 0 h 2286000"/>
              <a:gd name="T2" fmla="*/ 1874694 w 1965960"/>
              <a:gd name="T3" fmla="*/ 0 h 2286000"/>
              <a:gd name="T4" fmla="*/ 1961519 w 1965960"/>
              <a:gd name="T5" fmla="*/ 87021 h 2286000"/>
              <a:gd name="T6" fmla="*/ 1961519 w 1965960"/>
              <a:gd name="T7" fmla="*/ 2198979 h 2286000"/>
              <a:gd name="T8" fmla="*/ 1961519 w 1965960"/>
              <a:gd name="T9" fmla="*/ 1143000 h 2286000"/>
              <a:gd name="T10" fmla="*/ 1874694 w 1965960"/>
              <a:gd name="T11" fmla="*/ 2286000 h 2286000"/>
              <a:gd name="T12" fmla="*/ 86825 w 1965960"/>
              <a:gd name="T13" fmla="*/ 2286000 h 2286000"/>
              <a:gd name="T14" fmla="*/ 980761 w 1965960"/>
              <a:gd name="T15" fmla="*/ 2286000 h 2286000"/>
              <a:gd name="T16" fmla="*/ 0 w 1965960"/>
              <a:gd name="T17" fmla="*/ 2198979 h 2286000"/>
              <a:gd name="T18" fmla="*/ 0 w 1965960"/>
              <a:gd name="T19" fmla="*/ 87021 h 2286000"/>
              <a:gd name="T20" fmla="*/ 0 w 1965960"/>
              <a:gd name="T21" fmla="*/ 1143000 h 2286000"/>
              <a:gd name="T22" fmla="*/ 86825 w 1965960"/>
              <a:gd name="T23" fmla="*/ 0 h 2286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65960" h="2286000">
                <a:moveTo>
                  <a:pt x="87021" y="0"/>
                </a:moveTo>
                <a:lnTo>
                  <a:pt x="1878939" y="0"/>
                </a:lnTo>
                <a:cubicBezTo>
                  <a:pt x="1936953" y="0"/>
                  <a:pt x="1965960" y="29007"/>
                  <a:pt x="1965960" y="87021"/>
                </a:cubicBezTo>
                <a:lnTo>
                  <a:pt x="1965960" y="2198979"/>
                </a:lnTo>
                <a:cubicBezTo>
                  <a:pt x="1965960" y="2256993"/>
                  <a:pt x="1936953" y="2286000"/>
                  <a:pt x="1878939" y="2286000"/>
                </a:cubicBezTo>
                <a:lnTo>
                  <a:pt x="87021" y="2286000"/>
                </a:lnTo>
                <a:cubicBezTo>
                  <a:pt x="29007" y="2286000"/>
                  <a:pt x="0" y="2256993"/>
                  <a:pt x="0" y="2198979"/>
                </a:cubicBezTo>
                <a:lnTo>
                  <a:pt x="0" y="87021"/>
                </a:lnTo>
                <a:cubicBezTo>
                  <a:pt x="0" y="29007"/>
                  <a:pt x="29007" y="0"/>
                  <a:pt x="87021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388D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Text 18">
            <a:extLst>
              <a:ext uri="{FF2B5EF4-FFF2-40B4-BE49-F238E27FC236}">
                <a16:creationId xmlns:a16="http://schemas.microsoft.com/office/drawing/2014/main" id="{D9E166C3-A848-4777-AC8B-7B2BACBC2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775" y="2797175"/>
            <a:ext cx="1919288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(4.4.) Boost Regional Innovation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400"/>
              <a:t> 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6" name="Text 19">
            <a:extLst>
              <a:ext uri="{FF2B5EF4-FFF2-40B4-BE49-F238E27FC236}">
                <a16:creationId xmlns:a16="http://schemas.microsoft.com/office/drawing/2014/main" id="{45C04D7E-C4C9-44E4-B608-44C66F636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775" y="3446463"/>
            <a:ext cx="1919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19477" name="Shape 20">
            <a:extLst>
              <a:ext uri="{FF2B5EF4-FFF2-40B4-BE49-F238E27FC236}">
                <a16:creationId xmlns:a16="http://schemas.microsoft.com/office/drawing/2014/main" id="{D44CA1FD-7FF0-4A14-A815-C3037B10AF14}"/>
              </a:ext>
            </a:extLst>
          </p:cNvPr>
          <p:cNvSpPr>
            <a:spLocks/>
          </p:cNvSpPr>
          <p:nvPr/>
        </p:nvSpPr>
        <p:spPr bwMode="auto">
          <a:xfrm>
            <a:off x="7485063" y="2374900"/>
            <a:ext cx="619125" cy="425450"/>
          </a:xfrm>
          <a:custGeom>
            <a:avLst/>
            <a:gdLst>
              <a:gd name="T0" fmla="*/ 53244 w 619210"/>
              <a:gd name="T1" fmla="*/ 0 h 426341"/>
              <a:gd name="T2" fmla="*/ 565371 w 619210"/>
              <a:gd name="T3" fmla="*/ 0 h 426341"/>
              <a:gd name="T4" fmla="*/ 618615 w 619210"/>
              <a:gd name="T5" fmla="*/ 52519 h 426341"/>
              <a:gd name="T6" fmla="*/ 618615 w 619210"/>
              <a:gd name="T7" fmla="*/ 367624 h 426341"/>
              <a:gd name="T8" fmla="*/ 618615 w 619210"/>
              <a:gd name="T9" fmla="*/ 210070 h 426341"/>
              <a:gd name="T10" fmla="*/ 565371 w 619210"/>
              <a:gd name="T11" fmla="*/ 420143 h 426341"/>
              <a:gd name="T12" fmla="*/ 53244 w 619210"/>
              <a:gd name="T13" fmla="*/ 420143 h 426341"/>
              <a:gd name="T14" fmla="*/ 309311 w 619210"/>
              <a:gd name="T15" fmla="*/ 420143 h 426341"/>
              <a:gd name="T16" fmla="*/ 0 w 619210"/>
              <a:gd name="T17" fmla="*/ 367624 h 426341"/>
              <a:gd name="T18" fmla="*/ 0 w 619210"/>
              <a:gd name="T19" fmla="*/ 52519 h 426341"/>
              <a:gd name="T20" fmla="*/ 0 w 619210"/>
              <a:gd name="T21" fmla="*/ 210070 h 426341"/>
              <a:gd name="T22" fmla="*/ 53244 w 619210"/>
              <a:gd name="T23" fmla="*/ 0 h 42634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19210" h="426341">
                <a:moveTo>
                  <a:pt x="53293" y="0"/>
                </a:moveTo>
                <a:lnTo>
                  <a:pt x="565917" y="0"/>
                </a:lnTo>
                <a:cubicBezTo>
                  <a:pt x="601446" y="0"/>
                  <a:pt x="619210" y="17764"/>
                  <a:pt x="619210" y="53293"/>
                </a:cubicBezTo>
                <a:lnTo>
                  <a:pt x="619210" y="373048"/>
                </a:lnTo>
                <a:cubicBezTo>
                  <a:pt x="619210" y="408577"/>
                  <a:pt x="601446" y="426341"/>
                  <a:pt x="565917" y="426341"/>
                </a:cubicBezTo>
                <a:lnTo>
                  <a:pt x="53293" y="426341"/>
                </a:lnTo>
                <a:cubicBezTo>
                  <a:pt x="17764" y="426341"/>
                  <a:pt x="0" y="408577"/>
                  <a:pt x="0" y="373048"/>
                </a:cubicBezTo>
                <a:lnTo>
                  <a:pt x="0" y="53293"/>
                </a:lnTo>
                <a:cubicBezTo>
                  <a:pt x="0" y="17764"/>
                  <a:pt x="17764" y="0"/>
                  <a:pt x="53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Text 21">
            <a:extLst>
              <a:ext uri="{FF2B5EF4-FFF2-40B4-BE49-F238E27FC236}">
                <a16:creationId xmlns:a16="http://schemas.microsoft.com/office/drawing/2014/main" id="{9FC09997-F440-4D9D-8437-AA7A80DB0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063" y="2374900"/>
            <a:ext cx="6191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21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altLang="en-US" sz="1500">
              <a:solidFill>
                <a:srgbClr val="000000"/>
              </a:solidFill>
            </a:endParaRPr>
          </a:p>
        </p:txBody>
      </p:sp>
      <p:pic>
        <p:nvPicPr>
          <p:cNvPr id="19479" name="Picture 23">
            <a:extLst>
              <a:ext uri="{FF2B5EF4-FFF2-40B4-BE49-F238E27FC236}">
                <a16:creationId xmlns:a16="http://schemas.microsoft.com/office/drawing/2014/main" id="{E090F57C-2602-45C3-988A-034D2C6A1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4575175"/>
            <a:ext cx="17668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46001">
              <a:srgbClr val="ABC0E4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FD3C318-DC4A-4EB7-84DE-E20F5BC33310}"/>
              </a:ext>
            </a:extLst>
          </p:cNvPr>
          <p:cNvSpPr/>
          <p:nvPr/>
        </p:nvSpPr>
        <p:spPr>
          <a:xfrm>
            <a:off x="365125" y="365125"/>
            <a:ext cx="366713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21507" name="Text 1">
            <a:extLst>
              <a:ext uri="{FF2B5EF4-FFF2-40B4-BE49-F238E27FC236}">
                <a16:creationId xmlns:a16="http://schemas.microsoft.com/office/drawing/2014/main" id="{37D9085D-0957-41DE-9C4C-4959EECE1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20675"/>
            <a:ext cx="8413750" cy="455253"/>
          </a:xfrm>
          <a:prstGeom prst="rect">
            <a:avLst/>
          </a:prstGeom>
          <a:noFill/>
          <a:ln>
            <a:noFill/>
          </a:ln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Capital Development / Quality Assurance Measures  </a:t>
            </a:r>
            <a:endParaRPr kumimoji="0" lang="en-US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2" name="Text 4">
            <a:extLst>
              <a:ext uri="{FF2B5EF4-FFF2-40B4-BE49-F238E27FC236}">
                <a16:creationId xmlns:a16="http://schemas.microsoft.com/office/drawing/2014/main" id="{03FC0AED-B49B-4E51-83BB-6D5810F6F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8" y="2295525"/>
            <a:ext cx="1919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66" name="Text 9">
            <a:extLst>
              <a:ext uri="{FF2B5EF4-FFF2-40B4-BE49-F238E27FC236}">
                <a16:creationId xmlns:a16="http://schemas.microsoft.com/office/drawing/2014/main" id="{567926B6-0800-48FD-8042-8044FF1AC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695575"/>
            <a:ext cx="19208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1" name="Text 14">
            <a:extLst>
              <a:ext uri="{FF2B5EF4-FFF2-40B4-BE49-F238E27FC236}">
                <a16:creationId xmlns:a16="http://schemas.microsoft.com/office/drawing/2014/main" id="{309DAF07-F02C-45CD-99A7-B88A27150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3060700"/>
            <a:ext cx="19208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76" name="Text 19">
            <a:extLst>
              <a:ext uri="{FF2B5EF4-FFF2-40B4-BE49-F238E27FC236}">
                <a16:creationId xmlns:a16="http://schemas.microsoft.com/office/drawing/2014/main" id="{45C04D7E-C4C9-44E4-B608-44C66F636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775" y="3446463"/>
            <a:ext cx="1919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9479" name="Picture 23">
            <a:extLst>
              <a:ext uri="{FF2B5EF4-FFF2-40B4-BE49-F238E27FC236}">
                <a16:creationId xmlns:a16="http://schemas.microsoft.com/office/drawing/2014/main" id="{E090F57C-2602-45C3-988A-034D2C6A1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4575175"/>
            <a:ext cx="17668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EA7C8A4F-BD90-406F-B52A-970477B33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17562"/>
            <a:ext cx="6162675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697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57001">
              <a:srgbClr val="ABC0E4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FE91D8F-6868-41B3-A4BE-61CEFB760CE7}"/>
              </a:ext>
            </a:extLst>
          </p:cNvPr>
          <p:cNvSpPr/>
          <p:nvPr/>
        </p:nvSpPr>
        <p:spPr>
          <a:xfrm>
            <a:off x="365125" y="365125"/>
            <a:ext cx="366713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21507" name="Text 1">
            <a:extLst>
              <a:ext uri="{FF2B5EF4-FFF2-40B4-BE49-F238E27FC236}">
                <a16:creationId xmlns:a16="http://schemas.microsoft.com/office/drawing/2014/main" id="{6F0BB432-B46F-420F-A427-77CA094A5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29070"/>
            <a:ext cx="5121275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en-US" sz="21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HCD Measures elaborated                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2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 dirty="0">
              <a:solidFill>
                <a:srgbClr val="000000"/>
              </a:solidFill>
            </a:endParaRPr>
          </a:p>
        </p:txBody>
      </p:sp>
      <p:sp>
        <p:nvSpPr>
          <p:cNvPr id="21508" name="Text 2">
            <a:extLst>
              <a:ext uri="{FF2B5EF4-FFF2-40B4-BE49-F238E27FC236}">
                <a16:creationId xmlns:a16="http://schemas.microsoft.com/office/drawing/2014/main" id="{0E47F3BB-FDBC-4FB2-996E-A788F9481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1443038"/>
            <a:ext cx="4302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</a:t>
            </a:r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1509" name="Text 3">
            <a:extLst>
              <a:ext uri="{FF2B5EF4-FFF2-40B4-BE49-F238E27FC236}">
                <a16:creationId xmlns:a16="http://schemas.microsoft.com/office/drawing/2014/main" id="{E29EC3AA-6125-4674-AC48-154C38AB3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293813"/>
            <a:ext cx="457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CEEAACE-CDDD-4DB4-8571-555BF34ADE5A}"/>
              </a:ext>
            </a:extLst>
          </p:cNvPr>
          <p:cNvSpPr/>
          <p:nvPr/>
        </p:nvSpPr>
        <p:spPr>
          <a:xfrm>
            <a:off x="731838" y="1033463"/>
            <a:ext cx="5029200" cy="0"/>
          </a:xfrm>
          <a:custGeom>
            <a:avLst/>
            <a:gdLst/>
            <a:ahLst/>
            <a:cxnLst/>
            <a:rect l="l" t="t" r="r" b="b"/>
            <a:pathLst>
              <a:path w="5029200">
                <a:moveTo>
                  <a:pt x="0" y="0"/>
                </a:moveTo>
                <a:lnTo>
                  <a:pt x="5029200" y="0"/>
                </a:lnTo>
              </a:path>
            </a:pathLst>
          </a:custGeom>
          <a:noFill/>
          <a:ln w="19050">
            <a:solidFill>
              <a:srgbClr val="388DCC"/>
            </a:solidFill>
            <a:prstDash val="dash"/>
            <a:headEnd type="none"/>
            <a:tailEnd type="none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Facilitate access to higher education and study admission for students from WB6 in EU public higher education institutions (HEIs).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Ensure WB6 students have unrestricted access to study and admission opportunities within the WB6.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Accelerate recognition of WB6 academic qualifications at the EU level.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511" name="Text 6">
            <a:extLst>
              <a:ext uri="{FF2B5EF4-FFF2-40B4-BE49-F238E27FC236}">
                <a16:creationId xmlns:a16="http://schemas.microsoft.com/office/drawing/2014/main" id="{FBC23CA3-1736-4822-B16B-EA00087B4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697163"/>
            <a:ext cx="4572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</a:t>
            </a:r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1512" name="Text 7">
            <a:extLst>
              <a:ext uri="{FF2B5EF4-FFF2-40B4-BE49-F238E27FC236}">
                <a16:creationId xmlns:a16="http://schemas.microsoft.com/office/drawing/2014/main" id="{C5CF1CD4-5DEB-48F4-92EB-57BD28175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547938"/>
            <a:ext cx="457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21513" name="Text 8">
            <a:extLst>
              <a:ext uri="{FF2B5EF4-FFF2-40B4-BE49-F238E27FC236}">
                <a16:creationId xmlns:a16="http://schemas.microsoft.com/office/drawing/2014/main" id="{8189EB54-F0EA-49A8-ABE4-E287253DE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952750"/>
            <a:ext cx="45720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21514" name="Shape 9">
            <a:extLst>
              <a:ext uri="{FF2B5EF4-FFF2-40B4-BE49-F238E27FC236}">
                <a16:creationId xmlns:a16="http://schemas.microsoft.com/office/drawing/2014/main" id="{2EE3113F-8C5F-4D11-B952-6482AE728815}"/>
              </a:ext>
            </a:extLst>
          </p:cNvPr>
          <p:cNvSpPr>
            <a:spLocks/>
          </p:cNvSpPr>
          <p:nvPr/>
        </p:nvSpPr>
        <p:spPr bwMode="auto">
          <a:xfrm>
            <a:off x="457200" y="2179638"/>
            <a:ext cx="5029200" cy="46037"/>
          </a:xfrm>
          <a:custGeom>
            <a:avLst/>
            <a:gdLst>
              <a:gd name="T0" fmla="*/ 0 w 5029200"/>
              <a:gd name="T1" fmla="*/ 0 h 45719"/>
              <a:gd name="T2" fmla="*/ 5029200 w 5029200"/>
              <a:gd name="T3" fmla="*/ 0 h 45719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029200" h="45719">
                <a:moveTo>
                  <a:pt x="0" y="0"/>
                </a:moveTo>
                <a:lnTo>
                  <a:pt x="5029200" y="0"/>
                </a:lnTo>
              </a:path>
            </a:pathLst>
          </a:custGeom>
          <a:noFill/>
          <a:ln w="19050">
            <a:solidFill>
              <a:srgbClr val="388DCC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Text 10">
            <a:extLst>
              <a:ext uri="{FF2B5EF4-FFF2-40B4-BE49-F238E27FC236}">
                <a16:creationId xmlns:a16="http://schemas.microsoft.com/office/drawing/2014/main" id="{D10DFE96-8CF4-4E45-A26B-17E586393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25888"/>
            <a:ext cx="4572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4.3</a:t>
            </a:r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1516" name="Text 12">
            <a:extLst>
              <a:ext uri="{FF2B5EF4-FFF2-40B4-BE49-F238E27FC236}">
                <a16:creationId xmlns:a16="http://schemas.microsoft.com/office/drawing/2014/main" id="{4A97C512-7DC3-4686-8087-19B73D4C9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181475"/>
            <a:ext cx="45720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21517" name="Shape 13">
            <a:extLst>
              <a:ext uri="{FF2B5EF4-FFF2-40B4-BE49-F238E27FC236}">
                <a16:creationId xmlns:a16="http://schemas.microsoft.com/office/drawing/2014/main" id="{7CCE4636-A1B9-440E-90BB-3A2E46AAFD2D}"/>
              </a:ext>
            </a:extLst>
          </p:cNvPr>
          <p:cNvSpPr>
            <a:spLocks/>
          </p:cNvSpPr>
          <p:nvPr/>
        </p:nvSpPr>
        <p:spPr bwMode="auto">
          <a:xfrm>
            <a:off x="457200" y="3776663"/>
            <a:ext cx="5029200" cy="0"/>
          </a:xfrm>
          <a:custGeom>
            <a:avLst/>
            <a:gdLst>
              <a:gd name="T0" fmla="*/ 0 w 5029200"/>
              <a:gd name="T1" fmla="*/ 5029200 w 502920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5029200">
                <a:moveTo>
                  <a:pt x="0" y="0"/>
                </a:moveTo>
                <a:lnTo>
                  <a:pt x="5029200" y="0"/>
                </a:lnTo>
              </a:path>
            </a:pathLst>
          </a:custGeom>
          <a:noFill/>
          <a:ln w="19050">
            <a:solidFill>
              <a:srgbClr val="388DCC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8" name="TextBox 19">
            <a:extLst>
              <a:ext uri="{FF2B5EF4-FFF2-40B4-BE49-F238E27FC236}">
                <a16:creationId xmlns:a16="http://schemas.microsoft.com/office/drawing/2014/main" id="{19279BF6-0D07-4BBB-A2BE-079A646AD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16163"/>
            <a:ext cx="81295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</a:rPr>
              <a:t>Enable portability of social rights.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</a:rPr>
              <a:t>Agreement on relaxation of work permit procedure within the WB6.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</a:rPr>
              <a:t>Adopt a regional declaration for vocational education and training (VET).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</a:rPr>
              <a:t>Create three common regional bases for occupational standards for VET in the WB6.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</a:rPr>
              <a:t> Eliminate unnecessary licensing and harmonise licensing requirements for occupations that will remain under the licensing system.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</a:rPr>
              <a:t> Develop unified regional STEM education policies and guidelines at all educational levels. </a:t>
            </a:r>
          </a:p>
        </p:txBody>
      </p:sp>
      <p:sp>
        <p:nvSpPr>
          <p:cNvPr id="21519" name="TextBox 27">
            <a:extLst>
              <a:ext uri="{FF2B5EF4-FFF2-40B4-BE49-F238E27FC236}">
                <a16:creationId xmlns:a16="http://schemas.microsoft.com/office/drawing/2014/main" id="{91A985E8-A9A8-43DF-B15F-0DCD3FD9B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3905250"/>
            <a:ext cx="82486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buFont typeface="Courier New" panose="02070309020205020404" pitchFamily="49" charset="0"/>
              <a:buChar char="o"/>
            </a:pPr>
            <a:r>
              <a:rPr lang="en-US" altLang="en-US" sz="1200">
                <a:solidFill>
                  <a:srgbClr val="000000"/>
                </a:solidFill>
              </a:rPr>
              <a:t>Prepare the WB6 for alignment with EU social security standards by facilitating agreements on social security system.</a:t>
            </a:r>
          </a:p>
          <a:p>
            <a:pPr algn="just" eaLnBrk="1" hangingPunct="1">
              <a:buFont typeface="Courier New" panose="02070309020205020404" pitchFamily="49" charset="0"/>
              <a:buChar char="o"/>
            </a:pPr>
            <a:r>
              <a:rPr lang="en-US" altLang="en-US" sz="1200">
                <a:solidFill>
                  <a:srgbClr val="000000"/>
                </a:solidFill>
              </a:rPr>
              <a:t>Establish a Regional Social Security Network.</a:t>
            </a:r>
          </a:p>
          <a:p>
            <a:pPr algn="just" eaLnBrk="1" hangingPunct="1">
              <a:buFont typeface="Courier New" panose="02070309020205020404" pitchFamily="49" charset="0"/>
              <a:buChar char="o"/>
            </a:pPr>
            <a:r>
              <a:rPr lang="en-US" altLang="en-US" sz="1200">
                <a:solidFill>
                  <a:srgbClr val="000000"/>
                </a:solidFill>
              </a:rPr>
              <a:t>Explore opportunities to align pension-related matters across the region, where feasible.</a:t>
            </a:r>
          </a:p>
          <a:p>
            <a:pPr algn="just" eaLnBrk="1" hangingPunct="1">
              <a:buFont typeface="Courier New" panose="02070309020205020404" pitchFamily="49" charset="0"/>
              <a:buChar char="o"/>
            </a:pPr>
            <a:r>
              <a:rPr lang="en-US" altLang="en-US" sz="1200">
                <a:solidFill>
                  <a:srgbClr val="000000"/>
                </a:solidFill>
              </a:rPr>
              <a:t>Discuss the portability and equal treatment of pension benefits.</a:t>
            </a:r>
          </a:p>
        </p:txBody>
      </p:sp>
      <p:pic>
        <p:nvPicPr>
          <p:cNvPr id="21520" name="Picture 2" descr="Visual search query image">
            <a:extLst>
              <a:ext uri="{FF2B5EF4-FFF2-40B4-BE49-F238E27FC236}">
                <a16:creationId xmlns:a16="http://schemas.microsoft.com/office/drawing/2014/main" id="{19FA99C1-DC40-448D-AF71-7084C8BC5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1443038"/>
            <a:ext cx="3538538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1" name="Picture 12">
            <a:extLst>
              <a:ext uri="{FF2B5EF4-FFF2-40B4-BE49-F238E27FC236}">
                <a16:creationId xmlns:a16="http://schemas.microsoft.com/office/drawing/2014/main" id="{59A5E6FB-36F5-48C3-A912-152907784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25" y="156721"/>
            <a:ext cx="2533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2" name="Picture 18">
            <a:extLst>
              <a:ext uri="{FF2B5EF4-FFF2-40B4-BE49-F238E27FC236}">
                <a16:creationId xmlns:a16="http://schemas.microsoft.com/office/drawing/2014/main" id="{73B31082-6E44-46CC-848B-DC44F53B1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400550"/>
            <a:ext cx="17684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48000">
              <a:srgbClr val="ABC0E4"/>
            </a:gs>
            <a:gs pos="71001">
              <a:srgbClr val="ABC0E4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0">
            <a:extLst>
              <a:ext uri="{FF2B5EF4-FFF2-40B4-BE49-F238E27FC236}">
                <a16:creationId xmlns:a16="http://schemas.microsoft.com/office/drawing/2014/main" id="{6B712BBA-B16C-4B4F-AF6B-E260DD59689E}"/>
              </a:ext>
            </a:extLst>
          </p:cNvPr>
          <p:cNvSpPr>
            <a:spLocks/>
          </p:cNvSpPr>
          <p:nvPr/>
        </p:nvSpPr>
        <p:spPr bwMode="auto">
          <a:xfrm>
            <a:off x="3562350" y="1520825"/>
            <a:ext cx="2103438" cy="2101850"/>
          </a:xfrm>
          <a:custGeom>
            <a:avLst/>
            <a:gdLst>
              <a:gd name="T0" fmla="*/ 1052673 w 2103120"/>
              <a:gd name="T1" fmla="*/ 0 h 2103120"/>
              <a:gd name="T2" fmla="*/ 2105346 w 2103120"/>
              <a:gd name="T3" fmla="*/ 1047123 h 2103120"/>
              <a:gd name="T4" fmla="*/ 1052673 w 2103120"/>
              <a:gd name="T5" fmla="*/ 2094247 h 2103120"/>
              <a:gd name="T6" fmla="*/ 0 w 2103120"/>
              <a:gd name="T7" fmla="*/ 1047123 h 2103120"/>
              <a:gd name="T8" fmla="*/ 1052673 w 2103120"/>
              <a:gd name="T9" fmla="*/ 0 h 21031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03120" h="2103120">
                <a:moveTo>
                  <a:pt x="1051560" y="0"/>
                </a:moveTo>
                <a:cubicBezTo>
                  <a:pt x="1631932" y="0"/>
                  <a:pt x="2103120" y="471188"/>
                  <a:pt x="2103120" y="1051560"/>
                </a:cubicBezTo>
                <a:cubicBezTo>
                  <a:pt x="2103120" y="1631932"/>
                  <a:pt x="1631932" y="2103120"/>
                  <a:pt x="1051560" y="2103120"/>
                </a:cubicBezTo>
                <a:cubicBezTo>
                  <a:pt x="471188" y="2103120"/>
                  <a:pt x="0" y="1631932"/>
                  <a:pt x="0" y="1051560"/>
                </a:cubicBezTo>
                <a:cubicBezTo>
                  <a:pt x="0" y="471188"/>
                  <a:pt x="471188" y="0"/>
                  <a:pt x="1051560" y="0"/>
                </a:cubicBezTo>
                <a:close/>
              </a:path>
            </a:pathLst>
          </a:custGeom>
          <a:solidFill>
            <a:srgbClr val="388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Image 0">
            <a:extLst>
              <a:ext uri="{FF2B5EF4-FFF2-40B4-BE49-F238E27FC236}">
                <a16:creationId xmlns:a16="http://schemas.microsoft.com/office/drawing/2014/main" id="{376196AA-1249-4758-9E86-C7B363654B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7" b="57"/>
          <a:stretch/>
        </p:blipFill>
        <p:spPr>
          <a:xfrm>
            <a:off x="3699318" y="1657350"/>
            <a:ext cx="1828800" cy="1828800"/>
          </a:xfrm>
          <a:prstGeom prst="ellipse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89B3E076-3950-404B-B431-2D0EE3FF9F3D}"/>
              </a:ext>
            </a:extLst>
          </p:cNvPr>
          <p:cNvSpPr/>
          <p:nvPr/>
        </p:nvSpPr>
        <p:spPr>
          <a:xfrm>
            <a:off x="107504" y="137318"/>
            <a:ext cx="366713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23557" name="Text 2">
            <a:extLst>
              <a:ext uri="{FF2B5EF4-FFF2-40B4-BE49-F238E27FC236}">
                <a16:creationId xmlns:a16="http://schemas.microsoft.com/office/drawing/2014/main" id="{AAAF7126-7959-4202-8AD4-9DDB51F18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20675"/>
            <a:ext cx="8413750" cy="45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Promoting professional mobility aligned with EU standards</a:t>
            </a:r>
            <a:endParaRPr lang="en-US" altLang="en-US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510" name="Text 4">
            <a:extLst>
              <a:ext uri="{FF2B5EF4-FFF2-40B4-BE49-F238E27FC236}">
                <a16:creationId xmlns:a16="http://schemas.microsoft.com/office/drawing/2014/main" id="{7F540964-89EC-485A-8880-96997A1EC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62050"/>
            <a:ext cx="2660650" cy="3600450"/>
          </a:xfrm>
          <a:prstGeom prst="rect">
            <a:avLst/>
          </a:prstGeom>
          <a:noFill/>
          <a:ln>
            <a:noFill/>
          </a:ln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eaLnBrk="1" hangingPunct="1">
              <a:lnSpc>
                <a:spcPct val="80000"/>
              </a:lnSpc>
              <a:spcBef>
                <a:spcPts val="37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Agreement on Recognition of Professional Qualifications for Doctors of Medicine, Dentists and Architects   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  <a:defRPr/>
            </a:pPr>
            <a:endParaRPr lang="en-US" altLang="en-US" sz="1500" b="1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lnSpc>
                <a:spcPct val="80000"/>
              </a:lnSpc>
              <a:spcBef>
                <a:spcPts val="37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Agreement on Recognition of Professional Qualifications for Nurses, Midwives, Veterinary Surgeons and Pharmacists 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  <a:defRPr/>
            </a:pPr>
            <a:endParaRPr lang="en-US" altLang="en-US" sz="1500" b="1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559" name="Text 7">
            <a:extLst>
              <a:ext uri="{FF2B5EF4-FFF2-40B4-BE49-F238E27FC236}">
                <a16:creationId xmlns:a16="http://schemas.microsoft.com/office/drawing/2014/main" id="{2A4594BA-8423-4106-82C3-7D4DBFD07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9138" y="1162050"/>
            <a:ext cx="2933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  <a:buFont typeface="Wingdings" panose="05000000000000000000" pitchFamily="2" charset="2"/>
              <a:buChar char="q"/>
            </a:pPr>
            <a:r>
              <a:rPr lang="en-US" altLang="en-US" b="1">
                <a:ea typeface="Calibri" panose="020F0502020204030204" pitchFamily="34" charset="0"/>
                <a:cs typeface="Times New Roman" panose="02020603050405020304" pitchFamily="18" charset="0"/>
              </a:rPr>
              <a:t>Agreement on Freedom of Movement with ID </a:t>
            </a:r>
            <a:endParaRPr lang="en-US" altLang="en-US" sz="1500" b="1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512" name="Text 14">
            <a:extLst>
              <a:ext uri="{FF2B5EF4-FFF2-40B4-BE49-F238E27FC236}">
                <a16:creationId xmlns:a16="http://schemas.microsoft.com/office/drawing/2014/main" id="{FB2CCE3A-EC29-4986-8502-95F66A63F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9138" y="1995488"/>
            <a:ext cx="2743200" cy="2817812"/>
          </a:xfrm>
          <a:prstGeom prst="rect">
            <a:avLst/>
          </a:prstGeom>
          <a:noFill/>
          <a:ln>
            <a:noFill/>
          </a:ln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eaLnBrk="1" hangingPunct="1">
              <a:lnSpc>
                <a:spcPct val="80000"/>
              </a:lnSpc>
              <a:spcBef>
                <a:spcPts val="37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    Agreement on Recognition     of Higher Education Qualifications 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  <a:defRPr/>
            </a:pPr>
            <a:endParaRPr lang="en-US" altLang="en-US" sz="11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  <a:defRPr/>
            </a:pPr>
            <a:endParaRPr lang="en-US" altLang="en-US" sz="11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lnSpc>
                <a:spcPct val="80000"/>
              </a:lnSpc>
              <a:spcBef>
                <a:spcPts val="375"/>
              </a:spcBef>
              <a:buFont typeface="Wingdings" panose="05000000000000000000" pitchFamily="2" charset="2"/>
              <a:buChar char="q"/>
              <a:defRPr/>
            </a:pP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   Agreement on Access to Higher Education and Admission to Study in the Western Balkans</a:t>
            </a:r>
          </a:p>
          <a:p>
            <a:pPr eaLnBrk="1" hangingPunct="1">
              <a:lnSpc>
                <a:spcPct val="80000"/>
              </a:lnSpc>
              <a:spcBef>
                <a:spcPts val="375"/>
              </a:spcBef>
              <a:defRPr/>
            </a:pPr>
            <a:endParaRPr lang="en-US" altLang="en-US" sz="11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75"/>
              </a:spcBef>
              <a:defRPr/>
            </a:pPr>
            <a:endParaRPr lang="en-US" altLang="en-US" sz="15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561" name="Picture 18">
            <a:extLst>
              <a:ext uri="{FF2B5EF4-FFF2-40B4-BE49-F238E27FC236}">
                <a16:creationId xmlns:a16="http://schemas.microsoft.com/office/drawing/2014/main" id="{3691C341-5D54-4677-BA1E-CEBC6858F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400550"/>
            <a:ext cx="17684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58000">
              <a:srgbClr val="CAD9EB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CABEB26-DF31-4FEB-8ADD-F123D22721C4}"/>
              </a:ext>
            </a:extLst>
          </p:cNvPr>
          <p:cNvSpPr/>
          <p:nvPr/>
        </p:nvSpPr>
        <p:spPr>
          <a:xfrm>
            <a:off x="1211263" y="342900"/>
            <a:ext cx="365125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25603" name="Text 1">
            <a:extLst>
              <a:ext uri="{FF2B5EF4-FFF2-40B4-BE49-F238E27FC236}">
                <a16:creationId xmlns:a16="http://schemas.microsoft.com/office/drawing/2014/main" id="{7ED9CBD7-0FC7-42C6-9A30-838C7FAC4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20675"/>
            <a:ext cx="84137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en-U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en-US" altLang="en-US" sz="2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HCD as a centerpiece of CRM 2.0</a:t>
            </a:r>
            <a:endParaRPr lang="en-US" altLang="en-US" sz="15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12DF42A-5FCE-4AC1-96E3-7AA74826B67F}"/>
              </a:ext>
            </a:extLst>
          </p:cNvPr>
          <p:cNvSpPr/>
          <p:nvPr/>
        </p:nvSpPr>
        <p:spPr>
          <a:xfrm>
            <a:off x="488950" y="1243013"/>
            <a:ext cx="2559050" cy="1184275"/>
          </a:xfrm>
          <a:custGeom>
            <a:avLst/>
            <a:gdLst/>
            <a:ahLst/>
            <a:cxnLst/>
            <a:rect l="l" t="t" r="r" b="b"/>
            <a:pathLst>
              <a:path w="2330806" h="1554480">
                <a:moveTo>
                  <a:pt x="88853" y="0"/>
                </a:moveTo>
                <a:lnTo>
                  <a:pt x="2241953" y="0"/>
                </a:lnTo>
                <a:quadBezTo>
                  <a:pt x="2330806" y="0"/>
                  <a:pt x="2330806" y="88853"/>
                </a:quadBezTo>
                <a:lnTo>
                  <a:pt x="2330806" y="1465627"/>
                </a:lnTo>
                <a:quadBezTo>
                  <a:pt x="2330806" y="1554480"/>
                  <a:pt x="2241953" y="1554480"/>
                </a:quadBezTo>
                <a:lnTo>
                  <a:pt x="88853" y="1554480"/>
                </a:lnTo>
                <a:quadBezTo>
                  <a:pt x="0" y="1554480"/>
                  <a:pt x="0" y="1465627"/>
                </a:quadBezTo>
                <a:lnTo>
                  <a:pt x="0" y="88853"/>
                </a:lnTo>
                <a:quadBezTo>
                  <a:pt x="0" y="0"/>
                  <a:pt x="88853" y="0"/>
                </a:quadBezTo>
                <a:close/>
              </a:path>
            </a:pathLst>
          </a:custGeom>
          <a:solidFill>
            <a:srgbClr val="FFFFFF"/>
          </a:solidFill>
          <a:ln w="28575">
            <a:solidFill>
              <a:srgbClr val="388DCC"/>
            </a:solidFill>
            <a:prstDash val="solid"/>
          </a:ln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principles mainstreamed through CRM2</a:t>
            </a:r>
            <a:endParaRPr lang="en-US" sz="1600" dirty="0"/>
          </a:p>
        </p:txBody>
      </p:sp>
      <p:sp>
        <p:nvSpPr>
          <p:cNvPr id="25605" name="Text 4">
            <a:extLst>
              <a:ext uri="{FF2B5EF4-FFF2-40B4-BE49-F238E27FC236}">
                <a16:creationId xmlns:a16="http://schemas.microsoft.com/office/drawing/2014/main" id="{D1FF87A2-C759-429F-80AB-CE81E375E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632200"/>
            <a:ext cx="256063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endParaRPr lang="en-US" altLang="en-US" sz="1500"/>
          </a:p>
        </p:txBody>
      </p:sp>
      <p:sp>
        <p:nvSpPr>
          <p:cNvPr id="25606" name="Text 5">
            <a:extLst>
              <a:ext uri="{FF2B5EF4-FFF2-40B4-BE49-F238E27FC236}">
                <a16:creationId xmlns:a16="http://schemas.microsoft.com/office/drawing/2014/main" id="{34C97720-4A82-4D00-91F2-40FFA56A7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63" y="1225550"/>
            <a:ext cx="26320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endParaRPr lang="en-US" altLang="en-US" sz="1500" b="1"/>
          </a:p>
        </p:txBody>
      </p:sp>
      <p:sp>
        <p:nvSpPr>
          <p:cNvPr id="25607" name="Text 6">
            <a:extLst>
              <a:ext uri="{FF2B5EF4-FFF2-40B4-BE49-F238E27FC236}">
                <a16:creationId xmlns:a16="http://schemas.microsoft.com/office/drawing/2014/main" id="{90ECFD69-B790-4E5C-AE31-EDFFF62F5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475" y="1887538"/>
            <a:ext cx="255905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endParaRPr lang="en-US" altLang="en-US" sz="150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6D3D5288-CC26-4074-AA67-9565B0E66FCE}"/>
              </a:ext>
            </a:extLst>
          </p:cNvPr>
          <p:cNvSpPr/>
          <p:nvPr/>
        </p:nvSpPr>
        <p:spPr>
          <a:xfrm>
            <a:off x="3132138" y="3278188"/>
            <a:ext cx="2971800" cy="1120775"/>
          </a:xfrm>
          <a:custGeom>
            <a:avLst/>
            <a:gdLst/>
            <a:ahLst/>
            <a:cxnLst/>
            <a:rect l="l" t="t" r="r" b="b"/>
            <a:pathLst>
              <a:path w="2330806" h="1554480">
                <a:moveTo>
                  <a:pt x="88853" y="0"/>
                </a:moveTo>
                <a:lnTo>
                  <a:pt x="2241953" y="0"/>
                </a:lnTo>
                <a:quadBezTo>
                  <a:pt x="2330806" y="0"/>
                  <a:pt x="2330806" y="88853"/>
                </a:quadBezTo>
                <a:lnTo>
                  <a:pt x="2330806" y="1465627"/>
                </a:lnTo>
                <a:quadBezTo>
                  <a:pt x="2330806" y="1554480"/>
                  <a:pt x="2241953" y="1554480"/>
                </a:quadBezTo>
                <a:lnTo>
                  <a:pt x="88853" y="1554480"/>
                </a:lnTo>
                <a:quadBezTo>
                  <a:pt x="0" y="1554480"/>
                  <a:pt x="0" y="1465627"/>
                </a:quadBezTo>
                <a:lnTo>
                  <a:pt x="0" y="88853"/>
                </a:lnTo>
                <a:quadBezTo>
                  <a:pt x="0" y="0"/>
                  <a:pt x="88853" y="0"/>
                </a:quad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defRPr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Digital transformation and connectivity </a:t>
            </a:r>
            <a:endParaRPr lang="en-US" sz="1600" dirty="0"/>
          </a:p>
          <a:p>
            <a:pPr>
              <a:defRPr/>
            </a:pPr>
            <a:endParaRPr lang="en-US" dirty="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A1AE8C14-9672-4F9C-A272-0DD3F2DC3433}"/>
              </a:ext>
            </a:extLst>
          </p:cNvPr>
          <p:cNvSpPr/>
          <p:nvPr/>
        </p:nvSpPr>
        <p:spPr>
          <a:xfrm>
            <a:off x="6103938" y="1243013"/>
            <a:ext cx="2468562" cy="1120775"/>
          </a:xfrm>
          <a:custGeom>
            <a:avLst/>
            <a:gdLst/>
            <a:ahLst/>
            <a:cxnLst/>
            <a:rect l="l" t="t" r="r" b="b"/>
            <a:pathLst>
              <a:path w="2330806" h="1554480">
                <a:moveTo>
                  <a:pt x="88853" y="0"/>
                </a:moveTo>
                <a:lnTo>
                  <a:pt x="2241953" y="0"/>
                </a:lnTo>
                <a:quadBezTo>
                  <a:pt x="2330806" y="0"/>
                  <a:pt x="2330806" y="88853"/>
                </a:quadBezTo>
                <a:lnTo>
                  <a:pt x="2330806" y="1465627"/>
                </a:lnTo>
                <a:quadBezTo>
                  <a:pt x="2330806" y="1554480"/>
                  <a:pt x="2241953" y="1554480"/>
                </a:quadBezTo>
                <a:lnTo>
                  <a:pt x="88853" y="1554480"/>
                </a:lnTo>
                <a:quadBezTo>
                  <a:pt x="0" y="1554480"/>
                  <a:pt x="0" y="1465627"/>
                </a:quadBezTo>
                <a:lnTo>
                  <a:pt x="0" y="88853"/>
                </a:lnTo>
                <a:quadBezTo>
                  <a:pt x="0" y="0"/>
                  <a:pt x="88853" y="0"/>
                </a:quadBezTo>
                <a:close/>
              </a:path>
            </a:pathLst>
          </a:custGeom>
          <a:solidFill>
            <a:srgbClr val="FFFFFF"/>
          </a:solidFill>
          <a:ln w="28575">
            <a:solidFill>
              <a:srgbClr val="388DCC"/>
            </a:solidFill>
            <a:prstDash val="solid"/>
          </a:ln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b="1" dirty="0"/>
          </a:p>
          <a:p>
            <a:pPr algn="ctr">
              <a:defRPr/>
            </a:pPr>
            <a:r>
              <a:rPr lang="en-US" b="1" dirty="0"/>
              <a:t>           Business Enabling </a:t>
            </a:r>
          </a:p>
          <a:p>
            <a:pPr algn="ctr">
              <a:defRPr/>
            </a:pPr>
            <a:r>
              <a:rPr lang="en-US" b="1" dirty="0"/>
              <a:t>	Environment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5610" name="Text 9">
            <a:extLst>
              <a:ext uri="{FF2B5EF4-FFF2-40B4-BE49-F238E27FC236}">
                <a16:creationId xmlns:a16="http://schemas.microsoft.com/office/drawing/2014/main" id="{1124AD32-DE3F-4C7A-824D-8E1A02D99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525" y="3351213"/>
            <a:ext cx="292735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endParaRPr lang="en-US" altLang="en-US" sz="1500"/>
          </a:p>
        </p:txBody>
      </p:sp>
      <p:sp>
        <p:nvSpPr>
          <p:cNvPr id="25611" name="Text 10">
            <a:extLst>
              <a:ext uri="{FF2B5EF4-FFF2-40B4-BE49-F238E27FC236}">
                <a16:creationId xmlns:a16="http://schemas.microsoft.com/office/drawing/2014/main" id="{D35BC325-29C5-460D-9372-34066928C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238" y="3586163"/>
            <a:ext cx="25606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endParaRPr lang="en-US" altLang="en-US" sz="1500"/>
          </a:p>
        </p:txBody>
      </p:sp>
      <p:pic>
        <p:nvPicPr>
          <p:cNvPr id="25612" name="3D Model 17" descr="Dodecahedron Blue">
            <a:extLst>
              <a:ext uri="{FF2B5EF4-FFF2-40B4-BE49-F238E27FC236}">
                <a16:creationId xmlns:a16="http://schemas.microsoft.com/office/drawing/2014/main" id="{68F96F3E-52BA-4BFC-AD5B-96CA683D7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433513"/>
            <a:ext cx="433388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19">
            <a:extLst>
              <a:ext uri="{FF2B5EF4-FFF2-40B4-BE49-F238E27FC236}">
                <a16:creationId xmlns:a16="http://schemas.microsoft.com/office/drawing/2014/main" id="{3C33EB04-CD1C-4FB2-BBC4-EB0D52A1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1338263"/>
            <a:ext cx="5048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3D Model 20" descr="Hexagonal Pyramid Blue">
            <a:extLst>
              <a:ext uri="{FF2B5EF4-FFF2-40B4-BE49-F238E27FC236}">
                <a16:creationId xmlns:a16="http://schemas.microsoft.com/office/drawing/2014/main" id="{3145F40A-97F1-4619-B70D-12AE62C72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3455988"/>
            <a:ext cx="36036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16">
            <a:extLst>
              <a:ext uri="{FF2B5EF4-FFF2-40B4-BE49-F238E27FC236}">
                <a16:creationId xmlns:a16="http://schemas.microsoft.com/office/drawing/2014/main" id="{556AD56A-30FA-4FFD-9C19-A44F77A31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210050"/>
            <a:ext cx="1768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15">
            <a:extLst>
              <a:ext uri="{FF2B5EF4-FFF2-40B4-BE49-F238E27FC236}">
                <a16:creationId xmlns:a16="http://schemas.microsoft.com/office/drawing/2014/main" id="{5AA21EF7-DBFF-4B83-B29B-E6518CF89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906463"/>
            <a:ext cx="2320925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000"/>
            </a:gs>
            <a:gs pos="57001">
              <a:srgbClr val="ABC0E4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FE91D8F-6868-41B3-A4BE-61CEFB760CE7}"/>
              </a:ext>
            </a:extLst>
          </p:cNvPr>
          <p:cNvSpPr/>
          <p:nvPr/>
        </p:nvSpPr>
        <p:spPr>
          <a:xfrm>
            <a:off x="365125" y="365125"/>
            <a:ext cx="366713" cy="366713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</p:sp>
      <p:sp>
        <p:nvSpPr>
          <p:cNvPr id="21507" name="Text 1">
            <a:extLst>
              <a:ext uri="{FF2B5EF4-FFF2-40B4-BE49-F238E27FC236}">
                <a16:creationId xmlns:a16="http://schemas.microsoft.com/office/drawing/2014/main" id="{6F0BB432-B46F-420F-A427-77CA094A5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29070"/>
            <a:ext cx="7159203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r>
              <a:rPr lang="en-US" altLang="en-U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altLang="en-US" sz="2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RCC – 2025 Support &amp; Regional Initiatives</a:t>
            </a:r>
          </a:p>
        </p:txBody>
      </p:sp>
      <p:sp>
        <p:nvSpPr>
          <p:cNvPr id="21509" name="Text 3">
            <a:extLst>
              <a:ext uri="{FF2B5EF4-FFF2-40B4-BE49-F238E27FC236}">
                <a16:creationId xmlns:a16="http://schemas.microsoft.com/office/drawing/2014/main" id="{E29EC3AA-6125-4674-AC48-154C38AB3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293813"/>
            <a:ext cx="457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21513" name="Text 8">
            <a:extLst>
              <a:ext uri="{FF2B5EF4-FFF2-40B4-BE49-F238E27FC236}">
                <a16:creationId xmlns:a16="http://schemas.microsoft.com/office/drawing/2014/main" id="{8189EB54-F0EA-49A8-ABE4-E287253DE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952750"/>
            <a:ext cx="45720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21516" name="Text 12">
            <a:extLst>
              <a:ext uri="{FF2B5EF4-FFF2-40B4-BE49-F238E27FC236}">
                <a16:creationId xmlns:a16="http://schemas.microsoft.com/office/drawing/2014/main" id="{4A97C512-7DC3-4686-8087-19B73D4C9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181475"/>
            <a:ext cx="45720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95250" rIns="95250" bIns="9525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375"/>
              </a:spcBef>
            </a:pPr>
            <a:endParaRPr lang="en-US" altLang="en-US" sz="1500">
              <a:solidFill>
                <a:srgbClr val="000000"/>
              </a:solidFill>
            </a:endParaRPr>
          </a:p>
        </p:txBody>
      </p:sp>
      <p:pic>
        <p:nvPicPr>
          <p:cNvPr id="21522" name="Picture 18">
            <a:extLst>
              <a:ext uri="{FF2B5EF4-FFF2-40B4-BE49-F238E27FC236}">
                <a16:creationId xmlns:a16="http://schemas.microsoft.com/office/drawing/2014/main" id="{73B31082-6E44-46CC-848B-DC44F53B1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400550"/>
            <a:ext cx="17684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AFAF40-CC34-4DB3-9EF4-EF27C58819B6}"/>
              </a:ext>
            </a:extLst>
          </p:cNvPr>
          <p:cNvSpPr txBox="1"/>
          <p:nvPr/>
        </p:nvSpPr>
        <p:spPr>
          <a:xfrm>
            <a:off x="611560" y="1059582"/>
            <a:ext cx="792088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RCC Support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✅ Ongoing monitoring role (incl. second ESG mock review)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✅ Expertise support for North Macedonia AQHE (to be formally communicated)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2. Regional Meetings on current Mobility Agreements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3. STEM Education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📌 Joint WB6 Leaders' statement on STEM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4. Recognition Mechanisms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🧩 Expand RRD to online tool for professional qualification recognition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Updates: State of Play regarding the implementation of the Regional Recognition Database (RRD).</a:t>
            </a:r>
          </a:p>
        </p:txBody>
      </p:sp>
    </p:spTree>
    <p:extLst>
      <p:ext uri="{BB962C8B-B14F-4D97-AF65-F5344CB8AC3E}">
        <p14:creationId xmlns:p14="http://schemas.microsoft.com/office/powerpoint/2010/main" val="402651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>
            <a:extLst>
              <a:ext uri="{FF2B5EF4-FFF2-40B4-BE49-F238E27FC236}">
                <a16:creationId xmlns:a16="http://schemas.microsoft.com/office/drawing/2014/main" id="{C898EF7F-93EB-4245-BFA5-FFCF97D02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714625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bg1"/>
                </a:solidFill>
                <a:latin typeface="Trebuchet MS" panose="020B0603020202020204" pitchFamily="34" charset="0"/>
              </a:rPr>
              <a:t>Thank you!</a:t>
            </a:r>
          </a:p>
        </p:txBody>
      </p:sp>
      <p:sp>
        <p:nvSpPr>
          <p:cNvPr id="38915" name="Rectangle 5">
            <a:extLst>
              <a:ext uri="{FF2B5EF4-FFF2-40B4-BE49-F238E27FC236}">
                <a16:creationId xmlns:a16="http://schemas.microsoft.com/office/drawing/2014/main" id="{887E6ED2-9BBB-42F6-B1FA-45DB0BCB8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063" y="4156075"/>
            <a:ext cx="21431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bs-Latn-BA" altLang="en-US" sz="900">
                <a:solidFill>
                  <a:schemeClr val="bg1"/>
                </a:solidFill>
              </a:rPr>
              <a:t>Regional Cooperation Secretariat</a:t>
            </a:r>
          </a:p>
          <a:p>
            <a:pPr algn="r" eaLnBrk="1" hangingPunct="1"/>
            <a:r>
              <a:rPr lang="bs-Latn-BA" altLang="en-US" sz="900">
                <a:solidFill>
                  <a:schemeClr val="bg1"/>
                </a:solidFill>
              </a:rPr>
              <a:t>Trg Bosne i Hercegovine 1/V</a:t>
            </a:r>
          </a:p>
          <a:p>
            <a:pPr algn="r" eaLnBrk="1" hangingPunct="1"/>
            <a:r>
              <a:rPr lang="bs-Latn-BA" altLang="en-US" sz="900">
                <a:solidFill>
                  <a:schemeClr val="bg1"/>
                </a:solidFill>
              </a:rPr>
              <a:t>71000 Sarajevo, Bosnia and Herzegovina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5E57622A-7DE3-4097-9E8A-1F941BF85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0" y="4156075"/>
            <a:ext cx="1357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bs-Latn-BA" altLang="en-US" sz="900">
                <a:solidFill>
                  <a:schemeClr val="bg1"/>
                </a:solidFill>
              </a:rPr>
              <a:t>Tel</a:t>
            </a:r>
            <a:r>
              <a:rPr lang="bs-Latn-BA" altLang="en-US" sz="1100">
                <a:solidFill>
                  <a:schemeClr val="bg1"/>
                </a:solidFill>
              </a:rPr>
              <a:t>:    </a:t>
            </a:r>
            <a:r>
              <a:rPr lang="bs-Latn-BA" altLang="en-US" sz="900">
                <a:solidFill>
                  <a:schemeClr val="bg1"/>
                </a:solidFill>
              </a:rPr>
              <a:t>+387 33 561 700</a:t>
            </a:r>
          </a:p>
          <a:p>
            <a:pPr eaLnBrk="1" hangingPunct="1"/>
            <a:r>
              <a:rPr lang="bs-Latn-BA" altLang="en-US" sz="900">
                <a:solidFill>
                  <a:schemeClr val="bg1"/>
                </a:solidFill>
              </a:rPr>
              <a:t>Mob:   +387 61 190 601</a:t>
            </a:r>
          </a:p>
        </p:txBody>
      </p:sp>
      <p:sp>
        <p:nvSpPr>
          <p:cNvPr id="38917" name="Rectangle 8">
            <a:extLst>
              <a:ext uri="{FF2B5EF4-FFF2-40B4-BE49-F238E27FC236}">
                <a16:creationId xmlns:a16="http://schemas.microsoft.com/office/drawing/2014/main" id="{ECBDC162-19AA-42FF-92AB-130E91E9D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125" y="4156075"/>
            <a:ext cx="23844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bs-Latn-BA" altLang="en-US" sz="900">
                <a:solidFill>
                  <a:schemeClr val="bg1"/>
                </a:solidFill>
              </a:rPr>
              <a:t>www:rcc.int</a:t>
            </a:r>
            <a:endParaRPr lang="en-GB" altLang="en-US" sz="900">
              <a:solidFill>
                <a:schemeClr val="bg1"/>
              </a:solidFill>
            </a:endParaRPr>
          </a:p>
          <a:p>
            <a:pPr eaLnBrk="1" hangingPunct="1"/>
            <a:r>
              <a:rPr lang="bs-Latn-BA" altLang="en-US" sz="900">
                <a:solidFill>
                  <a:schemeClr val="bg1"/>
                </a:solidFill>
              </a:rPr>
              <a:t>Twitter:@rcccint</a:t>
            </a:r>
            <a:endParaRPr lang="en-GB" altLang="en-US" sz="900">
              <a:solidFill>
                <a:schemeClr val="bg1"/>
              </a:solidFill>
            </a:endParaRPr>
          </a:p>
          <a:p>
            <a:pPr eaLnBrk="1" hangingPunct="1"/>
            <a:r>
              <a:rPr lang="en-GB" altLang="en-US" sz="900">
                <a:solidFill>
                  <a:schemeClr val="bg1"/>
                </a:solidFill>
              </a:rPr>
              <a:t>Instagram: @regionalcooperationcouncil_rcc</a:t>
            </a:r>
            <a:endParaRPr lang="bs-Latn-BA" altLang="en-US" sz="900">
              <a:solidFill>
                <a:schemeClr val="bg1"/>
              </a:solidFill>
            </a:endParaRPr>
          </a:p>
          <a:p>
            <a:pPr eaLnBrk="1" hangingPunct="1"/>
            <a:r>
              <a:rPr lang="bs-Latn-BA" altLang="en-US" sz="900">
                <a:solidFill>
                  <a:schemeClr val="bg1"/>
                </a:solidFill>
              </a:rPr>
              <a:t>Facebook:RegionalCooperationCouncil</a:t>
            </a:r>
          </a:p>
          <a:p>
            <a:pPr eaLnBrk="1" hangingPunct="1"/>
            <a:r>
              <a:rPr lang="bs-Latn-BA" altLang="en-US" sz="900">
                <a:solidFill>
                  <a:schemeClr val="bg1"/>
                </a:solidFill>
              </a:rPr>
              <a:t>YouTube:RCCSec</a:t>
            </a:r>
            <a:endParaRPr lang="en-GB" altLang="en-US" sz="900">
              <a:solidFill>
                <a:schemeClr val="bg1"/>
              </a:solidFill>
            </a:endParaRPr>
          </a:p>
          <a:p>
            <a:pPr eaLnBrk="1" hangingPunct="1"/>
            <a:r>
              <a:rPr lang="en-GB" altLang="en-US" sz="900">
                <a:solidFill>
                  <a:schemeClr val="bg1"/>
                </a:solidFill>
              </a:rPr>
              <a:t>LinkedIn: Regional Cooperation Council (RCC)</a:t>
            </a:r>
            <a:endParaRPr lang="bs-Latn-BA" altLang="en-US" sz="9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CC powerpoint guideline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RCC powerpoint guidelines1</Template>
  <TotalTime>7659</TotalTime>
  <Words>836</Words>
  <Application>Microsoft Office PowerPoint</Application>
  <PresentationFormat>On-screen Show (16:9)</PresentationFormat>
  <Paragraphs>126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Times New Roman</vt:lpstr>
      <vt:lpstr>Trebuchet MS</vt:lpstr>
      <vt:lpstr>Wingdings</vt:lpstr>
      <vt:lpstr>RCC powerpoint guidelines1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Communis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Ulpiana Lama</dc:creator>
  <cp:lastModifiedBy>Silvija Vrgoč</cp:lastModifiedBy>
  <cp:revision>424</cp:revision>
  <dcterms:created xsi:type="dcterms:W3CDTF">2015-09-18T09:05:57Z</dcterms:created>
  <dcterms:modified xsi:type="dcterms:W3CDTF">2025-04-30T10:24:43Z</dcterms:modified>
</cp:coreProperties>
</file>