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99" r:id="rId2"/>
    <p:sldId id="342" r:id="rId3"/>
    <p:sldId id="346" r:id="rId4"/>
    <p:sldId id="343" r:id="rId5"/>
    <p:sldId id="344" r:id="rId6"/>
    <p:sldId id="347" r:id="rId7"/>
    <p:sldId id="337" r:id="rId8"/>
    <p:sldId id="326" r:id="rId9"/>
    <p:sldId id="331" r:id="rId10"/>
    <p:sldId id="340" r:id="rId11"/>
    <p:sldId id="333" r:id="rId12"/>
    <p:sldId id="341" r:id="rId13"/>
    <p:sldId id="348" r:id="rId14"/>
    <p:sldId id="349" r:id="rId15"/>
    <p:sldId id="351" r:id="rId16"/>
    <p:sldId id="352" r:id="rId17"/>
    <p:sldId id="353" r:id="rId18"/>
    <p:sldId id="364" r:id="rId19"/>
    <p:sldId id="354" r:id="rId20"/>
    <p:sldId id="356" r:id="rId21"/>
    <p:sldId id="355" r:id="rId22"/>
    <p:sldId id="368" r:id="rId23"/>
    <p:sldId id="357" r:id="rId24"/>
    <p:sldId id="371" r:id="rId25"/>
    <p:sldId id="359" r:id="rId26"/>
    <p:sldId id="360" r:id="rId27"/>
    <p:sldId id="370" r:id="rId28"/>
    <p:sldId id="375" r:id="rId29"/>
    <p:sldId id="319" r:id="rId30"/>
    <p:sldId id="361" r:id="rId31"/>
    <p:sldId id="330" r:id="rId32"/>
    <p:sldId id="339" r:id="rId33"/>
    <p:sldId id="328" r:id="rId34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5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E9C"/>
    <a:srgbClr val="E21D24"/>
    <a:srgbClr val="F50736"/>
    <a:srgbClr val="FC9297"/>
    <a:srgbClr val="FDBFC2"/>
    <a:srgbClr val="E10612"/>
    <a:srgbClr val="CD1D19"/>
    <a:srgbClr val="FF5B5B"/>
    <a:srgbClr val="E83618"/>
    <a:srgbClr val="B8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33" autoAdjust="0"/>
  </p:normalViewPr>
  <p:slideViewPr>
    <p:cSldViewPr snapToGrid="0">
      <p:cViewPr varScale="1">
        <p:scale>
          <a:sx n="108" d="100"/>
          <a:sy n="108" d="100"/>
        </p:scale>
        <p:origin x="1668" y="108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500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B1EF9A-DF45-471E-9EA4-ED04714AEF7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2DD9532-22EE-462C-B6BC-A4AEA2FAED93}">
      <dgm:prSet phldrT="[Tekst]" custT="1"/>
      <dgm:spPr/>
      <dgm:t>
        <a:bodyPr/>
        <a:lstStyle/>
        <a:p>
          <a:r>
            <a:rPr lang="en-GB" sz="3200" noProof="0" dirty="0">
              <a:solidFill>
                <a:srgbClr val="024E9C"/>
              </a:solidFill>
            </a:rPr>
            <a:t>Part I: Internal Quality Assurance</a:t>
          </a:r>
        </a:p>
      </dgm:t>
    </dgm:pt>
    <dgm:pt modelId="{D7290391-B6BC-493D-85CA-7DFD67296B3E}" type="parTrans" cxnId="{95E3E1A3-133A-4A97-B40B-A86AB955C023}">
      <dgm:prSet/>
      <dgm:spPr/>
      <dgm:t>
        <a:bodyPr/>
        <a:lstStyle/>
        <a:p>
          <a:endParaRPr lang="en-GB"/>
        </a:p>
      </dgm:t>
    </dgm:pt>
    <dgm:pt modelId="{A1BAFEB0-3490-4A26-8B0A-C23C70175F99}" type="sibTrans" cxnId="{95E3E1A3-133A-4A97-B40B-A86AB955C023}">
      <dgm:prSet/>
      <dgm:spPr/>
      <dgm:t>
        <a:bodyPr/>
        <a:lstStyle/>
        <a:p>
          <a:endParaRPr lang="en-GB"/>
        </a:p>
      </dgm:t>
    </dgm:pt>
    <dgm:pt modelId="{7C7D7895-B18F-4195-B83C-B7EA154890E5}">
      <dgm:prSet phldrT="[Tekst]" custT="1"/>
      <dgm:spPr/>
      <dgm:t>
        <a:bodyPr/>
        <a:lstStyle/>
        <a:p>
          <a:r>
            <a:rPr lang="en-GB" sz="3200" noProof="0" dirty="0">
              <a:solidFill>
                <a:srgbClr val="024E9C"/>
              </a:solidFill>
            </a:rPr>
            <a:t>Part II:</a:t>
          </a:r>
        </a:p>
        <a:p>
          <a:r>
            <a:rPr lang="en-GB" sz="3200" noProof="0" dirty="0">
              <a:solidFill>
                <a:srgbClr val="024E9C"/>
              </a:solidFill>
            </a:rPr>
            <a:t>External Quality Assurance</a:t>
          </a:r>
        </a:p>
      </dgm:t>
    </dgm:pt>
    <dgm:pt modelId="{4AA7A998-9BF8-451E-9BB0-6D2578DD5BD2}" type="parTrans" cxnId="{59D3DC0B-AAF4-419B-A946-13CB73CF6EA1}">
      <dgm:prSet/>
      <dgm:spPr/>
      <dgm:t>
        <a:bodyPr/>
        <a:lstStyle/>
        <a:p>
          <a:endParaRPr lang="en-GB"/>
        </a:p>
      </dgm:t>
    </dgm:pt>
    <dgm:pt modelId="{E251265D-01E9-48C1-9F9D-2D35C9C624E4}" type="sibTrans" cxnId="{59D3DC0B-AAF4-419B-A946-13CB73CF6EA1}">
      <dgm:prSet/>
      <dgm:spPr/>
      <dgm:t>
        <a:bodyPr/>
        <a:lstStyle/>
        <a:p>
          <a:endParaRPr lang="en-GB"/>
        </a:p>
      </dgm:t>
    </dgm:pt>
    <dgm:pt modelId="{3C24CEA4-7600-40AA-AABC-C0914056C650}">
      <dgm:prSet phldrT="[Tekst]" custT="1"/>
      <dgm:spPr/>
      <dgm:t>
        <a:bodyPr/>
        <a:lstStyle/>
        <a:p>
          <a:r>
            <a:rPr lang="en-GB" sz="3200" noProof="0" dirty="0">
              <a:solidFill>
                <a:srgbClr val="024E9C"/>
              </a:solidFill>
            </a:rPr>
            <a:t>Part III:</a:t>
          </a:r>
        </a:p>
        <a:p>
          <a:r>
            <a:rPr lang="en-GB" sz="3200" noProof="0" dirty="0">
              <a:solidFill>
                <a:srgbClr val="024E9C"/>
              </a:solidFill>
            </a:rPr>
            <a:t>Quality Assurance Agencies</a:t>
          </a:r>
        </a:p>
      </dgm:t>
    </dgm:pt>
    <dgm:pt modelId="{79C8F826-87DC-4C2C-A23E-8ED20EF1BB47}" type="parTrans" cxnId="{784FFD6C-A695-41C2-A66E-C1E8488E5601}">
      <dgm:prSet/>
      <dgm:spPr/>
      <dgm:t>
        <a:bodyPr/>
        <a:lstStyle/>
        <a:p>
          <a:endParaRPr lang="en-GB"/>
        </a:p>
      </dgm:t>
    </dgm:pt>
    <dgm:pt modelId="{81F36C11-7290-4A27-B5F7-29490BF9EB3B}" type="sibTrans" cxnId="{784FFD6C-A695-41C2-A66E-C1E8488E5601}">
      <dgm:prSet/>
      <dgm:spPr/>
      <dgm:t>
        <a:bodyPr/>
        <a:lstStyle/>
        <a:p>
          <a:endParaRPr lang="en-GB"/>
        </a:p>
      </dgm:t>
    </dgm:pt>
    <dgm:pt modelId="{E76830A2-6CEC-4D53-B27D-1CFBC0D7D3CA}" type="pres">
      <dgm:prSet presAssocID="{C2B1EF9A-DF45-471E-9EA4-ED04714AEF7D}" presName="Name0" presStyleCnt="0">
        <dgm:presLayoutVars>
          <dgm:dir/>
          <dgm:resizeHandles val="exact"/>
        </dgm:presLayoutVars>
      </dgm:prSet>
      <dgm:spPr/>
    </dgm:pt>
    <dgm:pt modelId="{99E4AA1C-C8E2-42F2-83D8-D5D76DC3B5C5}" type="pres">
      <dgm:prSet presAssocID="{22DD9532-22EE-462C-B6BC-A4AEA2FAED93}" presName="node" presStyleLbl="node1" presStyleIdx="0" presStyleCnt="3">
        <dgm:presLayoutVars>
          <dgm:bulletEnabled val="1"/>
        </dgm:presLayoutVars>
      </dgm:prSet>
      <dgm:spPr/>
    </dgm:pt>
    <dgm:pt modelId="{315A4F78-6E98-4AFC-B5F9-9878F6C3012E}" type="pres">
      <dgm:prSet presAssocID="{A1BAFEB0-3490-4A26-8B0A-C23C70175F99}" presName="sibTrans" presStyleCnt="0"/>
      <dgm:spPr/>
    </dgm:pt>
    <dgm:pt modelId="{E39E33C4-30A7-4F39-A1CA-31DCCD13A664}" type="pres">
      <dgm:prSet presAssocID="{7C7D7895-B18F-4195-B83C-B7EA154890E5}" presName="node" presStyleLbl="node1" presStyleIdx="1" presStyleCnt="3">
        <dgm:presLayoutVars>
          <dgm:bulletEnabled val="1"/>
        </dgm:presLayoutVars>
      </dgm:prSet>
      <dgm:spPr/>
    </dgm:pt>
    <dgm:pt modelId="{C7A279A4-2FC2-4C91-9B1F-1E64B2B22E89}" type="pres">
      <dgm:prSet presAssocID="{E251265D-01E9-48C1-9F9D-2D35C9C624E4}" presName="sibTrans" presStyleCnt="0"/>
      <dgm:spPr/>
    </dgm:pt>
    <dgm:pt modelId="{08A6E133-42D9-4F5B-92D6-1B5D15B7C377}" type="pres">
      <dgm:prSet presAssocID="{3C24CEA4-7600-40AA-AABC-C0914056C650}" presName="node" presStyleLbl="node1" presStyleIdx="2" presStyleCnt="3">
        <dgm:presLayoutVars>
          <dgm:bulletEnabled val="1"/>
        </dgm:presLayoutVars>
      </dgm:prSet>
      <dgm:spPr/>
    </dgm:pt>
  </dgm:ptLst>
  <dgm:cxnLst>
    <dgm:cxn modelId="{59D3DC0B-AAF4-419B-A946-13CB73CF6EA1}" srcId="{C2B1EF9A-DF45-471E-9EA4-ED04714AEF7D}" destId="{7C7D7895-B18F-4195-B83C-B7EA154890E5}" srcOrd="1" destOrd="0" parTransId="{4AA7A998-9BF8-451E-9BB0-6D2578DD5BD2}" sibTransId="{E251265D-01E9-48C1-9F9D-2D35C9C624E4}"/>
    <dgm:cxn modelId="{2637120D-AC94-4F74-90CE-DF9E1F3AF841}" type="presOf" srcId="{3C24CEA4-7600-40AA-AABC-C0914056C650}" destId="{08A6E133-42D9-4F5B-92D6-1B5D15B7C377}" srcOrd="0" destOrd="0" presId="urn:microsoft.com/office/officeart/2005/8/layout/hList6"/>
    <dgm:cxn modelId="{9404DC69-5B06-4649-943B-0C07EE9A85EF}" type="presOf" srcId="{7C7D7895-B18F-4195-B83C-B7EA154890E5}" destId="{E39E33C4-30A7-4F39-A1CA-31DCCD13A664}" srcOrd="0" destOrd="0" presId="urn:microsoft.com/office/officeart/2005/8/layout/hList6"/>
    <dgm:cxn modelId="{784FFD6C-A695-41C2-A66E-C1E8488E5601}" srcId="{C2B1EF9A-DF45-471E-9EA4-ED04714AEF7D}" destId="{3C24CEA4-7600-40AA-AABC-C0914056C650}" srcOrd="2" destOrd="0" parTransId="{79C8F826-87DC-4C2C-A23E-8ED20EF1BB47}" sibTransId="{81F36C11-7290-4A27-B5F7-29490BF9EB3B}"/>
    <dgm:cxn modelId="{1FA02986-FA46-47C7-B270-CACABAE3F77C}" type="presOf" srcId="{22DD9532-22EE-462C-B6BC-A4AEA2FAED93}" destId="{99E4AA1C-C8E2-42F2-83D8-D5D76DC3B5C5}" srcOrd="0" destOrd="0" presId="urn:microsoft.com/office/officeart/2005/8/layout/hList6"/>
    <dgm:cxn modelId="{95E3E1A3-133A-4A97-B40B-A86AB955C023}" srcId="{C2B1EF9A-DF45-471E-9EA4-ED04714AEF7D}" destId="{22DD9532-22EE-462C-B6BC-A4AEA2FAED93}" srcOrd="0" destOrd="0" parTransId="{D7290391-B6BC-493D-85CA-7DFD67296B3E}" sibTransId="{A1BAFEB0-3490-4A26-8B0A-C23C70175F99}"/>
    <dgm:cxn modelId="{E39857FF-BF39-4DCC-93EF-1454F0FD61F8}" type="presOf" srcId="{C2B1EF9A-DF45-471E-9EA4-ED04714AEF7D}" destId="{E76830A2-6CEC-4D53-B27D-1CFBC0D7D3CA}" srcOrd="0" destOrd="0" presId="urn:microsoft.com/office/officeart/2005/8/layout/hList6"/>
    <dgm:cxn modelId="{40607477-33E9-4836-A2E7-0A8975C18CE7}" type="presParOf" srcId="{E76830A2-6CEC-4D53-B27D-1CFBC0D7D3CA}" destId="{99E4AA1C-C8E2-42F2-83D8-D5D76DC3B5C5}" srcOrd="0" destOrd="0" presId="urn:microsoft.com/office/officeart/2005/8/layout/hList6"/>
    <dgm:cxn modelId="{842A4308-7FFC-4970-978B-9F2DA95C760C}" type="presParOf" srcId="{E76830A2-6CEC-4D53-B27D-1CFBC0D7D3CA}" destId="{315A4F78-6E98-4AFC-B5F9-9878F6C3012E}" srcOrd="1" destOrd="0" presId="urn:microsoft.com/office/officeart/2005/8/layout/hList6"/>
    <dgm:cxn modelId="{A49F50CF-127A-49C1-AFBF-1A3B89555C8C}" type="presParOf" srcId="{E76830A2-6CEC-4D53-B27D-1CFBC0D7D3CA}" destId="{E39E33C4-30A7-4F39-A1CA-31DCCD13A664}" srcOrd="2" destOrd="0" presId="urn:microsoft.com/office/officeart/2005/8/layout/hList6"/>
    <dgm:cxn modelId="{EF02D1A2-73D2-43C4-8504-F941739EAD7E}" type="presParOf" srcId="{E76830A2-6CEC-4D53-B27D-1CFBC0D7D3CA}" destId="{C7A279A4-2FC2-4C91-9B1F-1E64B2B22E89}" srcOrd="3" destOrd="0" presId="urn:microsoft.com/office/officeart/2005/8/layout/hList6"/>
    <dgm:cxn modelId="{6FFF33DF-32CA-4F87-95CB-BBD76292365F}" type="presParOf" srcId="{E76830A2-6CEC-4D53-B27D-1CFBC0D7D3CA}" destId="{08A6E133-42D9-4F5B-92D6-1B5D15B7C377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EB8BE2-E654-4FA7-8774-25DFF39253ED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05D4340-4331-4162-B318-1DE4012E489A}">
      <dgm:prSet phldrT="[Tekst]" custT="1"/>
      <dgm:spPr/>
      <dgm:t>
        <a:bodyPr/>
        <a:lstStyle/>
        <a:p>
          <a:r>
            <a:rPr lang="en-GB" sz="2800" noProof="0" dirty="0">
              <a:solidFill>
                <a:schemeClr val="accent1">
                  <a:lumMod val="10000"/>
                </a:schemeClr>
              </a:solidFill>
            </a:rPr>
            <a:t>Internal QA</a:t>
          </a:r>
        </a:p>
      </dgm:t>
    </dgm:pt>
    <dgm:pt modelId="{965E3571-55D6-42B3-AB08-29F36CDFB433}" type="parTrans" cxnId="{A9A710F0-875A-4EB1-970B-4389FA1FDCA6}">
      <dgm:prSet/>
      <dgm:spPr/>
      <dgm:t>
        <a:bodyPr/>
        <a:lstStyle/>
        <a:p>
          <a:endParaRPr lang="en-GB"/>
        </a:p>
      </dgm:t>
    </dgm:pt>
    <dgm:pt modelId="{0902BDF3-B10E-4BD2-A304-AF9D5C405D17}" type="sibTrans" cxnId="{A9A710F0-875A-4EB1-970B-4389FA1FDCA6}">
      <dgm:prSet/>
      <dgm:spPr/>
      <dgm:t>
        <a:bodyPr/>
        <a:lstStyle/>
        <a:p>
          <a:endParaRPr lang="en-GB"/>
        </a:p>
      </dgm:t>
    </dgm:pt>
    <dgm:pt modelId="{AABFAC36-1574-4104-8A28-D913C3AF41D5}">
      <dgm:prSet phldrT="[Tekst]" custT="1"/>
      <dgm:spPr/>
      <dgm:t>
        <a:bodyPr/>
        <a:lstStyle/>
        <a:p>
          <a:r>
            <a:rPr lang="en-GB" sz="2400" noProof="0" dirty="0">
              <a:solidFill>
                <a:schemeClr val="accent1">
                  <a:lumMod val="10000"/>
                </a:schemeClr>
              </a:solidFill>
            </a:rPr>
            <a:t>It is implemented by institution itself</a:t>
          </a:r>
        </a:p>
      </dgm:t>
    </dgm:pt>
    <dgm:pt modelId="{276ED66A-80C4-4615-B5F9-605487E8BA1B}" type="parTrans" cxnId="{3F724318-A8B5-4E46-9D28-73E75C1C01CF}">
      <dgm:prSet/>
      <dgm:spPr/>
      <dgm:t>
        <a:bodyPr/>
        <a:lstStyle/>
        <a:p>
          <a:endParaRPr lang="en-GB"/>
        </a:p>
      </dgm:t>
    </dgm:pt>
    <dgm:pt modelId="{77575F07-67F9-4911-AEE5-645E9B4860B3}" type="sibTrans" cxnId="{3F724318-A8B5-4E46-9D28-73E75C1C01CF}">
      <dgm:prSet/>
      <dgm:spPr/>
      <dgm:t>
        <a:bodyPr/>
        <a:lstStyle/>
        <a:p>
          <a:endParaRPr lang="en-GB"/>
        </a:p>
      </dgm:t>
    </dgm:pt>
    <dgm:pt modelId="{748679F5-2AD9-488E-A705-0FACA3C62E6C}">
      <dgm:prSet phldrT="[Tekst]" custT="1"/>
      <dgm:spPr/>
      <dgm:t>
        <a:bodyPr/>
        <a:lstStyle/>
        <a:p>
          <a:r>
            <a:rPr lang="en-GB" sz="2400" noProof="0" dirty="0">
              <a:solidFill>
                <a:schemeClr val="accent1">
                  <a:lumMod val="10000"/>
                </a:schemeClr>
              </a:solidFill>
            </a:rPr>
            <a:t>Does not include external expert panel</a:t>
          </a:r>
        </a:p>
      </dgm:t>
    </dgm:pt>
    <dgm:pt modelId="{85DAC499-6321-44F8-B751-70EDF3C5DC47}" type="parTrans" cxnId="{7FD8FF5E-553F-492C-AE5B-735CE352098A}">
      <dgm:prSet/>
      <dgm:spPr/>
      <dgm:t>
        <a:bodyPr/>
        <a:lstStyle/>
        <a:p>
          <a:endParaRPr lang="en-GB"/>
        </a:p>
      </dgm:t>
    </dgm:pt>
    <dgm:pt modelId="{DAF17C1E-029C-41CF-A818-A605AC3266DE}" type="sibTrans" cxnId="{7FD8FF5E-553F-492C-AE5B-735CE352098A}">
      <dgm:prSet/>
      <dgm:spPr/>
      <dgm:t>
        <a:bodyPr/>
        <a:lstStyle/>
        <a:p>
          <a:endParaRPr lang="en-GB"/>
        </a:p>
      </dgm:t>
    </dgm:pt>
    <dgm:pt modelId="{6A7D32EA-B1C5-4E8B-BE60-F18C0B270A6A}">
      <dgm:prSet phldrT="[Tekst]" custT="1"/>
      <dgm:spPr/>
      <dgm:t>
        <a:bodyPr/>
        <a:lstStyle/>
        <a:p>
          <a:r>
            <a:rPr lang="en-GB" sz="2800" noProof="0" dirty="0">
              <a:solidFill>
                <a:schemeClr val="accent1">
                  <a:lumMod val="10000"/>
                </a:schemeClr>
              </a:solidFill>
            </a:rPr>
            <a:t>External QA</a:t>
          </a:r>
        </a:p>
      </dgm:t>
    </dgm:pt>
    <dgm:pt modelId="{2113B101-8A74-4EB2-9BF1-3973979192EA}" type="parTrans" cxnId="{45E43E11-E509-4210-BD2F-2DACD3EAC785}">
      <dgm:prSet/>
      <dgm:spPr/>
      <dgm:t>
        <a:bodyPr/>
        <a:lstStyle/>
        <a:p>
          <a:endParaRPr lang="en-GB"/>
        </a:p>
      </dgm:t>
    </dgm:pt>
    <dgm:pt modelId="{111E3DF4-2327-439E-A4CA-59E436329285}" type="sibTrans" cxnId="{45E43E11-E509-4210-BD2F-2DACD3EAC785}">
      <dgm:prSet/>
      <dgm:spPr/>
      <dgm:t>
        <a:bodyPr/>
        <a:lstStyle/>
        <a:p>
          <a:endParaRPr lang="en-GB"/>
        </a:p>
      </dgm:t>
    </dgm:pt>
    <dgm:pt modelId="{B59DC401-489D-4228-BA24-4AC1301A5C72}">
      <dgm:prSet phldrT="[Tekst]" custT="1"/>
      <dgm:spPr/>
      <dgm:t>
        <a:bodyPr/>
        <a:lstStyle/>
        <a:p>
          <a:r>
            <a:rPr lang="en-GB" sz="2400" noProof="0" dirty="0">
              <a:solidFill>
                <a:schemeClr val="accent1">
                  <a:lumMod val="10000"/>
                </a:schemeClr>
              </a:solidFill>
            </a:rPr>
            <a:t>It is implemented by external</a:t>
          </a:r>
          <a:r>
            <a:rPr lang="hr-HR" sz="2400" noProof="0" dirty="0">
              <a:solidFill>
                <a:schemeClr val="accent1">
                  <a:lumMod val="10000"/>
                </a:schemeClr>
              </a:solidFill>
            </a:rPr>
            <a:t> </a:t>
          </a:r>
          <a:r>
            <a:rPr lang="en-GB" sz="2400" noProof="0" dirty="0">
              <a:solidFill>
                <a:schemeClr val="accent1">
                  <a:lumMod val="10000"/>
                </a:schemeClr>
              </a:solidFill>
            </a:rPr>
            <a:t>independent</a:t>
          </a:r>
          <a:r>
            <a:rPr lang="hr-HR" sz="2400" noProof="0" dirty="0">
              <a:solidFill>
                <a:schemeClr val="accent1">
                  <a:lumMod val="10000"/>
                </a:schemeClr>
              </a:solidFill>
            </a:rPr>
            <a:t> </a:t>
          </a:r>
          <a:r>
            <a:rPr lang="en-GB" sz="2400" noProof="0" dirty="0">
              <a:solidFill>
                <a:schemeClr val="accent1">
                  <a:lumMod val="10000"/>
                </a:schemeClr>
              </a:solidFill>
            </a:rPr>
            <a:t>body (QA agency)</a:t>
          </a:r>
        </a:p>
      </dgm:t>
    </dgm:pt>
    <dgm:pt modelId="{68E987D7-61B3-4435-A74B-917A015B9EEB}" type="sibTrans" cxnId="{1FC1536A-AA4B-429E-BB77-11C104B6F1F7}">
      <dgm:prSet/>
      <dgm:spPr/>
      <dgm:t>
        <a:bodyPr/>
        <a:lstStyle/>
        <a:p>
          <a:endParaRPr lang="en-GB"/>
        </a:p>
      </dgm:t>
    </dgm:pt>
    <dgm:pt modelId="{E88359C3-61E3-4574-B3A3-2CD48BC3EC03}" type="parTrans" cxnId="{1FC1536A-AA4B-429E-BB77-11C104B6F1F7}">
      <dgm:prSet/>
      <dgm:spPr/>
      <dgm:t>
        <a:bodyPr/>
        <a:lstStyle/>
        <a:p>
          <a:endParaRPr lang="en-GB"/>
        </a:p>
      </dgm:t>
    </dgm:pt>
    <dgm:pt modelId="{4221D2DD-21AF-4D05-936D-DC59D54E4487}">
      <dgm:prSet phldrT="[Tekst]" custT="1"/>
      <dgm:spPr/>
      <dgm:t>
        <a:bodyPr/>
        <a:lstStyle/>
        <a:p>
          <a:r>
            <a:rPr lang="en-GB" sz="2400" noProof="0" dirty="0">
              <a:solidFill>
                <a:schemeClr val="accent1">
                  <a:lumMod val="10000"/>
                </a:schemeClr>
              </a:solidFill>
            </a:rPr>
            <a:t>Includes external expert panel</a:t>
          </a:r>
        </a:p>
      </dgm:t>
    </dgm:pt>
    <dgm:pt modelId="{5C8C1629-9DA0-47E7-A828-167C1A164088}" type="sibTrans" cxnId="{D5CC6227-EF18-4405-81D3-9F50B12439F5}">
      <dgm:prSet/>
      <dgm:spPr/>
      <dgm:t>
        <a:bodyPr/>
        <a:lstStyle/>
        <a:p>
          <a:endParaRPr lang="en-GB"/>
        </a:p>
      </dgm:t>
    </dgm:pt>
    <dgm:pt modelId="{0E53C697-05C7-4E5C-8315-01FE6844102F}" type="parTrans" cxnId="{D5CC6227-EF18-4405-81D3-9F50B12439F5}">
      <dgm:prSet/>
      <dgm:spPr/>
      <dgm:t>
        <a:bodyPr/>
        <a:lstStyle/>
        <a:p>
          <a:endParaRPr lang="en-GB"/>
        </a:p>
      </dgm:t>
    </dgm:pt>
    <dgm:pt modelId="{AA351DC7-D577-44A0-9E1F-038BAADE9397}" type="pres">
      <dgm:prSet presAssocID="{1CEB8BE2-E654-4FA7-8774-25DFF39253ED}" presName="Name0" presStyleCnt="0">
        <dgm:presLayoutVars>
          <dgm:dir/>
          <dgm:animLvl val="lvl"/>
          <dgm:resizeHandles val="exact"/>
        </dgm:presLayoutVars>
      </dgm:prSet>
      <dgm:spPr/>
    </dgm:pt>
    <dgm:pt modelId="{0C3EB42C-8364-40A6-B151-D5D05154CBCD}" type="pres">
      <dgm:prSet presAssocID="{505D4340-4331-4162-B318-1DE4012E489A}" presName="vertFlow" presStyleCnt="0"/>
      <dgm:spPr/>
    </dgm:pt>
    <dgm:pt modelId="{50746124-1438-48BB-8235-14AC8BABDB91}" type="pres">
      <dgm:prSet presAssocID="{505D4340-4331-4162-B318-1DE4012E489A}" presName="header" presStyleLbl="node1" presStyleIdx="0" presStyleCnt="2"/>
      <dgm:spPr/>
    </dgm:pt>
    <dgm:pt modelId="{C6C68A81-C9A9-4027-9FC6-BEE02F6A9780}" type="pres">
      <dgm:prSet presAssocID="{276ED66A-80C4-4615-B5F9-605487E8BA1B}" presName="parTrans" presStyleLbl="sibTrans2D1" presStyleIdx="0" presStyleCnt="4"/>
      <dgm:spPr/>
    </dgm:pt>
    <dgm:pt modelId="{B68E0C22-28FE-4A5E-BB60-4F529CC8E4CF}" type="pres">
      <dgm:prSet presAssocID="{AABFAC36-1574-4104-8A28-D913C3AF41D5}" presName="child" presStyleLbl="alignAccFollowNode1" presStyleIdx="0" presStyleCnt="4">
        <dgm:presLayoutVars>
          <dgm:chMax val="0"/>
          <dgm:bulletEnabled val="1"/>
        </dgm:presLayoutVars>
      </dgm:prSet>
      <dgm:spPr/>
    </dgm:pt>
    <dgm:pt modelId="{A1EEF190-8512-46EA-84A7-B334B92990F7}" type="pres">
      <dgm:prSet presAssocID="{77575F07-67F9-4911-AEE5-645E9B4860B3}" presName="sibTrans" presStyleLbl="sibTrans2D1" presStyleIdx="1" presStyleCnt="4"/>
      <dgm:spPr/>
    </dgm:pt>
    <dgm:pt modelId="{AB1B2610-6E75-42F7-A307-E668BFB5E2CA}" type="pres">
      <dgm:prSet presAssocID="{748679F5-2AD9-488E-A705-0FACA3C62E6C}" presName="child" presStyleLbl="alignAccFollowNode1" presStyleIdx="1" presStyleCnt="4">
        <dgm:presLayoutVars>
          <dgm:chMax val="0"/>
          <dgm:bulletEnabled val="1"/>
        </dgm:presLayoutVars>
      </dgm:prSet>
      <dgm:spPr/>
    </dgm:pt>
    <dgm:pt modelId="{64D6358B-87E5-4DD0-A0CF-CB8CD279B36D}" type="pres">
      <dgm:prSet presAssocID="{505D4340-4331-4162-B318-1DE4012E489A}" presName="hSp" presStyleCnt="0"/>
      <dgm:spPr/>
    </dgm:pt>
    <dgm:pt modelId="{BDE2CC2B-578B-4BB1-AC04-24C6C501D6C9}" type="pres">
      <dgm:prSet presAssocID="{6A7D32EA-B1C5-4E8B-BE60-F18C0B270A6A}" presName="vertFlow" presStyleCnt="0"/>
      <dgm:spPr/>
    </dgm:pt>
    <dgm:pt modelId="{08E8DA2A-1163-4FC1-AAA5-503A297D96CD}" type="pres">
      <dgm:prSet presAssocID="{6A7D32EA-B1C5-4E8B-BE60-F18C0B270A6A}" presName="header" presStyleLbl="node1" presStyleIdx="1" presStyleCnt="2"/>
      <dgm:spPr/>
    </dgm:pt>
    <dgm:pt modelId="{53521092-925E-4A55-BDD8-E4E2E4476E2C}" type="pres">
      <dgm:prSet presAssocID="{E88359C3-61E3-4574-B3A3-2CD48BC3EC03}" presName="parTrans" presStyleLbl="sibTrans2D1" presStyleIdx="2" presStyleCnt="4"/>
      <dgm:spPr/>
    </dgm:pt>
    <dgm:pt modelId="{E8394F83-19D1-4E96-8B41-8E03DC149031}" type="pres">
      <dgm:prSet presAssocID="{B59DC401-489D-4228-BA24-4AC1301A5C72}" presName="child" presStyleLbl="alignAccFollowNode1" presStyleIdx="2" presStyleCnt="4">
        <dgm:presLayoutVars>
          <dgm:chMax val="0"/>
          <dgm:bulletEnabled val="1"/>
        </dgm:presLayoutVars>
      </dgm:prSet>
      <dgm:spPr/>
    </dgm:pt>
    <dgm:pt modelId="{71F3F3BE-7585-4F14-A38B-61E273F16F7A}" type="pres">
      <dgm:prSet presAssocID="{68E987D7-61B3-4435-A74B-917A015B9EEB}" presName="sibTrans" presStyleLbl="sibTrans2D1" presStyleIdx="3" presStyleCnt="4"/>
      <dgm:spPr/>
    </dgm:pt>
    <dgm:pt modelId="{1D1A439C-BED6-47A3-878B-D367A102C6E0}" type="pres">
      <dgm:prSet presAssocID="{4221D2DD-21AF-4D05-936D-DC59D54E4487}" presName="child" presStyleLbl="alignAccFollowNode1" presStyleIdx="3" presStyleCnt="4" custLinFactNeighborX="96" custLinFactNeighborY="-25932">
        <dgm:presLayoutVars>
          <dgm:chMax val="0"/>
          <dgm:bulletEnabled val="1"/>
        </dgm:presLayoutVars>
      </dgm:prSet>
      <dgm:spPr/>
    </dgm:pt>
  </dgm:ptLst>
  <dgm:cxnLst>
    <dgm:cxn modelId="{45E43E11-E509-4210-BD2F-2DACD3EAC785}" srcId="{1CEB8BE2-E654-4FA7-8774-25DFF39253ED}" destId="{6A7D32EA-B1C5-4E8B-BE60-F18C0B270A6A}" srcOrd="1" destOrd="0" parTransId="{2113B101-8A74-4EB2-9BF1-3973979192EA}" sibTransId="{111E3DF4-2327-439E-A4CA-59E436329285}"/>
    <dgm:cxn modelId="{DF1BCA11-EEC6-4608-8BFA-1A82B8156DE3}" type="presOf" srcId="{E88359C3-61E3-4574-B3A3-2CD48BC3EC03}" destId="{53521092-925E-4A55-BDD8-E4E2E4476E2C}" srcOrd="0" destOrd="0" presId="urn:microsoft.com/office/officeart/2005/8/layout/lProcess1"/>
    <dgm:cxn modelId="{3F724318-A8B5-4E46-9D28-73E75C1C01CF}" srcId="{505D4340-4331-4162-B318-1DE4012E489A}" destId="{AABFAC36-1574-4104-8A28-D913C3AF41D5}" srcOrd="0" destOrd="0" parTransId="{276ED66A-80C4-4615-B5F9-605487E8BA1B}" sibTransId="{77575F07-67F9-4911-AEE5-645E9B4860B3}"/>
    <dgm:cxn modelId="{D5CC6227-EF18-4405-81D3-9F50B12439F5}" srcId="{6A7D32EA-B1C5-4E8B-BE60-F18C0B270A6A}" destId="{4221D2DD-21AF-4D05-936D-DC59D54E4487}" srcOrd="1" destOrd="0" parTransId="{0E53C697-05C7-4E5C-8315-01FE6844102F}" sibTransId="{5C8C1629-9DA0-47E7-A828-167C1A164088}"/>
    <dgm:cxn modelId="{7FD8FF5E-553F-492C-AE5B-735CE352098A}" srcId="{505D4340-4331-4162-B318-1DE4012E489A}" destId="{748679F5-2AD9-488E-A705-0FACA3C62E6C}" srcOrd="1" destOrd="0" parTransId="{85DAC499-6321-44F8-B751-70EDF3C5DC47}" sibTransId="{DAF17C1E-029C-41CF-A818-A605AC3266DE}"/>
    <dgm:cxn modelId="{1FC1536A-AA4B-429E-BB77-11C104B6F1F7}" srcId="{6A7D32EA-B1C5-4E8B-BE60-F18C0B270A6A}" destId="{B59DC401-489D-4228-BA24-4AC1301A5C72}" srcOrd="0" destOrd="0" parTransId="{E88359C3-61E3-4574-B3A3-2CD48BC3EC03}" sibTransId="{68E987D7-61B3-4435-A74B-917A015B9EEB}"/>
    <dgm:cxn modelId="{11C4D56D-D755-4497-AA54-C1BFC368C545}" type="presOf" srcId="{4221D2DD-21AF-4D05-936D-DC59D54E4487}" destId="{1D1A439C-BED6-47A3-878B-D367A102C6E0}" srcOrd="0" destOrd="0" presId="urn:microsoft.com/office/officeart/2005/8/layout/lProcess1"/>
    <dgm:cxn modelId="{06A46355-49BF-4A5C-8459-64E83794815A}" type="presOf" srcId="{748679F5-2AD9-488E-A705-0FACA3C62E6C}" destId="{AB1B2610-6E75-42F7-A307-E668BFB5E2CA}" srcOrd="0" destOrd="0" presId="urn:microsoft.com/office/officeart/2005/8/layout/lProcess1"/>
    <dgm:cxn modelId="{6E4D489F-5F1E-49AD-A8DD-371BDAB6AF95}" type="presOf" srcId="{77575F07-67F9-4911-AEE5-645E9B4860B3}" destId="{A1EEF190-8512-46EA-84A7-B334B92990F7}" srcOrd="0" destOrd="0" presId="urn:microsoft.com/office/officeart/2005/8/layout/lProcess1"/>
    <dgm:cxn modelId="{A9201CB7-B732-4CE4-A5B6-3885F3B9AE50}" type="presOf" srcId="{505D4340-4331-4162-B318-1DE4012E489A}" destId="{50746124-1438-48BB-8235-14AC8BABDB91}" srcOrd="0" destOrd="0" presId="urn:microsoft.com/office/officeart/2005/8/layout/lProcess1"/>
    <dgm:cxn modelId="{E154BBBE-6FAA-453D-AAB8-74DE3C83DF21}" type="presOf" srcId="{276ED66A-80C4-4615-B5F9-605487E8BA1B}" destId="{C6C68A81-C9A9-4027-9FC6-BEE02F6A9780}" srcOrd="0" destOrd="0" presId="urn:microsoft.com/office/officeart/2005/8/layout/lProcess1"/>
    <dgm:cxn modelId="{AD205DC4-5A3F-4A45-B6C3-8A5D2BEB215C}" type="presOf" srcId="{B59DC401-489D-4228-BA24-4AC1301A5C72}" destId="{E8394F83-19D1-4E96-8B41-8E03DC149031}" srcOrd="0" destOrd="0" presId="urn:microsoft.com/office/officeart/2005/8/layout/lProcess1"/>
    <dgm:cxn modelId="{BD1DD2D4-1135-4DA7-8E5B-40D4A1CEB479}" type="presOf" srcId="{1CEB8BE2-E654-4FA7-8774-25DFF39253ED}" destId="{AA351DC7-D577-44A0-9E1F-038BAADE9397}" srcOrd="0" destOrd="0" presId="urn:microsoft.com/office/officeart/2005/8/layout/lProcess1"/>
    <dgm:cxn modelId="{9D762DDF-8C3C-4E52-8B2E-8C04970EB8C8}" type="presOf" srcId="{6A7D32EA-B1C5-4E8B-BE60-F18C0B270A6A}" destId="{08E8DA2A-1163-4FC1-AAA5-503A297D96CD}" srcOrd="0" destOrd="0" presId="urn:microsoft.com/office/officeart/2005/8/layout/lProcess1"/>
    <dgm:cxn modelId="{A9A710F0-875A-4EB1-970B-4389FA1FDCA6}" srcId="{1CEB8BE2-E654-4FA7-8774-25DFF39253ED}" destId="{505D4340-4331-4162-B318-1DE4012E489A}" srcOrd="0" destOrd="0" parTransId="{965E3571-55D6-42B3-AB08-29F36CDFB433}" sibTransId="{0902BDF3-B10E-4BD2-A304-AF9D5C405D17}"/>
    <dgm:cxn modelId="{A39AECF3-8625-44D7-8B61-41476CF1A2C3}" type="presOf" srcId="{AABFAC36-1574-4104-8A28-D913C3AF41D5}" destId="{B68E0C22-28FE-4A5E-BB60-4F529CC8E4CF}" srcOrd="0" destOrd="0" presId="urn:microsoft.com/office/officeart/2005/8/layout/lProcess1"/>
    <dgm:cxn modelId="{DCDB04FF-1123-4BA7-8B20-D9E0978A7D4C}" type="presOf" srcId="{68E987D7-61B3-4435-A74B-917A015B9EEB}" destId="{71F3F3BE-7585-4F14-A38B-61E273F16F7A}" srcOrd="0" destOrd="0" presId="urn:microsoft.com/office/officeart/2005/8/layout/lProcess1"/>
    <dgm:cxn modelId="{4732C630-8308-417D-B9FC-2E7B33BB3BA2}" type="presParOf" srcId="{AA351DC7-D577-44A0-9E1F-038BAADE9397}" destId="{0C3EB42C-8364-40A6-B151-D5D05154CBCD}" srcOrd="0" destOrd="0" presId="urn:microsoft.com/office/officeart/2005/8/layout/lProcess1"/>
    <dgm:cxn modelId="{13751798-FE63-4A44-89BC-2CD606E0B84B}" type="presParOf" srcId="{0C3EB42C-8364-40A6-B151-D5D05154CBCD}" destId="{50746124-1438-48BB-8235-14AC8BABDB91}" srcOrd="0" destOrd="0" presId="urn:microsoft.com/office/officeart/2005/8/layout/lProcess1"/>
    <dgm:cxn modelId="{831E4CA2-B49F-4F26-8C57-6F083CEA53CF}" type="presParOf" srcId="{0C3EB42C-8364-40A6-B151-D5D05154CBCD}" destId="{C6C68A81-C9A9-4027-9FC6-BEE02F6A9780}" srcOrd="1" destOrd="0" presId="urn:microsoft.com/office/officeart/2005/8/layout/lProcess1"/>
    <dgm:cxn modelId="{59963A15-9C28-4737-88A1-CC57CDE44C88}" type="presParOf" srcId="{0C3EB42C-8364-40A6-B151-D5D05154CBCD}" destId="{B68E0C22-28FE-4A5E-BB60-4F529CC8E4CF}" srcOrd="2" destOrd="0" presId="urn:microsoft.com/office/officeart/2005/8/layout/lProcess1"/>
    <dgm:cxn modelId="{44D8A450-539A-4585-BC86-344D0FA805A7}" type="presParOf" srcId="{0C3EB42C-8364-40A6-B151-D5D05154CBCD}" destId="{A1EEF190-8512-46EA-84A7-B334B92990F7}" srcOrd="3" destOrd="0" presId="urn:microsoft.com/office/officeart/2005/8/layout/lProcess1"/>
    <dgm:cxn modelId="{1288F4F4-487D-499D-BF5C-E6D6B38C5F72}" type="presParOf" srcId="{0C3EB42C-8364-40A6-B151-D5D05154CBCD}" destId="{AB1B2610-6E75-42F7-A307-E668BFB5E2CA}" srcOrd="4" destOrd="0" presId="urn:microsoft.com/office/officeart/2005/8/layout/lProcess1"/>
    <dgm:cxn modelId="{9D4ABAED-F146-4A23-A39D-18B79C2490AC}" type="presParOf" srcId="{AA351DC7-D577-44A0-9E1F-038BAADE9397}" destId="{64D6358B-87E5-4DD0-A0CF-CB8CD279B36D}" srcOrd="1" destOrd="0" presId="urn:microsoft.com/office/officeart/2005/8/layout/lProcess1"/>
    <dgm:cxn modelId="{779170DD-36B7-4056-9E40-5A70D842969C}" type="presParOf" srcId="{AA351DC7-D577-44A0-9E1F-038BAADE9397}" destId="{BDE2CC2B-578B-4BB1-AC04-24C6C501D6C9}" srcOrd="2" destOrd="0" presId="urn:microsoft.com/office/officeart/2005/8/layout/lProcess1"/>
    <dgm:cxn modelId="{C48051E8-8200-4F5A-AD46-1241DDA79606}" type="presParOf" srcId="{BDE2CC2B-578B-4BB1-AC04-24C6C501D6C9}" destId="{08E8DA2A-1163-4FC1-AAA5-503A297D96CD}" srcOrd="0" destOrd="0" presId="urn:microsoft.com/office/officeart/2005/8/layout/lProcess1"/>
    <dgm:cxn modelId="{A9A91468-A11D-49D4-B0B6-8E0FB6719F91}" type="presParOf" srcId="{BDE2CC2B-578B-4BB1-AC04-24C6C501D6C9}" destId="{53521092-925E-4A55-BDD8-E4E2E4476E2C}" srcOrd="1" destOrd="0" presId="urn:microsoft.com/office/officeart/2005/8/layout/lProcess1"/>
    <dgm:cxn modelId="{0B703194-279A-4E68-88B5-9679043872C0}" type="presParOf" srcId="{BDE2CC2B-578B-4BB1-AC04-24C6C501D6C9}" destId="{E8394F83-19D1-4E96-8B41-8E03DC149031}" srcOrd="2" destOrd="0" presId="urn:microsoft.com/office/officeart/2005/8/layout/lProcess1"/>
    <dgm:cxn modelId="{80978635-0DBC-44B6-A423-7F63E05B9D73}" type="presParOf" srcId="{BDE2CC2B-578B-4BB1-AC04-24C6C501D6C9}" destId="{71F3F3BE-7585-4F14-A38B-61E273F16F7A}" srcOrd="3" destOrd="0" presId="urn:microsoft.com/office/officeart/2005/8/layout/lProcess1"/>
    <dgm:cxn modelId="{CDC80730-BB3F-4EED-8E28-9AAA707A8C94}" type="presParOf" srcId="{BDE2CC2B-578B-4BB1-AC04-24C6C501D6C9}" destId="{1D1A439C-BED6-47A3-878B-D367A102C6E0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4AA1C-C8E2-42F2-83D8-D5D76DC3B5C5}">
      <dsp:nvSpPr>
        <dsp:cNvPr id="0" name=""/>
        <dsp:cNvSpPr/>
      </dsp:nvSpPr>
      <dsp:spPr>
        <a:xfrm rot="16200000">
          <a:off x="-1246282" y="1247324"/>
          <a:ext cx="5203825" cy="270917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noProof="0" dirty="0">
              <a:solidFill>
                <a:srgbClr val="024E9C"/>
              </a:solidFill>
            </a:rPr>
            <a:t>Part I: Internal Quality Assurance</a:t>
          </a:r>
        </a:p>
      </dsp:txBody>
      <dsp:txXfrm rot="5400000">
        <a:off x="1043" y="1040764"/>
        <a:ext cx="2709175" cy="3122295"/>
      </dsp:txXfrm>
    </dsp:sp>
    <dsp:sp modelId="{E39E33C4-30A7-4F39-A1CA-31DCCD13A664}">
      <dsp:nvSpPr>
        <dsp:cNvPr id="0" name=""/>
        <dsp:cNvSpPr/>
      </dsp:nvSpPr>
      <dsp:spPr>
        <a:xfrm rot="16200000">
          <a:off x="1666080" y="1247324"/>
          <a:ext cx="5203825" cy="270917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noProof="0" dirty="0">
              <a:solidFill>
                <a:srgbClr val="024E9C"/>
              </a:solidFill>
            </a:rPr>
            <a:t>Part II: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noProof="0" dirty="0">
              <a:solidFill>
                <a:srgbClr val="024E9C"/>
              </a:solidFill>
            </a:rPr>
            <a:t>External Quality Assurance</a:t>
          </a:r>
        </a:p>
      </dsp:txBody>
      <dsp:txXfrm rot="5400000">
        <a:off x="2913405" y="1040764"/>
        <a:ext cx="2709175" cy="3122295"/>
      </dsp:txXfrm>
    </dsp:sp>
    <dsp:sp modelId="{08A6E133-42D9-4F5B-92D6-1B5D15B7C377}">
      <dsp:nvSpPr>
        <dsp:cNvPr id="0" name=""/>
        <dsp:cNvSpPr/>
      </dsp:nvSpPr>
      <dsp:spPr>
        <a:xfrm rot="16200000">
          <a:off x="4578444" y="1247324"/>
          <a:ext cx="5203825" cy="270917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noProof="0" dirty="0">
              <a:solidFill>
                <a:srgbClr val="024E9C"/>
              </a:solidFill>
            </a:rPr>
            <a:t>Part III: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noProof="0" dirty="0">
              <a:solidFill>
                <a:srgbClr val="024E9C"/>
              </a:solidFill>
            </a:rPr>
            <a:t>Quality Assurance Agencies</a:t>
          </a:r>
        </a:p>
      </dsp:txBody>
      <dsp:txXfrm rot="5400000">
        <a:off x="5825769" y="1040764"/>
        <a:ext cx="2709175" cy="3122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6124-1438-48BB-8235-14AC8BABDB91}">
      <dsp:nvSpPr>
        <dsp:cNvPr id="0" name=""/>
        <dsp:cNvSpPr/>
      </dsp:nvSpPr>
      <dsp:spPr>
        <a:xfrm>
          <a:off x="4922" y="759229"/>
          <a:ext cx="3984178" cy="9960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noProof="0" dirty="0">
              <a:solidFill>
                <a:schemeClr val="accent1">
                  <a:lumMod val="10000"/>
                </a:schemeClr>
              </a:solidFill>
            </a:rPr>
            <a:t>Internal QA</a:t>
          </a:r>
        </a:p>
      </dsp:txBody>
      <dsp:txXfrm>
        <a:off x="34095" y="788402"/>
        <a:ext cx="3925832" cy="937698"/>
      </dsp:txXfrm>
    </dsp:sp>
    <dsp:sp modelId="{C6C68A81-C9A9-4027-9FC6-BEE02F6A9780}">
      <dsp:nvSpPr>
        <dsp:cNvPr id="0" name=""/>
        <dsp:cNvSpPr/>
      </dsp:nvSpPr>
      <dsp:spPr>
        <a:xfrm rot="5400000">
          <a:off x="1909857" y="1842428"/>
          <a:ext cx="174307" cy="17430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E0C22-28FE-4A5E-BB60-4F529CC8E4CF}">
      <dsp:nvSpPr>
        <dsp:cNvPr id="0" name=""/>
        <dsp:cNvSpPr/>
      </dsp:nvSpPr>
      <dsp:spPr>
        <a:xfrm>
          <a:off x="4922" y="2103890"/>
          <a:ext cx="3984178" cy="9960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accent1">
                  <a:lumMod val="10000"/>
                </a:schemeClr>
              </a:solidFill>
            </a:rPr>
            <a:t>It is implemented by institution itself</a:t>
          </a:r>
        </a:p>
      </dsp:txBody>
      <dsp:txXfrm>
        <a:off x="34095" y="2133063"/>
        <a:ext cx="3925832" cy="937698"/>
      </dsp:txXfrm>
    </dsp:sp>
    <dsp:sp modelId="{A1EEF190-8512-46EA-84A7-B334B92990F7}">
      <dsp:nvSpPr>
        <dsp:cNvPr id="0" name=""/>
        <dsp:cNvSpPr/>
      </dsp:nvSpPr>
      <dsp:spPr>
        <a:xfrm rot="5400000">
          <a:off x="1909857" y="3187088"/>
          <a:ext cx="174307" cy="17430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B2610-6E75-42F7-A307-E668BFB5E2CA}">
      <dsp:nvSpPr>
        <dsp:cNvPr id="0" name=""/>
        <dsp:cNvSpPr/>
      </dsp:nvSpPr>
      <dsp:spPr>
        <a:xfrm>
          <a:off x="4922" y="3448550"/>
          <a:ext cx="3984178" cy="9960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accent1">
                  <a:lumMod val="10000"/>
                </a:schemeClr>
              </a:solidFill>
            </a:rPr>
            <a:t>Does not include external expert panel</a:t>
          </a:r>
        </a:p>
      </dsp:txBody>
      <dsp:txXfrm>
        <a:off x="34095" y="3477723"/>
        <a:ext cx="3925832" cy="937698"/>
      </dsp:txXfrm>
    </dsp:sp>
    <dsp:sp modelId="{08E8DA2A-1163-4FC1-AAA5-503A297D96CD}">
      <dsp:nvSpPr>
        <dsp:cNvPr id="0" name=""/>
        <dsp:cNvSpPr/>
      </dsp:nvSpPr>
      <dsp:spPr>
        <a:xfrm>
          <a:off x="4546885" y="759229"/>
          <a:ext cx="3984178" cy="9960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noProof="0" dirty="0">
              <a:solidFill>
                <a:schemeClr val="accent1">
                  <a:lumMod val="10000"/>
                </a:schemeClr>
              </a:solidFill>
            </a:rPr>
            <a:t>External QA</a:t>
          </a:r>
        </a:p>
      </dsp:txBody>
      <dsp:txXfrm>
        <a:off x="4576058" y="788402"/>
        <a:ext cx="3925832" cy="937698"/>
      </dsp:txXfrm>
    </dsp:sp>
    <dsp:sp modelId="{53521092-925E-4A55-BDD8-E4E2E4476E2C}">
      <dsp:nvSpPr>
        <dsp:cNvPr id="0" name=""/>
        <dsp:cNvSpPr/>
      </dsp:nvSpPr>
      <dsp:spPr>
        <a:xfrm rot="5400000">
          <a:off x="6451821" y="1842428"/>
          <a:ext cx="174307" cy="17430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94F83-19D1-4E96-8B41-8E03DC149031}">
      <dsp:nvSpPr>
        <dsp:cNvPr id="0" name=""/>
        <dsp:cNvSpPr/>
      </dsp:nvSpPr>
      <dsp:spPr>
        <a:xfrm>
          <a:off x="4546885" y="2103890"/>
          <a:ext cx="3984178" cy="9960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accent1">
                  <a:lumMod val="10000"/>
                </a:schemeClr>
              </a:solidFill>
            </a:rPr>
            <a:t>It is implemented by external</a:t>
          </a:r>
          <a:r>
            <a:rPr lang="hr-HR" sz="2400" kern="1200" noProof="0" dirty="0">
              <a:solidFill>
                <a:schemeClr val="accent1">
                  <a:lumMod val="10000"/>
                </a:schemeClr>
              </a:solidFill>
            </a:rPr>
            <a:t> </a:t>
          </a:r>
          <a:r>
            <a:rPr lang="en-GB" sz="2400" kern="1200" noProof="0" dirty="0">
              <a:solidFill>
                <a:schemeClr val="accent1">
                  <a:lumMod val="10000"/>
                </a:schemeClr>
              </a:solidFill>
            </a:rPr>
            <a:t>independent</a:t>
          </a:r>
          <a:r>
            <a:rPr lang="hr-HR" sz="2400" kern="1200" noProof="0" dirty="0">
              <a:solidFill>
                <a:schemeClr val="accent1">
                  <a:lumMod val="10000"/>
                </a:schemeClr>
              </a:solidFill>
            </a:rPr>
            <a:t> </a:t>
          </a:r>
          <a:r>
            <a:rPr lang="en-GB" sz="2400" kern="1200" noProof="0" dirty="0">
              <a:solidFill>
                <a:schemeClr val="accent1">
                  <a:lumMod val="10000"/>
                </a:schemeClr>
              </a:solidFill>
            </a:rPr>
            <a:t>body (QA agency)</a:t>
          </a:r>
        </a:p>
      </dsp:txBody>
      <dsp:txXfrm>
        <a:off x="4576058" y="2133063"/>
        <a:ext cx="3925832" cy="937698"/>
      </dsp:txXfrm>
    </dsp:sp>
    <dsp:sp modelId="{71F3F3BE-7585-4F14-A38B-61E273F16F7A}">
      <dsp:nvSpPr>
        <dsp:cNvPr id="0" name=""/>
        <dsp:cNvSpPr/>
      </dsp:nvSpPr>
      <dsp:spPr>
        <a:xfrm rot="5389517">
          <a:off x="6498934" y="3141887"/>
          <a:ext cx="83906" cy="17430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A439C-BED6-47A3-878B-D367A102C6E0}">
      <dsp:nvSpPr>
        <dsp:cNvPr id="0" name=""/>
        <dsp:cNvSpPr/>
      </dsp:nvSpPr>
      <dsp:spPr>
        <a:xfrm>
          <a:off x="4550710" y="3358147"/>
          <a:ext cx="3984178" cy="9960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accent1">
                  <a:lumMod val="10000"/>
                </a:schemeClr>
              </a:solidFill>
            </a:rPr>
            <a:t>Includes external expert panel</a:t>
          </a:r>
        </a:p>
      </dsp:txBody>
      <dsp:txXfrm>
        <a:off x="4579883" y="3387320"/>
        <a:ext cx="3925832" cy="937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4171BB-2379-9DFF-0FA1-2B31A5B001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34C50-45AB-288F-7301-529E37F2CA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EA7A-59D1-4394-B0E6-6E4AE6DA437C}" type="datetimeFigureOut">
              <a:rPr lang="hr-HR" smtClean="0"/>
              <a:t>30.4.2025.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86C58-1581-E18C-49ED-E81868FF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EFFBF-496B-C294-EAF3-C0F1F248E5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97255-C235-4272-8804-0D9F61DEF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0871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6C61C-A3E0-4CB9-9F9F-D8AC739CFE15}" type="datetimeFigureOut">
              <a:rPr lang="hr-HR" smtClean="0"/>
              <a:t>30.4.2025.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6FE02-CD9E-49C0-AA4C-F78649EC2A4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642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0416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6FE02-CD9E-49C0-AA4C-F78649EC2A4E}" type="slidenum">
              <a:rPr lang="hr-HR" smtClean="0"/>
              <a:t>32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3564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>
            <a:extLst>
              <a:ext uri="{FF2B5EF4-FFF2-40B4-BE49-F238E27FC236}">
                <a16:creationId xmlns:a16="http://schemas.microsoft.com/office/drawing/2014/main" id="{EC8D3D43-F7BB-EBBA-1E55-F58D68170723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864"/>
            <a:ext cx="9144000" cy="1934813"/>
          </a:xfrm>
          <a:prstGeom prst="rect">
            <a:avLst/>
          </a:prstGeom>
          <a:gradFill flip="none" rotWithShape="1">
            <a:gsLst>
              <a:gs pos="0">
                <a:srgbClr val="FF5B5B">
                  <a:alpha val="0"/>
                </a:srgbClr>
              </a:gs>
              <a:gs pos="44000">
                <a:schemeClr val="accent3">
                  <a:lumMod val="95000"/>
                  <a:lumOff val="5000"/>
                  <a:alpha val="0"/>
                </a:schemeClr>
              </a:gs>
              <a:gs pos="100000">
                <a:srgbClr val="0070C0">
                  <a:alpha val="31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82071" y="55562"/>
            <a:ext cx="8779858" cy="563562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>
            <a:off x="0" y="2846746"/>
            <a:ext cx="9144726" cy="40112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2" y="6296969"/>
            <a:ext cx="2996624" cy="45501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774" y="6486165"/>
            <a:ext cx="970912" cy="265822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58" y="6396402"/>
            <a:ext cx="840474" cy="355585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27512" y="898650"/>
            <a:ext cx="8535174" cy="52037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hr-HR" dirty="0"/>
              <a:t> 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B79BA-E463-F739-20C3-A2B9141DCA18}"/>
              </a:ext>
            </a:extLst>
          </p:cNvPr>
          <p:cNvCxnSpPr>
            <a:cxnSpLocks/>
          </p:cNvCxnSpPr>
          <p:nvPr userDrawn="1"/>
        </p:nvCxnSpPr>
        <p:spPr>
          <a:xfrm>
            <a:off x="0" y="6218344"/>
            <a:ext cx="9147952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49804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bg>
      <p:bgPr>
        <a:gradFill flip="none" rotWithShape="1">
          <a:gsLst>
            <a:gs pos="52000">
              <a:srgbClr val="E10612">
                <a:alpha val="0"/>
              </a:srgbClr>
            </a:gs>
            <a:gs pos="0">
              <a:srgbClr val="024E9C">
                <a:alpha val="0"/>
              </a:srgbClr>
            </a:gs>
            <a:gs pos="100000">
              <a:schemeClr val="accent1">
                <a:lumMod val="75000"/>
                <a:alpha val="2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962889" y="2315834"/>
            <a:ext cx="3218222" cy="563562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hr-HR" dirty="0"/>
              <a:t>HVALA NA PAŽNJI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 rot="5400000">
            <a:off x="-1688617" y="1688616"/>
            <a:ext cx="7388489" cy="4011254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5692645-AC4D-DB78-5349-20523FF337D9}"/>
              </a:ext>
            </a:extLst>
          </p:cNvPr>
          <p:cNvSpPr txBox="1">
            <a:spLocks/>
          </p:cNvSpPr>
          <p:nvPr userDrawn="1"/>
        </p:nvSpPr>
        <p:spPr>
          <a:xfrm>
            <a:off x="3333005" y="5938688"/>
            <a:ext cx="2477989" cy="5635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2">
                    <a:lumMod val="10000"/>
                  </a:schemeClr>
                </a:solidFill>
                <a:latin typeface="+mj-lt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r>
              <a:rPr lang="hr-HR" dirty="0">
                <a:solidFill>
                  <a:srgbClr val="024E9C"/>
                </a:solidFill>
              </a:rPr>
              <a:t>www.azvo.hr</a:t>
            </a:r>
            <a:endParaRPr lang="da-DK" dirty="0">
              <a:solidFill>
                <a:srgbClr val="024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7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mia.dikic@azvo.hr" TargetMode="External"/><Relationship Id="rId2" Type="http://schemas.openxmlformats.org/officeDocument/2006/relationships/hyperlink" Target="mailto:marina.grubisic@azvo.hr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gray">
          <a:xfrm>
            <a:off x="1040235" y="3635035"/>
            <a:ext cx="7122253" cy="100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/>
          </a:bodyPr>
          <a:lstStyle/>
          <a:p>
            <a:pPr algn="ctr" defTabSz="801688">
              <a:lnSpc>
                <a:spcPct val="150000"/>
              </a:lnSpc>
            </a:pPr>
            <a:endParaRPr lang="en-US" sz="1600" b="1" i="1" dirty="0">
              <a:solidFill>
                <a:srgbClr val="024E9C"/>
              </a:solidFill>
              <a:latin typeface="+mn-lt"/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719355" y="1269238"/>
            <a:ext cx="7764011" cy="313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normAutofit/>
          </a:bodyPr>
          <a:lstStyle/>
          <a:p>
            <a:pPr algn="ctr" eaLnBrk="0" hangingPunct="0"/>
            <a:r>
              <a:rPr lang="en-GB" sz="3600" b="1" dirty="0">
                <a:solidFill>
                  <a:srgbClr val="024E9C"/>
                </a:solidFill>
              </a:rPr>
              <a:t>ASHE</a:t>
            </a:r>
            <a:r>
              <a:rPr lang="hr-HR" sz="3600" b="1" dirty="0">
                <a:solidFill>
                  <a:srgbClr val="024E9C"/>
                </a:solidFill>
              </a:rPr>
              <a:t> </a:t>
            </a:r>
            <a:r>
              <a:rPr lang="en-GB" sz="3600" b="1" dirty="0">
                <a:solidFill>
                  <a:srgbClr val="024E9C"/>
                </a:solidFill>
              </a:rPr>
              <a:t>and ESG</a:t>
            </a:r>
          </a:p>
          <a:p>
            <a:pPr algn="ctr" eaLnBrk="0" hangingPunct="0"/>
            <a:r>
              <a:rPr lang="en-GB" sz="3600" b="1" dirty="0">
                <a:solidFill>
                  <a:srgbClr val="024E9C"/>
                </a:solidFill>
              </a:rPr>
              <a:t>Quality assurance procedures</a:t>
            </a:r>
            <a:endParaRPr lang="hr-HR" sz="3600" b="1" dirty="0">
              <a:solidFill>
                <a:srgbClr val="024E9C"/>
              </a:solidFill>
            </a:endParaRPr>
          </a:p>
          <a:p>
            <a:pPr algn="ctr" eaLnBrk="0" hangingPunct="0"/>
            <a:endParaRPr lang="hr-HR" sz="3600" b="1" dirty="0">
              <a:solidFill>
                <a:srgbClr val="024E9C"/>
              </a:solidFill>
            </a:endParaRPr>
          </a:p>
          <a:p>
            <a:pPr algn="ctr" eaLnBrk="0" hangingPunct="0"/>
            <a:endParaRPr lang="hr-HR" sz="3600" b="1" dirty="0">
              <a:solidFill>
                <a:srgbClr val="024E9C"/>
              </a:solidFill>
            </a:endParaRPr>
          </a:p>
          <a:p>
            <a:pPr algn="ctr" eaLnBrk="0" hangingPunct="0"/>
            <a:r>
              <a:rPr lang="hr-HR" sz="1200" b="1" dirty="0">
                <a:solidFill>
                  <a:schemeClr val="bg2">
                    <a:lumMod val="10000"/>
                  </a:schemeClr>
                </a:solidFill>
              </a:rPr>
              <a:t>A </a:t>
            </a: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Regional Dialogue for Advancing Quality Assurance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82A9-369B-0E9E-77EB-B8A15609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54" y="138733"/>
            <a:ext cx="5166745" cy="1036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13051-4B4F-CC5C-85D2-AA8FB5483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679" y="6167218"/>
            <a:ext cx="1315217" cy="5564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86887-D535-6D34-AA30-422911A5E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866" y="6284700"/>
            <a:ext cx="1603279" cy="438956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856A20-8C9B-2230-33AF-C28434B7095C}"/>
              </a:ext>
            </a:extLst>
          </p:cNvPr>
          <p:cNvCxnSpPr>
            <a:cxnSpLocks/>
          </p:cNvCxnSpPr>
          <p:nvPr/>
        </p:nvCxnSpPr>
        <p:spPr>
          <a:xfrm>
            <a:off x="1040235" y="3619586"/>
            <a:ext cx="7122253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30000"/>
                  </a:srgbClr>
                </a:gs>
                <a:gs pos="100000">
                  <a:schemeClr val="accent1">
                    <a:lumMod val="75000"/>
                    <a:alpha val="5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4">
            <a:extLst>
              <a:ext uri="{FF2B5EF4-FFF2-40B4-BE49-F238E27FC236}">
                <a16:creationId xmlns:a16="http://schemas.microsoft.com/office/drawing/2014/main" id="{F152ED6B-5CED-81EC-2280-D8D0E4CDCD1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0235" y="4654655"/>
            <a:ext cx="7730903" cy="109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/>
          </a:bodyPr>
          <a:lstStyle/>
          <a:p>
            <a:pPr algn="ctr" defTabSz="801688">
              <a:lnSpc>
                <a:spcPct val="150000"/>
              </a:lnSpc>
            </a:pPr>
            <a:r>
              <a:rPr lang="en-GB" sz="1200" b="1" dirty="0">
                <a:solidFill>
                  <a:schemeClr val="accent1">
                    <a:lumMod val="10000"/>
                  </a:schemeClr>
                </a:solidFill>
              </a:rPr>
              <a:t>Sector of Quality Assurance in Higher Education and Research</a:t>
            </a:r>
          </a:p>
          <a:p>
            <a:pPr algn="ctr" defTabSz="801688">
              <a:lnSpc>
                <a:spcPct val="150000"/>
              </a:lnSpc>
            </a:pPr>
            <a:r>
              <a:rPr lang="en-GB" sz="1200" b="1" dirty="0">
                <a:solidFill>
                  <a:schemeClr val="accent1">
                    <a:lumMod val="10000"/>
                  </a:schemeClr>
                </a:solidFill>
              </a:rPr>
              <a:t>Marina </a:t>
            </a:r>
            <a:r>
              <a:rPr lang="en-GB" sz="1200" b="1" dirty="0" err="1">
                <a:solidFill>
                  <a:schemeClr val="accent1">
                    <a:lumMod val="10000"/>
                  </a:schemeClr>
                </a:solidFill>
              </a:rPr>
              <a:t>Grubišić</a:t>
            </a:r>
            <a:r>
              <a:rPr lang="en-GB" sz="1200" b="1" dirty="0">
                <a:solidFill>
                  <a:schemeClr val="accent1">
                    <a:lumMod val="10000"/>
                  </a:schemeClr>
                </a:solidFill>
              </a:rPr>
              <a:t> and Mia Đikić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CCE669-E497-F74B-E832-628A422C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202C1E-E882-E742-B2B6-2C484720C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Agency for Science and Higher Education</a:t>
            </a:r>
          </a:p>
          <a:p>
            <a:r>
              <a:rPr lang="en-GB" dirty="0"/>
              <a:t>Overview of ASHE’s evaluation procedures</a:t>
            </a:r>
            <a:endParaRPr lang="hr-HR" dirty="0"/>
          </a:p>
          <a:p>
            <a:r>
              <a:rPr lang="en-GB" dirty="0"/>
              <a:t>Compliance of procedures with ESG standards</a:t>
            </a:r>
          </a:p>
          <a:p>
            <a:r>
              <a:rPr lang="en-GB" dirty="0"/>
              <a:t>Involvement of stakeholders</a:t>
            </a:r>
          </a:p>
          <a:p>
            <a:r>
              <a:rPr lang="en-GB" dirty="0"/>
              <a:t>Peer-review experts</a:t>
            </a:r>
            <a:r>
              <a:rPr lang="hr-HR" dirty="0"/>
              <a:t> </a:t>
            </a:r>
            <a:r>
              <a:rPr lang="en-GB" dirty="0"/>
              <a:t>and training </a:t>
            </a:r>
            <a:r>
              <a:rPr lang="hr-HR" dirty="0"/>
              <a:t>module for </a:t>
            </a:r>
            <a:r>
              <a:rPr lang="en-GB" dirty="0"/>
              <a:t>experts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1396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9D3AC3A-F8EF-D743-927D-6B872CAA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r>
              <a:rPr lang="en-GB" sz="4400" dirty="0"/>
              <a:t>Agency for Science and Higher Education </a:t>
            </a:r>
          </a:p>
        </p:txBody>
      </p:sp>
    </p:spTree>
    <p:extLst>
      <p:ext uri="{BB962C8B-B14F-4D97-AF65-F5344CB8AC3E}">
        <p14:creationId xmlns:p14="http://schemas.microsoft.com/office/powerpoint/2010/main" val="40527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15DD8D-1224-C1B7-A64E-92C67DA1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Agency for Science and Higher Education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938B13B-B2FA-43C0-9F91-8EEF7E42A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2005 – founding of ASHE</a:t>
            </a:r>
          </a:p>
          <a:p>
            <a:r>
              <a:rPr lang="en-GB" dirty="0"/>
              <a:t>2011 – membership in ENQA / EQAR</a:t>
            </a:r>
          </a:p>
          <a:p>
            <a:r>
              <a:rPr lang="en-GB" dirty="0"/>
              <a:t>201</a:t>
            </a:r>
            <a:r>
              <a:rPr lang="hr-HR" dirty="0"/>
              <a:t>7</a:t>
            </a:r>
            <a:r>
              <a:rPr lang="en-GB" dirty="0"/>
              <a:t> and 2022 – ENQA membership renewal</a:t>
            </a:r>
          </a:p>
          <a:p>
            <a:r>
              <a:rPr lang="en-GB" dirty="0"/>
              <a:t>2022 – new Law on Quality Assurance in Higher Education and Science</a:t>
            </a:r>
            <a:endParaRPr lang="hr-HR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ASHE is internationally active and is a member of many international associations such as ECA, CHEA, CEENQA and others</a:t>
            </a:r>
          </a:p>
        </p:txBody>
      </p:sp>
    </p:spTree>
    <p:extLst>
      <p:ext uri="{BB962C8B-B14F-4D97-AF65-F5344CB8AC3E}">
        <p14:creationId xmlns:p14="http://schemas.microsoft.com/office/powerpoint/2010/main" val="302470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15DD8D-1224-C1B7-A64E-92C67DA1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Agency for Science and Higher Education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938B13B-B2FA-43C0-9F91-8EEF7E42A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Accreditation Council</a:t>
            </a:r>
            <a:endParaRPr lang="hr-HR" dirty="0"/>
          </a:p>
          <a:p>
            <a:pPr marL="0" indent="0">
              <a:buNone/>
            </a:pPr>
            <a:r>
              <a:rPr lang="en-GB" dirty="0"/>
              <a:t>Complaints Committee </a:t>
            </a:r>
          </a:p>
          <a:p>
            <a:pPr marL="0" indent="0">
              <a:buNone/>
            </a:pPr>
            <a:r>
              <a:rPr lang="en-GB" dirty="0"/>
              <a:t>Follow-up Committee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work of all bodies includes the participation of d</a:t>
            </a:r>
            <a:r>
              <a:rPr lang="hr-HR" dirty="0" err="1"/>
              <a:t>ifferent</a:t>
            </a:r>
            <a:r>
              <a:rPr lang="en-GB" dirty="0"/>
              <a:t> stakeholders</a:t>
            </a:r>
            <a:r>
              <a:rPr lang="hr-HR" dirty="0"/>
              <a:t>, </a:t>
            </a:r>
            <a:r>
              <a:rPr lang="en-GB" dirty="0"/>
              <a:t>including</a:t>
            </a:r>
            <a:r>
              <a:rPr lang="hr-HR" dirty="0"/>
              <a:t> </a:t>
            </a:r>
            <a:r>
              <a:rPr lang="en-GB" dirty="0"/>
              <a:t>student</a:t>
            </a:r>
            <a:r>
              <a:rPr lang="hr-HR" dirty="0"/>
              <a:t>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7320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6851A5-E0C9-99F2-07C6-66C641833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413" y="531005"/>
            <a:ext cx="8535174" cy="52037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kumimoji="0" lang="hr-HR" sz="4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ＭＳ Ｐゴシック" pitchFamily="-97" charset="-128"/>
              <a:cs typeface="+mj-cs"/>
            </a:endParaRPr>
          </a:p>
          <a:p>
            <a:pPr marL="0" indent="0" algn="ctr">
              <a:buNone/>
            </a:pPr>
            <a:endParaRPr lang="hr-HR" sz="4400" dirty="0">
              <a:latin typeface="Calibri"/>
              <a:cs typeface="+mj-cs"/>
            </a:endParaRPr>
          </a:p>
          <a:p>
            <a:pPr marL="0" indent="0" algn="ctr">
              <a:buNone/>
            </a:pPr>
            <a:r>
              <a:rPr kumimoji="0" lang="en-GB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ＭＳ Ｐゴシック" pitchFamily="-97" charset="-128"/>
                <a:cs typeface="+mj-cs"/>
              </a:rPr>
              <a:t>Overview of ASHE’s Evaluation Procedures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925560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5170D-5553-4380-861B-D758592D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ASHE’s Evaluation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96D48-02B4-47A2-8605-72232396D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Initial accreditation</a:t>
            </a:r>
            <a:r>
              <a:rPr lang="hr-HR" dirty="0"/>
              <a:t> </a:t>
            </a:r>
            <a:endParaRPr lang="en-GB" dirty="0"/>
          </a:p>
          <a:p>
            <a:r>
              <a:rPr lang="en-GB" dirty="0"/>
              <a:t>Reaccreditation</a:t>
            </a:r>
          </a:p>
          <a:p>
            <a:r>
              <a:rPr lang="en-GB" dirty="0"/>
              <a:t>Thematic accreditation</a:t>
            </a:r>
          </a:p>
          <a:p>
            <a:r>
              <a:rPr lang="en-GB" dirty="0"/>
              <a:t>One-off evaluation</a:t>
            </a:r>
            <a:endParaRPr lang="hr-HR" dirty="0"/>
          </a:p>
          <a:p>
            <a:r>
              <a:rPr lang="en-GB" dirty="0"/>
              <a:t>Cross-border evaluation</a:t>
            </a:r>
            <a:endParaRPr lang="hr-HR" dirty="0"/>
          </a:p>
          <a:p>
            <a:r>
              <a:rPr lang="en-US" dirty="0"/>
              <a:t>Accreditation of the joint study program between domestic and foreign HEI – European Approach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685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27" y="399494"/>
            <a:ext cx="8805977" cy="630315"/>
          </a:xfrm>
        </p:spPr>
        <p:txBody>
          <a:bodyPr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Initial accreditation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9116" y="918594"/>
            <a:ext cx="8619688" cy="5255703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Initial accreditation of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higher education institutions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research institutes</a:t>
            </a:r>
          </a:p>
          <a:p>
            <a:pPr marL="0" indent="0">
              <a:buNone/>
            </a:pP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Initial accreditation of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new study programme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changes to the program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as prescribed by law regulative (change of program provider, location of delivery, language etc.)</a:t>
            </a: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Special procedures 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doctoral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studies 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studies.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652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4382-223B-4C4A-B0D3-ABABA28D9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71" y="372862"/>
            <a:ext cx="8779858" cy="525788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Reaccreditation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EB855-7A76-4B3A-8488-71435784C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512" y="1029810"/>
            <a:ext cx="8535174" cy="5072567"/>
          </a:xfrm>
        </p:spPr>
        <p:txBody>
          <a:bodyPr/>
          <a:lstStyle/>
          <a:p>
            <a:endParaRPr lang="hr-HR" sz="2400" dirty="0"/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Reaccreditation of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higher education institutions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institutes</a:t>
            </a:r>
            <a:endParaRPr lang="hr-H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Periodic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 procedure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(every five years)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accordance with the previous legal regulations, a reaccreditation procedure for </a:t>
            </a:r>
            <a:r>
              <a:rPr lang="hr-HR" sz="2400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doctoral studies </a:t>
            </a:r>
            <a:r>
              <a:rPr lang="hr-HR" sz="24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 Croatia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was carried out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491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C8761-FAB6-4844-B302-C27761254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14" y="55561"/>
            <a:ext cx="8962685" cy="843089"/>
          </a:xfrm>
        </p:spPr>
        <p:txBody>
          <a:bodyPr/>
          <a:lstStyle/>
          <a:p>
            <a:r>
              <a:rPr lang="en-GB" dirty="0" err="1"/>
              <a:t>Themati</a:t>
            </a:r>
            <a:r>
              <a:rPr lang="hr-HR" dirty="0"/>
              <a:t>c </a:t>
            </a:r>
            <a:r>
              <a:rPr lang="en-GB" dirty="0"/>
              <a:t>and</a:t>
            </a:r>
            <a:r>
              <a:rPr lang="hr-HR" dirty="0"/>
              <a:t> o</a:t>
            </a:r>
            <a:r>
              <a:rPr lang="en-GB" dirty="0"/>
              <a:t>ne-off </a:t>
            </a:r>
            <a:r>
              <a:rPr lang="hr-HR" dirty="0"/>
              <a:t>e</a:t>
            </a:r>
            <a:r>
              <a:rPr lang="en-GB" dirty="0"/>
              <a:t>valuation</a:t>
            </a:r>
            <a:r>
              <a:rPr lang="hr-HR" dirty="0"/>
              <a:t>; </a:t>
            </a:r>
            <a:r>
              <a:rPr lang="en-GB" dirty="0"/>
              <a:t>cross-border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C13FC-4343-40EC-887F-9E3E8D5D5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24E9C"/>
                </a:solidFill>
              </a:rPr>
              <a:t>Thematic evaluation </a:t>
            </a:r>
            <a:r>
              <a:rPr lang="en-US" sz="2400" dirty="0"/>
              <a:t>focuses on a particular</a:t>
            </a:r>
            <a:r>
              <a:rPr lang="hr-HR" sz="2400" dirty="0"/>
              <a:t> </a:t>
            </a:r>
            <a:r>
              <a:rPr lang="en-US" sz="2400" dirty="0"/>
              <a:t>topic and does not result in a formal outcome</a:t>
            </a:r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r>
              <a:rPr lang="hr-HR" sz="2400" b="1" dirty="0">
                <a:solidFill>
                  <a:srgbClr val="024E9C"/>
                </a:solidFill>
              </a:rPr>
              <a:t>One-</a:t>
            </a:r>
            <a:r>
              <a:rPr lang="hr-HR" sz="2400" b="1" dirty="0" err="1">
                <a:solidFill>
                  <a:srgbClr val="024E9C"/>
                </a:solidFill>
              </a:rPr>
              <a:t>off</a:t>
            </a:r>
            <a:r>
              <a:rPr lang="en-US" sz="2400" b="1" dirty="0">
                <a:solidFill>
                  <a:srgbClr val="024E9C"/>
                </a:solidFill>
              </a:rPr>
              <a:t> evaluation </a:t>
            </a:r>
            <a:r>
              <a:rPr lang="en-US" sz="2400" dirty="0"/>
              <a:t>refers to one or more areas of activity of a higher education institution or a scientific institute</a:t>
            </a:r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en-US" sz="2400" b="1" dirty="0"/>
              <a:t>Purpose: </a:t>
            </a:r>
            <a:r>
              <a:rPr lang="en-US" sz="2400" dirty="0"/>
              <a:t>To address particular issues, promote best practices, and inform policy decisions.</a:t>
            </a:r>
          </a:p>
          <a:p>
            <a:pPr marL="0" indent="0">
              <a:buNone/>
            </a:pPr>
            <a:endParaRPr lang="hr-HR" sz="2400" dirty="0"/>
          </a:p>
          <a:p>
            <a:r>
              <a:rPr lang="en-GB" sz="2400" b="1" dirty="0">
                <a:solidFill>
                  <a:srgbClr val="024E9C"/>
                </a:solidFill>
              </a:rPr>
              <a:t>Cross-border evaluation </a:t>
            </a:r>
            <a:r>
              <a:rPr lang="en-GB" sz="2400" dirty="0"/>
              <a:t>of higher education institutions and</a:t>
            </a:r>
            <a:r>
              <a:rPr lang="hr-HR" sz="2400" dirty="0"/>
              <a:t> </a:t>
            </a:r>
            <a:r>
              <a:rPr lang="en-GB" sz="2400" dirty="0"/>
              <a:t>evaluation of research institutes</a:t>
            </a:r>
          </a:p>
        </p:txBody>
      </p:sp>
    </p:spTree>
    <p:extLst>
      <p:ext uri="{BB962C8B-B14F-4D97-AF65-F5344CB8AC3E}">
        <p14:creationId xmlns:p14="http://schemas.microsoft.com/office/powerpoint/2010/main" val="54632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DF894-B946-43A8-8BDF-F6920514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2" y="446531"/>
            <a:ext cx="8878625" cy="563562"/>
          </a:xfrm>
        </p:spPr>
        <p:txBody>
          <a:bodyPr/>
          <a:lstStyle/>
          <a:p>
            <a:pPr algn="just"/>
            <a:r>
              <a:rPr lang="en-GB" sz="3600" dirty="0"/>
              <a:t>European</a:t>
            </a:r>
            <a:r>
              <a:rPr lang="hr-HR" sz="3600" dirty="0"/>
              <a:t> </a:t>
            </a:r>
            <a:r>
              <a:rPr lang="en-GB" sz="3600" dirty="0"/>
              <a:t>Approach to joint study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0784C-B4C6-4741-BFD2-BC4AE6337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3" y="1655001"/>
            <a:ext cx="8952614" cy="419290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Higher education institutions participating in the implementation of joint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jointly select an agency (must be registered in EQAR) to conduct the evaluation process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ASHE carries out accreditation in accordance with the European approach to quality assurance in joint studies</a:t>
            </a: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ASHE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based on the positive outcome of another EQAR-registered agency, also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issues a licence </a:t>
            </a:r>
          </a:p>
          <a:p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600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6676E-F644-43A3-ACA1-3F7ADA83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Evaluation procedures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618318F-F867-4032-9764-4FDCACBE3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Peer-review (at least 5 expert panel members)</a:t>
            </a:r>
          </a:p>
          <a:p>
            <a:r>
              <a:rPr lang="en-GB" sz="2400" dirty="0"/>
              <a:t>Quantitative and qualitative data (Self-evaluation document)</a:t>
            </a:r>
          </a:p>
          <a:p>
            <a:r>
              <a:rPr lang="en-GB" sz="2400" dirty="0"/>
              <a:t>Site visit</a:t>
            </a:r>
          </a:p>
          <a:p>
            <a:r>
              <a:rPr lang="en-GB" sz="2400" dirty="0"/>
              <a:t>Report </a:t>
            </a:r>
            <a:endParaRPr lang="hr-HR" sz="2400" dirty="0"/>
          </a:p>
          <a:p>
            <a:r>
              <a:rPr lang="en-GB" sz="2400" dirty="0"/>
              <a:t>Comment on the Report</a:t>
            </a:r>
            <a:endParaRPr lang="hr-HR" sz="2400" dirty="0"/>
          </a:p>
          <a:p>
            <a:r>
              <a:rPr lang="en-GB" sz="2400" dirty="0"/>
              <a:t>Accreditation Council</a:t>
            </a:r>
            <a:r>
              <a:rPr lang="hr-HR" sz="2400" dirty="0"/>
              <a:t> </a:t>
            </a:r>
          </a:p>
          <a:p>
            <a:r>
              <a:rPr lang="hr-HR" sz="2400" dirty="0" err="1"/>
              <a:t>Follow-up</a:t>
            </a:r>
            <a:r>
              <a:rPr lang="hr-HR" sz="2400" dirty="0"/>
              <a:t> procedure</a:t>
            </a:r>
            <a:endParaRPr lang="en-GB" sz="24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25084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05361C0-6350-8C98-AB8D-33905B11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r>
              <a:rPr lang="en-GB" sz="4400" dirty="0"/>
              <a:t>Compliance of procedures with ESG standards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5082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24D996-41C5-0B32-663F-8632ACEDE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ESG – </a:t>
            </a:r>
            <a:r>
              <a:rPr lang="en-GB" dirty="0"/>
              <a:t>Standards and Guidelines for QA in the EHEA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C1EEEDB5-BB12-3F6F-99FE-B7EA91C26D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031120"/>
              </p:ext>
            </p:extLst>
          </p:nvPr>
        </p:nvGraphicFramePr>
        <p:xfrm>
          <a:off x="427038" y="898525"/>
          <a:ext cx="8535987" cy="520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4691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BA4C170-99F7-01CE-FB46-1FC0549A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Quality Assurance 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BD8BCD92-11F9-7306-1173-9489C5B602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395748"/>
              </p:ext>
            </p:extLst>
          </p:nvPr>
        </p:nvGraphicFramePr>
        <p:xfrm>
          <a:off x="427038" y="898525"/>
          <a:ext cx="8535987" cy="520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293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776297-B9D6-CF4F-6A1F-23F986A9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ESG II: </a:t>
            </a:r>
            <a:r>
              <a:rPr lang="en-GB" dirty="0"/>
              <a:t>Standards and Guidelines for External QA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A3ACC20-CC25-3D14-20F8-1D87B790B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2.1 </a:t>
            </a:r>
            <a:r>
              <a:rPr lang="en-GB" dirty="0"/>
              <a:t>Consideration of internal quality assurance</a:t>
            </a:r>
            <a:endParaRPr lang="hr-HR" dirty="0"/>
          </a:p>
          <a:p>
            <a:pPr marL="0" indent="0">
              <a:buNone/>
            </a:pPr>
            <a:r>
              <a:rPr lang="hr-HR" dirty="0"/>
              <a:t>2.2 </a:t>
            </a:r>
            <a:r>
              <a:rPr lang="en-GB" dirty="0"/>
              <a:t>Designing methodologies fit for purpose</a:t>
            </a:r>
            <a:endParaRPr lang="hr-HR" dirty="0"/>
          </a:p>
          <a:p>
            <a:pPr marL="0" indent="0">
              <a:buNone/>
            </a:pPr>
            <a:r>
              <a:rPr lang="en-GB" dirty="0"/>
              <a:t>2.3 Implementing processes</a:t>
            </a:r>
          </a:p>
          <a:p>
            <a:pPr marL="0" indent="0">
              <a:buNone/>
            </a:pPr>
            <a:r>
              <a:rPr lang="en-GB" dirty="0"/>
              <a:t>2.4 Peer-review experts</a:t>
            </a:r>
          </a:p>
          <a:p>
            <a:pPr marL="0" indent="0">
              <a:buNone/>
            </a:pPr>
            <a:r>
              <a:rPr lang="en-GB" dirty="0"/>
              <a:t>2.5 Criteria for outcomes</a:t>
            </a:r>
          </a:p>
          <a:p>
            <a:pPr marL="0" indent="0">
              <a:buNone/>
            </a:pPr>
            <a:r>
              <a:rPr lang="en-GB" dirty="0"/>
              <a:t>2.6 Reporting</a:t>
            </a:r>
          </a:p>
          <a:p>
            <a:pPr marL="0" indent="0">
              <a:buNone/>
            </a:pPr>
            <a:r>
              <a:rPr lang="en-GB" dirty="0"/>
              <a:t>2.7 Complaints and appeals</a:t>
            </a:r>
          </a:p>
        </p:txBody>
      </p:sp>
    </p:spTree>
    <p:extLst>
      <p:ext uri="{BB962C8B-B14F-4D97-AF65-F5344CB8AC3E}">
        <p14:creationId xmlns:p14="http://schemas.microsoft.com/office/powerpoint/2010/main" val="54721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373E2F-4EA8-9910-7B4E-AD3A3944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2.1 Consideration of internal quality assurance</a:t>
            </a:r>
            <a:br>
              <a:rPr lang="en-GB" dirty="0"/>
            </a:br>
            <a:endParaRPr lang="en-GB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9639749-1F75-FB60-6324-B8334463F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External quality assurance should address the effectiveness of the internal quality assurance</a:t>
            </a:r>
            <a:r>
              <a:rPr lang="hr-HR" dirty="0"/>
              <a:t> </a:t>
            </a:r>
            <a:r>
              <a:rPr lang="en-GB" dirty="0"/>
              <a:t>processes described in Part 1 of the ESG.</a:t>
            </a:r>
            <a:endParaRPr lang="hr-HR" dirty="0"/>
          </a:p>
          <a:p>
            <a:pPr marL="0" indent="0">
              <a:buNone/>
            </a:pPr>
            <a:r>
              <a:rPr lang="hr-HR" sz="2400" dirty="0"/>
              <a:t>1.1 </a:t>
            </a:r>
            <a:r>
              <a:rPr lang="en-GB" sz="2400" dirty="0"/>
              <a:t>Policy for quality assurance</a:t>
            </a:r>
          </a:p>
          <a:p>
            <a:pPr marL="0" indent="0">
              <a:buNone/>
            </a:pPr>
            <a:r>
              <a:rPr lang="hr-HR" sz="2400" dirty="0"/>
              <a:t>1.2 </a:t>
            </a:r>
            <a:r>
              <a:rPr lang="en-GB" sz="2400" dirty="0"/>
              <a:t>Design and approval of programmes</a:t>
            </a:r>
            <a:endParaRPr lang="hr-HR" sz="2400" dirty="0"/>
          </a:p>
          <a:p>
            <a:pPr marL="0" indent="0">
              <a:buNone/>
            </a:pPr>
            <a:r>
              <a:rPr lang="hr-HR" sz="2400" dirty="0"/>
              <a:t>1.3 </a:t>
            </a:r>
            <a:r>
              <a:rPr lang="en-GB" sz="2400" dirty="0"/>
              <a:t>Student-centred learning, teaching and assessment</a:t>
            </a:r>
            <a:endParaRPr lang="hr-HR" sz="2400" dirty="0"/>
          </a:p>
          <a:p>
            <a:pPr marL="0" indent="0">
              <a:buNone/>
            </a:pPr>
            <a:r>
              <a:rPr lang="hr-HR" sz="2400" dirty="0"/>
              <a:t>1.4 Student </a:t>
            </a:r>
            <a:r>
              <a:rPr lang="en-GB" sz="2400" dirty="0"/>
              <a:t>admission, progression, recognition and certification</a:t>
            </a:r>
          </a:p>
          <a:p>
            <a:pPr marL="0" indent="0">
              <a:buNone/>
            </a:pPr>
            <a:r>
              <a:rPr lang="en-GB" sz="2400" dirty="0"/>
              <a:t>1.5 Teaching staff</a:t>
            </a:r>
          </a:p>
          <a:p>
            <a:pPr marL="0" indent="0">
              <a:buNone/>
            </a:pPr>
            <a:r>
              <a:rPr lang="hr-HR" sz="2400" dirty="0"/>
              <a:t>1.6 </a:t>
            </a:r>
            <a:r>
              <a:rPr lang="en-GB" sz="2400" dirty="0"/>
              <a:t>Learning resources and student support</a:t>
            </a:r>
            <a:endParaRPr lang="hr-HR" sz="2400" dirty="0"/>
          </a:p>
          <a:p>
            <a:pPr marL="0" indent="0">
              <a:buNone/>
            </a:pPr>
            <a:r>
              <a:rPr lang="hr-HR" sz="2400" dirty="0"/>
              <a:t>1.7 </a:t>
            </a:r>
            <a:r>
              <a:rPr lang="en-GB" sz="2400" dirty="0"/>
              <a:t>Information management</a:t>
            </a:r>
          </a:p>
          <a:p>
            <a:pPr marL="0" indent="0">
              <a:buNone/>
            </a:pPr>
            <a:r>
              <a:rPr lang="en-GB" sz="2400" dirty="0"/>
              <a:t>1.8 Public information</a:t>
            </a:r>
          </a:p>
          <a:p>
            <a:pPr marL="0" indent="0">
              <a:buNone/>
            </a:pPr>
            <a:r>
              <a:rPr lang="hr-HR" sz="2400" dirty="0"/>
              <a:t>1.9 </a:t>
            </a:r>
            <a:r>
              <a:rPr lang="en-GB" sz="2400" dirty="0"/>
              <a:t> On-going monitoring and periodic review of programmes</a:t>
            </a:r>
            <a:endParaRPr lang="hr-HR" sz="2400" dirty="0"/>
          </a:p>
          <a:p>
            <a:pPr marL="0" indent="0">
              <a:buNone/>
            </a:pPr>
            <a:r>
              <a:rPr lang="hr-HR" sz="2400" dirty="0"/>
              <a:t>1.10 </a:t>
            </a:r>
            <a:r>
              <a:rPr lang="en-GB" sz="2400" dirty="0"/>
              <a:t>Cyclical external quality assurance</a:t>
            </a:r>
          </a:p>
        </p:txBody>
      </p:sp>
    </p:spTree>
    <p:extLst>
      <p:ext uri="{BB962C8B-B14F-4D97-AF65-F5344CB8AC3E}">
        <p14:creationId xmlns:p14="http://schemas.microsoft.com/office/powerpoint/2010/main" val="3778107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26A1-A53F-442C-91D9-800CFE051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70" y="55562"/>
            <a:ext cx="8961929" cy="563562"/>
          </a:xfrm>
        </p:spPr>
        <p:txBody>
          <a:bodyPr/>
          <a:lstStyle/>
          <a:p>
            <a:r>
              <a:rPr lang="en-GB" dirty="0"/>
              <a:t>Compliance of ASHE procedures with ESG standards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17D07-28A1-4596-B3F5-A4ECB08C7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	Higher education institution management and quality assurance (ESG 1.1, ESG 1.7 and ESG 1.8)</a:t>
            </a:r>
          </a:p>
          <a:p>
            <a:r>
              <a:rPr lang="en-GB" dirty="0"/>
              <a:t>2.	Study programmes and lifelong learning programmes (ESG 1.2 and ESG 1.9)</a:t>
            </a:r>
          </a:p>
          <a:p>
            <a:r>
              <a:rPr lang="en-GB" dirty="0"/>
              <a:t>3.	Student-centred learning and teaching – the teaching process and student support (ESG 1.3, ESG 1.4 and ESG 1.6)</a:t>
            </a:r>
          </a:p>
          <a:p>
            <a:r>
              <a:rPr lang="en-GB" dirty="0"/>
              <a:t>4.	Teaching capacities and infrastructure of the higher education institution (ESG 1.5 and ESG 1.6)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6146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6CD987-4D59-4D12-C99E-1B823DF0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Standards in ASHE’s procedures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A9BBC53-C087-7ACD-BFBF-2B7167560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marR="36195" indent="0" algn="just">
              <a:lnSpc>
                <a:spcPct val="150000"/>
              </a:lnSpc>
              <a:buNone/>
            </a:pPr>
            <a:r>
              <a:rPr lang="en-GB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Standard</a:t>
            </a:r>
            <a:r>
              <a:rPr lang="hr-HR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clearly defined level of quality</a:t>
            </a:r>
            <a:r>
              <a:rPr lang="hr-H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hr-HR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criteria</a:t>
            </a:r>
            <a:r>
              <a:rPr lang="hr-HR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prescribed by law</a:t>
            </a:r>
            <a:r>
              <a:rPr lang="hr-HR" sz="2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, elements</a:t>
            </a:r>
            <a:r>
              <a:rPr lang="hr-HR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indicators</a:t>
            </a:r>
            <a:r>
              <a:rPr lang="hr-HR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ea typeface="Calibri" panose="020F0502020204030204" pitchFamily="34" charset="0"/>
                <a:cs typeface="Times New Roman" panose="02020603050405020304" pitchFamily="18" charset="0"/>
              </a:rPr>
              <a:t>(are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used to asses level of compliance with standards</a:t>
            </a:r>
            <a:r>
              <a:rPr lang="hr-HR" sz="2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, sources</a:t>
            </a:r>
            <a:r>
              <a:rPr lang="hr-HR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examples that can be used as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quidelines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marR="36195" indent="0" algn="just">
              <a:lnSpc>
                <a:spcPct val="150000"/>
              </a:lnSpc>
              <a:buNone/>
            </a:pP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/>
              <a:t>The quality standards </a:t>
            </a:r>
            <a:r>
              <a:rPr lang="hr-HR" sz="2400" dirty="0"/>
              <a:t>are </a:t>
            </a:r>
            <a:r>
              <a:rPr lang="en-GB" sz="2400" dirty="0"/>
              <a:t>divided</a:t>
            </a:r>
            <a:r>
              <a:rPr lang="hr-HR" sz="2400" dirty="0"/>
              <a:t> </a:t>
            </a:r>
            <a:r>
              <a:rPr lang="en-GB" sz="2400" dirty="0"/>
              <a:t>into assessment areas</a:t>
            </a:r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r>
              <a:rPr lang="hr-HR" sz="2400" dirty="0"/>
              <a:t>Ex. </a:t>
            </a:r>
            <a:r>
              <a:rPr lang="hr-HR" sz="2400" dirty="0" err="1"/>
              <a:t>Initial</a:t>
            </a:r>
            <a:r>
              <a:rPr lang="hr-HR" sz="2400" dirty="0"/>
              <a:t> </a:t>
            </a:r>
            <a:r>
              <a:rPr lang="hr-HR" sz="2400" dirty="0" err="1"/>
              <a:t>accreditation</a:t>
            </a:r>
            <a:r>
              <a:rPr lang="hr-HR" sz="2400" dirty="0"/>
              <a:t> (</a:t>
            </a:r>
            <a:r>
              <a:rPr lang="hr-HR" sz="2400" dirty="0" err="1"/>
              <a:t>doctoral</a:t>
            </a:r>
            <a:r>
              <a:rPr lang="hr-HR" sz="2400" dirty="0"/>
              <a:t> </a:t>
            </a:r>
            <a:r>
              <a:rPr lang="hr-HR" sz="2400" dirty="0" err="1"/>
              <a:t>s.p</a:t>
            </a:r>
            <a:r>
              <a:rPr lang="hr-HR" sz="2400" dirty="0"/>
              <a:t>.):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sz="2400" dirty="0"/>
              <a:t>I</a:t>
            </a:r>
            <a:r>
              <a:rPr lang="en-GB" sz="2400" dirty="0"/>
              <a:t> Internal QA</a:t>
            </a:r>
          </a:p>
          <a:p>
            <a:pPr marL="0" indent="0">
              <a:buNone/>
            </a:pPr>
            <a:r>
              <a:rPr lang="en-GB" sz="2400" dirty="0"/>
              <a:t>II Study programme</a:t>
            </a:r>
          </a:p>
          <a:p>
            <a:pPr marL="0" indent="0">
              <a:buNone/>
            </a:pPr>
            <a:r>
              <a:rPr lang="en-GB" sz="2400" dirty="0"/>
              <a:t>III Teaching process and student support</a:t>
            </a:r>
          </a:p>
          <a:p>
            <a:pPr marL="0" indent="0">
              <a:buNone/>
            </a:pPr>
            <a:r>
              <a:rPr lang="en-GB" sz="2400" dirty="0"/>
              <a:t>IV Teaching and </a:t>
            </a:r>
            <a:r>
              <a:rPr lang="en-GB" sz="2400" dirty="0" err="1"/>
              <a:t>supervisior</a:t>
            </a:r>
            <a:r>
              <a:rPr lang="en-GB" sz="2400" dirty="0"/>
              <a:t> resources and infrastructure 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18603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3E61CC-22E0-B6D2-AED2-EB641137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Standards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ASHE’s</a:t>
            </a:r>
            <a:r>
              <a:rPr lang="hr-HR" dirty="0"/>
              <a:t> </a:t>
            </a:r>
            <a:r>
              <a:rPr lang="hr-HR" dirty="0" err="1"/>
              <a:t>procedures</a:t>
            </a:r>
            <a:endParaRPr lang="en-GB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0C4F8476-DBA8-B9BD-D59C-7067DB3A8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7269" y="898525"/>
            <a:ext cx="771552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06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793405-0DA6-D601-7088-3DC42EDC2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Standards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ASHE’s</a:t>
            </a:r>
            <a:r>
              <a:rPr lang="hr-HR" dirty="0"/>
              <a:t> </a:t>
            </a:r>
            <a:r>
              <a:rPr lang="hr-HR" dirty="0" err="1"/>
              <a:t>procedures</a:t>
            </a:r>
            <a:endParaRPr lang="en-GB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0DCC698-99C1-4B78-7E90-0B703E8F9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038" y="1085689"/>
            <a:ext cx="8535987" cy="48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11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05361C0-6350-8C98-AB8D-33905B11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r>
              <a:rPr lang="en-GB" sz="4400" dirty="0"/>
              <a:t>Involvement of stakeholders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0667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7AE2-E378-421B-925C-58AB7B2F3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Involvement of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EB179-46BB-4139-82A8-689F3B4DD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Forms of </a:t>
            </a:r>
            <a:r>
              <a:rPr lang="hr-HR" dirty="0"/>
              <a:t>s</a:t>
            </a:r>
            <a:r>
              <a:rPr lang="en-GB" dirty="0" err="1"/>
              <a:t>takeholder</a:t>
            </a:r>
            <a:r>
              <a:rPr lang="en-GB" dirty="0"/>
              <a:t> </a:t>
            </a:r>
            <a:r>
              <a:rPr lang="hr-HR" dirty="0"/>
              <a:t>i</a:t>
            </a:r>
            <a:r>
              <a:rPr lang="en-GB" dirty="0" err="1"/>
              <a:t>nvolvement</a:t>
            </a:r>
            <a:r>
              <a:rPr lang="en-GB" dirty="0"/>
              <a:t>:</a:t>
            </a:r>
          </a:p>
          <a:p>
            <a:r>
              <a:rPr lang="en-GB" dirty="0"/>
              <a:t>Representation in QA committees - Accreditation Council, Follow-up Committee, Complaints Committee and governance - Management Board </a:t>
            </a:r>
          </a:p>
          <a:p>
            <a:r>
              <a:rPr lang="en-GB" dirty="0"/>
              <a:t>All key documents and procedures related to quality assurance are subject to public consultation before final adoption</a:t>
            </a:r>
          </a:p>
          <a:p>
            <a:r>
              <a:rPr lang="en-GB" dirty="0"/>
              <a:t>Providing feedback through surveys and focus groups</a:t>
            </a:r>
          </a:p>
          <a:p>
            <a:r>
              <a:rPr lang="en-GB" dirty="0"/>
              <a:t>Serving on quality assurance panel members</a:t>
            </a:r>
          </a:p>
          <a:p>
            <a:r>
              <a:rPr lang="en-GB" dirty="0"/>
              <a:t>Engaging in external evaluation processes at their institution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956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044CF-83B2-4406-84DE-F3C3AC50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enhance Stakeholder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2E65B-4233-4C3A-B95A-8686E549C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Clear communication and transparency</a:t>
            </a:r>
          </a:p>
          <a:p>
            <a:r>
              <a:rPr lang="en-GB" dirty="0"/>
              <a:t>Stakeholder involvement is not a one-time event, but a continuous process</a:t>
            </a:r>
          </a:p>
          <a:p>
            <a:r>
              <a:rPr lang="en-GB" dirty="0"/>
              <a:t>Participation in bodies ensures that quality assurance is not top-down but a shared responsibility</a:t>
            </a:r>
          </a:p>
          <a:p>
            <a:r>
              <a:rPr lang="en-GB" dirty="0"/>
              <a:t>Conferences, workshops, webinars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659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3EC7-C47D-445A-AE15-0060E470F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Workshops for HEIs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69FB-F1F0-465C-A3DA-0B19059EC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At the beginning of each accreditation cycle for all HEIs (informing about changes/updated documents)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Annual workshops for HEIs included in the accreditation plan for the next year</a:t>
            </a:r>
          </a:p>
          <a:p>
            <a:r>
              <a:rPr lang="en-GB" sz="2400" dirty="0"/>
              <a:t>This year we will have 2 workshops </a:t>
            </a:r>
          </a:p>
          <a:p>
            <a:pPr marL="0" indent="0">
              <a:buNone/>
            </a:pPr>
            <a:r>
              <a:rPr lang="en-GB" sz="2000" dirty="0"/>
              <a:t>First in December for HEIs who are having site visit in spring</a:t>
            </a:r>
          </a:p>
          <a:p>
            <a:pPr marL="0" indent="0">
              <a:buNone/>
            </a:pPr>
            <a:r>
              <a:rPr lang="en-GB" sz="2000" dirty="0"/>
              <a:t>Second in May for HEIs who are having site visit in autumn</a:t>
            </a:r>
          </a:p>
          <a:p>
            <a:r>
              <a:rPr lang="en-GB" dirty="0"/>
              <a:t>		-</a:t>
            </a:r>
            <a:r>
              <a:rPr lang="en-GB" sz="2200" dirty="0"/>
              <a:t>general information about accreditation</a:t>
            </a:r>
          </a:p>
          <a:p>
            <a:r>
              <a:rPr lang="en-GB" sz="2200" dirty="0"/>
              <a:t>		-self-assessment process</a:t>
            </a:r>
          </a:p>
          <a:p>
            <a:r>
              <a:rPr lang="en-GB" sz="2200" dirty="0"/>
              <a:t>		-accreditation standards, indicators, evidences</a:t>
            </a:r>
          </a:p>
          <a:p>
            <a:r>
              <a:rPr lang="en-GB" sz="2200" dirty="0"/>
              <a:t>		-IT system for collecting the data – additional workshop</a:t>
            </a:r>
          </a:p>
          <a:p>
            <a:r>
              <a:rPr lang="en-GB" sz="2200" dirty="0"/>
              <a:t>		-accreditation procedure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4231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04602-125B-4455-9C88-AB95242D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Conferences, webinars on different topics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008F4-F9D8-454F-A4DE-9D302DFE3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Topics related to ESG 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Series of workshops on topics identified as a challenge in accreditation</a:t>
            </a:r>
          </a:p>
          <a:p>
            <a:r>
              <a:rPr lang="en-GB" dirty="0"/>
              <a:t>	- development of study programmes based on LO and </a:t>
            </a:r>
            <a:r>
              <a:rPr lang="en-GB" dirty="0" err="1"/>
              <a:t>CroQF</a:t>
            </a:r>
            <a:endParaRPr lang="en-GB" dirty="0"/>
          </a:p>
          <a:p>
            <a:r>
              <a:rPr lang="en-GB" dirty="0"/>
              <a:t>	- student centred learning, new teaching approaches</a:t>
            </a:r>
          </a:p>
          <a:p>
            <a:r>
              <a:rPr lang="en-GB" dirty="0"/>
              <a:t>	- student assessment</a:t>
            </a:r>
          </a:p>
          <a:p>
            <a:r>
              <a:rPr lang="en-GB" dirty="0"/>
              <a:t>	- strengthening internationalization</a:t>
            </a:r>
          </a:p>
          <a:p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Actual topics and trends</a:t>
            </a:r>
          </a:p>
          <a:p>
            <a:r>
              <a:rPr lang="en-GB" dirty="0"/>
              <a:t>- joint programmes, European universities…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693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05361C0-6350-8C98-AB8D-33905B11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r>
              <a:rPr lang="en-GB" sz="4400" dirty="0"/>
              <a:t>Peer-review experts and training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964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B743-FBA0-4189-8411-7C9D8A6D6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call for panel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B2A4-2CC8-45E6-9373-49B18DF6D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Open call for researchers, teachers at a higher education institutions and students to participate as members of expert panels in the external evaluation procedures </a:t>
            </a:r>
          </a:p>
          <a:p>
            <a:r>
              <a:rPr lang="en-GB" dirty="0"/>
              <a:t>P</a:t>
            </a:r>
            <a:r>
              <a:rPr lang="en-GB"/>
              <a:t>ublished </a:t>
            </a:r>
            <a:r>
              <a:rPr lang="en-GB" dirty="0"/>
              <a:t>on our website and the websites of partner agencies</a:t>
            </a:r>
          </a:p>
          <a:p>
            <a:r>
              <a:rPr lang="en-GB" dirty="0"/>
              <a:t>Direct invitation to student union and associations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344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692C56-2B30-486F-A8A9-BDAFC0EF0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626" y="370851"/>
            <a:ext cx="4915962" cy="646331"/>
          </a:xfrm>
        </p:spPr>
        <p:txBody>
          <a:bodyPr/>
          <a:lstStyle/>
          <a:p>
            <a:r>
              <a:rPr lang="en-GB" dirty="0">
                <a:latin typeface="+mn-lt"/>
              </a:rPr>
              <a:t>Expert panel composition</a:t>
            </a:r>
          </a:p>
        </p:txBody>
      </p:sp>
      <p:grpSp>
        <p:nvGrpSpPr>
          <p:cNvPr id="4" name="Gruppe 29">
            <a:extLst>
              <a:ext uri="{FF2B5EF4-FFF2-40B4-BE49-F238E27FC236}">
                <a16:creationId xmlns:a16="http://schemas.microsoft.com/office/drawing/2014/main" id="{A147FE6B-E16E-434F-8CFA-BAFC902C602E}"/>
              </a:ext>
            </a:extLst>
          </p:cNvPr>
          <p:cNvGrpSpPr>
            <a:grpSpLocks/>
          </p:cNvGrpSpPr>
          <p:nvPr/>
        </p:nvGrpSpPr>
        <p:grpSpPr bwMode="auto">
          <a:xfrm>
            <a:off x="1672828" y="1976149"/>
            <a:ext cx="5798344" cy="2598634"/>
            <a:chOff x="706438" y="1900238"/>
            <a:chExt cx="7731125" cy="3464844"/>
          </a:xfrm>
        </p:grpSpPr>
        <p:sp>
          <p:nvSpPr>
            <p:cNvPr id="5" name="Rektangel 32">
              <a:extLst>
                <a:ext uri="{FF2B5EF4-FFF2-40B4-BE49-F238E27FC236}">
                  <a16:creationId xmlns:a16="http://schemas.microsoft.com/office/drawing/2014/main" id="{3F210E9B-2D47-4C06-8B6E-5F02EBB5A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1213" y="1900238"/>
              <a:ext cx="2441575" cy="242887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 defTabSz="342900"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6" name="Rektangel 51">
              <a:extLst>
                <a:ext uri="{FF2B5EF4-FFF2-40B4-BE49-F238E27FC236}">
                  <a16:creationId xmlns:a16="http://schemas.microsoft.com/office/drawing/2014/main" id="{BB61AEEA-652A-48EE-BAB6-32BCCC452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192" y="2193925"/>
              <a:ext cx="2399658" cy="2969747"/>
            </a:xfrm>
            <a:prstGeom prst="rect">
              <a:avLst/>
            </a:prstGeom>
            <a:gradFill rotWithShape="1">
              <a:gsLst>
                <a:gs pos="0">
                  <a:srgbClr val="E6E6E6"/>
                </a:gs>
                <a:gs pos="49001">
                  <a:srgbClr val="FFFFFF"/>
                </a:gs>
                <a:gs pos="100000">
                  <a:schemeClr val="tx1"/>
                </a:gs>
              </a:gsLst>
              <a:lin ang="16200000"/>
            </a:gradFill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342900">
                <a:defRPr/>
              </a:pPr>
              <a:endParaRPr lang="da-DK" dirty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7" name="Tekstboks 68">
              <a:extLst>
                <a:ext uri="{FF2B5EF4-FFF2-40B4-BE49-F238E27FC236}">
                  <a16:creationId xmlns:a16="http://schemas.microsoft.com/office/drawing/2014/main" id="{79A5371E-E6CA-4B5D-83FE-0D54EDADCF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5193" y="2656649"/>
              <a:ext cx="2558593" cy="2339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defTabSz="342900"/>
              <a:r>
                <a:rPr lang="hr-HR" b="1" dirty="0">
                  <a:solidFill>
                    <a:srgbClr val="000000"/>
                  </a:solidFill>
                  <a:latin typeface="Arial" charset="0"/>
                  <a:ea typeface="ＭＳ Ｐゴシック" charset="-128"/>
                </a:rPr>
                <a:t>International experts</a:t>
              </a:r>
            </a:p>
            <a:p>
              <a:pPr algn="just" defTabSz="342900"/>
              <a:endParaRPr lang="hr-HR" dirty="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  <a:p>
              <a:pPr algn="just" defTabSz="342900"/>
              <a:r>
                <a:rPr lang="hr-HR" dirty="0">
                  <a:solidFill>
                    <a:srgbClr val="000000"/>
                  </a:solidFill>
                  <a:latin typeface="Arial" charset="0"/>
                  <a:ea typeface="ＭＳ Ｐゴシック" charset="-128"/>
                </a:rPr>
                <a:t>University (college)</a:t>
              </a:r>
            </a:p>
            <a:p>
              <a:pPr algn="just" defTabSz="342900"/>
              <a:r>
                <a:rPr lang="hr-HR" dirty="0">
                  <a:solidFill>
                    <a:srgbClr val="000000"/>
                  </a:solidFill>
                  <a:latin typeface="Arial" charset="0"/>
                  <a:ea typeface="ＭＳ Ｐゴシック" charset="-128"/>
                </a:rPr>
                <a:t>professors</a:t>
              </a:r>
              <a:endParaRPr lang="da-DK" dirty="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" name="Rektangel 63">
              <a:extLst>
                <a:ext uri="{FF2B5EF4-FFF2-40B4-BE49-F238E27FC236}">
                  <a16:creationId xmlns:a16="http://schemas.microsoft.com/office/drawing/2014/main" id="{A96883D7-991C-47F6-9BB3-FCB6047CC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38" y="1908175"/>
              <a:ext cx="2439987" cy="2428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 defTabSz="342900"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" name="Rektangel 64">
              <a:extLst>
                <a:ext uri="{FF2B5EF4-FFF2-40B4-BE49-F238E27FC236}">
                  <a16:creationId xmlns:a16="http://schemas.microsoft.com/office/drawing/2014/main" id="{AD05AE17-D007-48B9-8BEF-B75300883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38" y="2090064"/>
              <a:ext cx="2432050" cy="3012608"/>
            </a:xfrm>
            <a:prstGeom prst="rect">
              <a:avLst/>
            </a:prstGeom>
            <a:gradFill rotWithShape="1">
              <a:gsLst>
                <a:gs pos="0">
                  <a:srgbClr val="E6E6E6"/>
                </a:gs>
                <a:gs pos="41000">
                  <a:srgbClr val="FFFFFF"/>
                </a:gs>
                <a:gs pos="100000">
                  <a:schemeClr val="tx1"/>
                </a:gs>
              </a:gsLst>
              <a:lin ang="16200000"/>
            </a:gradFill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342900">
                <a:defRPr/>
              </a:pPr>
              <a:endParaRPr lang="da-DK" dirty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10" name="Rektangel 70">
              <a:extLst>
                <a:ext uri="{FF2B5EF4-FFF2-40B4-BE49-F238E27FC236}">
                  <a16:creationId xmlns:a16="http://schemas.microsoft.com/office/drawing/2014/main" id="{6EE22BFD-93A8-4D3B-BD49-90A454917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350" y="2311400"/>
              <a:ext cx="799450" cy="265113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accent1"/>
                </a:gs>
              </a:gsLst>
              <a:lin ang="16200000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342900">
                <a:defRPr/>
              </a:pPr>
              <a:r>
                <a:rPr lang="hr-HR" b="1" dirty="0">
                  <a:solidFill>
                    <a:srgbClr val="000000"/>
                  </a:solidFill>
                  <a:latin typeface="Arial" pitchFamily="34" charset="0"/>
                  <a:ea typeface="ＭＳ Ｐゴシック" pitchFamily="-97" charset="-128"/>
                </a:rPr>
                <a:t>2-3</a:t>
              </a:r>
              <a:endParaRPr lang="da-DK" b="1" dirty="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11" name="Rektangel 24">
              <a:extLst>
                <a:ext uri="{FF2B5EF4-FFF2-40B4-BE49-F238E27FC236}">
                  <a16:creationId xmlns:a16="http://schemas.microsoft.com/office/drawing/2014/main" id="{5F952E4F-CD9B-4A7F-8FD5-A6A237C51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7575" y="1900238"/>
              <a:ext cx="2439988" cy="242887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 defTabSz="342900"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" name="Rektangel 25">
              <a:extLst>
                <a:ext uri="{FF2B5EF4-FFF2-40B4-BE49-F238E27FC236}">
                  <a16:creationId xmlns:a16="http://schemas.microsoft.com/office/drawing/2014/main" id="{CE7B7617-D816-4E40-9232-B6A4132FC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7575" y="2193925"/>
              <a:ext cx="2432050" cy="2969747"/>
            </a:xfrm>
            <a:prstGeom prst="rect">
              <a:avLst/>
            </a:prstGeom>
            <a:gradFill rotWithShape="1">
              <a:gsLst>
                <a:gs pos="0">
                  <a:srgbClr val="E6E6E6"/>
                </a:gs>
                <a:gs pos="49001">
                  <a:srgbClr val="FFFFFF"/>
                </a:gs>
                <a:gs pos="100000">
                  <a:schemeClr val="tx1"/>
                </a:gs>
              </a:gsLst>
              <a:lin ang="16200000"/>
            </a:gradFill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342900">
                <a:defRPr/>
              </a:pPr>
              <a:endParaRPr lang="da-DK" dirty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13" name="Tekstboks 27">
              <a:extLst>
                <a:ext uri="{FF2B5EF4-FFF2-40B4-BE49-F238E27FC236}">
                  <a16:creationId xmlns:a16="http://schemas.microsoft.com/office/drawing/2014/main" id="{B427B491-C9C1-4C2A-946F-8088B8FFF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6932" y="2656649"/>
              <a:ext cx="2258219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defTabSz="342900"/>
              <a:r>
                <a:rPr lang="da-DK" sz="825" b="1" dirty="0">
                  <a:solidFill>
                    <a:prstClr val="white"/>
                  </a:solidFill>
                </a:rPr>
                <a:t>t</a:t>
              </a:r>
              <a:r>
                <a:rPr lang="hr-HR" b="1" dirty="0">
                  <a:solidFill>
                    <a:prstClr val="white"/>
                  </a:solidFill>
                  <a:latin typeface="Arial" charset="0"/>
                  <a:ea typeface="ＭＳ Ｐゴシック" charset="-128"/>
                </a:rPr>
                <a:t>S</a:t>
              </a:r>
              <a:r>
                <a:rPr lang="hr-HR" b="1" dirty="0">
                  <a:solidFill>
                    <a:srgbClr val="000000"/>
                  </a:solidFill>
                  <a:latin typeface="Arial" charset="0"/>
                  <a:ea typeface="ＭＳ Ｐゴシック" charset="-128"/>
                </a:rPr>
                <a:t>Student </a:t>
              </a:r>
              <a:r>
                <a:rPr lang="hr-HR" b="1" dirty="0">
                  <a:solidFill>
                    <a:srgbClr val="000000"/>
                  </a:solidFill>
                  <a:latin typeface="Calibri"/>
                  <a:ea typeface="ＭＳ Ｐゴシック" charset="-128"/>
                </a:rPr>
                <a:t>member</a:t>
              </a:r>
              <a:endParaRPr lang="da-DK" sz="825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Tekstboks 35">
              <a:extLst>
                <a:ext uri="{FF2B5EF4-FFF2-40B4-BE49-F238E27FC236}">
                  <a16:creationId xmlns:a16="http://schemas.microsoft.com/office/drawing/2014/main" id="{810F3B01-EE14-42CF-A63D-B51C3D570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351" y="2656649"/>
              <a:ext cx="2234824" cy="2708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defTabSz="342900"/>
              <a:r>
                <a:rPr lang="hr-HR" b="1" dirty="0">
                  <a:solidFill>
                    <a:srgbClr val="171717"/>
                  </a:solidFill>
                  <a:latin typeface="Arial" charset="0"/>
                  <a:ea typeface="ＭＳ Ｐゴシック" charset="-128"/>
                </a:rPr>
                <a:t>National experts</a:t>
              </a:r>
            </a:p>
            <a:p>
              <a:pPr algn="just" defTabSz="342900"/>
              <a:endParaRPr lang="hr-HR" dirty="0">
                <a:solidFill>
                  <a:srgbClr val="171717"/>
                </a:solidFill>
                <a:latin typeface="Calibri"/>
                <a:ea typeface="ＭＳ Ｐゴシック" charset="-128"/>
              </a:endParaRPr>
            </a:p>
            <a:p>
              <a:pPr algn="just" defTabSz="342900"/>
              <a:r>
                <a:rPr lang="hr-HR" dirty="0">
                  <a:solidFill>
                    <a:srgbClr val="171717"/>
                  </a:solidFill>
                  <a:latin typeface="Arial" charset="0"/>
                  <a:ea typeface="ＭＳ Ｐゴシック" charset="-128"/>
                </a:rPr>
                <a:t>University (college) professors</a:t>
              </a:r>
            </a:p>
            <a:p>
              <a:pPr algn="just" defTabSz="342900"/>
              <a:endParaRPr lang="hr-HR" dirty="0">
                <a:solidFill>
                  <a:srgbClr val="171717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" name="Rektangel 65">
              <a:extLst>
                <a:ext uri="{FF2B5EF4-FFF2-40B4-BE49-F238E27FC236}">
                  <a16:creationId xmlns:a16="http://schemas.microsoft.com/office/drawing/2014/main" id="{D40E3F00-7941-46FD-B0F3-EEFE36676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0588" y="2286000"/>
              <a:ext cx="781796" cy="263525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 defTabSz="342900"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grpSp>
          <p:nvGrpSpPr>
            <p:cNvPr id="16" name="Gruppe 47">
              <a:extLst>
                <a:ext uri="{FF2B5EF4-FFF2-40B4-BE49-F238E27FC236}">
                  <a16:creationId xmlns:a16="http://schemas.microsoft.com/office/drawing/2014/main" id="{7D71B545-A520-4AC0-B983-C6AC338D35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75363" y="2241175"/>
              <a:ext cx="315446" cy="492443"/>
              <a:chOff x="6075363" y="2241175"/>
              <a:chExt cx="315446" cy="492443"/>
            </a:xfrm>
          </p:grpSpPr>
          <p:sp>
            <p:nvSpPr>
              <p:cNvPr id="18" name="Rektangel 26">
                <a:extLst>
                  <a:ext uri="{FF2B5EF4-FFF2-40B4-BE49-F238E27FC236}">
                    <a16:creationId xmlns:a16="http://schemas.microsoft.com/office/drawing/2014/main" id="{90310939-51FA-49E8-917B-E2DBC3B7F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5363" y="2286000"/>
                <a:ext cx="315446" cy="261938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lumMod val="65000"/>
                      <a:shade val="30000"/>
                      <a:satMod val="115000"/>
                    </a:sysClr>
                  </a:gs>
                  <a:gs pos="50000">
                    <a:sysClr val="window" lastClr="FFFFFF">
                      <a:lumMod val="65000"/>
                      <a:shade val="67500"/>
                      <a:satMod val="115000"/>
                    </a:sysClr>
                  </a:gs>
                  <a:gs pos="100000">
                    <a:srgbClr val="4F81BD">
                      <a:lumMod val="25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da-DK" kern="0" noProof="1">
                  <a:solidFill>
                    <a:sysClr val="window" lastClr="FFFFFF"/>
                  </a:solidFill>
                  <a:latin typeface="Arial" pitchFamily="34" charset="0"/>
                  <a:ea typeface="ＭＳ Ｐゴシック" pitchFamily="-97" charset="-128"/>
                </a:endParaRPr>
              </a:p>
            </p:txBody>
          </p:sp>
          <p:sp>
            <p:nvSpPr>
              <p:cNvPr id="19" name="Tekstboks 46">
                <a:extLst>
                  <a:ext uri="{FF2B5EF4-FFF2-40B4-BE49-F238E27FC236}">
                    <a16:creationId xmlns:a16="http://schemas.microsoft.com/office/drawing/2014/main" id="{84392B4D-007B-47D8-A57C-9EB5BA52A6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4866" y="2241175"/>
                <a:ext cx="22066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342900">
                  <a:defRPr/>
                </a:pPr>
                <a:r>
                  <a:rPr lang="hr-HR" dirty="0">
                    <a:solidFill>
                      <a:prstClr val="white"/>
                    </a:solidFill>
                    <a:latin typeface="Arial" pitchFamily="34" charset="0"/>
                    <a:ea typeface="ＭＳ Ｐゴシック" pitchFamily="-97" charset="-128"/>
                  </a:rPr>
                  <a:t>1</a:t>
                </a:r>
                <a:endParaRPr lang="da-DK" dirty="0">
                  <a:solidFill>
                    <a:prstClr val="white"/>
                  </a:solidFill>
                  <a:latin typeface="Arial" pitchFamily="34" charset="0"/>
                  <a:ea typeface="ＭＳ Ｐゴシック" pitchFamily="-97" charset="-128"/>
                </a:endParaRPr>
              </a:p>
            </p:txBody>
          </p:sp>
        </p:grpSp>
        <p:sp>
          <p:nvSpPr>
            <p:cNvPr id="17" name="Tekstboks 28">
              <a:extLst>
                <a:ext uri="{FF2B5EF4-FFF2-40B4-BE49-F238E27FC236}">
                  <a16:creationId xmlns:a16="http://schemas.microsoft.com/office/drawing/2014/main" id="{367833D8-3789-485C-B901-82E1D2C2C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4713" y="2238750"/>
              <a:ext cx="797671" cy="492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 defTabSz="342900">
                <a:defRPr/>
              </a:pPr>
              <a:r>
                <a:rPr lang="da-DK" b="1" dirty="0">
                  <a:solidFill>
                    <a:prstClr val="white"/>
                  </a:solidFill>
                  <a:latin typeface="Arial" pitchFamily="34" charset="0"/>
                  <a:ea typeface="ＭＳ Ｐゴシック" pitchFamily="-97" charset="-128"/>
                </a:rPr>
                <a:t>2</a:t>
              </a:r>
              <a:r>
                <a:rPr lang="hr-HR" b="1" dirty="0">
                  <a:solidFill>
                    <a:prstClr val="white"/>
                  </a:solidFill>
                  <a:latin typeface="Arial" pitchFamily="34" charset="0"/>
                  <a:ea typeface="ＭＳ Ｐゴシック" pitchFamily="-97" charset="-128"/>
                </a:rPr>
                <a:t>-3</a:t>
              </a:r>
              <a:endParaRPr lang="da-DK" b="1" dirty="0">
                <a:solidFill>
                  <a:prstClr val="white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48144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C23BA-4BCE-4EA9-AE0C-231132E7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Involving students in external QA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F8204-F7E7-4192-8572-90551AB27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Mandatory members of expert panels in accreditation procedures with the same obligations and rights as other members (the same duties and fees)</a:t>
            </a:r>
          </a:p>
          <a:p>
            <a:r>
              <a:rPr lang="en-GB" dirty="0"/>
              <a:t>Participate the same training together with other panel members (online and onsite)</a:t>
            </a:r>
          </a:p>
          <a:p>
            <a:r>
              <a:rPr lang="en-GB" dirty="0"/>
              <a:t>Student member chairing the meeting with students and actively participates/asking questions at other meetings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5605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BCE582-457E-4539-9F88-3E42E6C8F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17220"/>
            <a:ext cx="9144000" cy="4832049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F49BD96D-BC09-426C-A3C6-F0E9007FD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163" y="1"/>
            <a:ext cx="3438525" cy="457199"/>
          </a:xfrm>
        </p:spPr>
        <p:txBody>
          <a:bodyPr/>
          <a:lstStyle/>
          <a:p>
            <a:r>
              <a:rPr lang="en-GB" dirty="0">
                <a:latin typeface="+mn-lt"/>
              </a:rPr>
              <a:t>Online training</a:t>
            </a:r>
          </a:p>
        </p:txBody>
      </p:sp>
    </p:spTree>
    <p:extLst>
      <p:ext uri="{BB962C8B-B14F-4D97-AF65-F5344CB8AC3E}">
        <p14:creationId xmlns:p14="http://schemas.microsoft.com/office/powerpoint/2010/main" val="4275815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A2F96-B94D-4C2F-B449-DA7851F2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Online </a:t>
            </a:r>
            <a:r>
              <a:rPr lang="en-GB"/>
              <a:t>training 2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25F84-EE80-4808-98AE-1E7F99C9C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Topics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Legislative framework and ASHE documentation for conducting accreditation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HE system in Croatia and its specificities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Procedure of accreditation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Accreditation standards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Assessment against standards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Writing the final report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Roles and obligations of panel members and panel chair</a:t>
            </a: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>
              <a:buFont typeface="Wingdings" panose="05000000000000000000" pitchFamily="2" charset="2"/>
              <a:buChar char="§"/>
            </a:pP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5286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084F9A-39A8-7128-77D6-27E24D16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54" y="1481226"/>
            <a:ext cx="6388803" cy="1947774"/>
          </a:xfrm>
        </p:spPr>
        <p:txBody>
          <a:bodyPr/>
          <a:lstStyle/>
          <a:p>
            <a:pPr algn="ctr"/>
            <a:r>
              <a:rPr lang="en-GB" sz="3600" dirty="0"/>
              <a:t>Thank you for your attention!</a:t>
            </a:r>
            <a:br>
              <a:rPr lang="hr-HR" sz="3600" dirty="0"/>
            </a:br>
            <a:r>
              <a:rPr lang="hr-HR" sz="2000" dirty="0">
                <a:hlinkClick r:id="rId2"/>
              </a:rPr>
              <a:t>marina.grubisic@azvo.hr</a:t>
            </a:r>
            <a:br>
              <a:rPr lang="hr-HR" sz="2000" dirty="0"/>
            </a:br>
            <a:r>
              <a:rPr lang="hr-HR" sz="2000" dirty="0" err="1">
                <a:hlinkClick r:id="rId3"/>
              </a:rPr>
              <a:t>mia.dikic@</a:t>
            </a:r>
            <a:r>
              <a:rPr lang="hr-HR" sz="2000" err="1">
                <a:hlinkClick r:id="rId3"/>
              </a:rPr>
              <a:t>azvo</a:t>
            </a:r>
            <a:r>
              <a:rPr lang="hr-HR" sz="2000">
                <a:hlinkClick r:id="rId3"/>
              </a:rPr>
              <a:t>.hr</a:t>
            </a:r>
            <a:r>
              <a:rPr lang="hr-HR" sz="2000"/>
              <a:t> </a:t>
            </a:r>
            <a:endParaRPr lang="en-GB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1CD310-8EC2-58C2-5E04-7B7C4C259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030" y="4923384"/>
            <a:ext cx="5166745" cy="103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09895"/>
      </p:ext>
    </p:extLst>
  </p:cSld>
  <p:clrMapOvr>
    <a:masterClrMapping/>
  </p:clrMapOvr>
</p:sld>
</file>

<file path=ppt/theme/theme1.xml><?xml version="1.0" encoding="utf-8"?>
<a:theme xmlns:a="http://schemas.openxmlformats.org/drawingml/2006/main" name="TS101875486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TS101875486</Template>
  <TotalTime>0</TotalTime>
  <Words>1267</Words>
  <Application>Microsoft Office PowerPoint</Application>
  <PresentationFormat>On-screen Show (4:3)</PresentationFormat>
  <Paragraphs>210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ＭＳ Ｐゴシック</vt:lpstr>
      <vt:lpstr>Arial</vt:lpstr>
      <vt:lpstr>Arial Narrow</vt:lpstr>
      <vt:lpstr>Calibri</vt:lpstr>
      <vt:lpstr>Times New Roman</vt:lpstr>
      <vt:lpstr>Wingdings</vt:lpstr>
      <vt:lpstr>TS101875486</vt:lpstr>
      <vt:lpstr>PowerPoint Presentation</vt:lpstr>
      <vt:lpstr>Content </vt:lpstr>
      <vt:lpstr>PowerPoint Presentation</vt:lpstr>
      <vt:lpstr>Agency for Science and Higher Education </vt:lpstr>
      <vt:lpstr>Agency for Science and Higher Education </vt:lpstr>
      <vt:lpstr>PowerPoint Presentation</vt:lpstr>
      <vt:lpstr>Overview of ASHE’s Evaluation Procedures</vt:lpstr>
      <vt:lpstr>Initial accreditation</vt:lpstr>
      <vt:lpstr>Reaccreditation</vt:lpstr>
      <vt:lpstr>Thematic and one-off evaluation; cross-border</vt:lpstr>
      <vt:lpstr>European Approach to joint study program</vt:lpstr>
      <vt:lpstr>Evaluation procedures</vt:lpstr>
      <vt:lpstr>PowerPoint Presentation</vt:lpstr>
      <vt:lpstr>ESG – Standards and Guidelines for QA in the EHEA</vt:lpstr>
      <vt:lpstr>Quality Assurance </vt:lpstr>
      <vt:lpstr>ESG II: Standards and Guidelines for External QA</vt:lpstr>
      <vt:lpstr>2.1 Consideration of internal quality assurance </vt:lpstr>
      <vt:lpstr>Compliance of ASHE procedures with ESG standards </vt:lpstr>
      <vt:lpstr>Standards in ASHE’s procedures</vt:lpstr>
      <vt:lpstr>Standards in ASHE’s procedures</vt:lpstr>
      <vt:lpstr>Standards in ASHE’s procedures</vt:lpstr>
      <vt:lpstr>PowerPoint Presentation</vt:lpstr>
      <vt:lpstr>Involvement of stakeholders</vt:lpstr>
      <vt:lpstr>How to enhance Stakeholder Participation</vt:lpstr>
      <vt:lpstr>Workshops for HEIs</vt:lpstr>
      <vt:lpstr>Conferences, webinars on different topics </vt:lpstr>
      <vt:lpstr>PowerPoint Presentation</vt:lpstr>
      <vt:lpstr>Open call for panel members</vt:lpstr>
      <vt:lpstr>Expert panel composition</vt:lpstr>
      <vt:lpstr>Involving students in external QA</vt:lpstr>
      <vt:lpstr>Online training</vt:lpstr>
      <vt:lpstr>Online training 2</vt:lpstr>
      <vt:lpstr>Thank you for your attention! marina.grubisic@azvo.hr mia.dikic@azvo.hr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2024-04-24T10:14:44Z</dcterms:created>
  <dcterms:modified xsi:type="dcterms:W3CDTF">2025-04-30T10:25:29Z</dcterms:modified>
  <cp:version/>
</cp:coreProperties>
</file>