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72" r:id="rId1"/>
  </p:sldMasterIdLst>
  <p:notesMasterIdLst>
    <p:notesMasterId r:id="rId42"/>
  </p:notesMasterIdLst>
  <p:handoutMasterIdLst>
    <p:handoutMasterId r:id="rId43"/>
  </p:handoutMasterIdLst>
  <p:sldIdLst>
    <p:sldId id="256" r:id="rId2"/>
    <p:sldId id="409" r:id="rId3"/>
    <p:sldId id="411" r:id="rId4"/>
    <p:sldId id="412" r:id="rId5"/>
    <p:sldId id="414" r:id="rId6"/>
    <p:sldId id="415" r:id="rId7"/>
    <p:sldId id="416" r:id="rId8"/>
    <p:sldId id="417" r:id="rId9"/>
    <p:sldId id="418" r:id="rId10"/>
    <p:sldId id="410" r:id="rId11"/>
    <p:sldId id="420" r:id="rId12"/>
    <p:sldId id="419" r:id="rId13"/>
    <p:sldId id="413" r:id="rId14"/>
    <p:sldId id="379" r:id="rId15"/>
    <p:sldId id="381" r:id="rId16"/>
    <p:sldId id="421" r:id="rId17"/>
    <p:sldId id="429" r:id="rId18"/>
    <p:sldId id="422" r:id="rId19"/>
    <p:sldId id="423" r:id="rId20"/>
    <p:sldId id="424" r:id="rId21"/>
    <p:sldId id="430" r:id="rId22"/>
    <p:sldId id="445" r:id="rId23"/>
    <p:sldId id="440" r:id="rId24"/>
    <p:sldId id="442" r:id="rId25"/>
    <p:sldId id="443" r:id="rId26"/>
    <p:sldId id="446" r:id="rId27"/>
    <p:sldId id="432" r:id="rId28"/>
    <p:sldId id="434" r:id="rId29"/>
    <p:sldId id="435" r:id="rId30"/>
    <p:sldId id="436" r:id="rId31"/>
    <p:sldId id="437" r:id="rId32"/>
    <p:sldId id="438" r:id="rId33"/>
    <p:sldId id="439" r:id="rId34"/>
    <p:sldId id="447" r:id="rId35"/>
    <p:sldId id="426" r:id="rId36"/>
    <p:sldId id="425" r:id="rId37"/>
    <p:sldId id="427" r:id="rId38"/>
    <p:sldId id="444" r:id="rId39"/>
    <p:sldId id="428" r:id="rId40"/>
    <p:sldId id="342" r:id="rId41"/>
  </p:sldIdLst>
  <p:sldSz cx="12192000" cy="6858000"/>
  <p:notesSz cx="6888163" cy="10018713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60"/>
  </p:normalViewPr>
  <p:slideViewPr>
    <p:cSldViewPr>
      <p:cViewPr varScale="1">
        <p:scale>
          <a:sx n="114" d="100"/>
          <a:sy n="114" d="100"/>
        </p:scale>
        <p:origin x="18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4" d="100"/>
          <a:sy n="54" d="100"/>
        </p:scale>
        <p:origin x="2588" y="5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0935"/>
          </a:xfrm>
          <a:prstGeom prst="rect">
            <a:avLst/>
          </a:prstGeom>
        </p:spPr>
        <p:txBody>
          <a:bodyPr vert="horz" lIns="93369" tIns="46685" rIns="93369" bIns="46685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0935"/>
          </a:xfrm>
          <a:prstGeom prst="rect">
            <a:avLst/>
          </a:prstGeom>
        </p:spPr>
        <p:txBody>
          <a:bodyPr vert="horz" lIns="93369" tIns="46685" rIns="93369" bIns="46685" rtlCol="0"/>
          <a:lstStyle>
            <a:lvl1pPr algn="r">
              <a:defRPr sz="1200"/>
            </a:lvl1pPr>
          </a:lstStyle>
          <a:p>
            <a:fld id="{2AA040EE-B298-443E-9BB5-AA5ABC1187CC}" type="datetimeFigureOut">
              <a:rPr lang="hr-HR" smtClean="0"/>
              <a:pPr/>
              <a:t>23.1.2025.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6039"/>
            <a:ext cx="2984871" cy="500935"/>
          </a:xfrm>
          <a:prstGeom prst="rect">
            <a:avLst/>
          </a:prstGeom>
        </p:spPr>
        <p:txBody>
          <a:bodyPr vert="horz" lIns="93369" tIns="46685" rIns="93369" bIns="46685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1698" y="9516039"/>
            <a:ext cx="2984871" cy="500935"/>
          </a:xfrm>
          <a:prstGeom prst="rect">
            <a:avLst/>
          </a:prstGeom>
        </p:spPr>
        <p:txBody>
          <a:bodyPr vert="horz" lIns="93369" tIns="46685" rIns="93369" bIns="46685" rtlCol="0" anchor="b"/>
          <a:lstStyle>
            <a:lvl1pPr algn="r">
              <a:defRPr sz="1200"/>
            </a:lvl1pPr>
          </a:lstStyle>
          <a:p>
            <a:fld id="{EE7C2FED-F2B4-4F47-A99A-EFE3BEE6D3C0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362558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0935"/>
          </a:xfrm>
          <a:prstGeom prst="rect">
            <a:avLst/>
          </a:prstGeom>
        </p:spPr>
        <p:txBody>
          <a:bodyPr vert="horz" lIns="93369" tIns="46685" rIns="93369" bIns="46685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0935"/>
          </a:xfrm>
          <a:prstGeom prst="rect">
            <a:avLst/>
          </a:prstGeom>
        </p:spPr>
        <p:txBody>
          <a:bodyPr vert="horz" lIns="93369" tIns="46685" rIns="93369" bIns="46685" rtlCol="0"/>
          <a:lstStyle>
            <a:lvl1pPr algn="r">
              <a:defRPr sz="1200"/>
            </a:lvl1pPr>
          </a:lstStyle>
          <a:p>
            <a:fld id="{2E70A0BB-4BD5-4869-801A-E70BDF3863AC}" type="datetimeFigureOut">
              <a:rPr lang="hr-HR" smtClean="0"/>
              <a:pPr/>
              <a:t>23.1.2025.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50888"/>
            <a:ext cx="6675437" cy="3756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69" tIns="46685" rIns="93369" bIns="46685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vert="horz" lIns="93369" tIns="46685" rIns="93369" bIns="4668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0935"/>
          </a:xfrm>
          <a:prstGeom prst="rect">
            <a:avLst/>
          </a:prstGeom>
        </p:spPr>
        <p:txBody>
          <a:bodyPr vert="horz" lIns="93369" tIns="46685" rIns="93369" bIns="46685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0935"/>
          </a:xfrm>
          <a:prstGeom prst="rect">
            <a:avLst/>
          </a:prstGeom>
        </p:spPr>
        <p:txBody>
          <a:bodyPr vert="horz" lIns="93369" tIns="46685" rIns="93369" bIns="46685" rtlCol="0" anchor="b"/>
          <a:lstStyle>
            <a:lvl1pPr algn="r">
              <a:defRPr sz="1200"/>
            </a:lvl1pPr>
          </a:lstStyle>
          <a:p>
            <a:fld id="{DDD236F8-EF9D-4D18-AAC7-FE6A783EB181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96848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/>
              <a:t>Plan razvoja istraživačke infrastrukture u Republici Hrvatskoj 2023. - 2027. </a:t>
            </a:r>
            <a:br>
              <a:rPr lang="hr-HR" dirty="0"/>
            </a:br>
            <a:endParaRPr lang="hr-HR" dirty="0"/>
          </a:p>
          <a:p>
            <a:pPr rtl="0" fontAlgn="t"/>
            <a:r>
              <a:rPr lang="en-GB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Stara</a:t>
            </a: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kategorizacija</a:t>
            </a: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opreme</a:t>
            </a:r>
            <a:r>
              <a:rPr lang="hr-H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			</a:t>
            </a: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Nova </a:t>
            </a:r>
            <a:r>
              <a:rPr lang="en-GB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kategorizacija</a:t>
            </a: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opreme</a:t>
            </a:r>
            <a:endParaRPr lang="hr-H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t"/>
            <a:r>
              <a:rPr lang="en-GB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kapitalna</a:t>
            </a: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(&gt;132.722,81 EUR/1.000.000 </a:t>
            </a:r>
            <a:r>
              <a:rPr lang="en-GB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kn</a:t>
            </a: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r>
              <a:rPr lang="hr-H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		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velika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(&gt;400.000 EUR)</a:t>
            </a:r>
            <a:endParaRPr lang="hr-H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t"/>
            <a:r>
              <a:rPr lang="en-GB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srednja</a:t>
            </a: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(od 26.544,56 do 132.722,81</a:t>
            </a:r>
            <a:r>
              <a:rPr lang="hr-H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EUR/od 200.000 do 1.000.000 </a:t>
            </a:r>
            <a:r>
              <a:rPr lang="en-GB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kn</a:t>
            </a: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r>
              <a:rPr lang="hr-H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srednja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(od 55.000 do 400.000 EUR)</a:t>
            </a:r>
            <a:endParaRPr lang="hr-H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t"/>
            <a:r>
              <a:rPr lang="en-GB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sitna</a:t>
            </a: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(&lt; 26.544,56 EUR/200.000 </a:t>
            </a:r>
            <a:r>
              <a:rPr lang="en-GB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kn</a:t>
            </a: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r>
              <a:rPr lang="hr-H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			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mala (&lt;55.000 EUR)</a:t>
            </a:r>
            <a:endParaRPr lang="hr-H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br>
              <a:rPr lang="hr-HR" dirty="0"/>
            </a:b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D236F8-EF9D-4D18-AAC7-FE6A783EB181}" type="slidenum">
              <a:rPr lang="hr-HR" smtClean="0"/>
              <a:pPr/>
              <a:t>23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28974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err="1"/>
              <a:t>Postavke</a:t>
            </a:r>
            <a:r>
              <a:rPr lang="en-GB" dirty="0"/>
              <a:t> </a:t>
            </a:r>
            <a:r>
              <a:rPr lang="en-GB" dirty="0" err="1"/>
              <a:t>sustava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dirty="0" err="1"/>
              <a:t>takve</a:t>
            </a:r>
            <a:r>
              <a:rPr lang="en-GB" dirty="0"/>
              <a:t> da je po </a:t>
            </a:r>
            <a:r>
              <a:rPr lang="en-GB" dirty="0" err="1"/>
              <a:t>početnim</a:t>
            </a:r>
            <a:r>
              <a:rPr lang="en-GB" dirty="0"/>
              <a:t> </a:t>
            </a:r>
            <a:r>
              <a:rPr lang="en-GB" dirty="0" err="1"/>
              <a:t>vrijednostima</a:t>
            </a:r>
            <a:r>
              <a:rPr lang="en-GB" dirty="0"/>
              <a:t> </a:t>
            </a:r>
            <a:r>
              <a:rPr lang="en-GB" dirty="0" err="1"/>
              <a:t>zadani</a:t>
            </a:r>
            <a:r>
              <a:rPr lang="en-GB" dirty="0"/>
              <a:t> </a:t>
            </a:r>
            <a:r>
              <a:rPr lang="en-GB" dirty="0" err="1"/>
              <a:t>jezik</a:t>
            </a:r>
            <a:r>
              <a:rPr lang="en-GB" dirty="0"/>
              <a:t> </a:t>
            </a:r>
            <a:r>
              <a:rPr lang="en-GB" dirty="0" err="1"/>
              <a:t>podataka</a:t>
            </a:r>
            <a:r>
              <a:rPr lang="en-GB" dirty="0"/>
              <a:t> </a:t>
            </a:r>
            <a:r>
              <a:rPr lang="en-GB" dirty="0" err="1"/>
              <a:t>uvijek</a:t>
            </a:r>
            <a:r>
              <a:rPr lang="en-GB" dirty="0"/>
              <a:t> </a:t>
            </a:r>
            <a:r>
              <a:rPr lang="en-GB" dirty="0" err="1"/>
              <a:t>hrvatski</a:t>
            </a:r>
            <a:r>
              <a:rPr lang="en-GB" dirty="0"/>
              <a:t>, a za </a:t>
            </a:r>
            <a:r>
              <a:rPr lang="en-GB" dirty="0" err="1"/>
              <a:t>upisivanje</a:t>
            </a:r>
            <a:r>
              <a:rPr lang="en-GB" dirty="0"/>
              <a:t>/</a:t>
            </a:r>
            <a:r>
              <a:rPr lang="en-GB" dirty="0" err="1"/>
              <a:t>uređivanje</a:t>
            </a:r>
            <a:r>
              <a:rPr lang="en-GB" dirty="0"/>
              <a:t> </a:t>
            </a:r>
            <a:r>
              <a:rPr lang="en-GB" dirty="0" err="1"/>
              <a:t>podataka</a:t>
            </a:r>
            <a:r>
              <a:rPr lang="en-GB" dirty="0"/>
              <a:t> u </a:t>
            </a:r>
            <a:r>
              <a:rPr lang="en-GB" dirty="0" err="1"/>
              <a:t>zapisima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drugim</a:t>
            </a:r>
            <a:r>
              <a:rPr lang="en-GB" dirty="0"/>
              <a:t> </a:t>
            </a:r>
            <a:r>
              <a:rPr lang="en-GB" dirty="0" err="1"/>
              <a:t>jezicima</a:t>
            </a:r>
            <a:r>
              <a:rPr lang="en-GB" dirty="0"/>
              <a:t> </a:t>
            </a:r>
            <a:r>
              <a:rPr lang="en-GB" dirty="0" err="1"/>
              <a:t>nužno</a:t>
            </a:r>
            <a:r>
              <a:rPr lang="en-GB" dirty="0"/>
              <a:t> je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jezike</a:t>
            </a:r>
            <a:r>
              <a:rPr lang="en-GB" dirty="0"/>
              <a:t> </a:t>
            </a:r>
            <a:r>
              <a:rPr lang="en-GB" dirty="0" err="1"/>
              <a:t>pridružiti</a:t>
            </a:r>
            <a:r>
              <a:rPr lang="en-GB" dirty="0"/>
              <a:t> </a:t>
            </a:r>
            <a:r>
              <a:rPr lang="en-GB" dirty="0" err="1"/>
              <a:t>svom</a:t>
            </a:r>
            <a:r>
              <a:rPr lang="en-GB" dirty="0"/>
              <a:t> </a:t>
            </a:r>
            <a:r>
              <a:rPr lang="en-GB" dirty="0" err="1"/>
              <a:t>profilu</a:t>
            </a:r>
            <a:r>
              <a:rPr lang="en-GB" dirty="0"/>
              <a:t>. </a:t>
            </a:r>
            <a:r>
              <a:rPr lang="en-GB" dirty="0" err="1"/>
              <a:t>Pridružiti</a:t>
            </a:r>
            <a:r>
              <a:rPr lang="en-GB" dirty="0"/>
              <a:t> </a:t>
            </a:r>
            <a:r>
              <a:rPr lang="en-GB" dirty="0" err="1"/>
              <a:t>ih</a:t>
            </a:r>
            <a:r>
              <a:rPr lang="en-GB" dirty="0"/>
              <a:t> </a:t>
            </a:r>
            <a:r>
              <a:rPr lang="en-GB" dirty="0" err="1"/>
              <a:t>možete</a:t>
            </a:r>
            <a:r>
              <a:rPr lang="en-GB" dirty="0"/>
              <a:t> </a:t>
            </a:r>
            <a:r>
              <a:rPr lang="en-GB" dirty="0" err="1"/>
              <a:t>tako</a:t>
            </a:r>
            <a:r>
              <a:rPr lang="en-GB" dirty="0"/>
              <a:t> da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svom</a:t>
            </a:r>
            <a:r>
              <a:rPr lang="en-GB" dirty="0"/>
              <a:t> </a:t>
            </a:r>
            <a:r>
              <a:rPr lang="en-GB" dirty="0" err="1"/>
              <a:t>profilu</a:t>
            </a:r>
            <a:r>
              <a:rPr lang="en-GB" dirty="0"/>
              <a:t> u </a:t>
            </a:r>
            <a:r>
              <a:rPr lang="en-GB" dirty="0" err="1"/>
              <a:t>kartici</a:t>
            </a:r>
            <a:r>
              <a:rPr lang="en-GB" dirty="0"/>
              <a:t> </a:t>
            </a:r>
            <a:r>
              <a:rPr lang="en-GB" dirty="0" err="1"/>
              <a:t>Postavke</a:t>
            </a:r>
            <a:r>
              <a:rPr lang="en-GB" dirty="0"/>
              <a:t>, u </a:t>
            </a:r>
            <a:r>
              <a:rPr lang="en-GB" dirty="0" err="1"/>
              <a:t>polju</a:t>
            </a:r>
            <a:r>
              <a:rPr lang="en-GB" dirty="0"/>
              <a:t> </a:t>
            </a:r>
            <a:r>
              <a:rPr lang="en-GB" dirty="0" err="1"/>
              <a:t>Jezici</a:t>
            </a:r>
            <a:r>
              <a:rPr lang="en-GB" dirty="0"/>
              <a:t> </a:t>
            </a:r>
            <a:r>
              <a:rPr lang="en-GB" dirty="0" err="1"/>
              <a:t>podataka</a:t>
            </a:r>
            <a:r>
              <a:rPr lang="en-GB" dirty="0"/>
              <a:t> </a:t>
            </a:r>
            <a:r>
              <a:rPr lang="en-GB" dirty="0" err="1"/>
              <a:t>odaberete</a:t>
            </a:r>
            <a:r>
              <a:rPr lang="en-GB" dirty="0"/>
              <a:t> </a:t>
            </a:r>
            <a:r>
              <a:rPr lang="en-GB" dirty="0" err="1"/>
              <a:t>jezike</a:t>
            </a:r>
            <a:r>
              <a:rPr lang="en-GB" dirty="0"/>
              <a:t> </a:t>
            </a:r>
            <a:r>
              <a:rPr lang="en-GB" dirty="0" err="1"/>
              <a:t>podataka</a:t>
            </a:r>
            <a:r>
              <a:rPr lang="en-GB" dirty="0"/>
              <a:t> </a:t>
            </a:r>
            <a:r>
              <a:rPr lang="en-GB" dirty="0" err="1"/>
              <a:t>koje</a:t>
            </a:r>
            <a:r>
              <a:rPr lang="en-GB" dirty="0"/>
              <a:t> </a:t>
            </a:r>
            <a:r>
              <a:rPr lang="en-GB" dirty="0" err="1"/>
              <a:t>želite</a:t>
            </a:r>
            <a:r>
              <a:rPr lang="en-GB" dirty="0"/>
              <a:t> </a:t>
            </a:r>
            <a:r>
              <a:rPr lang="en-GB" dirty="0" err="1"/>
              <a:t>koristiti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spremite</a:t>
            </a:r>
            <a:r>
              <a:rPr lang="en-GB" dirty="0"/>
              <a:t> </a:t>
            </a:r>
            <a:r>
              <a:rPr lang="en-GB" dirty="0" err="1"/>
              <a:t>izmjene</a:t>
            </a:r>
            <a:r>
              <a:rPr lang="en-GB" dirty="0"/>
              <a:t>. </a:t>
            </a:r>
            <a:r>
              <a:rPr lang="en-GB" dirty="0" err="1"/>
              <a:t>Svi</a:t>
            </a:r>
            <a:r>
              <a:rPr lang="en-GB" dirty="0"/>
              <a:t> </a:t>
            </a:r>
            <a:r>
              <a:rPr lang="en-GB" dirty="0" err="1"/>
              <a:t>jezici</a:t>
            </a:r>
            <a:r>
              <a:rPr lang="en-GB" dirty="0"/>
              <a:t> </a:t>
            </a:r>
            <a:r>
              <a:rPr lang="en-GB" dirty="0" err="1"/>
              <a:t>dodani</a:t>
            </a:r>
            <a:r>
              <a:rPr lang="en-GB" dirty="0"/>
              <a:t> u to polje </a:t>
            </a:r>
            <a:r>
              <a:rPr lang="en-GB" dirty="0" err="1"/>
              <a:t>pojavit</a:t>
            </a:r>
            <a:r>
              <a:rPr lang="en-GB" dirty="0"/>
              <a:t> </a:t>
            </a:r>
            <a:r>
              <a:rPr lang="en-GB" dirty="0" err="1"/>
              <a:t>će</a:t>
            </a:r>
            <a:r>
              <a:rPr lang="en-GB" dirty="0"/>
              <a:t> se </a:t>
            </a:r>
            <a:r>
              <a:rPr lang="en-GB" dirty="0" err="1"/>
              <a:t>kao</a:t>
            </a:r>
            <a:r>
              <a:rPr lang="en-GB" dirty="0"/>
              <a:t> </a:t>
            </a:r>
            <a:r>
              <a:rPr lang="en-GB" dirty="0" err="1"/>
              <a:t>opcija</a:t>
            </a:r>
            <a:r>
              <a:rPr lang="en-GB" dirty="0"/>
              <a:t> </a:t>
            </a:r>
            <a:r>
              <a:rPr lang="en-GB" dirty="0" err="1"/>
              <a:t>dodatnog</a:t>
            </a:r>
            <a:r>
              <a:rPr lang="en-GB" dirty="0"/>
              <a:t> </a:t>
            </a:r>
            <a:r>
              <a:rPr lang="en-GB" dirty="0" err="1"/>
              <a:t>unosa</a:t>
            </a:r>
            <a:r>
              <a:rPr lang="en-GB" dirty="0"/>
              <a:t> </a:t>
            </a:r>
            <a:r>
              <a:rPr lang="en-GB" dirty="0" err="1"/>
              <a:t>jezika</a:t>
            </a:r>
            <a:r>
              <a:rPr lang="en-GB" dirty="0"/>
              <a:t> </a:t>
            </a:r>
            <a:r>
              <a:rPr lang="en-GB" dirty="0" err="1"/>
              <a:t>uz</a:t>
            </a:r>
            <a:r>
              <a:rPr lang="en-GB" dirty="0"/>
              <a:t> polje </a:t>
            </a:r>
            <a:r>
              <a:rPr lang="en-GB" dirty="0" err="1"/>
              <a:t>Naziv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Kratki</a:t>
            </a:r>
            <a:r>
              <a:rPr lang="en-GB" dirty="0"/>
              <a:t> </a:t>
            </a:r>
            <a:r>
              <a:rPr lang="en-GB" dirty="0" err="1"/>
              <a:t>naziv</a:t>
            </a:r>
            <a:r>
              <a:rPr lang="en-GB" dirty="0"/>
              <a:t> u </a:t>
            </a:r>
            <a:r>
              <a:rPr lang="en-GB" dirty="0" err="1"/>
              <a:t>obrascu</a:t>
            </a:r>
            <a:r>
              <a:rPr lang="en-GB" dirty="0"/>
              <a:t> za </a:t>
            </a:r>
            <a:r>
              <a:rPr lang="en-GB" dirty="0" err="1"/>
              <a:t>unos</a:t>
            </a:r>
            <a:r>
              <a:rPr lang="en-GB" dirty="0"/>
              <a:t> </a:t>
            </a:r>
            <a:r>
              <a:rPr lang="en-GB" dirty="0" err="1"/>
              <a:t>novog</a:t>
            </a:r>
            <a:r>
              <a:rPr lang="en-GB" dirty="0"/>
              <a:t> </a:t>
            </a:r>
            <a:r>
              <a:rPr lang="en-GB" dirty="0" err="1"/>
              <a:t>zapisa</a:t>
            </a:r>
            <a:r>
              <a:rPr lang="en-GB" dirty="0"/>
              <a:t> </a:t>
            </a:r>
            <a:r>
              <a:rPr lang="en-GB" dirty="0" err="1"/>
              <a:t>opreme</a:t>
            </a:r>
            <a:r>
              <a:rPr lang="en-GB" dirty="0"/>
              <a:t>, </a:t>
            </a:r>
            <a:r>
              <a:rPr lang="en-GB" dirty="0" err="1"/>
              <a:t>kao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obrascu</a:t>
            </a:r>
            <a:r>
              <a:rPr lang="en-GB" dirty="0"/>
              <a:t> za </a:t>
            </a:r>
            <a:r>
              <a:rPr lang="en-GB" dirty="0" err="1"/>
              <a:t>uređivanje</a:t>
            </a:r>
            <a:r>
              <a:rPr lang="en-GB" dirty="0"/>
              <a:t> </a:t>
            </a:r>
            <a:r>
              <a:rPr lang="en-GB" dirty="0" err="1"/>
              <a:t>već</a:t>
            </a:r>
            <a:r>
              <a:rPr lang="en-GB" dirty="0"/>
              <a:t> </a:t>
            </a:r>
            <a:r>
              <a:rPr lang="en-GB" dirty="0" err="1"/>
              <a:t>postojećeg</a:t>
            </a:r>
            <a:r>
              <a:rPr lang="en-GB" dirty="0"/>
              <a:t> </a:t>
            </a:r>
            <a:r>
              <a:rPr lang="en-GB" dirty="0" err="1"/>
              <a:t>zapisa</a:t>
            </a:r>
            <a:r>
              <a:rPr lang="en-GB" dirty="0"/>
              <a:t> </a:t>
            </a:r>
            <a:r>
              <a:rPr lang="en-GB" dirty="0" err="1"/>
              <a:t>opreme</a:t>
            </a:r>
            <a:r>
              <a:rPr lang="en-GB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D236F8-EF9D-4D18-AAC7-FE6A783EB181}" type="slidenum">
              <a:rPr lang="hr-HR" smtClean="0"/>
              <a:pPr/>
              <a:t>24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813073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D236F8-EF9D-4D18-AAC7-FE6A783EB181}" type="slidenum">
              <a:rPr lang="hr-HR" smtClean="0"/>
              <a:pPr/>
              <a:t>30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791482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Vrsta</a:t>
            </a:r>
            <a:r>
              <a:rPr lang="en-GB" sz="12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GB" sz="12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financiranja</a:t>
            </a:r>
            <a:r>
              <a:rPr lang="en-GB" sz="12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: </a:t>
            </a:r>
            <a:r>
              <a:rPr lang="en-GB" sz="12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donacija</a:t>
            </a:r>
            <a:r>
              <a:rPr lang="en-GB" sz="12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, </a:t>
            </a:r>
            <a:r>
              <a:rPr lang="en-GB" sz="12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izravno</a:t>
            </a:r>
            <a:r>
              <a:rPr lang="en-GB" sz="12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GB" sz="12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dodijeljena</a:t>
            </a:r>
            <a:r>
              <a:rPr lang="en-GB" sz="12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GB" sz="12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bespovratna</a:t>
            </a:r>
            <a:r>
              <a:rPr lang="en-GB" sz="12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GB" sz="12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sredstva</a:t>
            </a:r>
            <a:r>
              <a:rPr lang="en-GB" sz="12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, </a:t>
            </a:r>
            <a:r>
              <a:rPr lang="en-GB" sz="12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komercijalna</a:t>
            </a:r>
            <a:r>
              <a:rPr lang="en-GB" sz="12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GB" sz="12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usluga</a:t>
            </a:r>
            <a:r>
              <a:rPr lang="en-GB" sz="12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, </a:t>
            </a:r>
            <a:r>
              <a:rPr lang="en-GB" sz="12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kompetitivni</a:t>
            </a:r>
            <a:r>
              <a:rPr lang="en-GB" sz="12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GB" sz="12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projektno</a:t>
            </a:r>
            <a:r>
              <a:rPr lang="en-GB" sz="12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GB" sz="12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financiranje</a:t>
            </a:r>
            <a:r>
              <a:rPr lang="en-GB" sz="12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, </a:t>
            </a:r>
            <a:r>
              <a:rPr lang="en-GB" sz="12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vlastiti</a:t>
            </a:r>
            <a:r>
              <a:rPr lang="en-GB" sz="12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GB" sz="12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resursi</a:t>
            </a:r>
            <a:endParaRPr lang="hr-HR" sz="1200" dirty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Uloga ustanove na projektu: nositelj, partner, </a:t>
            </a:r>
            <a:r>
              <a:rPr lang="hr-H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podugovaratelj</a:t>
            </a:r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povezani subjekt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Uloga osoba na projektu: administrativni suradnik, suradnik, vanjski suradnik, </a:t>
            </a:r>
            <a:r>
              <a:rPr lang="hr-H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vodielj</a:t>
            </a:r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voditelj na ustanovi</a:t>
            </a:r>
            <a:endParaRPr lang="en-GB" sz="1200" dirty="0"/>
          </a:p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D236F8-EF9D-4D18-AAC7-FE6A783EB181}" type="slidenum">
              <a:rPr lang="hr-HR" smtClean="0"/>
              <a:pPr/>
              <a:t>31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01390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9648395" y="6447616"/>
            <a:ext cx="1938069" cy="365760"/>
          </a:xfrm>
          <a:prstGeom prst="rect">
            <a:avLst/>
          </a:prstGeom>
        </p:spPr>
        <p:txBody>
          <a:bodyPr/>
          <a:lstStyle/>
          <a:p>
            <a:r>
              <a:rPr lang="sr-Latn-RS"/>
              <a:t>15.1.2025.</a:t>
            </a:r>
            <a:endParaRPr lang="hr-HR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67541" y="6447616"/>
            <a:ext cx="7488832" cy="36576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sv-SE"/>
              <a:t>Informacijski sustav znanosti RH - CroRIS kao izvor podataka za potrebe reakreditacije visokih učilišta</a:t>
            </a:r>
            <a:endParaRPr lang="hr-HR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6864" y="6447616"/>
            <a:ext cx="862645" cy="365760"/>
          </a:xfrm>
          <a:prstGeom prst="rect">
            <a:avLst/>
          </a:prstGeom>
        </p:spPr>
        <p:txBody>
          <a:bodyPr/>
          <a:lstStyle/>
          <a:p>
            <a:fld id="{7B7DD139-6035-4B39-A906-AFE8C03FAF62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9648395" y="6453336"/>
            <a:ext cx="1938069" cy="365760"/>
          </a:xfrm>
          <a:prstGeom prst="rect">
            <a:avLst/>
          </a:prstGeom>
        </p:spPr>
        <p:txBody>
          <a:bodyPr/>
          <a:lstStyle/>
          <a:p>
            <a:r>
              <a:rPr lang="sr-Latn-RS"/>
              <a:t>15.1.2025.</a:t>
            </a:r>
            <a:endParaRPr lang="hr-HR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67541" y="6453336"/>
            <a:ext cx="7488832" cy="36576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sv-SE"/>
              <a:t>Informacijski sustav znanosti RH - CroRIS kao izvor podataka za potrebe reakreditacije visokih učilišta</a:t>
            </a:r>
            <a:endParaRPr lang="hr-HR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6864" y="6453336"/>
            <a:ext cx="862645" cy="365760"/>
          </a:xfrm>
          <a:prstGeom prst="rect">
            <a:avLst/>
          </a:prstGeom>
        </p:spPr>
        <p:txBody>
          <a:bodyPr/>
          <a:lstStyle/>
          <a:p>
            <a:fld id="{7B7DD139-6035-4B39-A906-AFE8C03FAF62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2971800"/>
            <a:ext cx="9144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27200" y="4267200"/>
            <a:ext cx="90424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  <a:prstGeom prst="rect">
            <a:avLst/>
          </a:prstGeom>
        </p:spPr>
        <p:txBody>
          <a:bodyPr/>
          <a:lstStyle/>
          <a:p>
            <a:r>
              <a:rPr lang="sr-Latn-RS"/>
              <a:t>15.1.2025.</a:t>
            </a:r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  <a:prstGeom prst="rect">
            <a:avLst/>
          </a:prstGeom>
        </p:spPr>
        <p:txBody>
          <a:bodyPr/>
          <a:lstStyle/>
          <a:p>
            <a:r>
              <a:rPr lang="sv-SE"/>
              <a:t>Informacijski sustav znanosti RH - CroRIS kao izvor podataka za potrebe reakreditacije visokih učilišta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26464" y="6355080"/>
            <a:ext cx="2027936" cy="365760"/>
          </a:xfrm>
          <a:prstGeom prst="rect">
            <a:avLst/>
          </a:prstGeom>
        </p:spPr>
        <p:txBody>
          <a:bodyPr/>
          <a:lstStyle/>
          <a:p>
            <a:fld id="{7B7DD139-6035-4B39-A906-AFE8C03FAF62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7" name="Rectangle 6"/>
          <p:cNvSpPr/>
          <p:nvPr/>
        </p:nvSpPr>
        <p:spPr>
          <a:xfrm>
            <a:off x="1219200" y="2819400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ctangle 7"/>
          <p:cNvSpPr/>
          <p:nvPr/>
        </p:nvSpPr>
        <p:spPr>
          <a:xfrm>
            <a:off x="1219200" y="2819400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176264" y="1216152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9648395" y="6447616"/>
            <a:ext cx="1938069" cy="365760"/>
          </a:xfrm>
          <a:prstGeom prst="rect">
            <a:avLst/>
          </a:prstGeom>
        </p:spPr>
        <p:txBody>
          <a:bodyPr/>
          <a:lstStyle/>
          <a:p>
            <a:r>
              <a:rPr lang="sr-Latn-RS"/>
              <a:t>15.1.2025.</a:t>
            </a:r>
            <a:endParaRPr lang="hr-HR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67541" y="6447616"/>
            <a:ext cx="7584843" cy="36576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sv-SE"/>
              <a:t>Informacijski sustav znanosti RH - CroRIS kao izvor podataka za potrebe reakreditacije visokih učilišta</a:t>
            </a:r>
            <a:endParaRPr lang="hr-HR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6864" y="6447616"/>
            <a:ext cx="862645" cy="365760"/>
          </a:xfrm>
          <a:prstGeom prst="rect">
            <a:avLst/>
          </a:prstGeom>
        </p:spPr>
        <p:txBody>
          <a:bodyPr/>
          <a:lstStyle/>
          <a:p>
            <a:fld id="{7B7DD139-6035-4B39-A906-AFE8C03FAF62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85875"/>
            <a:ext cx="5386917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7601" y="1295400"/>
            <a:ext cx="5389033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534400" y="6447616"/>
            <a:ext cx="3052064" cy="365760"/>
          </a:xfrm>
          <a:prstGeom prst="rect">
            <a:avLst/>
          </a:prstGeom>
        </p:spPr>
        <p:txBody>
          <a:bodyPr/>
          <a:lstStyle/>
          <a:p>
            <a:r>
              <a:rPr lang="sr-Latn-RS"/>
              <a:t>15.1.2025.</a:t>
            </a:r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967541" y="6447616"/>
            <a:ext cx="6570923" cy="365760"/>
          </a:xfrm>
          <a:prstGeom prst="rect">
            <a:avLst/>
          </a:prstGeom>
        </p:spPr>
        <p:txBody>
          <a:bodyPr/>
          <a:lstStyle/>
          <a:p>
            <a:r>
              <a:rPr lang="sv-SE"/>
              <a:t>Informacijski sustav znanosti RH - CroRIS kao izvor podataka za potrebe reakreditacije visokih učilišta</a:t>
            </a:r>
            <a:endParaRPr lang="hr-H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16864" y="6447616"/>
            <a:ext cx="862645" cy="365760"/>
          </a:xfrm>
          <a:prstGeom prst="rect">
            <a:avLst/>
          </a:prstGeom>
        </p:spPr>
        <p:txBody>
          <a:bodyPr/>
          <a:lstStyle/>
          <a:p>
            <a:fld id="{7B7DD139-6035-4B39-A906-AFE8C03FAF62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197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9648395" y="6447616"/>
            <a:ext cx="1938069" cy="365760"/>
          </a:xfrm>
          <a:prstGeom prst="rect">
            <a:avLst/>
          </a:prstGeom>
        </p:spPr>
        <p:txBody>
          <a:bodyPr/>
          <a:lstStyle/>
          <a:p>
            <a:r>
              <a:rPr lang="sr-Latn-RS"/>
              <a:t>15.1.2025.</a:t>
            </a:r>
            <a:endParaRPr lang="hr-HR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67541" y="6447616"/>
            <a:ext cx="7488832" cy="36576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sv-SE"/>
              <a:t>Informacijski sustav znanosti RH - CroRIS kao izvor podataka za potrebe reakreditacije visokih učilišta</a:t>
            </a:r>
            <a:endParaRPr lang="hr-HR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6864" y="6447616"/>
            <a:ext cx="862645" cy="365760"/>
          </a:xfrm>
          <a:prstGeom prst="rect">
            <a:avLst/>
          </a:prstGeom>
        </p:spPr>
        <p:txBody>
          <a:bodyPr/>
          <a:lstStyle/>
          <a:p>
            <a:fld id="{7B7DD139-6035-4B39-A906-AFE8C03FAF62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534400" y="6447616"/>
            <a:ext cx="3052064" cy="365760"/>
          </a:xfrm>
          <a:prstGeom prst="rect">
            <a:avLst/>
          </a:prstGeom>
        </p:spPr>
        <p:txBody>
          <a:bodyPr/>
          <a:lstStyle/>
          <a:p>
            <a:r>
              <a:rPr lang="sr-Latn-RS"/>
              <a:t>15.1.2025.</a:t>
            </a:r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864864" y="6447616"/>
            <a:ext cx="4673600" cy="365760"/>
          </a:xfrm>
          <a:prstGeom prst="rect">
            <a:avLst/>
          </a:prstGeom>
        </p:spPr>
        <p:txBody>
          <a:bodyPr/>
          <a:lstStyle/>
          <a:p>
            <a:r>
              <a:rPr lang="sv-SE"/>
              <a:t>Informacijski sustav znanosti RH - CroRIS kao izvor podataka za potrebe reakreditacije visokih učilišta</a:t>
            </a:r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16864" y="6447616"/>
            <a:ext cx="2641600" cy="365760"/>
          </a:xfrm>
          <a:prstGeom prst="rect">
            <a:avLst/>
          </a:prstGeom>
        </p:spPr>
        <p:txBody>
          <a:bodyPr/>
          <a:lstStyle/>
          <a:p>
            <a:fld id="{7B7DD139-6035-4B39-A906-AFE8C03FAF62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2800" y="304800"/>
            <a:ext cx="33528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8432800" y="1219201"/>
            <a:ext cx="33528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534400" y="6356350"/>
            <a:ext cx="3052064" cy="365760"/>
          </a:xfrm>
          <a:prstGeom prst="rect">
            <a:avLst/>
          </a:prstGeom>
        </p:spPr>
        <p:txBody>
          <a:bodyPr/>
          <a:lstStyle/>
          <a:p>
            <a:r>
              <a:rPr lang="sr-Latn-RS"/>
              <a:t>15.1.2025.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64864" y="6356350"/>
            <a:ext cx="4673600" cy="365760"/>
          </a:xfrm>
          <a:prstGeom prst="rect">
            <a:avLst/>
          </a:prstGeom>
        </p:spPr>
        <p:txBody>
          <a:bodyPr/>
          <a:lstStyle/>
          <a:p>
            <a:r>
              <a:rPr lang="sv-SE"/>
              <a:t>Informacijski sustav znanosti RH - CroRIS kao izvor podataka za potrebe reakreditacije visokih učilišta</a:t>
            </a:r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6864" y="6356350"/>
            <a:ext cx="2641600" cy="365760"/>
          </a:xfrm>
          <a:prstGeom prst="rect">
            <a:avLst/>
          </a:prstGeom>
        </p:spPr>
        <p:txBody>
          <a:bodyPr/>
          <a:lstStyle/>
          <a:p>
            <a:fld id="{7B7DD139-6035-4B39-A906-AFE8C03FAF62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5220033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406400" y="304800"/>
            <a:ext cx="76200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00856"/>
            <a:ext cx="109728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600" y="1905000"/>
            <a:ext cx="109728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219200"/>
            <a:ext cx="109728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534400" y="6356350"/>
            <a:ext cx="3052064" cy="365760"/>
          </a:xfrm>
          <a:prstGeom prst="rect">
            <a:avLst/>
          </a:prstGeom>
        </p:spPr>
        <p:txBody>
          <a:bodyPr/>
          <a:lstStyle/>
          <a:p>
            <a:r>
              <a:rPr lang="sr-Latn-RS"/>
              <a:t>15.1.2025.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64864" y="6356350"/>
            <a:ext cx="4673600" cy="365760"/>
          </a:xfrm>
          <a:prstGeom prst="rect">
            <a:avLst/>
          </a:prstGeom>
        </p:spPr>
        <p:txBody>
          <a:bodyPr/>
          <a:lstStyle/>
          <a:p>
            <a:r>
              <a:rPr lang="sv-SE"/>
              <a:t>Informacijski sustav znanosti RH - CroRIS kao izvor podataka za potrebe reakreditacije visokih učilišta</a:t>
            </a:r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6864" y="6356350"/>
            <a:ext cx="2641600" cy="365760"/>
          </a:xfrm>
          <a:prstGeom prst="rect">
            <a:avLst/>
          </a:prstGeom>
        </p:spPr>
        <p:txBody>
          <a:bodyPr/>
          <a:lstStyle/>
          <a:p>
            <a:fld id="{7B7DD139-6035-4B39-A906-AFE8C03FAF62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Rectangle 9"/>
          <p:cNvSpPr/>
          <p:nvPr/>
        </p:nvSpPr>
        <p:spPr>
          <a:xfrm>
            <a:off x="609600" y="500856"/>
            <a:ext cx="24384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34400" y="6356350"/>
            <a:ext cx="3052064" cy="365760"/>
          </a:xfrm>
          <a:prstGeom prst="rect">
            <a:avLst/>
          </a:prstGeom>
        </p:spPr>
        <p:txBody>
          <a:bodyPr/>
          <a:lstStyle/>
          <a:p>
            <a:r>
              <a:rPr lang="sr-Latn-RS"/>
              <a:t>15.1.2025.</a:t>
            </a:r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64864" y="6356350"/>
            <a:ext cx="4673600" cy="365760"/>
          </a:xfrm>
          <a:prstGeom prst="rect">
            <a:avLst/>
          </a:prstGeom>
        </p:spPr>
        <p:txBody>
          <a:bodyPr/>
          <a:lstStyle/>
          <a:p>
            <a:r>
              <a:rPr lang="sv-SE"/>
              <a:t>Informacijski sustav znanosti RH - CroRIS kao izvor podataka za potrebe reakreditacije visokih učilišta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6864" y="6356350"/>
            <a:ext cx="2641600" cy="365760"/>
          </a:xfrm>
          <a:prstGeom prst="rect">
            <a:avLst/>
          </a:prstGeom>
        </p:spPr>
        <p:txBody>
          <a:bodyPr/>
          <a:lstStyle/>
          <a:p>
            <a:fld id="{7B7DD139-6035-4B39-A906-AFE8C03FAF62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34400" y="6356350"/>
            <a:ext cx="3052064" cy="365760"/>
          </a:xfrm>
          <a:prstGeom prst="rect">
            <a:avLst/>
          </a:prstGeom>
        </p:spPr>
        <p:txBody>
          <a:bodyPr/>
          <a:lstStyle/>
          <a:p>
            <a:r>
              <a:rPr lang="sr-Latn-RS"/>
              <a:t>15.1.2025.</a:t>
            </a:r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64864" y="6356350"/>
            <a:ext cx="4673600" cy="365760"/>
          </a:xfrm>
          <a:prstGeom prst="rect">
            <a:avLst/>
          </a:prstGeom>
        </p:spPr>
        <p:txBody>
          <a:bodyPr/>
          <a:lstStyle/>
          <a:p>
            <a:r>
              <a:rPr lang="sv-SE"/>
              <a:t>Informacijski sustav znanosti RH - CroRIS kao izvor podataka za potrebe reakreditacije visokih učilišta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6864" y="6356350"/>
            <a:ext cx="2641600" cy="365760"/>
          </a:xfrm>
          <a:prstGeom prst="rect">
            <a:avLst/>
          </a:prstGeom>
        </p:spPr>
        <p:txBody>
          <a:bodyPr/>
          <a:lstStyle/>
          <a:p>
            <a:fld id="{7B7DD139-6035-4B39-A906-AFE8C03FAF62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5814836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219200"/>
            <a:ext cx="109728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609600" y="1143000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9648395" y="6447616"/>
            <a:ext cx="1938069" cy="365760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002060"/>
                </a:solidFill>
              </a:defRPr>
            </a:lvl1pPr>
          </a:lstStyle>
          <a:p>
            <a:r>
              <a:rPr lang="sr-Latn-RS"/>
              <a:t>15.1.2025.</a:t>
            </a:r>
            <a:endParaRPr lang="hr-HR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67541" y="6447616"/>
            <a:ext cx="7488832" cy="365760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002060"/>
                </a:solidFill>
              </a:defRPr>
            </a:lvl1pPr>
          </a:lstStyle>
          <a:p>
            <a:r>
              <a:rPr lang="sv-SE"/>
              <a:t>Informacijski sustav znanosti RH - CroRIS kao izvor podataka za potrebe reakreditacije visokih učilišta</a:t>
            </a:r>
            <a:endParaRPr lang="hr-HR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6864" y="6447616"/>
            <a:ext cx="862645" cy="365760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002060"/>
                </a:solidFill>
              </a:defRPr>
            </a:lvl1pPr>
          </a:lstStyle>
          <a:p>
            <a:fld id="{7B7DD139-6035-4B39-A906-AFE8C03FAF62}" type="slidenum">
              <a:rPr lang="hr-HR" smtClean="0"/>
              <a:pPr/>
              <a:t>‹#›</a:t>
            </a:fld>
            <a:endParaRPr lang="hr-H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.irb.hr:8443/" TargetMode="External"/><Relationship Id="rId2" Type="http://schemas.openxmlformats.org/officeDocument/2006/relationships/hyperlink" Target="https://www.croris.hr/crosbi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AZVO-tablice_iz_CroRIS-a.docx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AZVO-tablice_iz_CroRIS-a.docx" TargetMode="External"/><Relationship Id="rId2" Type="http://schemas.openxmlformats.org/officeDocument/2006/relationships/hyperlink" Target="https://dabar.srce.hr/repozitoriji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AZVO-tablice_iz_CroRIS-a.docx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mailto:podrska@croris.hr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343473" y="1013523"/>
            <a:ext cx="9324528" cy="2127446"/>
          </a:xfrm>
        </p:spPr>
        <p:txBody>
          <a:bodyPr>
            <a:noAutofit/>
          </a:bodyPr>
          <a:lstStyle/>
          <a:p>
            <a:pPr algn="ctr"/>
            <a:r>
              <a:rPr lang="hr-HR" sz="3600" dirty="0">
                <a:solidFill>
                  <a:srgbClr val="C00000"/>
                </a:solidFill>
                <a:latin typeface="Cambria" panose="02040503050406030204" pitchFamily="18" charset="0"/>
              </a:rPr>
              <a:t>Informacijski sustav znanosti RH - CroRIS </a:t>
            </a:r>
            <a:br>
              <a:rPr lang="hr-HR" sz="3600" dirty="0">
                <a:solidFill>
                  <a:srgbClr val="C00000"/>
                </a:solidFill>
                <a:latin typeface="Cambria" panose="02040503050406030204" pitchFamily="18" charset="0"/>
              </a:rPr>
            </a:br>
            <a:r>
              <a:rPr lang="hr-HR" sz="3600" dirty="0">
                <a:solidFill>
                  <a:srgbClr val="C00000"/>
                </a:solidFill>
                <a:latin typeface="Cambria" panose="02040503050406030204" pitchFamily="18" charset="0"/>
              </a:rPr>
              <a:t>kao izvor podataka za potrebe </a:t>
            </a:r>
            <a:r>
              <a:rPr lang="hr-HR" sz="3600" dirty="0" err="1">
                <a:solidFill>
                  <a:srgbClr val="C00000"/>
                </a:solidFill>
                <a:latin typeface="Cambria" panose="02040503050406030204" pitchFamily="18" charset="0"/>
              </a:rPr>
              <a:t>reakreditacije</a:t>
            </a:r>
            <a:r>
              <a:rPr lang="hr-HR" sz="3600" dirty="0">
                <a:solidFill>
                  <a:srgbClr val="C00000"/>
                </a:solidFill>
                <a:latin typeface="Cambria" panose="02040503050406030204" pitchFamily="18" charset="0"/>
              </a:rPr>
              <a:t> visokih učilišta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 bwMode="auto">
          <a:xfrm>
            <a:off x="1017465" y="3742928"/>
            <a:ext cx="3888432" cy="1904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hr-HR" sz="1800" dirty="0">
                <a:solidFill>
                  <a:srgbClr val="002060"/>
                </a:solidFill>
                <a:latin typeface="Cambria" panose="02040503050406030204" pitchFamily="18" charset="0"/>
              </a:rPr>
              <a:t>dr. sc. Bojan Macan</a:t>
            </a:r>
          </a:p>
          <a:p>
            <a:pPr algn="l"/>
            <a:r>
              <a:rPr lang="hr-HR" sz="1400" dirty="0">
                <a:solidFill>
                  <a:srgbClr val="002060"/>
                </a:solidFill>
                <a:latin typeface="Cambria" panose="02040503050406030204" pitchFamily="18" charset="0"/>
              </a:rPr>
              <a:t>Institut Ruđer Bošković</a:t>
            </a:r>
          </a:p>
          <a:p>
            <a:pPr algn="l"/>
            <a:r>
              <a:rPr lang="hr-HR" sz="1400" dirty="0">
                <a:solidFill>
                  <a:srgbClr val="002060"/>
                </a:solidFill>
                <a:latin typeface="Cambria" panose="02040503050406030204" pitchFamily="18" charset="0"/>
              </a:rPr>
              <a:t>Centar za znanstvene informacije</a:t>
            </a:r>
          </a:p>
          <a:p>
            <a:pPr algn="l"/>
            <a:r>
              <a:rPr lang="hr-HR" sz="1400" dirty="0" err="1">
                <a:solidFill>
                  <a:srgbClr val="002060"/>
                </a:solidFill>
                <a:latin typeface="Cambria" panose="02040503050406030204" pitchFamily="18" charset="0"/>
              </a:rPr>
              <a:t>Bijenička</a:t>
            </a:r>
            <a:r>
              <a:rPr lang="hr-HR" sz="1400" dirty="0">
                <a:solidFill>
                  <a:srgbClr val="002060"/>
                </a:solidFill>
                <a:latin typeface="Cambria" panose="02040503050406030204" pitchFamily="18" charset="0"/>
              </a:rPr>
              <a:t> cesta 54</a:t>
            </a:r>
          </a:p>
          <a:p>
            <a:pPr algn="l"/>
            <a:r>
              <a:rPr lang="hr-HR" sz="1400" dirty="0">
                <a:solidFill>
                  <a:srgbClr val="002060"/>
                </a:solidFill>
                <a:latin typeface="Cambria" panose="02040503050406030204" pitchFamily="18" charset="0"/>
              </a:rPr>
              <a:t>10000 Zagreb</a:t>
            </a:r>
          </a:p>
          <a:p>
            <a:pPr algn="l"/>
            <a:r>
              <a:rPr lang="hr-HR" sz="1400" dirty="0">
                <a:solidFill>
                  <a:srgbClr val="002060"/>
                </a:solidFill>
                <a:latin typeface="Cambria" panose="02040503050406030204" pitchFamily="18" charset="0"/>
              </a:rPr>
              <a:t>e-mail: Bojan.Macan@irb.hr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232" y="3190036"/>
            <a:ext cx="3236151" cy="3236151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1915592" y="3553281"/>
            <a:ext cx="6400800" cy="863600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hr-HR" sz="2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B3709DF-AB23-4D36-9B74-A25C7E6313F0}"/>
              </a:ext>
            </a:extLst>
          </p:cNvPr>
          <p:cNvSpPr txBox="1">
            <a:spLocks/>
          </p:cNvSpPr>
          <p:nvPr/>
        </p:nvSpPr>
        <p:spPr bwMode="auto">
          <a:xfrm>
            <a:off x="3999384" y="3741104"/>
            <a:ext cx="3888432" cy="1904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hr-HR" sz="1800" dirty="0">
                <a:solidFill>
                  <a:srgbClr val="002060"/>
                </a:solidFill>
                <a:latin typeface="Cambria" panose="02040503050406030204" pitchFamily="18" charset="0"/>
              </a:rPr>
              <a:t>dr. sc. Aleksandra </a:t>
            </a:r>
            <a:r>
              <a:rPr lang="hr-HR" sz="1800" dirty="0" err="1">
                <a:solidFill>
                  <a:srgbClr val="002060"/>
                </a:solidFill>
                <a:latin typeface="Cambria" panose="02040503050406030204" pitchFamily="18" charset="0"/>
              </a:rPr>
              <a:t>Pikić</a:t>
            </a:r>
            <a:r>
              <a:rPr lang="hr-HR" sz="1800" dirty="0">
                <a:solidFill>
                  <a:srgbClr val="002060"/>
                </a:solidFill>
                <a:latin typeface="Cambria" panose="02040503050406030204" pitchFamily="18" charset="0"/>
              </a:rPr>
              <a:t> Jugović</a:t>
            </a:r>
          </a:p>
          <a:p>
            <a:pPr algn="l"/>
            <a:r>
              <a:rPr lang="hr-HR" sz="1400" dirty="0">
                <a:solidFill>
                  <a:srgbClr val="002060"/>
                </a:solidFill>
                <a:latin typeface="Cambria" panose="02040503050406030204" pitchFamily="18" charset="0"/>
              </a:rPr>
              <a:t>Institut Ruđer Bošković</a:t>
            </a:r>
          </a:p>
          <a:p>
            <a:pPr algn="l"/>
            <a:r>
              <a:rPr lang="hr-HR" sz="1400" dirty="0">
                <a:solidFill>
                  <a:srgbClr val="002060"/>
                </a:solidFill>
                <a:latin typeface="Cambria" panose="02040503050406030204" pitchFamily="18" charset="0"/>
              </a:rPr>
              <a:t>Centar za znanstvene informacije</a:t>
            </a:r>
          </a:p>
          <a:p>
            <a:pPr algn="l"/>
            <a:r>
              <a:rPr lang="hr-HR" sz="1400" dirty="0" err="1">
                <a:solidFill>
                  <a:srgbClr val="002060"/>
                </a:solidFill>
                <a:latin typeface="Cambria" panose="02040503050406030204" pitchFamily="18" charset="0"/>
              </a:rPr>
              <a:t>Bijenička</a:t>
            </a:r>
            <a:r>
              <a:rPr lang="hr-HR" sz="1400" dirty="0">
                <a:solidFill>
                  <a:srgbClr val="002060"/>
                </a:solidFill>
                <a:latin typeface="Cambria" panose="02040503050406030204" pitchFamily="18" charset="0"/>
              </a:rPr>
              <a:t> cesta 54</a:t>
            </a:r>
          </a:p>
          <a:p>
            <a:pPr algn="l"/>
            <a:r>
              <a:rPr lang="hr-HR" sz="1400" dirty="0">
                <a:solidFill>
                  <a:srgbClr val="002060"/>
                </a:solidFill>
                <a:latin typeface="Cambria" panose="02040503050406030204" pitchFamily="18" charset="0"/>
              </a:rPr>
              <a:t>10000 Zagreb</a:t>
            </a:r>
          </a:p>
          <a:p>
            <a:pPr algn="l"/>
            <a:r>
              <a:rPr lang="hr-HR" sz="1400" dirty="0">
                <a:solidFill>
                  <a:srgbClr val="002060"/>
                </a:solidFill>
                <a:latin typeface="Cambria" panose="02040503050406030204" pitchFamily="18" charset="0"/>
              </a:rPr>
              <a:t>e-mail: </a:t>
            </a:r>
            <a:r>
              <a:rPr lang="sv-SE" sz="1400" dirty="0">
                <a:solidFill>
                  <a:srgbClr val="002060"/>
                </a:solidFill>
                <a:latin typeface="Cambria" panose="02040503050406030204" pitchFamily="18" charset="0"/>
              </a:rPr>
              <a:t>Aleksandra.Pikic.Jugovic@irb.hr</a:t>
            </a:r>
            <a:endParaRPr lang="hr-HR" sz="1400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3" name="AutoShape 2" descr="https://raketa.irb.hr/file-upload/678a654d3c5dbc28b60c0045/Clipboard%20-%20January%2017,%202025%203:12%20PM.png">
            <a:extLst>
              <a:ext uri="{FF2B5EF4-FFF2-40B4-BE49-F238E27FC236}">
                <a16:creationId xmlns:a16="http://schemas.microsoft.com/office/drawing/2014/main" id="{5C5D7DC5-8E7A-454B-B0FC-C905439E713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1D111A-A32B-434E-A5F5-6FE5FA4D1F05}"/>
              </a:ext>
            </a:extLst>
          </p:cNvPr>
          <p:cNvSpPr/>
          <p:nvPr/>
        </p:nvSpPr>
        <p:spPr>
          <a:xfrm>
            <a:off x="5971607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dirty="0"/>
              <a:t> 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171EFFF-F413-44E9-8C69-13AFAF5556DD}"/>
              </a:ext>
            </a:extLst>
          </p:cNvPr>
          <p:cNvSpPr/>
          <p:nvPr/>
        </p:nvSpPr>
        <p:spPr>
          <a:xfrm>
            <a:off x="5971607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dirty="0"/>
              <a:t> 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119E37-41C6-42A8-9BB9-2D65E56C8B97}"/>
              </a:ext>
            </a:extLst>
          </p:cNvPr>
          <p:cNvSpPr/>
          <p:nvPr/>
        </p:nvSpPr>
        <p:spPr>
          <a:xfrm>
            <a:off x="5971607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dirty="0"/>
              <a:t> 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FF5EB45-2352-4BB3-9654-A8F5F01A6759}"/>
              </a:ext>
            </a:extLst>
          </p:cNvPr>
          <p:cNvSpPr/>
          <p:nvPr/>
        </p:nvSpPr>
        <p:spPr>
          <a:xfrm>
            <a:off x="5971607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dirty="0"/>
              <a:t> </a:t>
            </a:r>
          </a:p>
        </p:txBody>
      </p:sp>
      <p:pic>
        <p:nvPicPr>
          <p:cNvPr id="17" name="Picture 2" descr="Slika na kojoj se prikazuje tekst, snimka zaslona, Font, električno plava&#10;&#10;Opis je automatski generiran">
            <a:extLst>
              <a:ext uri="{FF2B5EF4-FFF2-40B4-BE49-F238E27FC236}">
                <a16:creationId xmlns:a16="http://schemas.microsoft.com/office/drawing/2014/main" id="{C9AF9868-E46B-43E9-9AC4-5E36CA18B0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235" y="5754187"/>
            <a:ext cx="2562511" cy="72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Slika na kojoj se prikazuje grafika, logotip, Font, simbol&#10;&#10;Opis je automatski generiran">
            <a:extLst>
              <a:ext uri="{FF2B5EF4-FFF2-40B4-BE49-F238E27FC236}">
                <a16:creationId xmlns:a16="http://schemas.microsoft.com/office/drawing/2014/main" id="{B5E26025-6787-40E6-9B4A-0092F4A042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5878" y="5926908"/>
            <a:ext cx="760847" cy="530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https://lh7-rt.googleusercontent.com/slidesz/AGV_vUdzuTffQfGYrvcXGlQJVV-Lwq9cZcveUkiPC0ywnUHvKMo5QhHlQ8-j8lAOPcVitHu74cgmBk6AdHiCKbBSYmRQMI_X0sljNM3s8aucH9hXdMWSz98ZDLRkVCsJqrqtyob1WYPKXUoBZ6jgp0GGnAI=s2048?key=nb0a4ff_La9kq2UrMxO2YpTT">
            <a:extLst>
              <a:ext uri="{FF2B5EF4-FFF2-40B4-BE49-F238E27FC236}">
                <a16:creationId xmlns:a16="http://schemas.microsoft.com/office/drawing/2014/main" id="{DFCD658E-28F0-44C0-A5DB-239F21773D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5737" y="5653832"/>
            <a:ext cx="2735627" cy="8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7761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>
                <a:solidFill>
                  <a:srgbClr val="C00000"/>
                </a:solidFill>
                <a:latin typeface="Cambria" panose="02040503050406030204" pitchFamily="18" charset="0"/>
              </a:rPr>
              <a:t>Informacijski sustav znanosti RH - CroRIS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8846773" cy="4937760"/>
          </a:xfrm>
        </p:spPr>
        <p:txBody>
          <a:bodyPr>
            <a:normAutofit/>
          </a:bodyPr>
          <a:lstStyle/>
          <a:p>
            <a:pPr marL="0" indent="0" defTabSz="239601">
              <a:lnSpc>
                <a:spcPct val="120000"/>
              </a:lnSpc>
              <a:spcBef>
                <a:spcPts val="0"/>
              </a:spcBef>
              <a:buNone/>
            </a:pPr>
            <a:r>
              <a:rPr lang="hr-HR" sz="2400" b="1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Strateški projekt „Znanstveno i tehnologijsko predviđanje”</a:t>
            </a:r>
          </a:p>
          <a:p>
            <a:pPr marL="0" indent="0" defTabSz="239601">
              <a:lnSpc>
                <a:spcPct val="120000"/>
              </a:lnSpc>
              <a:spcBef>
                <a:spcPts val="0"/>
              </a:spcBef>
              <a:buNone/>
            </a:pPr>
            <a:endParaRPr lang="hr-HR" sz="2400" i="1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indent="0" defTabSz="239601">
              <a:lnSpc>
                <a:spcPct val="120000"/>
              </a:lnSpc>
              <a:spcBef>
                <a:spcPts val="0"/>
              </a:spcBef>
              <a:buNone/>
            </a:pPr>
            <a:r>
              <a:rPr lang="hr-HR" sz="2400" i="1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Nositelj:</a:t>
            </a:r>
            <a:r>
              <a:rPr lang="en-US" sz="2400" i="1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hr-HR" sz="24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						</a:t>
            </a:r>
            <a:r>
              <a:rPr lang="hr-HR" sz="2400" b="1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Ministarstvo znanosti i obrazovanja</a:t>
            </a:r>
          </a:p>
          <a:p>
            <a:pPr marL="0" indent="0" defTabSz="239601">
              <a:lnSpc>
                <a:spcPct val="120000"/>
              </a:lnSpc>
              <a:spcBef>
                <a:spcPts val="0"/>
              </a:spcBef>
              <a:buNone/>
            </a:pPr>
            <a:r>
              <a:rPr lang="hr-HR" sz="2400" i="1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Partner:	</a:t>
            </a:r>
            <a:r>
              <a:rPr lang="hr-HR" sz="2400" b="1" i="1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					</a:t>
            </a:r>
            <a:r>
              <a:rPr lang="hr-HR" sz="2400" b="1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Sveučilišni računski centar - Srce</a:t>
            </a:r>
          </a:p>
          <a:p>
            <a:pPr marL="0" indent="0" defTabSz="239601">
              <a:lnSpc>
                <a:spcPct val="120000"/>
              </a:lnSpc>
              <a:spcBef>
                <a:spcPts val="0"/>
              </a:spcBef>
              <a:buNone/>
            </a:pPr>
            <a:r>
              <a:rPr lang="hr-HR" sz="2400" i="1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Oznaka:</a:t>
            </a:r>
            <a:r>
              <a:rPr lang="en-US" sz="2400" i="1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hr-HR" sz="24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	    					</a:t>
            </a:r>
            <a:r>
              <a:rPr lang="en-US" sz="24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</a:t>
            </a:r>
            <a:r>
              <a:rPr lang="hr-HR" sz="24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K.01.1.1.03.0001</a:t>
            </a:r>
          </a:p>
          <a:p>
            <a:pPr marL="0" indent="0" defTabSz="239601">
              <a:lnSpc>
                <a:spcPct val="120000"/>
              </a:lnSpc>
              <a:spcBef>
                <a:spcPts val="0"/>
              </a:spcBef>
              <a:buNone/>
            </a:pPr>
            <a:r>
              <a:rPr lang="hr-HR" sz="2400" i="1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Vrijednost projekta: </a:t>
            </a:r>
            <a:r>
              <a:rPr lang="hr-HR" sz="24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	15.494.132,14 HRK</a:t>
            </a:r>
          </a:p>
          <a:p>
            <a:pPr marL="0" indent="0" defTabSz="239601">
              <a:lnSpc>
                <a:spcPct val="120000"/>
              </a:lnSpc>
              <a:spcBef>
                <a:spcPts val="0"/>
              </a:spcBef>
              <a:buNone/>
            </a:pPr>
            <a:r>
              <a:rPr lang="hr-HR" sz="2400" i="1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EU sufinanciranje: </a:t>
            </a:r>
            <a:r>
              <a:rPr lang="hr-HR" sz="24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	13.170.012,32 HRK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sv-SE"/>
              <a:t>Informacijski sustav znanosti RH - CroRIS kao izvor podataka za potrebe reakreditacije visokih učilišta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DD139-6035-4B39-A906-AFE8C03FAF62}" type="slidenum">
              <a:rPr lang="hr-HR" smtClean="0"/>
              <a:pPr/>
              <a:t>2</a:t>
            </a:fld>
            <a:endParaRPr lang="hr-HR"/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C397BB17-CE7F-4112-90D6-580A0C92F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/>
              <a:t>15.1.2025.</a:t>
            </a:r>
            <a:endParaRPr lang="hr-HR" dirty="0"/>
          </a:p>
        </p:txBody>
      </p:sp>
      <p:pic>
        <p:nvPicPr>
          <p:cNvPr id="7" name="Picture 18" descr="Slika na kojoj se prikazuje isječak crteža&#10;&#10;Opis je automatski generiran">
            <a:extLst>
              <a:ext uri="{FF2B5EF4-FFF2-40B4-BE49-F238E27FC236}">
                <a16:creationId xmlns:a16="http://schemas.microsoft.com/office/drawing/2014/main" id="{56731F21-884F-4DA0-A735-3B06E69BD5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8408" y="4035611"/>
            <a:ext cx="1920000" cy="1229892"/>
          </a:xfrm>
          <a:prstGeom prst="rect">
            <a:avLst/>
          </a:prstGeom>
        </p:spPr>
      </p:pic>
      <p:sp>
        <p:nvSpPr>
          <p:cNvPr id="8" name="TextBox 19">
            <a:extLst>
              <a:ext uri="{FF2B5EF4-FFF2-40B4-BE49-F238E27FC236}">
                <a16:creationId xmlns:a16="http://schemas.microsoft.com/office/drawing/2014/main" id="{4655CF3E-6AE4-4B0F-A8C1-5C7A8392A6E8}"/>
              </a:ext>
            </a:extLst>
          </p:cNvPr>
          <p:cNvSpPr txBox="1"/>
          <p:nvPr/>
        </p:nvSpPr>
        <p:spPr>
          <a:xfrm>
            <a:off x="9879358" y="5531820"/>
            <a:ext cx="1960344" cy="54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1467" dirty="0">
                <a:latin typeface="Calibri" panose="020F0502020204030204" pitchFamily="34" charset="0"/>
                <a:cs typeface="Calibri" panose="020F0502020204030204" pitchFamily="34" charset="0"/>
              </a:rPr>
              <a:t>Europska unija</a:t>
            </a:r>
          </a:p>
          <a:p>
            <a:pPr algn="ctr"/>
            <a:r>
              <a:rPr lang="hr-HR" sz="1467" dirty="0">
                <a:latin typeface="Calibri" panose="020F0502020204030204" pitchFamily="34" charset="0"/>
                <a:cs typeface="Calibri" panose="020F0502020204030204" pitchFamily="34" charset="0"/>
              </a:rPr>
              <a:t>Zajedno do fondova EU</a:t>
            </a:r>
          </a:p>
        </p:txBody>
      </p:sp>
      <p:pic>
        <p:nvPicPr>
          <p:cNvPr id="9" name="Picture 20">
            <a:extLst>
              <a:ext uri="{FF2B5EF4-FFF2-40B4-BE49-F238E27FC236}">
                <a16:creationId xmlns:a16="http://schemas.microsoft.com/office/drawing/2014/main" id="{6F3F09E0-9B65-48EF-8F84-5B3D9E9B78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7488" y="2686090"/>
            <a:ext cx="2640000" cy="984932"/>
          </a:xfrm>
          <a:prstGeom prst="rect">
            <a:avLst/>
          </a:prstGeom>
        </p:spPr>
      </p:pic>
      <p:pic>
        <p:nvPicPr>
          <p:cNvPr id="10" name="Picture 21" descr="Slika na kojoj se prikazuje tekst, isječak crteža&#10;&#10;Opis je automatski generiran">
            <a:extLst>
              <a:ext uri="{FF2B5EF4-FFF2-40B4-BE49-F238E27FC236}">
                <a16:creationId xmlns:a16="http://schemas.microsoft.com/office/drawing/2014/main" id="{AD4ECFED-B6CC-4062-BF85-F30C5FCB34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8395" y="1389550"/>
            <a:ext cx="2219093" cy="1109547"/>
          </a:xfrm>
          <a:prstGeom prst="rect">
            <a:avLst/>
          </a:prstGeom>
        </p:spPr>
      </p:pic>
      <p:sp>
        <p:nvSpPr>
          <p:cNvPr id="11" name="Pravokutnik 10">
            <a:extLst>
              <a:ext uri="{FF2B5EF4-FFF2-40B4-BE49-F238E27FC236}">
                <a16:creationId xmlns:a16="http://schemas.microsoft.com/office/drawing/2014/main" id="{F02C823B-188D-49A7-B008-E493FE3EAB50}"/>
              </a:ext>
            </a:extLst>
          </p:cNvPr>
          <p:cNvSpPr/>
          <p:nvPr/>
        </p:nvSpPr>
        <p:spPr>
          <a:xfrm>
            <a:off x="2423592" y="510278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hr-HR" b="1" dirty="0">
                <a:latin typeface="Calibri" panose="020F0502020204030204" pitchFamily="34" charset="0"/>
                <a:cs typeface="Calibri" panose="020F0502020204030204" pitchFamily="34" charset="0"/>
              </a:rPr>
              <a:t>Projekt je sufinanciran sredstvima Europske unije iz </a:t>
            </a:r>
          </a:p>
          <a:p>
            <a:pPr algn="ctr"/>
            <a:r>
              <a:rPr lang="hr-HR" b="1" dirty="0">
                <a:latin typeface="Calibri" panose="020F0502020204030204" pitchFamily="34" charset="0"/>
                <a:cs typeface="Calibri" panose="020F0502020204030204" pitchFamily="34" charset="0"/>
              </a:rPr>
              <a:t>Europskog fonda za regionalni razvoj</a:t>
            </a:r>
          </a:p>
        </p:txBody>
      </p:sp>
    </p:spTree>
    <p:extLst>
      <p:ext uri="{BB962C8B-B14F-4D97-AF65-F5344CB8AC3E}">
        <p14:creationId xmlns:p14="http://schemas.microsoft.com/office/powerpoint/2010/main" val="4182185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>
                <a:solidFill>
                  <a:srgbClr val="C00000"/>
                </a:solidFill>
                <a:latin typeface="Cambria" panose="02040503050406030204" pitchFamily="18" charset="0"/>
              </a:rPr>
              <a:t>Uključivanje IRB-a u CroRIS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hr-HR" altLang="sr-Latn-RS" sz="2800" dirty="0">
                <a:latin typeface="Calibri" panose="020F0502020204030204" pitchFamily="34" charset="0"/>
                <a:cs typeface="Calibri" panose="020F0502020204030204" pitchFamily="34" charset="0"/>
              </a:rPr>
              <a:t>studeni 2021. – Sporazum MZO – Srce – IRB o suradnji na implementaciji i održavanju CroRIS-a</a:t>
            </a:r>
          </a:p>
          <a:p>
            <a:pPr lvl="1"/>
            <a:r>
              <a:rPr lang="hr-HR" altLang="sr-Latn-RS" sz="2400" dirty="0">
                <a:latin typeface="Calibri" panose="020F0502020204030204" pitchFamily="34" charset="0"/>
                <a:cs typeface="Calibri" panose="020F0502020204030204" pitchFamily="34" charset="0"/>
              </a:rPr>
              <a:t>CROSBI, POIROT i Šestar su integrirani kao </a:t>
            </a:r>
            <a:r>
              <a:rPr lang="hr-HR" altLang="sr-Latn-R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reimplementirani</a:t>
            </a:r>
            <a:r>
              <a:rPr lang="hr-HR" altLang="sr-Latn-RS" sz="2400" dirty="0">
                <a:latin typeface="Calibri" panose="020F0502020204030204" pitchFamily="34" charset="0"/>
                <a:cs typeface="Calibri" panose="020F0502020204030204" pitchFamily="34" charset="0"/>
              </a:rPr>
              <a:t> moduli unutar CroRIS-a, a postojeći podaci prebačeni u CroRIS</a:t>
            </a:r>
          </a:p>
          <a:p>
            <a:pPr lvl="1"/>
            <a:r>
              <a:rPr lang="hr-HR" altLang="sr-Latn-RS" sz="2400" dirty="0">
                <a:latin typeface="Calibri" panose="020F0502020204030204" pitchFamily="34" charset="0"/>
                <a:cs typeface="Calibri" panose="020F0502020204030204" pitchFamily="34" charset="0"/>
              </a:rPr>
              <a:t>suradnja Srca i IRB-a na uspostavi, razvoju i održavanju CroRIS-a</a:t>
            </a:r>
          </a:p>
          <a:p>
            <a:pPr lvl="2"/>
            <a:r>
              <a:rPr lang="hr-HR" altLang="sr-Latn-RS" sz="1800" dirty="0">
                <a:latin typeface="Calibri" panose="020F0502020204030204" pitchFamily="34" charset="0"/>
                <a:cs typeface="Calibri" panose="020F0502020204030204" pitchFamily="34" charset="0"/>
              </a:rPr>
              <a:t>Srce radi na uspostavi, sistemskom i programskom održavanju i daljnjem razvoju CroRIS-a</a:t>
            </a:r>
          </a:p>
          <a:p>
            <a:pPr lvl="2"/>
            <a:r>
              <a:rPr lang="hr-HR" altLang="sr-Latn-RS" sz="1800" dirty="0">
                <a:latin typeface="Calibri" panose="020F0502020204030204" pitchFamily="34" charset="0"/>
                <a:cs typeface="Calibri" panose="020F0502020204030204" pitchFamily="34" charset="0"/>
              </a:rPr>
              <a:t>IRB sudjeluje u izgradnji CroRIS-a i daljnjem razvoju CroRIS-a, pruža korisničku podršku druge razine (CroRIS koordinatorima i urednicima pri ustanovama), koordinira aktivnosti ustanova oko uređivanja podataka te centralizirano održava i uređuje zapise i normativne zapise u CroRIS-u</a:t>
            </a:r>
          </a:p>
          <a:p>
            <a:endParaRPr lang="x-none" spc="-1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sv-SE"/>
              <a:t>Informacijski sustav znanosti RH - CroRIS kao izvor podataka za potrebe reakreditacije visokih učilišta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DD139-6035-4B39-A906-AFE8C03FAF62}" type="slidenum">
              <a:rPr lang="hr-HR" smtClean="0"/>
              <a:pPr/>
              <a:t>3</a:t>
            </a:fld>
            <a:endParaRPr lang="hr-HR"/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C397BB17-CE7F-4112-90D6-580A0C92F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/>
              <a:t>15.1.2025.</a:t>
            </a:r>
            <a:endParaRPr lang="hr-HR" dirty="0"/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69D2D6BD-BAFA-4D41-BEC4-7C7F663F47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7608" y="4991290"/>
            <a:ext cx="3105022" cy="1155946"/>
          </a:xfrm>
          <a:prstGeom prst="rect">
            <a:avLst/>
          </a:prstGeom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5BE98CAC-C9C9-4A31-B30E-E8C198ECC1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70" y="4853905"/>
            <a:ext cx="3980133" cy="1379254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F31EF21C-9A13-4104-87D1-F488676AE8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896" y="5021724"/>
            <a:ext cx="2512293" cy="98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418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>
                <a:solidFill>
                  <a:srgbClr val="C00000"/>
                </a:solidFill>
                <a:latin typeface="Cambria" panose="02040503050406030204" pitchFamily="18" charset="0"/>
              </a:rPr>
              <a:t>Programski moduli CroRIS-a</a:t>
            </a:r>
          </a:p>
        </p:txBody>
      </p:sp>
      <p:pic>
        <p:nvPicPr>
          <p:cNvPr id="8" name="Rezervirano mjesto sadržaja 7">
            <a:extLst>
              <a:ext uri="{FF2B5EF4-FFF2-40B4-BE49-F238E27FC236}">
                <a16:creationId xmlns:a16="http://schemas.microsoft.com/office/drawing/2014/main" id="{E690B7D0-6668-40FC-BD50-70F561CB01F2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24" y="1203577"/>
            <a:ext cx="10670976" cy="5112987"/>
          </a:xfr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sv-SE"/>
              <a:t>Informacijski sustav znanosti RH - CroRIS kao izvor podataka za potrebe reakreditacije visokih učilišta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DD139-6035-4B39-A906-AFE8C03FAF62}" type="slidenum">
              <a:rPr lang="hr-HR" smtClean="0"/>
              <a:pPr/>
              <a:t>4</a:t>
            </a:fld>
            <a:endParaRPr lang="hr-HR"/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C397BB17-CE7F-4112-90D6-580A0C92F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/>
              <a:t>15.1.2025.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967321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>
                <a:solidFill>
                  <a:srgbClr val="C00000"/>
                </a:solidFill>
                <a:latin typeface="Cambria" panose="02040503050406030204" pitchFamily="18" charset="0"/>
              </a:rPr>
              <a:t>Uloge u CroRIS-u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sv-SE"/>
              <a:t>Informacijski sustav znanosti RH - CroRIS kao izvor podataka za potrebe reakreditacije visokih učilišta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DD139-6035-4B39-A906-AFE8C03FAF62}" type="slidenum">
              <a:rPr lang="hr-HR" smtClean="0"/>
              <a:pPr/>
              <a:t>5</a:t>
            </a:fld>
            <a:endParaRPr lang="hr-HR"/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C397BB17-CE7F-4112-90D6-580A0C92F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/>
              <a:t>15.1.2025.</a:t>
            </a:r>
            <a:endParaRPr lang="hr-HR" dirty="0"/>
          </a:p>
        </p:txBody>
      </p:sp>
      <p:graphicFrame>
        <p:nvGraphicFramePr>
          <p:cNvPr id="10" name="Tablica 9">
            <a:extLst>
              <a:ext uri="{FF2B5EF4-FFF2-40B4-BE49-F238E27FC236}">
                <a16:creationId xmlns:a16="http://schemas.microsoft.com/office/drawing/2014/main" id="{3B9FEC77-B24F-4F31-880F-C0D70102BB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9768213"/>
              </p:ext>
            </p:extLst>
          </p:nvPr>
        </p:nvGraphicFramePr>
        <p:xfrm>
          <a:off x="609600" y="1246631"/>
          <a:ext cx="10972800" cy="46167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0136">
                  <a:extLst>
                    <a:ext uri="{9D8B030D-6E8A-4147-A177-3AD203B41FA5}">
                      <a16:colId xmlns:a16="http://schemas.microsoft.com/office/drawing/2014/main" val="1650644710"/>
                    </a:ext>
                  </a:extLst>
                </a:gridCol>
                <a:gridCol w="7862664">
                  <a:extLst>
                    <a:ext uri="{9D8B030D-6E8A-4147-A177-3AD203B41FA5}">
                      <a16:colId xmlns:a16="http://schemas.microsoft.com/office/drawing/2014/main" val="3080169724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r>
                        <a:rPr kumimoji="0" lang="hr-HR" sz="1600" b="1" i="0" u="none" strike="noStrike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Uloga u CroRIS-u</a:t>
                      </a:r>
                      <a:endParaRPr lang="hr-HR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hr-HR" sz="1600" b="1" i="0" u="none" strike="noStrike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Ovlasti</a:t>
                      </a:r>
                      <a:endParaRPr lang="hr-HR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029452"/>
                  </a:ext>
                </a:extLst>
              </a:tr>
              <a:tr h="670201">
                <a:tc>
                  <a:txBody>
                    <a:bodyPr/>
                    <a:lstStyle/>
                    <a:p>
                      <a:r>
                        <a:rPr lang="hr-H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Prijavljeni korisnici (znanstvenici)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r-H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uređuju podatke o svojem profilu na CroRIS-u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r-H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unose zapise u ostalim modulima CroRIS-a (publikacije, projekte, opremu, događanja)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684670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CroRIS koordinatori pri ustanovama</a:t>
                      </a:r>
                      <a:endParaRPr lang="hr-HR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0" lang="pl-PL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dodjeljuju ovlasti urednika podataka u pojedinim modulima za tu ustanovu</a:t>
                      </a:r>
                      <a:endParaRPr lang="hr-HR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079742"/>
                  </a:ext>
                </a:extLst>
              </a:tr>
              <a:tr h="828092">
                <a:tc>
                  <a:txBody>
                    <a:bodyPr/>
                    <a:lstStyle/>
                    <a:p>
                      <a:r>
                        <a:rPr kumimoji="0" lang="it-IT" sz="16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Urednici</a:t>
                      </a:r>
                      <a:r>
                        <a:rPr kumimoji="0" lang="it-IT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it-IT" sz="16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pojedinih</a:t>
                      </a:r>
                      <a:r>
                        <a:rPr kumimoji="0" lang="it-IT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modula </a:t>
                      </a:r>
                      <a:r>
                        <a:rPr kumimoji="0" lang="it-IT" sz="16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pri</a:t>
                      </a:r>
                      <a:r>
                        <a:rPr kumimoji="0" lang="it-IT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it-IT" sz="16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ustanovama</a:t>
                      </a:r>
                      <a:endParaRPr lang="hr-HR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rtl="0" fontAlgn="base">
                        <a:buFont typeface="Arial" panose="020B0604020202020204" pitchFamily="34" charset="0"/>
                        <a:buChar char="•"/>
                      </a:pPr>
                      <a:r>
                        <a:rPr kumimoji="0" lang="hr-HR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uređuju i verificiraju zapise pridružene matičnoj ustanovi u modulima za koje imaju uredničke ovlasti; </a:t>
                      </a:r>
                    </a:p>
                    <a:p>
                      <a:pPr marL="285750" indent="-285750" rtl="0" fontAlgn="base">
                        <a:buFont typeface="Arial" panose="020B0604020202020204" pitchFamily="34" charset="0"/>
                        <a:buChar char="•"/>
                      </a:pPr>
                      <a:r>
                        <a:rPr kumimoji="0" lang="hr-HR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pružaju korisničku podršku djelatnicima matične ustanove za module za koje imaju uredničke ovlasti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974290"/>
                  </a:ext>
                </a:extLst>
              </a:tr>
              <a:tr h="828092">
                <a:tc>
                  <a:txBody>
                    <a:bodyPr/>
                    <a:lstStyle/>
                    <a:p>
                      <a:r>
                        <a:rPr kumimoji="0" lang="it-IT" sz="16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Administratori</a:t>
                      </a:r>
                      <a:r>
                        <a:rPr kumimoji="0" lang="it-IT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it-IT" sz="16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pojedinih</a:t>
                      </a:r>
                      <a:r>
                        <a:rPr kumimoji="0" lang="it-IT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modula (IRB/</a:t>
                      </a:r>
                      <a:r>
                        <a:rPr kumimoji="0" lang="hr-HR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MZOM</a:t>
                      </a:r>
                      <a:r>
                        <a:rPr kumimoji="0" lang="it-IT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)</a:t>
                      </a:r>
                      <a:endParaRPr lang="hr-HR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rtl="0" fontAlgn="base">
                        <a:buFont typeface="Arial" panose="020B0604020202020204" pitchFamily="34" charset="0"/>
                        <a:buChar char="•"/>
                      </a:pPr>
                      <a:r>
                        <a:rPr kumimoji="0" lang="hr-HR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imaju ovlasti uređivanja/verificiranja/brisanja zapisa u modulima za koje su zaduženi</a:t>
                      </a:r>
                    </a:p>
                    <a:p>
                      <a:pPr marL="285750" indent="-285750" rtl="0" fontAlgn="base">
                        <a:buFont typeface="Arial" panose="020B0604020202020204" pitchFamily="34" charset="0"/>
                        <a:buChar char="•"/>
                      </a:pPr>
                      <a:r>
                        <a:rPr kumimoji="0" lang="hr-HR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održavaju kontrolirane rječnike u sklopu modula</a:t>
                      </a:r>
                    </a:p>
                    <a:p>
                      <a:pPr marL="285750" indent="-285750" rtl="0" fontAlgn="base">
                        <a:buFont typeface="Arial" panose="020B0604020202020204" pitchFamily="34" charset="0"/>
                        <a:buChar char="•"/>
                      </a:pPr>
                      <a:r>
                        <a:rPr kumimoji="0" lang="hr-HR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obavljaju vršnu administraciju podataka</a:t>
                      </a:r>
                    </a:p>
                    <a:p>
                      <a:pPr marL="285750" indent="-285750" rtl="0" fontAlgn="base">
                        <a:buFont typeface="Arial" panose="020B0604020202020204" pitchFamily="34" charset="0"/>
                        <a:buChar char="•"/>
                      </a:pPr>
                      <a:r>
                        <a:rPr kumimoji="0" lang="hr-HR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uređuju/verificiraju zapise za koje nije nadležan niti jedan urednik pri ustanovi</a:t>
                      </a:r>
                    </a:p>
                    <a:p>
                      <a:pPr marL="285750" indent="-285750" rtl="0" fontAlgn="base">
                        <a:buFont typeface="Arial" panose="020B0604020202020204" pitchFamily="34" charset="0"/>
                        <a:buChar char="•"/>
                      </a:pPr>
                      <a:r>
                        <a:rPr kumimoji="0" lang="hr-HR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pružaju korisničku podršku urednicima pri ustanovama i korisnicima bez urednika pri matičnoj ustanovi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143079"/>
                  </a:ext>
                </a:extLst>
              </a:tr>
              <a:tr h="605205">
                <a:tc>
                  <a:txBody>
                    <a:bodyPr/>
                    <a:lstStyle/>
                    <a:p>
                      <a:r>
                        <a:rPr kumimoji="0" lang="hr-HR" sz="16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Superadministratori</a:t>
                      </a:r>
                      <a:r>
                        <a:rPr kumimoji="0" lang="hr-HR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(IRB/Srce)</a:t>
                      </a:r>
                      <a:endParaRPr lang="hr-HR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rtl="0" fontAlgn="base">
                        <a:buFont typeface="Arial" panose="020B0604020202020204" pitchFamily="34" charset="0"/>
                        <a:buChar char="•"/>
                      </a:pPr>
                      <a:r>
                        <a:rPr kumimoji="0" lang="hr-HR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imaju sve ovlasti kao i administratori pojedinih modula, ali za sve module</a:t>
                      </a:r>
                    </a:p>
                    <a:p>
                      <a:pPr marL="285750" indent="-285750" rtl="0" fontAlgn="base">
                        <a:buFont typeface="Arial" panose="020B0604020202020204" pitchFamily="34" charset="0"/>
                        <a:buChar char="•"/>
                      </a:pPr>
                      <a:r>
                        <a:rPr kumimoji="0" lang="hr-HR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dodjeljuju ovlasti CroRIS koordinatorima na ustanovama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7617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5796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>
                <a:solidFill>
                  <a:srgbClr val="C00000"/>
                </a:solidFill>
                <a:latin typeface="Cambria" panose="02040503050406030204" pitchFamily="18" charset="0"/>
              </a:rPr>
              <a:t>CroRIS koordinator na ustanovi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r-HR" sz="2800" dirty="0">
                <a:latin typeface="Calibri" panose="020F0502020204030204" pitchFamily="34" charset="0"/>
                <a:cs typeface="Calibri" panose="020F0502020204030204" pitchFamily="34" charset="0"/>
              </a:rPr>
              <a:t>imenuje ga i razrješuje čelnik ustanove</a:t>
            </a:r>
          </a:p>
          <a:p>
            <a:r>
              <a:rPr lang="hr-HR" sz="2800" dirty="0">
                <a:latin typeface="Calibri" panose="020F0502020204030204" pitchFamily="34" charset="0"/>
                <a:cs typeface="Calibri" panose="020F0502020204030204" pitchFamily="34" charset="0"/>
              </a:rPr>
              <a:t>dozvolama vezanim uz njegovu ulogu upravlja administrator sustava i središnja podrška korisnicima</a:t>
            </a:r>
          </a:p>
          <a:p>
            <a:r>
              <a:rPr lang="hr-HR" sz="2800" dirty="0">
                <a:latin typeface="Calibri" panose="020F0502020204030204" pitchFamily="34" charset="0"/>
                <a:cs typeface="Calibri" panose="020F0502020204030204" pitchFamily="34" charset="0"/>
              </a:rPr>
              <a:t>AKTIVNOSTI:</a:t>
            </a:r>
          </a:p>
          <a:p>
            <a:pPr lvl="1"/>
            <a:r>
              <a:rPr lang="hr-HR" sz="2500" dirty="0">
                <a:latin typeface="Calibri" panose="020F0502020204030204" pitchFamily="34" charset="0"/>
                <a:cs typeface="Calibri" panose="020F0502020204030204" pitchFamily="34" charset="0"/>
              </a:rPr>
              <a:t>djelatnicima ustanove u CroRIS-u dodjeljuje ovlasti urednika podataka za tu ustanovu u pojedinim modulima </a:t>
            </a:r>
          </a:p>
          <a:p>
            <a:pPr lvl="1"/>
            <a:r>
              <a:rPr lang="hr-HR" sz="2500" dirty="0">
                <a:latin typeface="Calibri" panose="020F0502020204030204" pitchFamily="34" charset="0"/>
                <a:cs typeface="Calibri" panose="020F0502020204030204" pitchFamily="34" charset="0"/>
              </a:rPr>
              <a:t>potencijalno i sam može obnašati dodatne uloge urednika pojedinih modula na ustanovi</a:t>
            </a:r>
          </a:p>
          <a:p>
            <a:r>
              <a:rPr lang="hr-HR" sz="2800" dirty="0">
                <a:latin typeface="Calibri" panose="020F0502020204030204" pitchFamily="34" charset="0"/>
                <a:cs typeface="Calibri" panose="020F0502020204030204" pitchFamily="34" charset="0"/>
              </a:rPr>
              <a:t>IDEALAN KANDIDAT:</a:t>
            </a:r>
          </a:p>
          <a:p>
            <a:pPr lvl="1"/>
            <a:r>
              <a:rPr lang="hr-HR" sz="2500" dirty="0">
                <a:latin typeface="Calibri" panose="020F0502020204030204" pitchFamily="34" charset="0"/>
                <a:cs typeface="Calibri" panose="020F0502020204030204" pitchFamily="34" charset="0"/>
              </a:rPr>
              <a:t>osoba koja je dobro upoznata sa sustavom znanosti, istraživačkim aktivnostima ustanove te povezanim podacima i procesima</a:t>
            </a:r>
          </a:p>
          <a:p>
            <a:pPr lvl="1"/>
            <a:r>
              <a:rPr lang="hr-HR" sz="2500" dirty="0">
                <a:latin typeface="Calibri" panose="020F0502020204030204" pitchFamily="34" charset="0"/>
                <a:cs typeface="Calibri" panose="020F0502020204030204" pitchFamily="34" charset="0"/>
              </a:rPr>
              <a:t>osoba koja ima dobru komunikaciju s čelnikom ustanove i koja ima njegovu podršku</a:t>
            </a:r>
          </a:p>
          <a:p>
            <a:endParaRPr lang="hr-H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hr-H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x-none" spc="-1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sv-SE"/>
              <a:t>Informacijski sustav znanosti RH - CroRIS kao izvor podataka za potrebe reakreditacije visokih učilišta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DD139-6035-4B39-A906-AFE8C03FAF62}" type="slidenum">
              <a:rPr lang="hr-HR" smtClean="0"/>
              <a:pPr/>
              <a:t>6</a:t>
            </a:fld>
            <a:endParaRPr lang="hr-HR"/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C397BB17-CE7F-4112-90D6-580A0C92F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/>
              <a:t>15.1.2025.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140581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800" dirty="0">
                <a:solidFill>
                  <a:srgbClr val="C00000"/>
                </a:solidFill>
                <a:latin typeface="Cambria" panose="02040503050406030204" pitchFamily="18" charset="0"/>
              </a:rPr>
              <a:t>Uloga djelatnika iz sustava znanosti i visokog obrazovanja u CroRIS-u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r-HR" spc="-1" dirty="0">
                <a:latin typeface="Calibri" panose="020F0502020204030204" pitchFamily="34" charset="0"/>
                <a:cs typeface="Calibri" panose="020F0502020204030204" pitchFamily="34" charset="0"/>
              </a:rPr>
              <a:t>nakon registracije u sustav, osobe dobivaju ulogu "znanstvenik" (ako su upisane u Upisnik znanstvenika i umjetnika), odnosno "osnovnu ulogu" (ako nisu upisane u Upisnik znanstvenika i umjetnika)</a:t>
            </a:r>
          </a:p>
          <a:p>
            <a:r>
              <a:rPr lang="hr-HR" spc="-1" dirty="0">
                <a:latin typeface="Calibri" panose="020F0502020204030204" pitchFamily="34" charset="0"/>
                <a:cs typeface="Calibri" panose="020F0502020204030204" pitchFamily="34" charset="0"/>
              </a:rPr>
              <a:t>održavanje dijela podataka o svojem osobnom profilu</a:t>
            </a:r>
          </a:p>
          <a:p>
            <a:pPr lvl="1"/>
            <a:r>
              <a:rPr lang="hr-HR" spc="-1" dirty="0">
                <a:latin typeface="Calibri" panose="020F0502020204030204" pitchFamily="34" charset="0"/>
                <a:cs typeface="Calibri" panose="020F0502020204030204" pitchFamily="34" charset="0"/>
              </a:rPr>
              <a:t>posebice važno evidentiranje aktivnog zaposlenja na matičnoj ustanovi</a:t>
            </a:r>
          </a:p>
          <a:p>
            <a:r>
              <a:rPr lang="hr-HR" spc="-1" dirty="0">
                <a:latin typeface="Calibri" panose="020F0502020204030204" pitchFamily="34" charset="0"/>
                <a:cs typeface="Calibri" panose="020F0502020204030204" pitchFamily="34" charset="0"/>
              </a:rPr>
              <a:t>upisivanje svojih aktivnosti u CroRIS</a:t>
            </a:r>
          </a:p>
          <a:p>
            <a:pPr lvl="1"/>
            <a:r>
              <a:rPr lang="hr-HR" spc="-1" dirty="0">
                <a:latin typeface="Calibri" panose="020F0502020204030204" pitchFamily="34" charset="0"/>
                <a:cs typeface="Calibri" panose="020F0502020204030204" pitchFamily="34" charset="0"/>
              </a:rPr>
              <a:t>publikacije (u ulozi autora, urednika, prevoditelja, mentora)</a:t>
            </a:r>
          </a:p>
          <a:p>
            <a:pPr lvl="1"/>
            <a:r>
              <a:rPr lang="hr-HR" spc="-1" dirty="0">
                <a:latin typeface="Calibri" panose="020F0502020204030204" pitchFamily="34" charset="0"/>
                <a:cs typeface="Calibri" panose="020F0502020204030204" pitchFamily="34" charset="0"/>
              </a:rPr>
              <a:t>sudjelovanja na projektima</a:t>
            </a:r>
          </a:p>
          <a:p>
            <a:pPr lvl="1"/>
            <a:r>
              <a:rPr lang="hr-HR" spc="-1" dirty="0">
                <a:latin typeface="Calibri" panose="020F0502020204030204" pitchFamily="34" charset="0"/>
                <a:cs typeface="Calibri" panose="020F0502020204030204" pitchFamily="34" charset="0"/>
              </a:rPr>
              <a:t>oprema i usluge</a:t>
            </a:r>
          </a:p>
          <a:p>
            <a:pPr lvl="1"/>
            <a:r>
              <a:rPr lang="hr-HR" spc="-1" dirty="0">
                <a:latin typeface="Calibri" panose="020F0502020204030204" pitchFamily="34" charset="0"/>
                <a:cs typeface="Calibri" panose="020F0502020204030204" pitchFamily="34" charset="0"/>
              </a:rPr>
              <a:t>sudjelovanja na skupovima</a:t>
            </a:r>
          </a:p>
          <a:p>
            <a:pPr lvl="1"/>
            <a:r>
              <a:rPr lang="hr-HR" spc="-1" dirty="0">
                <a:latin typeface="Calibri" panose="020F0502020204030204" pitchFamily="34" charset="0"/>
                <a:cs typeface="Calibri" panose="020F0502020204030204" pitchFamily="34" charset="0"/>
              </a:rPr>
              <a:t>patenti</a:t>
            </a:r>
          </a:p>
          <a:p>
            <a:pPr lvl="1"/>
            <a:r>
              <a:rPr lang="hr-HR" spc="-1" dirty="0"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</a:p>
          <a:p>
            <a:r>
              <a:rPr lang="hr-HR" spc="-1" dirty="0">
                <a:latin typeface="Calibri" panose="020F0502020204030204" pitchFamily="34" charset="0"/>
                <a:cs typeface="Calibri" panose="020F0502020204030204" pitchFamily="34" charset="0"/>
              </a:rPr>
              <a:t>povezivanje već upisanih zapisa o publikacijama, projektima, opremom i uslugama i dr. sa svojim osobnim profilom</a:t>
            </a:r>
          </a:p>
          <a:p>
            <a:endParaRPr lang="x-none" spc="-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sv-SE"/>
              <a:t>Informacijski sustav znanosti RH - CroRIS kao izvor podataka za potrebe reakreditacije visokih učilišta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DD139-6035-4B39-A906-AFE8C03FAF62}" type="slidenum">
              <a:rPr lang="hr-HR" smtClean="0"/>
              <a:pPr/>
              <a:t>7</a:t>
            </a:fld>
            <a:endParaRPr lang="hr-HR"/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C397BB17-CE7F-4112-90D6-580A0C92F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/>
              <a:t>15.1.2025.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4036318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>
                <a:solidFill>
                  <a:srgbClr val="C00000"/>
                </a:solidFill>
                <a:latin typeface="Cambria" panose="02040503050406030204" pitchFamily="18" charset="0"/>
              </a:rPr>
              <a:t>Hrvatska znanstvena bibliografija - CROSBI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hr-HR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u produkciji od srpnja 2023. - svakodnevno se radi na poboljšanju funkcionalnosti</a:t>
                </a:r>
                <a:endParaRPr lang="hr-HR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fontAlgn="base"/>
                <a:r>
                  <a:rPr lang="hr-HR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CROSBI na CroRIS-u (</a:t>
                </a:r>
                <a:r>
                  <a:rPr lang="hr-HR" sz="2800" u="sng" dirty="0">
                    <a:latin typeface="Calibri" panose="020F0502020204030204" pitchFamily="34" charset="0"/>
                    <a:cs typeface="Calibri" panose="020F0502020204030204" pitchFamily="34" charset="0"/>
                    <a:hlinkClick r:id="rId2"/>
                  </a:rPr>
                  <a:t>https://www.croris.hr/crosbi/</a:t>
                </a:r>
                <a:r>
                  <a:rPr lang="hr-HR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) zamjenjuje dotadašnji CROSBI (</a:t>
                </a:r>
                <a:r>
                  <a:rPr lang="hr-HR" dirty="0">
                    <a:latin typeface="Calibri" panose="020F0502020204030204" pitchFamily="34" charset="0"/>
                    <a:cs typeface="Calibri" panose="020F0502020204030204" pitchFamily="34" charset="0"/>
                    <a:hlinkClick r:id="rId3"/>
                  </a:rPr>
                  <a:t>https://www.bib.irb.hr:8443/</a:t>
                </a:r>
                <a:r>
                  <a:rPr lang="hr-HR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) koji je od 1997. do 2023. samostalno implementirao, održavao i razvijao Institut Ruđer Bošković</a:t>
                </a:r>
              </a:p>
              <a:p>
                <a:pPr fontAlgn="base"/>
                <a:r>
                  <a:rPr lang="hr-HR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podaci iz starog CROSBI-ja migrirani u CROSBI na CroRIS-u 7. srpnja 2023.</a:t>
                </a:r>
              </a:p>
              <a:p>
                <a:pPr lvl="1" fontAlgn="base"/>
                <a:r>
                  <a:rPr lang="hr-HR" sz="25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podaci o osobama iz Tko je tko u CROSBI-ju/CROSBI profili osoba </a:t>
                </a:r>
                <a14:m>
                  <m:oMath xmlns:m="http://schemas.openxmlformats.org/officeDocument/2006/math">
                    <m:r>
                      <a:rPr lang="hr-HR" sz="25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hr-HR" sz="25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Osobe</a:t>
                </a:r>
              </a:p>
              <a:p>
                <a:pPr lvl="1" fontAlgn="base"/>
                <a:r>
                  <a:rPr lang="hr-HR" sz="25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podaci o časopisima i njihovoj </a:t>
                </a:r>
                <a:r>
                  <a:rPr lang="hr-HR" sz="2500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indeksiranosti</a:t>
                </a:r>
                <a:r>
                  <a:rPr lang="hr-HR" sz="25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hr-HR" sz="25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hr-HR" sz="25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Časopisi</a:t>
                </a:r>
              </a:p>
              <a:p>
                <a:pPr lvl="1" fontAlgn="base"/>
                <a:r>
                  <a:rPr lang="hr-HR" sz="25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podaci o konferencijama i skupovima </a:t>
                </a:r>
                <a14:m>
                  <m:oMath xmlns:m="http://schemas.openxmlformats.org/officeDocument/2006/math">
                    <m:r>
                      <a:rPr lang="hr-HR" sz="25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hr-HR" sz="25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Događanja</a:t>
                </a:r>
              </a:p>
              <a:p>
                <a:pPr fontAlgn="base"/>
                <a:r>
                  <a:rPr lang="hr-HR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ovlasti urednika CROSBI-ja na ustanovi dodjeljuje CroRIS koordinator na ustanovi</a:t>
                </a:r>
                <a:endParaRPr lang="hr-HR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fontAlgn="base"/>
                <a:r>
                  <a:rPr lang="hr-HR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autori sami upisuju svoje radove - </a:t>
                </a:r>
                <a:r>
                  <a:rPr lang="hr-HR" sz="2800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samoarhiviranje</a:t>
                </a:r>
                <a:endParaRPr lang="hr-HR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fontAlgn="base"/>
                <a:r>
                  <a:rPr lang="hr-HR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više vrsta podataka sada su zasebni entiteti, normative i/ili kontrolirani rječnici unutar CroRIS-a (npr. podaci o izdavačima, konferencijama…) </a:t>
                </a:r>
                <a:endParaRPr lang="hr-HR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lvl="1" fontAlgn="base"/>
                <a:r>
                  <a:rPr lang="hr-HR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veća kontrola unosa podataka i time i veća točnost podataka</a:t>
                </a:r>
                <a:endParaRPr lang="hr-HR" sz="1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fontAlgn="base"/>
                <a:r>
                  <a:rPr lang="hr-HR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pohranjivanje cjelovitih tekstova u CROSBI više nije moguće te se sada za tu svrhu koriste isključivo repozitoriji (npr. Dabar)</a:t>
                </a:r>
                <a:endParaRPr lang="hr-HR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lvl="1" fontAlgn="base"/>
                <a:r>
                  <a:rPr lang="hr-HR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planirano unapređenje </a:t>
                </a:r>
                <a:r>
                  <a:rPr lang="hr-HR" sz="2400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interoperabilnosti</a:t>
                </a:r>
                <a:r>
                  <a:rPr lang="hr-HR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CroRIS-a i Dabra</a:t>
                </a:r>
                <a:endParaRPr lang="x-none" spc="-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>
                <a:blip r:embed="rId4"/>
                <a:stretch>
                  <a:fillRect l="-222" t="-1728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sv-SE"/>
              <a:t>Informacijski sustav znanosti RH - CroRIS kao izvor podataka za potrebe reakreditacije visokih učilišta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DD139-6035-4B39-A906-AFE8C03FAF62}" type="slidenum">
              <a:rPr lang="hr-HR" smtClean="0"/>
              <a:pPr/>
              <a:t>8</a:t>
            </a:fld>
            <a:endParaRPr lang="hr-HR"/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C397BB17-CE7F-4112-90D6-580A0C92F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/>
              <a:t>15.1.2025.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61294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>
                <a:solidFill>
                  <a:srgbClr val="C00000"/>
                </a:solidFill>
                <a:latin typeface="Cambria" panose="02040503050406030204" pitchFamily="18" charset="0"/>
              </a:rPr>
              <a:t>Vrste publikacija u CROSBI-ju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hr-HR" spc="-1" dirty="0"/>
              <a:t>gotovo 900 000 zapisa o publikacijama u CROSBI-ju:</a:t>
            </a:r>
          </a:p>
          <a:p>
            <a:pPr lvl="1"/>
            <a:r>
              <a:rPr lang="hr-HR" spc="-1" dirty="0"/>
              <a:t>autorske knjige</a:t>
            </a:r>
          </a:p>
          <a:p>
            <a:pPr lvl="1"/>
            <a:r>
              <a:rPr lang="hr-HR" spc="-1" dirty="0"/>
              <a:t>uredničke knjige</a:t>
            </a:r>
          </a:p>
          <a:p>
            <a:pPr lvl="1"/>
            <a:r>
              <a:rPr lang="hr-HR" spc="-1" dirty="0"/>
              <a:t>prilozi u knjigama</a:t>
            </a:r>
          </a:p>
          <a:p>
            <a:pPr lvl="1"/>
            <a:r>
              <a:rPr lang="hr-HR" spc="-1" dirty="0"/>
              <a:t>prilozi u časopisima</a:t>
            </a:r>
          </a:p>
          <a:p>
            <a:pPr lvl="1"/>
            <a:r>
              <a:rPr lang="hr-HR" spc="-1" dirty="0"/>
              <a:t>prilozi sa skupova (u zbornicima i časopisima)</a:t>
            </a:r>
          </a:p>
          <a:p>
            <a:pPr lvl="1"/>
            <a:r>
              <a:rPr lang="hr-HR" spc="-1" dirty="0"/>
              <a:t>neobjavljeni prilozi sa skupova</a:t>
            </a:r>
          </a:p>
          <a:p>
            <a:pPr lvl="1"/>
            <a:r>
              <a:rPr lang="hr-HR" spc="-1" dirty="0"/>
              <a:t>ocjenski radovi</a:t>
            </a:r>
          </a:p>
          <a:p>
            <a:pPr lvl="1"/>
            <a:r>
              <a:rPr lang="hr-HR" spc="-1" dirty="0"/>
              <a:t>druge vrste radova</a:t>
            </a:r>
            <a:endParaRPr lang="x-none" spc="-1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sv-SE"/>
              <a:t>Informacijski sustav znanosti RH - CroRIS kao izvor podataka za potrebe reakreditacije visokih učilišta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DD139-6035-4B39-A906-AFE8C03FAF62}" type="slidenum">
              <a:rPr lang="hr-HR" smtClean="0"/>
              <a:pPr/>
              <a:t>9</a:t>
            </a:fld>
            <a:endParaRPr lang="hr-HR"/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C397BB17-CE7F-4112-90D6-580A0C92F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/>
              <a:t>15.1.2025.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2440694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>
                <a:solidFill>
                  <a:srgbClr val="C00000"/>
                </a:solidFill>
                <a:latin typeface="Cambria" panose="02040503050406030204" pitchFamily="18" charset="0"/>
              </a:rPr>
              <a:t>Administracija CROSBI-ja u </a:t>
            </a:r>
            <a:r>
              <a:rPr lang="hr-HR" dirty="0" err="1">
                <a:solidFill>
                  <a:srgbClr val="C00000"/>
                </a:solidFill>
                <a:latin typeface="Cambria" panose="02040503050406030204" pitchFamily="18" charset="0"/>
              </a:rPr>
              <a:t>CroRIS</a:t>
            </a:r>
            <a:r>
              <a:rPr lang="hr-HR" dirty="0">
                <a:solidFill>
                  <a:srgbClr val="C00000"/>
                </a:solidFill>
                <a:latin typeface="Cambria" panose="02040503050406030204" pitchFamily="18" charset="0"/>
              </a:rPr>
              <a:t>-u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1103024" cy="5081776"/>
          </a:xfrm>
        </p:spPr>
        <p:txBody>
          <a:bodyPr>
            <a:noAutofit/>
          </a:bodyPr>
          <a:lstStyle/>
          <a:p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CroRIS koordinator pri ustanovi</a:t>
            </a:r>
          </a:p>
          <a:p>
            <a:pPr lvl="1"/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imenuje urednike pojedinih modula, među kojima i urednika CROSBI-ja</a:t>
            </a:r>
          </a:p>
          <a:p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CROSBI urednici mogu uređivati zapise pridružene svojoj ustanovi u sklopu CroRIS-a</a:t>
            </a:r>
          </a:p>
          <a:p>
            <a:pPr lvl="1"/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IRB pruža korisničku podršku CROSBI urednicima, kao i korisnicima s ustanova koje nemaju svoje CROSBI urednike </a:t>
            </a:r>
          </a:p>
          <a:p>
            <a:pPr lvl="1"/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CROSBI urednici pružaju korisničku podršku svojim znanstvenicima</a:t>
            </a:r>
          </a:p>
          <a:p>
            <a:pPr lvl="1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sv-SE"/>
              <a:t>Informacijski sustav znanosti RH - CroRIS kao izvor podataka za potrebe reakreditacije visokih učilišta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DD139-6035-4B39-A906-AFE8C03FAF62}" type="slidenum">
              <a:rPr lang="hr-HR" smtClean="0"/>
              <a:pPr/>
              <a:t>10</a:t>
            </a:fld>
            <a:endParaRPr lang="hr-HR" dirty="0"/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90EE39FD-32C5-4B80-A17B-E15AF33BD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/>
              <a:t>15.1.2025.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5303557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999656" y="1501436"/>
            <a:ext cx="8784976" cy="3007683"/>
          </a:xfrm>
        </p:spPr>
        <p:txBody>
          <a:bodyPr>
            <a:noAutofit/>
          </a:bodyPr>
          <a:lstStyle/>
          <a:p>
            <a:pPr algn="r"/>
            <a:r>
              <a:rPr lang="hr-HR" sz="3600" dirty="0">
                <a:solidFill>
                  <a:srgbClr val="C00000"/>
                </a:solidFill>
                <a:latin typeface="Cambria" panose="02040503050406030204" pitchFamily="18" charset="0"/>
              </a:rPr>
              <a:t>Tablice iz Analitičkog priloga </a:t>
            </a:r>
            <a:r>
              <a:rPr lang="hr-HR" sz="3600" dirty="0" err="1">
                <a:solidFill>
                  <a:srgbClr val="C00000"/>
                </a:solidFill>
                <a:latin typeface="Cambria" panose="02040503050406030204" pitchFamily="18" charset="0"/>
              </a:rPr>
              <a:t>samoanalizi</a:t>
            </a:r>
            <a:br>
              <a:rPr lang="hr-HR" sz="3600" dirty="0">
                <a:solidFill>
                  <a:srgbClr val="C00000"/>
                </a:solidFill>
                <a:latin typeface="Cambria" panose="02040503050406030204" pitchFamily="18" charset="0"/>
              </a:rPr>
            </a:br>
            <a:br>
              <a:rPr lang="hr-HR" sz="3600" dirty="0">
                <a:solidFill>
                  <a:srgbClr val="C00000"/>
                </a:solidFill>
                <a:latin typeface="Cambria" panose="02040503050406030204" pitchFamily="18" charset="0"/>
              </a:rPr>
            </a:br>
            <a:r>
              <a:rPr lang="hr-HR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</a:rPr>
              <a:t>Podaci o publikacijama</a:t>
            </a:r>
            <a:br>
              <a:rPr lang="hr-HR" sz="3600" dirty="0">
                <a:solidFill>
                  <a:srgbClr val="C00000"/>
                </a:solidFill>
                <a:latin typeface="Cambria" panose="02040503050406030204" pitchFamily="18" charset="0"/>
              </a:rPr>
            </a:br>
            <a:endParaRPr lang="hr-HR" sz="3600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3304719"/>
            <a:ext cx="3236151" cy="3236151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1915592" y="3553281"/>
            <a:ext cx="6400800" cy="863600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hr-HR" sz="2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8334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>
                <a:solidFill>
                  <a:srgbClr val="C00000"/>
                </a:solidFill>
                <a:latin typeface="Cambria" panose="02040503050406030204" pitchFamily="18" charset="0"/>
              </a:rPr>
              <a:t>Tablica 5.1. Bibliografija visokog učilišta (u posljednjih 5 kalendarskih godina)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r-HR" spc="-1" dirty="0">
                <a:latin typeface="Calibri" panose="020F0502020204030204" pitchFamily="34" charset="0"/>
                <a:cs typeface="Calibri" panose="020F0502020204030204" pitchFamily="34" charset="0"/>
              </a:rPr>
              <a:t>Važni </a:t>
            </a:r>
            <a:r>
              <a:rPr lang="hr-HR" spc="-1" dirty="0" err="1">
                <a:latin typeface="Calibri" panose="020F0502020204030204" pitchFamily="34" charset="0"/>
                <a:cs typeface="Calibri" panose="020F0502020204030204" pitchFamily="34" charset="0"/>
              </a:rPr>
              <a:t>metapodaci</a:t>
            </a:r>
            <a:r>
              <a:rPr lang="hr-HR" spc="-1" dirty="0">
                <a:latin typeface="Calibri" panose="020F0502020204030204" pitchFamily="34" charset="0"/>
                <a:cs typeface="Calibri" panose="020F0502020204030204" pitchFamily="34" charset="0"/>
              </a:rPr>
              <a:t> za pravilno kategoriziranje radova:</a:t>
            </a:r>
          </a:p>
          <a:p>
            <a:pPr lvl="1"/>
            <a:r>
              <a:rPr lang="hr-HR" spc="-1" dirty="0">
                <a:latin typeface="Calibri" panose="020F0502020204030204" pitchFamily="34" charset="0"/>
                <a:cs typeface="Calibri" panose="020F0502020204030204" pitchFamily="34" charset="0"/>
              </a:rPr>
              <a:t>povezanost zapisa publikacije sa svim hrvatskim ustanovama pod čijim adresama su autori objavili publikacije</a:t>
            </a:r>
          </a:p>
          <a:p>
            <a:pPr lvl="1"/>
            <a:r>
              <a:rPr lang="hr-HR" spc="-1" dirty="0">
                <a:latin typeface="Calibri" panose="020F0502020204030204" pitchFamily="34" charset="0"/>
                <a:cs typeface="Calibri" panose="020F0502020204030204" pitchFamily="34" charset="0"/>
              </a:rPr>
              <a:t>vrsta rada</a:t>
            </a:r>
          </a:p>
          <a:p>
            <a:pPr lvl="1"/>
            <a:r>
              <a:rPr lang="hr-HR" spc="-1" dirty="0">
                <a:latin typeface="Calibri" panose="020F0502020204030204" pitchFamily="34" charset="0"/>
                <a:cs typeface="Calibri" panose="020F0502020204030204" pitchFamily="34" charset="0"/>
              </a:rPr>
              <a:t>recenziranost rada</a:t>
            </a:r>
          </a:p>
          <a:p>
            <a:pPr lvl="1"/>
            <a:r>
              <a:rPr lang="hr-HR" spc="-1" dirty="0" err="1">
                <a:latin typeface="Calibri" panose="020F0502020204030204" pitchFamily="34" charset="0"/>
                <a:cs typeface="Calibri" panose="020F0502020204030204" pitchFamily="34" charset="0"/>
              </a:rPr>
              <a:t>indeksiranost</a:t>
            </a:r>
            <a:r>
              <a:rPr lang="hr-HR" spc="-1" dirty="0">
                <a:latin typeface="Calibri" panose="020F0502020204030204" pitchFamily="34" charset="0"/>
                <a:cs typeface="Calibri" panose="020F0502020204030204" pitchFamily="34" charset="0"/>
              </a:rPr>
              <a:t> časopisa u kojem je rad objavljen</a:t>
            </a:r>
          </a:p>
          <a:p>
            <a:pPr lvl="1"/>
            <a:r>
              <a:rPr lang="hr-HR" spc="-1" dirty="0">
                <a:latin typeface="Calibri" panose="020F0502020204030204" pitchFamily="34" charset="0"/>
                <a:cs typeface="Calibri" panose="020F0502020204030204" pitchFamily="34" charset="0"/>
              </a:rPr>
              <a:t>ispravan ISBN knjige</a:t>
            </a:r>
          </a:p>
          <a:p>
            <a:pPr lvl="1"/>
            <a:r>
              <a:rPr lang="hr-HR" spc="-1" dirty="0">
                <a:latin typeface="Calibri" panose="020F0502020204030204" pitchFamily="34" charset="0"/>
                <a:cs typeface="Calibri" panose="020F0502020204030204" pitchFamily="34" charset="0"/>
              </a:rPr>
              <a:t>ispravno označeno na publikaciji ako je netko od koautora potpisan s inozemnom adresom</a:t>
            </a:r>
          </a:p>
          <a:p>
            <a:pPr lvl="1"/>
            <a:r>
              <a:rPr lang="hr-HR" spc="-1" dirty="0">
                <a:latin typeface="Calibri" panose="020F0502020204030204" pitchFamily="34" charset="0"/>
                <a:cs typeface="Calibri" panose="020F0502020204030204" pitchFamily="34" charset="0"/>
              </a:rPr>
              <a:t>unesena poveznica na cjelovit tekst rada koji je dostupan u otvorenom pristupu (važno provjeriti je li stvarno cjeloviti tekst rada dostupan u otvorenom pristupu – ako nije, promijeniti u zapisu vrstu URL-a tog rada u URL rada koji nije dostupan u OA)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sv-SE"/>
              <a:t>Informacijski sustav znanosti RH - CroRIS kao izvor podataka za potrebe reakreditacije visokih učilišta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DD139-6035-4B39-A906-AFE8C03FAF62}" type="slidenum">
              <a:rPr lang="hr-HR" smtClean="0"/>
              <a:pPr/>
              <a:t>12</a:t>
            </a:fld>
            <a:endParaRPr lang="hr-HR"/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C397BB17-CE7F-4112-90D6-580A0C92F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/>
              <a:t>15.1.2025.</a:t>
            </a:r>
            <a:endParaRPr lang="hr-HR" dirty="0"/>
          </a:p>
        </p:txBody>
      </p:sp>
      <p:pic>
        <p:nvPicPr>
          <p:cNvPr id="8" name="Picture 7">
            <a:hlinkClick r:id="rId2" action="ppaction://hlinkfile"/>
            <a:extLst>
              <a:ext uri="{FF2B5EF4-FFF2-40B4-BE49-F238E27FC236}">
                <a16:creationId xmlns:a16="http://schemas.microsoft.com/office/drawing/2014/main" id="{13E54AB6-957B-4161-93B1-AFDA43321E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855" y="2201092"/>
            <a:ext cx="4360645" cy="1829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9010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>
                <a:solidFill>
                  <a:srgbClr val="C00000"/>
                </a:solidFill>
                <a:latin typeface="Cambria" panose="02040503050406030204" pitchFamily="18" charset="0"/>
              </a:rPr>
              <a:t>Tablica 5.2. Istaknute publikacije ustanove objavljene u petogodišnjem razdoblju</a:t>
            </a:r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F192C36F-2857-473D-96C6-65A691A2D849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479843376"/>
              </p:ext>
            </p:extLst>
          </p:nvPr>
        </p:nvGraphicFramePr>
        <p:xfrm>
          <a:off x="695400" y="2204864"/>
          <a:ext cx="10887000" cy="21602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val="319610280"/>
                    </a:ext>
                  </a:extLst>
                </a:gridCol>
                <a:gridCol w="4464496">
                  <a:extLst>
                    <a:ext uri="{9D8B030D-6E8A-4147-A177-3AD203B41FA5}">
                      <a16:colId xmlns:a16="http://schemas.microsoft.com/office/drawing/2014/main" val="1818435369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3475736823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394841136"/>
                    </a:ext>
                  </a:extLst>
                </a:gridCol>
                <a:gridCol w="1741984">
                  <a:extLst>
                    <a:ext uri="{9D8B030D-6E8A-4147-A177-3AD203B41FA5}">
                      <a16:colId xmlns:a16="http://schemas.microsoft.com/office/drawing/2014/main" val="253583230"/>
                    </a:ext>
                  </a:extLst>
                </a:gridCol>
              </a:tblGrid>
              <a:tr h="10985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effectLst/>
                        </a:rPr>
                        <a:t>R. br.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effectLst/>
                        </a:rPr>
                        <a:t>Referencija publikacije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effectLst/>
                        </a:rPr>
                        <a:t>Vrsta rada*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effectLst/>
                        </a:rPr>
                        <a:t>Broj citata u </a:t>
                      </a:r>
                      <a:r>
                        <a:rPr lang="hr-HR" sz="2000" dirty="0" err="1">
                          <a:effectLst/>
                        </a:rPr>
                        <a:t>WoSCC</a:t>
                      </a:r>
                      <a:r>
                        <a:rPr lang="hr-HR" sz="2000" dirty="0">
                          <a:effectLst/>
                        </a:rPr>
                        <a:t>-u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effectLst/>
                        </a:rPr>
                        <a:t>Broj citata u </a:t>
                      </a:r>
                      <a:r>
                        <a:rPr lang="hr-HR" sz="2000" dirty="0" err="1">
                          <a:effectLst/>
                        </a:rPr>
                        <a:t>Scopus</a:t>
                      </a:r>
                      <a:r>
                        <a:rPr lang="hr-HR" sz="2000" dirty="0">
                          <a:effectLst/>
                        </a:rPr>
                        <a:t>-u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1951944"/>
                  </a:ext>
                </a:extLst>
              </a:tr>
              <a:tr h="5308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effectLst/>
                        </a:rPr>
                        <a:t>1.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15924"/>
                  </a:ext>
                </a:extLst>
              </a:tr>
              <a:tr h="5308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effectLst/>
                        </a:rPr>
                        <a:t>2.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9265250"/>
                  </a:ext>
                </a:extLst>
              </a:tr>
            </a:tbl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sv-SE"/>
              <a:t>Informacijski sustav znanosti RH - CroRIS kao izvor podataka za potrebe reakreditacije visokih učilišta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DD139-6035-4B39-A906-AFE8C03FAF62}" type="slidenum">
              <a:rPr lang="hr-HR" smtClean="0"/>
              <a:pPr/>
              <a:t>13</a:t>
            </a:fld>
            <a:endParaRPr lang="hr-HR"/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C397BB17-CE7F-4112-90D6-580A0C92F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/>
              <a:t>15.1.2025.</a:t>
            </a:r>
            <a:endParaRPr lang="hr-HR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F46A0FC-DA66-4BAD-93B0-EB65585E1BBE}"/>
              </a:ext>
            </a:extLst>
          </p:cNvPr>
          <p:cNvSpPr txBox="1"/>
          <p:nvPr/>
        </p:nvSpPr>
        <p:spPr>
          <a:xfrm>
            <a:off x="695400" y="1268760"/>
            <a:ext cx="10887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dirty="0"/>
              <a:t>Navedite referencije 5-10%, prema vlastitoj procjeni, najkvalitetnijih publikacija vaše ustanove u petogodišnjem razdoblju.</a:t>
            </a:r>
            <a:endParaRPr lang="en-US" sz="2000" dirty="0"/>
          </a:p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5E28A6E-F481-49E3-ABE2-CA1BD03D0907}"/>
              </a:ext>
            </a:extLst>
          </p:cNvPr>
          <p:cNvSpPr txBox="1"/>
          <p:nvPr/>
        </p:nvSpPr>
        <p:spPr>
          <a:xfrm>
            <a:off x="816864" y="4653136"/>
            <a:ext cx="10765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dirty="0"/>
              <a:t>* Upišite o kojoj vrsti publikacije je riječ: rad u časopisu, poglavlje u knjizi, rad u zborniku skupa ili knjiga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847695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>
                <a:solidFill>
                  <a:srgbClr val="C00000"/>
                </a:solidFill>
                <a:latin typeface="Cambria" panose="02040503050406030204" pitchFamily="18" charset="0"/>
              </a:rPr>
              <a:t>Tablica 5.2. Istaknute publikacije ustanove objavljene u petogodišnjem razdoblju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hr-HR" altLang="sr-Latn-RS" sz="2100" dirty="0">
                <a:latin typeface="Calibri" panose="020F0502020204030204" pitchFamily="34" charset="0"/>
                <a:cs typeface="Calibri" panose="020F0502020204030204" pitchFamily="34" charset="0"/>
              </a:rPr>
              <a:t>urednici CROSBI-ja na ustanovi imaju mogućnost označiti pojedine publikacije ustanove kao istaknute publikacije ustanove za proces </a:t>
            </a:r>
            <a:r>
              <a:rPr lang="hr-HR" altLang="sr-Latn-RS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reakreditacije</a:t>
            </a:r>
            <a:endParaRPr lang="hr-HR" altLang="sr-Latn-RS" sz="2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hr-HR" altLang="sr-Latn-RS" sz="2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sv-SE"/>
              <a:t>Informacijski sustav znanosti RH - CroRIS kao izvor podataka za potrebe reakreditacije visokih učilišta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DD139-6035-4B39-A906-AFE8C03FAF62}" type="slidenum">
              <a:rPr lang="hr-HR" smtClean="0"/>
              <a:pPr/>
              <a:t>14</a:t>
            </a:fld>
            <a:endParaRPr lang="hr-HR"/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C397BB17-CE7F-4112-90D6-580A0C92F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/>
              <a:t>15.1.2025.</a:t>
            </a:r>
            <a:endParaRPr lang="hr-HR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44579D-0680-4CAE-B63A-C93654DB2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14" y="2261346"/>
            <a:ext cx="11182572" cy="440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3463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>
                <a:solidFill>
                  <a:srgbClr val="C00000"/>
                </a:solidFill>
                <a:latin typeface="Cambria" panose="02040503050406030204" pitchFamily="18" charset="0"/>
              </a:rPr>
              <a:t>Tablica 5.3. </a:t>
            </a:r>
            <a:r>
              <a:rPr lang="hr-HR">
                <a:solidFill>
                  <a:srgbClr val="C00000"/>
                </a:solidFill>
                <a:latin typeface="Cambria" panose="02040503050406030204" pitchFamily="18" charset="0"/>
              </a:rPr>
              <a:t>Implementacija otvorene </a:t>
            </a:r>
            <a:r>
              <a:rPr lang="hr-HR" dirty="0">
                <a:solidFill>
                  <a:srgbClr val="C00000"/>
                </a:solidFill>
                <a:latin typeface="Cambria" panose="02040503050406030204" pitchFamily="18" charset="0"/>
              </a:rPr>
              <a:t>znanosti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hr-HR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popunjava se samo djelomično iz CroRIS-a u dijelu ukupnog broja objavljenih publikacija </a:t>
            </a:r>
          </a:p>
          <a:p>
            <a:r>
              <a:rPr lang="hr-HR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podatke potrebno izvući iz institucijskog repozitorija visokog učilišta (u pravilu su to institucijski repozitoriji koji su otvoreni na Dabru (</a:t>
            </a:r>
            <a:r>
              <a:rPr lang="hr-HR" altLang="sr-Latn-RS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https://dabar.srce.hr/repozitoriji</a:t>
            </a:r>
            <a:r>
              <a:rPr lang="hr-HR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sv-SE"/>
              <a:t>Informacijski sustav znanosti RH - CroRIS kao izvor podataka za potrebe reakreditacije visokih učilišta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DD139-6035-4B39-A906-AFE8C03FAF62}" type="slidenum">
              <a:rPr lang="hr-HR" smtClean="0"/>
              <a:pPr/>
              <a:t>15</a:t>
            </a:fld>
            <a:endParaRPr lang="hr-HR"/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D98C725D-017F-4C9F-864F-F9E2CA3FD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/>
              <a:t>15.1.2025.</a:t>
            </a:r>
            <a:endParaRPr lang="hr-HR" dirty="0"/>
          </a:p>
        </p:txBody>
      </p:sp>
      <p:pic>
        <p:nvPicPr>
          <p:cNvPr id="8" name="Picture 7">
            <a:hlinkClick r:id="rId3" action="ppaction://hlinkfile"/>
            <a:extLst>
              <a:ext uri="{FF2B5EF4-FFF2-40B4-BE49-F238E27FC236}">
                <a16:creationId xmlns:a16="http://schemas.microsoft.com/office/drawing/2014/main" id="{BD376B54-0D82-407C-B513-50D40161CD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224" y="2847663"/>
            <a:ext cx="3657059" cy="3457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2833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>
                <a:solidFill>
                  <a:srgbClr val="C00000"/>
                </a:solidFill>
                <a:latin typeface="Cambria" panose="02040503050406030204" pitchFamily="18" charset="0"/>
              </a:rPr>
              <a:t>Tablica 5.8. Uredništvo u časopisima u posljednjih 5 godina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30994A4D-D265-4A2F-AE13-5DA1A256FCA5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90369974"/>
              </p:ext>
            </p:extLst>
          </p:nvPr>
        </p:nvGraphicFramePr>
        <p:xfrm>
          <a:off x="637051" y="1275693"/>
          <a:ext cx="10972799" cy="27224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81944">
                  <a:extLst>
                    <a:ext uri="{9D8B030D-6E8A-4147-A177-3AD203B41FA5}">
                      <a16:colId xmlns:a16="http://schemas.microsoft.com/office/drawing/2014/main" val="556882665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3756975795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2411465862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3176152768"/>
                    </a:ext>
                  </a:extLst>
                </a:gridCol>
                <a:gridCol w="3038127">
                  <a:extLst>
                    <a:ext uri="{9D8B030D-6E8A-4147-A177-3AD203B41FA5}">
                      <a16:colId xmlns:a16="http://schemas.microsoft.com/office/drawing/2014/main" val="117407352"/>
                    </a:ext>
                  </a:extLst>
                </a:gridCol>
              </a:tblGrid>
              <a:tr h="8727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effectLst/>
                        </a:rPr>
                        <a:t>Časopis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effectLst/>
                        </a:rPr>
                        <a:t>Izdavač, mjesto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effectLst/>
                        </a:rPr>
                        <a:t>Vrsta sudjelovanja zaposlenika visokog učilišta</a:t>
                      </a:r>
                      <a:endParaRPr lang="en-US" sz="20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effectLst/>
                        </a:rPr>
                        <a:t>(glavni urednik/ urednički odbor, dr.)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effectLst/>
                        </a:rPr>
                        <a:t>Bibliografske ili citatne baze podataka u kojima je časopis indeksiran i/ili nacionalna kategorizacija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effectLst/>
                        </a:rPr>
                        <a:t>Kvartil (Q) časopisa prema posljednjem dostupnom faktoru odjeka časopisa (IF) i/ili SCImago Journal and Country Ranku (SJR) 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32553623"/>
                  </a:ext>
                </a:extLst>
              </a:tr>
              <a:tr h="952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98552905"/>
                  </a:ext>
                </a:extLst>
              </a:tr>
              <a:tr h="952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27023224"/>
                  </a:ext>
                </a:extLst>
              </a:tr>
            </a:tbl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sv-SE"/>
              <a:t>Informacijski sustav znanosti RH - CroRIS kao izvor podataka za potrebe reakreditacije visokih učilišta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DD139-6035-4B39-A906-AFE8C03FAF62}" type="slidenum">
              <a:rPr lang="hr-HR" smtClean="0"/>
              <a:pPr/>
              <a:t>16</a:t>
            </a:fld>
            <a:endParaRPr lang="hr-HR"/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D98C725D-017F-4C9F-864F-F9E2CA3FD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/>
              <a:t>15.1.2025.</a:t>
            </a:r>
            <a:endParaRPr lang="hr-HR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D1A9CD5-010C-4F54-A705-FAF0175334A6}"/>
              </a:ext>
            </a:extLst>
          </p:cNvPr>
          <p:cNvSpPr txBox="1">
            <a:spLocks/>
          </p:cNvSpPr>
          <p:nvPr/>
        </p:nvSpPr>
        <p:spPr>
          <a:xfrm>
            <a:off x="695400" y="4221088"/>
            <a:ext cx="10887000" cy="193587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popunjava se djelomično podacima iz CroRIS-a koji tamo postoje</a:t>
            </a:r>
          </a:p>
          <a:p>
            <a:r>
              <a:rPr lang="hr-HR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podatke o članstvu u uredništvu časopisa je moguće unijeti u CroRIS kroz profil osobe </a:t>
            </a:r>
            <a:r>
              <a:rPr lang="hr-HR" altLang="sr-Latn-RS">
                <a:latin typeface="Calibri" panose="020F0502020204030204" pitchFamily="34" charset="0"/>
                <a:cs typeface="Calibri" panose="020F0502020204030204" pitchFamily="34" charset="0"/>
              </a:rPr>
              <a:t>&gt; Časopisi</a:t>
            </a:r>
            <a:endParaRPr lang="hr-HR" altLang="sr-Latn-R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65431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999656" y="1501436"/>
            <a:ext cx="8784976" cy="3007683"/>
          </a:xfrm>
        </p:spPr>
        <p:txBody>
          <a:bodyPr>
            <a:noAutofit/>
          </a:bodyPr>
          <a:lstStyle/>
          <a:p>
            <a:pPr algn="r"/>
            <a:r>
              <a:rPr lang="hr-HR" sz="3600" dirty="0">
                <a:solidFill>
                  <a:srgbClr val="C00000"/>
                </a:solidFill>
                <a:latin typeface="Cambria" panose="02040503050406030204" pitchFamily="18" charset="0"/>
              </a:rPr>
              <a:t>Tablice iz Analitičkog priloga </a:t>
            </a:r>
            <a:r>
              <a:rPr lang="hr-HR" sz="3600" dirty="0" err="1">
                <a:solidFill>
                  <a:srgbClr val="C00000"/>
                </a:solidFill>
                <a:latin typeface="Cambria" panose="02040503050406030204" pitchFamily="18" charset="0"/>
              </a:rPr>
              <a:t>samoanalizi</a:t>
            </a:r>
            <a:br>
              <a:rPr lang="hr-HR" sz="3600" dirty="0">
                <a:solidFill>
                  <a:srgbClr val="C00000"/>
                </a:solidFill>
                <a:latin typeface="Cambria" panose="02040503050406030204" pitchFamily="18" charset="0"/>
              </a:rPr>
            </a:br>
            <a:br>
              <a:rPr lang="hr-HR" sz="3600" dirty="0">
                <a:solidFill>
                  <a:srgbClr val="C00000"/>
                </a:solidFill>
                <a:latin typeface="Cambria" panose="02040503050406030204" pitchFamily="18" charset="0"/>
              </a:rPr>
            </a:br>
            <a:r>
              <a:rPr lang="hr-HR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</a:rPr>
              <a:t>Podaci o osobama</a:t>
            </a:r>
            <a:br>
              <a:rPr lang="hr-HR" sz="3600" dirty="0">
                <a:solidFill>
                  <a:srgbClr val="C00000"/>
                </a:solidFill>
                <a:latin typeface="Cambria" panose="02040503050406030204" pitchFamily="18" charset="0"/>
              </a:rPr>
            </a:br>
            <a:endParaRPr lang="hr-HR" sz="3600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3304719"/>
            <a:ext cx="3236151" cy="3236151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1915592" y="3553281"/>
            <a:ext cx="6400800" cy="863600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hr-HR" sz="2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47346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>
                <a:solidFill>
                  <a:srgbClr val="C00000"/>
                </a:solidFill>
                <a:latin typeface="Cambria" panose="02040503050406030204" pitchFamily="18" charset="0"/>
              </a:rPr>
              <a:t>Tablice 4.1.a i 4.1.b Struktura osoblja (SVEUČILIŠTA i VELEUČILIŠTA) u akademskoj godini vrednovanja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hr-HR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osoba se mora registrirati u CroRIS i ažurirati podatke u svojem CroRIS profilu</a:t>
            </a:r>
          </a:p>
          <a:p>
            <a:pPr lvl="1"/>
            <a:r>
              <a:rPr lang="hr-HR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zaposlenje</a:t>
            </a:r>
          </a:p>
          <a:p>
            <a:pPr lvl="2"/>
            <a:r>
              <a:rPr lang="hr-HR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Vrsta radnog odnosa (određeno/neodređeno/dodatni (dopunski) rad)</a:t>
            </a:r>
          </a:p>
          <a:p>
            <a:pPr lvl="2"/>
            <a:r>
              <a:rPr lang="hr-HR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puno/nepuno radno vrijeme i postotak zaposlenosti</a:t>
            </a:r>
          </a:p>
          <a:p>
            <a:pPr lvl="2"/>
            <a:r>
              <a:rPr lang="hr-HR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kategorija radnog mjesta i radno mjesto </a:t>
            </a:r>
          </a:p>
          <a:p>
            <a:pPr lvl="1"/>
            <a:r>
              <a:rPr lang="hr-HR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vanjski suradnici</a:t>
            </a:r>
          </a:p>
          <a:p>
            <a:pPr lvl="2"/>
            <a:r>
              <a:rPr lang="hr-HR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povezivanje osobe s ustanovom u svojstvu vanjskog suradnika</a:t>
            </a:r>
          </a:p>
          <a:p>
            <a:r>
              <a:rPr lang="hr-HR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alternativno: urednik modula Osobe na ustanovi mora ažurirati podatke o zaposlenjima svih zaposlenika visokog učilišta, no vanjski suradnici će morati sami zabilježiti u svojem profilu da su vanjski suradnici tog visokog učilišta</a:t>
            </a:r>
          </a:p>
          <a:p>
            <a:pPr lvl="1"/>
            <a:endParaRPr lang="hr-HR" altLang="sr-Latn-R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sv-SE"/>
              <a:t>Informacijski sustav znanosti RH - CroRIS kao izvor podataka za potrebe reakreditacije visokih učilišta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DD139-6035-4B39-A906-AFE8C03FAF62}" type="slidenum">
              <a:rPr lang="hr-HR" smtClean="0"/>
              <a:pPr/>
              <a:t>18</a:t>
            </a:fld>
            <a:endParaRPr lang="hr-HR"/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D98C725D-017F-4C9F-864F-F9E2CA3FD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/>
              <a:t>15.1.2025.</a:t>
            </a:r>
            <a:endParaRPr lang="hr-HR" dirty="0"/>
          </a:p>
        </p:txBody>
      </p:sp>
      <p:pic>
        <p:nvPicPr>
          <p:cNvPr id="8" name="Picture 7">
            <a:hlinkClick r:id="rId2" action="ppaction://hlinkfile"/>
            <a:extLst>
              <a:ext uri="{FF2B5EF4-FFF2-40B4-BE49-F238E27FC236}">
                <a16:creationId xmlns:a16="http://schemas.microsoft.com/office/drawing/2014/main" id="{E2D050F9-6818-433D-B053-7BE9BB0EE3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2304" y="1772816"/>
            <a:ext cx="3199995" cy="2188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7847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>
                <a:solidFill>
                  <a:srgbClr val="C00000"/>
                </a:solidFill>
                <a:latin typeface="Cambria" panose="02040503050406030204" pitchFamily="18" charset="0"/>
              </a:rPr>
              <a:t>Tablica 4.2. Nastavnici i suradnici na visokom učilištu, koji sudjeluju u nastavi, u akademskoj godini vrednovanja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hr-HR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U nastavnike i suradnike ubrajaju se svi zaposlenici visokog učilišta koji sudjeluju u izvođenju nastave, bez obzira na radno mjesto (uključuje i suradnička radna mjesta)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sv-SE"/>
              <a:t>Informacijski sustav znanosti RH - CroRIS kao izvor podataka za potrebe reakreditacije visokih učilišta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DD139-6035-4B39-A906-AFE8C03FAF62}" type="slidenum">
              <a:rPr lang="hr-HR" smtClean="0"/>
              <a:pPr/>
              <a:t>19</a:t>
            </a:fld>
            <a:endParaRPr lang="hr-HR"/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D98C725D-017F-4C9F-864F-F9E2CA3FD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/>
              <a:t>15.1.2025.</a:t>
            </a:r>
            <a:endParaRPr lang="hr-HR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062753-879D-4288-B440-C9E4B75253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2852936"/>
            <a:ext cx="11730439" cy="2451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9637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>
                <a:solidFill>
                  <a:srgbClr val="C00000"/>
                </a:solidFill>
                <a:latin typeface="Cambria" panose="02040503050406030204" pitchFamily="18" charset="0"/>
              </a:rPr>
              <a:t>Tablica 4.3. Nastavnici na studijskim programima u akademskoj godini vrednovanja </a:t>
            </a:r>
            <a:endParaRPr lang="hr-HR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hr-HR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tablica uključuje nastavnike visokog učilišta i vanjske suradnike na znanstveno-nastavnom/umjetničko-nastavnom/nastavnom radnom mjestu</a:t>
            </a:r>
          </a:p>
          <a:p>
            <a:r>
              <a:rPr lang="hr-HR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uključuje podatke o publikacijama i projektima na kojima sudjeluju nastavnici na studijskim programima</a:t>
            </a:r>
          </a:p>
          <a:p>
            <a:r>
              <a:rPr lang="hr-HR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nije nužno da su publikacija/projekt povezani s visokim učilištem koje ide u proces </a:t>
            </a:r>
            <a:r>
              <a:rPr lang="hr-HR" altLang="sr-Latn-RS" dirty="0" err="1">
                <a:latin typeface="Calibri" panose="020F0502020204030204" pitchFamily="34" charset="0"/>
                <a:cs typeface="Calibri" panose="020F0502020204030204" pitchFamily="34" charset="0"/>
              </a:rPr>
              <a:t>reakreditacije</a:t>
            </a:r>
            <a:r>
              <a:rPr lang="hr-HR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 VU – u ovoj tablici se donosi pregled publicistike i projektnih aktivnosti na razini osobe, ne ustanove</a:t>
            </a:r>
          </a:p>
          <a:p>
            <a:r>
              <a:rPr lang="hr-HR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važno je daje osoba u CROSBI-ju povezana s publikacijom, odnosno da je u zapisu o projektu u CroRIS-u povezana s projektom u određenoj ulozi (suradnik, voditelj)</a:t>
            </a:r>
          </a:p>
          <a:p>
            <a:endParaRPr lang="hr-HR" altLang="sr-Latn-R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sv-SE"/>
              <a:t>Informacijski sustav znanosti RH - CroRIS kao izvor podataka za potrebe reakreditacije visokih učilišta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DD139-6035-4B39-A906-AFE8C03FAF62}" type="slidenum">
              <a:rPr lang="hr-HR" smtClean="0"/>
              <a:pPr/>
              <a:t>20</a:t>
            </a:fld>
            <a:endParaRPr lang="hr-HR"/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D98C725D-017F-4C9F-864F-F9E2CA3FD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/>
              <a:t>15.1.2025.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4266329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>
                <a:solidFill>
                  <a:srgbClr val="C00000"/>
                </a:solidFill>
                <a:latin typeface="Cambria" panose="02040503050406030204" pitchFamily="18" charset="0"/>
              </a:rPr>
              <a:t>Tablica 4.3. Nastavnici na studijskim programima u akademskoj godini vrednovanja </a:t>
            </a:r>
            <a:endParaRPr lang="hr-HR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A8DB440-D37E-48D4-B79F-C67B0CF93781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1844824"/>
            <a:ext cx="11664642" cy="2016224"/>
          </a:xfr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sv-SE"/>
              <a:t>Informacijski sustav znanosti RH - CroRIS kao izvor podataka za potrebe reakreditacije visokih učilišta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DD139-6035-4B39-A906-AFE8C03FAF62}" type="slidenum">
              <a:rPr lang="hr-HR" smtClean="0"/>
              <a:pPr/>
              <a:t>21</a:t>
            </a:fld>
            <a:endParaRPr lang="hr-HR"/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D98C725D-017F-4C9F-864F-F9E2CA3FD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/>
              <a:t>15.1.2025.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7529474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999656" y="1501436"/>
            <a:ext cx="8784976" cy="3007683"/>
          </a:xfrm>
        </p:spPr>
        <p:txBody>
          <a:bodyPr>
            <a:noAutofit/>
          </a:bodyPr>
          <a:lstStyle/>
          <a:p>
            <a:pPr algn="r"/>
            <a:r>
              <a:rPr lang="hr-HR" sz="3600" dirty="0">
                <a:solidFill>
                  <a:srgbClr val="C00000"/>
                </a:solidFill>
                <a:latin typeface="Cambria" panose="02040503050406030204" pitchFamily="18" charset="0"/>
              </a:rPr>
              <a:t>Tablice iz Analitičkog priloga </a:t>
            </a:r>
            <a:r>
              <a:rPr lang="hr-HR" sz="3600" dirty="0" err="1">
                <a:solidFill>
                  <a:srgbClr val="C00000"/>
                </a:solidFill>
                <a:latin typeface="Cambria" panose="02040503050406030204" pitchFamily="18" charset="0"/>
              </a:rPr>
              <a:t>samoanalizi</a:t>
            </a:r>
            <a:br>
              <a:rPr lang="hr-HR" sz="3600" dirty="0">
                <a:solidFill>
                  <a:srgbClr val="C00000"/>
                </a:solidFill>
                <a:latin typeface="Cambria" panose="02040503050406030204" pitchFamily="18" charset="0"/>
              </a:rPr>
            </a:br>
            <a:br>
              <a:rPr lang="hr-HR" sz="3600" dirty="0">
                <a:solidFill>
                  <a:srgbClr val="C00000"/>
                </a:solidFill>
                <a:latin typeface="Cambria" panose="02040503050406030204" pitchFamily="18" charset="0"/>
              </a:rPr>
            </a:br>
            <a:r>
              <a:rPr lang="hr-HR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</a:rPr>
              <a:t>Podaci o opremi i uslugama</a:t>
            </a:r>
            <a:br>
              <a:rPr lang="hr-HR" sz="3600" dirty="0">
                <a:solidFill>
                  <a:srgbClr val="C00000"/>
                </a:solidFill>
                <a:latin typeface="Cambria" panose="02040503050406030204" pitchFamily="18" charset="0"/>
              </a:rPr>
            </a:br>
            <a:endParaRPr lang="hr-HR" sz="3600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3304719"/>
            <a:ext cx="3236151" cy="3236151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1915592" y="3553281"/>
            <a:ext cx="6400800" cy="863600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hr-HR" sz="2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8831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>
                <a:solidFill>
                  <a:srgbClr val="C00000"/>
                </a:solidFill>
                <a:latin typeface="Cambria" panose="02040503050406030204" pitchFamily="18" charset="0"/>
              </a:rPr>
              <a:t>ANALITIČKI PRILOG SAMOANALIZI </a:t>
            </a:r>
            <a:r>
              <a:rPr lang="hr-HR" dirty="0">
                <a:solidFill>
                  <a:srgbClr val="C00000"/>
                </a:solidFill>
                <a:latin typeface="Cambria" panose="02040503050406030204" pitchFamily="18" charset="0"/>
              </a:rPr>
              <a:t>- </a:t>
            </a:r>
            <a:r>
              <a:rPr lang="pl-PL" dirty="0">
                <a:solidFill>
                  <a:srgbClr val="C00000"/>
                </a:solidFill>
                <a:latin typeface="Cambria" panose="02040503050406030204" pitchFamily="18" charset="0"/>
              </a:rPr>
              <a:t>Modul Oprema i usluge</a:t>
            </a:r>
            <a:endParaRPr lang="hr-HR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r-HR" dirty="0"/>
              <a:t>Tablica 4.6. Kapitalna (i srednja) oprema </a:t>
            </a:r>
          </a:p>
          <a:p>
            <a:pPr marL="0" indent="0">
              <a:buNone/>
            </a:pPr>
            <a:r>
              <a:rPr lang="hr-HR" i="1" dirty="0"/>
              <a:t>Navedite podatke o raspoloživoj kapitalnoj opremi visokog učilišta čija nabavna vrijednost prelazi 26.540,00 eura (200.000,00 kuna).</a:t>
            </a:r>
            <a:endParaRPr lang="hr-HR" dirty="0"/>
          </a:p>
          <a:p>
            <a:endParaRPr lang="pl-PL" altLang="sr-Latn-R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altLang="sr-Latn-R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altLang="sr-Latn-R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altLang="sr-Latn-R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l-PL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U produkciji od 7.7.2022.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Migrirani podaci iz Baze podataka instrumenata za znanstvena istraživanja Šestar  Centra za znanstvene informacije Instituta Ruđer Bošković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Broj zapisa: 3.129 (7.7.2022.) → 5.928 (14.1.2025.)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Služi za upravljanje informacijama vezanih uz opremu koja se koristi u znanstvenom radu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Informacijski sustav znanosti RH - CroRIS kao izvor podataka za potrebe reakreditacije visokih učilišta</a:t>
            </a:r>
            <a:endParaRPr kumimoji="0" lang="hr-HR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7DD139-6035-4B39-A906-AFE8C03FAF62}" type="slidenum">
              <a:rPr kumimoji="0" lang="hr-H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hr-HR" sz="12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D98C725D-017F-4C9F-864F-F9E2CA3FD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15.1.2025.</a:t>
            </a:r>
            <a:endParaRPr kumimoji="0" lang="hr-HR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B1B66B8-158A-40E1-8147-E40A11778DB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95400" y="2540000"/>
          <a:ext cx="10009112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1892">
                  <a:extLst>
                    <a:ext uri="{9D8B030D-6E8A-4147-A177-3AD203B41FA5}">
                      <a16:colId xmlns:a16="http://schemas.microsoft.com/office/drawing/2014/main" val="744836924"/>
                    </a:ext>
                  </a:extLst>
                </a:gridCol>
                <a:gridCol w="3348817">
                  <a:extLst>
                    <a:ext uri="{9D8B030D-6E8A-4147-A177-3AD203B41FA5}">
                      <a16:colId xmlns:a16="http://schemas.microsoft.com/office/drawing/2014/main" val="1775493355"/>
                    </a:ext>
                  </a:extLst>
                </a:gridCol>
                <a:gridCol w="2998403">
                  <a:extLst>
                    <a:ext uri="{9D8B030D-6E8A-4147-A177-3AD203B41FA5}">
                      <a16:colId xmlns:a16="http://schemas.microsoft.com/office/drawing/2014/main" val="1317160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Naziv instrumenta (opreme)</a:t>
                      </a:r>
                      <a:endParaRPr lang="hr-HR" dirty="0"/>
                    </a:p>
                    <a:p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Nabavna vrijednost (EUR)</a:t>
                      </a:r>
                      <a:endParaRPr lang="hr-HR" dirty="0"/>
                    </a:p>
                    <a:p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Godina nabave</a:t>
                      </a:r>
                      <a:endParaRPr lang="hr-HR" dirty="0"/>
                    </a:p>
                    <a:p>
                      <a:endParaRPr lang="hr-H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871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4436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89386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>
                <a:solidFill>
                  <a:srgbClr val="C00000"/>
                </a:solidFill>
                <a:latin typeface="Cambria" panose="02040503050406030204" pitchFamily="18" charset="0"/>
              </a:rPr>
              <a:t>Unos i povezivanje opreme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Informacijski sustav znanosti RH - CroRIS kao izvor podataka za potrebe reakreditacije visokih učilišta</a:t>
            </a:r>
            <a:endParaRPr kumimoji="0" lang="hr-HR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7DD139-6035-4B39-A906-AFE8C03FAF62}" type="slidenum">
              <a:rPr kumimoji="0" lang="hr-H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hr-HR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D98C725D-017F-4C9F-864F-F9E2CA3FD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15.1.2025.</a:t>
            </a:r>
            <a:endParaRPr kumimoji="0" lang="hr-HR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BE55E59-ABCA-43E4-AF5D-6C9FFE0D1B4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99056"/>
            <a:ext cx="10972800" cy="4937760"/>
          </a:xfrm>
        </p:spPr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hr-HR" dirty="0"/>
              <a:t>Zadani i obavezni unos na hrvatskom jeziku, a za upisivanje/uređivanje podataka u zapisima na drugim jezicima nužno je te jezike pridružiti svom profilu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dirty="0"/>
              <a:t>Unos obaveznih općih podataka: naziv, opis, model, proizvođač, ustanova kojoj pripada oprema, kategorija, datum nabave, nabavna cijena (bruto)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dirty="0"/>
              <a:t>Kategorija: kapitalna, srednja, sitna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dirty="0"/>
              <a:t>Evidentiranje/povezivanje kontakt osoba i njihovih funkcija/uloga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/>
              <a:t>Urednik zapisa, kontakt osoba, odgovorna osoba, ovlašteni korisnik, korisnik</a:t>
            </a:r>
            <a:endParaRPr lang="hr-HR" dirty="0"/>
          </a:p>
          <a:p>
            <a:pPr>
              <a:buFont typeface="Arial" panose="020B0604020202020204" pitchFamily="34" charset="0"/>
              <a:buChar char="•"/>
            </a:pPr>
            <a:r>
              <a:rPr lang="hr-HR" dirty="0"/>
              <a:t>Evidentiranje/povezivanje opreme s projektom i financijerom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hr-HR" dirty="0"/>
              <a:t>Nabavljeno projektnim sredstvima, nadograđeno projektnim sredstvima, servisirano projektnim sredstvima</a:t>
            </a:r>
          </a:p>
          <a:p>
            <a:pPr marL="0" indent="0">
              <a:buNone/>
            </a:pPr>
            <a:r>
              <a:rPr lang="hr-HR" dirty="0"/>
              <a:t>Pravila pri unosu: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dirty="0"/>
              <a:t>Mora biti evidentirana funkcija/uloga „odgovorna osoba”!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dirty="0"/>
              <a:t>Mora biti evidentiran povezani projekt ili financijer!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0026227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>
                <a:solidFill>
                  <a:srgbClr val="C00000"/>
                </a:solidFill>
                <a:latin typeface="Cambria" panose="02040503050406030204" pitchFamily="18" charset="0"/>
              </a:rPr>
              <a:t>Mjesta za unos i ovlasti</a:t>
            </a:r>
            <a:endParaRPr lang="hr-HR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Informacijski sustav znanosti RH - CroRIS kao izvor podataka za potrebe reakreditacije visokih učilišta</a:t>
            </a:r>
            <a:endParaRPr kumimoji="0" lang="hr-HR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7DD139-6035-4B39-A906-AFE8C03FAF62}" type="slidenum">
              <a:rPr kumimoji="0" lang="hr-H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hr-HR" sz="12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D98C725D-017F-4C9F-864F-F9E2CA3FD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15.1.2025.</a:t>
            </a:r>
            <a:endParaRPr kumimoji="0" lang="hr-HR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BE55E59-ABCA-43E4-AF5D-6C9FFE0D1B4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r-HR" dirty="0"/>
              <a:t>Gdje se može naći obrazac za unos nove opreme?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hr-HR" dirty="0"/>
              <a:t>U modulu Oprema i usluge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hr-HR" dirty="0"/>
              <a:t>U vlastitom profilu znanstvenika → u kartici Oprema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hr-HR" dirty="0"/>
              <a:t>U zapisu visokog učilišta → u kartici Oprema</a:t>
            </a:r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r>
              <a:rPr lang="pl-PL" dirty="0"/>
              <a:t>Tko ima ovlasti nad zapisima u modulu Oprema i usluge?</a:t>
            </a:r>
            <a:endParaRPr lang="hr-HR" dirty="0"/>
          </a:p>
          <a:p>
            <a:pPr>
              <a:buFont typeface="Arial" panose="020B0604020202020204" pitchFamily="34" charset="0"/>
              <a:buChar char="•"/>
            </a:pPr>
            <a:r>
              <a:rPr lang="hr-HR" dirty="0"/>
              <a:t>Znanstvenik/urednik zapisa - unosi i uređuje do verifikacije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dirty="0"/>
              <a:t>Urednik modula na ustanovi - verificira i naknadno uređuje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dirty="0" err="1"/>
              <a:t>Superadmin</a:t>
            </a:r>
            <a:r>
              <a:rPr lang="hr-HR" dirty="0"/>
              <a:t> - briše zapis</a:t>
            </a:r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r>
              <a:rPr lang="hr-HR" dirty="0"/>
              <a:t>Za sva pitanja i nedoumice: podrska@croris.hr </a:t>
            </a:r>
          </a:p>
        </p:txBody>
      </p:sp>
    </p:spTree>
    <p:extLst>
      <p:ext uri="{BB962C8B-B14F-4D97-AF65-F5344CB8AC3E}">
        <p14:creationId xmlns:p14="http://schemas.microsoft.com/office/powerpoint/2010/main" val="22624330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999656" y="1501436"/>
            <a:ext cx="8784976" cy="3007683"/>
          </a:xfrm>
        </p:spPr>
        <p:txBody>
          <a:bodyPr>
            <a:noAutofit/>
          </a:bodyPr>
          <a:lstStyle/>
          <a:p>
            <a:pPr algn="r"/>
            <a:r>
              <a:rPr lang="hr-HR" sz="3600" dirty="0">
                <a:solidFill>
                  <a:srgbClr val="C00000"/>
                </a:solidFill>
                <a:latin typeface="Cambria" panose="02040503050406030204" pitchFamily="18" charset="0"/>
              </a:rPr>
              <a:t>Tablice iz Analitičkog priloga </a:t>
            </a:r>
            <a:r>
              <a:rPr lang="hr-HR" sz="3600" dirty="0" err="1">
                <a:solidFill>
                  <a:srgbClr val="C00000"/>
                </a:solidFill>
                <a:latin typeface="Cambria" panose="02040503050406030204" pitchFamily="18" charset="0"/>
              </a:rPr>
              <a:t>samoanalizi</a:t>
            </a:r>
            <a:br>
              <a:rPr lang="hr-HR" sz="3600" dirty="0">
                <a:solidFill>
                  <a:srgbClr val="C00000"/>
                </a:solidFill>
                <a:latin typeface="Cambria" panose="02040503050406030204" pitchFamily="18" charset="0"/>
              </a:rPr>
            </a:br>
            <a:br>
              <a:rPr lang="hr-HR" sz="3600" dirty="0">
                <a:solidFill>
                  <a:srgbClr val="C00000"/>
                </a:solidFill>
                <a:latin typeface="Cambria" panose="02040503050406030204" pitchFamily="18" charset="0"/>
              </a:rPr>
            </a:br>
            <a:r>
              <a:rPr lang="hr-HR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</a:rPr>
              <a:t>Podaci o projektima</a:t>
            </a:r>
            <a:endParaRPr lang="hr-HR" sz="3600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3304719"/>
            <a:ext cx="3236151" cy="3236151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1915592" y="3553281"/>
            <a:ext cx="6400800" cy="863600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hr-HR" sz="2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7207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>
                <a:solidFill>
                  <a:srgbClr val="C00000"/>
                </a:solidFill>
                <a:latin typeface="Cambria" panose="02040503050406030204" pitchFamily="18" charset="0"/>
              </a:rPr>
              <a:t>Modul Projekti</a:t>
            </a:r>
            <a:endParaRPr lang="hr-HR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pl-PL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U produkciji od 14.6.2022.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Migrirani podaci iz Baze podataka projektnih aktivnosti u znanosti i visokom obrazovanju RH - POIROT-a Centra za znanstvene informacije Instituta Ruđer Bošković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Služi za upravljanje informacijama vezanim uz znanstvene i stručne projekte, projekte mobilnosti koje organiziraju ili u kojima sudjeluju visoka učilišta i ostale znanstvene institucije te njihovi zaposlenici</a:t>
            </a:r>
          </a:p>
          <a:p>
            <a:pPr>
              <a:buFont typeface="Arial" panose="020B0604020202020204" pitchFamily="34" charset="0"/>
              <a:buChar char="•"/>
            </a:pPr>
            <a:endParaRPr lang="pl-PL" altLang="sr-Latn-R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hr-HR" dirty="0"/>
              <a:t>Projekti, programi i pozivi na natječaj HRZZ-a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hr-HR" dirty="0"/>
              <a:t>Od kolovoza 2024. automatski uvoz projekata, programa i poziva u </a:t>
            </a:r>
            <a:r>
              <a:rPr lang="hr-HR" dirty="0" err="1"/>
              <a:t>CroRIS</a:t>
            </a:r>
            <a:r>
              <a:rPr lang="hr-HR" dirty="0"/>
              <a:t> iz HRZZ baze podataka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hr-HR" dirty="0"/>
              <a:t>Potrebna je naknadna provjera ovlaštenih osoba i verifikacija podataka urednika modula na ustanovi vezanih uz projekt</a:t>
            </a:r>
          </a:p>
          <a:p>
            <a:endParaRPr lang="pl-PL" altLang="sr-Latn-R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sv-SE"/>
              <a:t>Informacijski sustav znanosti RH - CroRIS kao izvor podataka za potrebe reakreditacije visokih učilišta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DD139-6035-4B39-A906-AFE8C03FAF62}" type="slidenum">
              <a:rPr lang="hr-HR" smtClean="0"/>
              <a:pPr/>
              <a:t>27</a:t>
            </a:fld>
            <a:endParaRPr lang="hr-HR"/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D98C725D-017F-4C9F-864F-F9E2CA3FD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/>
              <a:t>15.1.2025.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7670399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>
                <a:solidFill>
                  <a:srgbClr val="C00000"/>
                </a:solidFill>
                <a:latin typeface="Cambria" panose="02040503050406030204" pitchFamily="18" charset="0"/>
              </a:rPr>
              <a:t>ANALITIČKI PRILOG SAMOANALIZI – </a:t>
            </a:r>
            <a:r>
              <a:rPr lang="hr-HR" dirty="0">
                <a:solidFill>
                  <a:srgbClr val="C00000"/>
                </a:solidFill>
                <a:latin typeface="Cambria" panose="02040503050406030204" pitchFamily="18" charset="0"/>
              </a:rPr>
              <a:t>Modul Projekti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pl-PL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Tablica 4.3. Nastavnici na studijskim programima u akademskoj godini vrednovanja (broj kompetitivnih projekata, broj ostalih projekata)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Tablica 4.8. Financijska evaluacija za zadnje dvije kalendarske godine (prihodi)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Tablica 5.6. Projekti u posljednjih 5 kalendarskih godina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Informacijski sustav znanosti RH - CroRIS kao izvor podataka za potrebe reakreditacije visokih učilišta</a:t>
            </a:r>
            <a:endParaRPr kumimoji="0" lang="hr-HR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7DD139-6035-4B39-A906-AFE8C03FAF62}" type="slidenum">
              <a:rPr kumimoji="0" lang="hr-H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hr-HR" sz="12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D98C725D-017F-4C9F-864F-F9E2CA3FD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15.1.2025.</a:t>
            </a:r>
            <a:endParaRPr kumimoji="0" lang="hr-HR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03428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>
                <a:solidFill>
                  <a:srgbClr val="C00000"/>
                </a:solidFill>
                <a:latin typeface="Cambria" panose="02040503050406030204" pitchFamily="18" charset="0"/>
              </a:rPr>
              <a:t>Tablica 5.6. Projekti u posljednjih 5 kalendarskih godina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71CF901C-1DCE-4C11-AE66-039A1B2B8974}"/>
              </a:ext>
            </a:extLst>
          </p:cNvPr>
          <p:cNvGraphicFramePr>
            <a:graphicFrameLocks noGrp="1"/>
          </p:cNvGraphicFramePr>
          <p:nvPr>
            <p:ph sz="quarter" idx="1"/>
            <p:extLst/>
          </p:nvPr>
        </p:nvGraphicFramePr>
        <p:xfrm>
          <a:off x="609601" y="1219200"/>
          <a:ext cx="11247039" cy="249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3911">
                  <a:extLst>
                    <a:ext uri="{9D8B030D-6E8A-4147-A177-3AD203B41FA5}">
                      <a16:colId xmlns:a16="http://schemas.microsoft.com/office/drawing/2014/main" val="19594693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32380765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21955555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167893282"/>
                    </a:ext>
                  </a:extLst>
                </a:gridCol>
                <a:gridCol w="1266012">
                  <a:extLst>
                    <a:ext uri="{9D8B030D-6E8A-4147-A177-3AD203B41FA5}">
                      <a16:colId xmlns:a16="http://schemas.microsoft.com/office/drawing/2014/main" val="3646636004"/>
                    </a:ext>
                  </a:extLst>
                </a:gridCol>
                <a:gridCol w="1398284">
                  <a:extLst>
                    <a:ext uri="{9D8B030D-6E8A-4147-A177-3AD203B41FA5}">
                      <a16:colId xmlns:a16="http://schemas.microsoft.com/office/drawing/2014/main" val="796374309"/>
                    </a:ext>
                  </a:extLst>
                </a:gridCol>
                <a:gridCol w="1101058">
                  <a:extLst>
                    <a:ext uri="{9D8B030D-6E8A-4147-A177-3AD203B41FA5}">
                      <a16:colId xmlns:a16="http://schemas.microsoft.com/office/drawing/2014/main" val="2607023652"/>
                    </a:ext>
                  </a:extLst>
                </a:gridCol>
                <a:gridCol w="1347214">
                  <a:extLst>
                    <a:ext uri="{9D8B030D-6E8A-4147-A177-3AD203B41FA5}">
                      <a16:colId xmlns:a16="http://schemas.microsoft.com/office/drawing/2014/main" val="198063828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3790107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0" lang="hr-HR" sz="1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Projekt (naziv)</a:t>
                      </a:r>
                      <a:endParaRPr lang="hr-HR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hr-HR" sz="1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Trajanje projekta</a:t>
                      </a:r>
                      <a:r>
                        <a:rPr kumimoji="0" lang="hr-HR" sz="1700" b="1" kern="1200" baseline="300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hr-HR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hr-HR" sz="1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Vrsta projekta</a:t>
                      </a:r>
                      <a:r>
                        <a:rPr kumimoji="0" lang="hr-HR" sz="1700" b="1" kern="1200" baseline="300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hr-HR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hr-HR" sz="1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Vrsta financiranja</a:t>
                      </a:r>
                      <a:r>
                        <a:rPr kumimoji="0" lang="hr-HR" sz="1700" b="1" kern="1200" baseline="300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hr-HR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hr-HR" sz="1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Financijer</a:t>
                      </a:r>
                      <a:endParaRPr lang="hr-HR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hr-HR" sz="1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Program/ poziv za natječaj za financiranje projekata</a:t>
                      </a:r>
                      <a:endParaRPr lang="hr-HR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hr-HR" sz="1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Uloga visokog učilišta</a:t>
                      </a:r>
                      <a:endParaRPr lang="hr-HR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hr-HR" sz="1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Ukupan iznos namijenjen VU</a:t>
                      </a:r>
                      <a:endParaRPr lang="hr-HR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hr-HR" sz="1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Ukupan iznos projekta</a:t>
                      </a:r>
                      <a:endParaRPr lang="hr-HR" sz="1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08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hr-H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Projekt 1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 dirty="0">
                        <a:highlight>
                          <a:srgbClr val="00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554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hr-H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Projekt 2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 dirty="0">
                        <a:highlight>
                          <a:srgbClr val="00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564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hr-H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 dirty="0">
                        <a:highlight>
                          <a:srgbClr val="00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762530"/>
                  </a:ext>
                </a:extLst>
              </a:tr>
            </a:tbl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Informacijski sustav znanosti RH - CroRIS kao izvor podataka za potrebe reakreditacije visokih učilišta</a:t>
            </a:r>
            <a:endParaRPr kumimoji="0" lang="hr-HR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7DD139-6035-4B39-A906-AFE8C03FAF62}" type="slidenum">
              <a:rPr kumimoji="0" lang="hr-H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hr-HR" sz="12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D98C725D-017F-4C9F-864F-F9E2CA3FD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15.1.2025.</a:t>
            </a:r>
            <a:endParaRPr kumimoji="0" lang="hr-HR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F295E8-0231-4C4F-B222-7631CA93A02F}"/>
              </a:ext>
            </a:extLst>
          </p:cNvPr>
          <p:cNvSpPr txBox="1"/>
          <p:nvPr/>
        </p:nvSpPr>
        <p:spPr>
          <a:xfrm>
            <a:off x="816864" y="4797152"/>
            <a:ext cx="11183792" cy="1405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r-HR" sz="3200" i="1" baseline="30000" dirty="0"/>
              <a:t>Početak projekta i kraj projekta (dd.mm.</a:t>
            </a:r>
            <a:r>
              <a:rPr lang="hr-HR" sz="3200" i="1" baseline="30000" dirty="0" err="1"/>
              <a:t>gggg</a:t>
            </a:r>
            <a:r>
              <a:rPr lang="hr-HR" sz="3200" i="1" baseline="30000" dirty="0"/>
              <a:t>.-</a:t>
            </a:r>
            <a:r>
              <a:rPr lang="hr-HR" sz="3200" i="1" baseline="30000" dirty="0" err="1"/>
              <a:t>dd.mm.gggg</a:t>
            </a:r>
            <a:r>
              <a:rPr lang="hr-HR" sz="3200" i="1" baseline="30000" dirty="0"/>
              <a:t>.).</a:t>
            </a:r>
            <a:endParaRPr lang="hr-HR" sz="3200" baseline="30000" dirty="0"/>
          </a:p>
          <a:p>
            <a:pPr lvl="0"/>
            <a:r>
              <a:rPr lang="hr-HR" sz="3200" i="1" baseline="30000" dirty="0"/>
              <a:t>Vrsta projekta prema kategorizaciji projekata u Informacijskom sustavu znanosti Republike Hrvatske – </a:t>
            </a:r>
            <a:r>
              <a:rPr lang="hr-HR" sz="3200" i="1" baseline="30000" dirty="0" err="1"/>
              <a:t>CroRIS</a:t>
            </a:r>
            <a:r>
              <a:rPr lang="hr-HR" sz="3200" i="1" baseline="30000" dirty="0"/>
              <a:t>.</a:t>
            </a:r>
            <a:endParaRPr lang="hr-HR" sz="3200" baseline="30000" dirty="0"/>
          </a:p>
          <a:p>
            <a:pPr lvl="0"/>
            <a:r>
              <a:rPr lang="hr-HR" sz="3200" i="1" baseline="30000" dirty="0"/>
              <a:t>Vrsta financiranja prema kategorizaciji vrsta financiranja u </a:t>
            </a:r>
            <a:r>
              <a:rPr lang="hr-HR" sz="3200" i="1" baseline="30000" dirty="0" err="1"/>
              <a:t>CroRIS</a:t>
            </a:r>
            <a:r>
              <a:rPr lang="hr-HR" sz="3200" i="1" baseline="30000" dirty="0"/>
              <a:t>-u.</a:t>
            </a:r>
            <a:endParaRPr lang="hr-HR" sz="3200" baseline="30000" dirty="0"/>
          </a:p>
        </p:txBody>
      </p:sp>
    </p:spTree>
    <p:extLst>
      <p:ext uri="{BB962C8B-B14F-4D97-AF65-F5344CB8AC3E}">
        <p14:creationId xmlns:p14="http://schemas.microsoft.com/office/powerpoint/2010/main" val="10409786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>
                <a:solidFill>
                  <a:srgbClr val="C00000"/>
                </a:solidFill>
                <a:latin typeface="Cambria" panose="02040503050406030204" pitchFamily="18" charset="0"/>
              </a:rPr>
              <a:t>Obrazac unosa podataka o projektima</a:t>
            </a:r>
            <a:endParaRPr lang="hr-HR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r-HR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Pravila pri unosu zapisa o novom projektu: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Obavezan unos naziva projekta na hrvatskom i engleskom jeziku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Obavezan odabir izvornog/primarnog naziva projekta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Dodatni obavezni podaci u obrascu: opis projekta, vrsta projekta, datum početka i završetka projekta, ukupan iznos financiranja projekta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hr-HR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Vrsta projekta: znanstveno istraživački projekti, umjetničko istraživački projekti, stručni projekti, infrastrukturni projekti, internacionalizacija, mobilnost, provedba HKO-a, razvoj </a:t>
            </a:r>
            <a:r>
              <a:rPr lang="hr-HR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kurikula</a:t>
            </a:r>
            <a:endParaRPr lang="hr-HR" altLang="sr-Latn-R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hr-HR" altLang="sr-Latn-R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hr-HR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Gdje se nalazi obrazac za unos novog projekta?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U modulu Projekti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U vlastitom profilu znanstvenika → u kartici Projekti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U zapisu visokog učilišta → u kartici Projekti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Informacijski sustav znanosti RH - CroRIS kao izvor podataka za potrebe reakreditacije visokih učilišta</a:t>
            </a:r>
            <a:endParaRPr kumimoji="0" lang="hr-HR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7DD139-6035-4B39-A906-AFE8C03FAF62}" type="slidenum">
              <a:rPr kumimoji="0" lang="hr-H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hr-HR" sz="12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D98C725D-017F-4C9F-864F-F9E2CA3FD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15.1.2025.</a:t>
            </a:r>
            <a:endParaRPr kumimoji="0" lang="hr-HR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3274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>
                <a:solidFill>
                  <a:srgbClr val="C00000"/>
                </a:solidFill>
                <a:latin typeface="Cambria" panose="02040503050406030204" pitchFamily="18" charset="0"/>
              </a:rPr>
              <a:t>Povezivanje projekta s financijerom, visokim učilištem, zaposlenicima i vanjskim suradnicima</a:t>
            </a:r>
            <a:endParaRPr lang="hr-HR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hr-HR" altLang="sr-Latn-R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Obavezni podaci pri povezivanju: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altLang="sr-Latn-R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Podaci o financiranjima – evidentiranje financijera, vrste financiranja i iznosa sredstava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hr-HR" sz="28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Vrsta financiranja: donacija, izravno dodijeljena bespovratna sredstva, komercijalna usluga, kompetitivno projektno financiranje, vlastiti resursi</a:t>
            </a:r>
            <a:endParaRPr lang="hr-HR" altLang="sr-Latn-R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hr-HR" altLang="sr-Latn-R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Podaci o institucijama - evidentiranje ustanova, njihovih uloga, datuma početka i završetka te iznosa sredstava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hr-HR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Uloga ustanove na projektu: nositelj, partner, </a:t>
            </a:r>
            <a:r>
              <a:rPr lang="hr-HR" sz="28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podugovaratelj</a:t>
            </a:r>
            <a:r>
              <a:rPr lang="hr-HR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povezani subjekt</a:t>
            </a:r>
            <a:endParaRPr lang="hr-HR" altLang="sr-Latn-R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hr-HR" altLang="sr-Latn-R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Podaci o osobama - evidentiranje osoba, ustanova, uloga, datuma početka i završetka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hr-HR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Uloga osobe na projektu: administrativni suradnik, suradnik, vanjski suradnik, voditelj, voditelj na ustanovi</a:t>
            </a:r>
          </a:p>
          <a:p>
            <a:pPr>
              <a:buFont typeface="Arial" panose="020B0604020202020204" pitchFamily="34" charset="0"/>
              <a:buChar char="•"/>
            </a:pPr>
            <a:endParaRPr lang="hr-HR" altLang="sr-Latn-R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hr-HR" altLang="sr-Latn-RS" sz="2800" dirty="0">
                <a:latin typeface="Calibri" panose="020F0502020204030204" pitchFamily="34" charset="0"/>
                <a:cs typeface="Calibri" panose="020F0502020204030204" pitchFamily="34" charset="0"/>
              </a:rPr>
              <a:t>Pravila pri unosu: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altLang="sr-Latn-RS" sz="2800" dirty="0">
                <a:latin typeface="Calibri" panose="020F0502020204030204" pitchFamily="34" charset="0"/>
                <a:cs typeface="Calibri" panose="020F0502020204030204" pitchFamily="34" charset="0"/>
              </a:rPr>
              <a:t>Prvo je potrebno unijeti ustanove i njihove uloge na projektu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altLang="sr-Latn-RS" sz="2800" dirty="0">
                <a:latin typeface="Calibri" panose="020F0502020204030204" pitchFamily="34" charset="0"/>
                <a:cs typeface="Calibri" panose="020F0502020204030204" pitchFamily="34" charset="0"/>
              </a:rPr>
              <a:t>Pa voditelje i suradnike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altLang="sr-Latn-RS" sz="2800" dirty="0">
                <a:latin typeface="Calibri" panose="020F0502020204030204" pitchFamily="34" charset="0"/>
                <a:cs typeface="Calibri" panose="020F0502020204030204" pitchFamily="34" charset="0"/>
              </a:rPr>
              <a:t>Vanjski suradnici se povezuju sa ustanovom koja ih je angažirala na projektu!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Informacijski sustav znanosti RH - CroRIS kao izvor podataka za potrebe reakreditacije visokih učilišta</a:t>
            </a:r>
            <a:endParaRPr kumimoji="0" lang="hr-HR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7DD139-6035-4B39-A906-AFE8C03FAF62}" type="slidenum">
              <a:rPr kumimoji="0" lang="hr-H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hr-HR" sz="12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D98C725D-017F-4C9F-864F-F9E2CA3FD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15.1.2025.</a:t>
            </a:r>
            <a:endParaRPr kumimoji="0" lang="hr-HR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03276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>
                <a:solidFill>
                  <a:srgbClr val="C00000"/>
                </a:solidFill>
                <a:latin typeface="Cambria" panose="02040503050406030204" pitchFamily="18" charset="0"/>
              </a:rPr>
              <a:t>Novi programi, pozivi na natječaj i institucije</a:t>
            </a:r>
            <a:endParaRPr lang="hr-HR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8846773" cy="493776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pl-PL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Program i pozivi na natječaj nisu obavezni za unos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Nove programe i nove pozive na natječaj unose superadmini → potrebno javiti na podrska@croris.hr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Nove financijere ili nove ustanove partnere unose superadmini → potrebno javiti na podrska@croris.hr </a:t>
            </a:r>
          </a:p>
          <a:p>
            <a:pPr marL="0" indent="0">
              <a:buNone/>
            </a:pPr>
            <a:endParaRPr lang="pl-PL" altLang="sr-Latn-R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Informacijski sustav znanosti RH - CroRIS kao izvor podataka za potrebe reakreditacije visokih učilišta</a:t>
            </a:r>
            <a:endParaRPr kumimoji="0" lang="hr-HR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7DD139-6035-4B39-A906-AFE8C03FAF62}" type="slidenum">
              <a:rPr kumimoji="0" lang="hr-H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hr-HR" sz="12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D98C725D-017F-4C9F-864F-F9E2CA3FD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15.1.2025.</a:t>
            </a:r>
            <a:endParaRPr kumimoji="0" lang="hr-HR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7492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>
                <a:solidFill>
                  <a:srgbClr val="C00000"/>
                </a:solidFill>
                <a:latin typeface="Cambria" panose="02040503050406030204" pitchFamily="18" charset="0"/>
              </a:rPr>
              <a:t>Ovlasti nad zapisima u modulu Projekti </a:t>
            </a:r>
            <a:endParaRPr lang="hr-HR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pl-PL" altLang="sr-Latn-R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l-PL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Znanstvenik – unosi i uređuje zapise do verifikacije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Urednik modula na ustanovi – verificira i naknadno uređuje zapise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Superadmin – briše zapise (duplikate i po zahtjevu ustanove)</a:t>
            </a:r>
          </a:p>
          <a:p>
            <a:pPr>
              <a:buFont typeface="Arial" panose="020B0604020202020204" pitchFamily="34" charset="0"/>
              <a:buChar char="•"/>
            </a:pPr>
            <a:endParaRPr lang="pl-PL" altLang="sr-Latn-R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pl-PL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Za sva pitanja i nedoumice: podrska@croris.hr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Informacijski sustav znanosti RH - CroRIS kao izvor podataka za potrebe reakreditacije visokih učilišta</a:t>
            </a:r>
            <a:endParaRPr kumimoji="0" lang="hr-HR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7DD139-6035-4B39-A906-AFE8C03FAF62}" type="slidenum">
              <a:rPr kumimoji="0" lang="hr-H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hr-HR" sz="12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D98C725D-017F-4C9F-864F-F9E2CA3FD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15.1.2025.</a:t>
            </a:r>
            <a:endParaRPr kumimoji="0" lang="hr-HR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4436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999656" y="1501436"/>
            <a:ext cx="8784976" cy="3007683"/>
          </a:xfrm>
        </p:spPr>
        <p:txBody>
          <a:bodyPr>
            <a:noAutofit/>
          </a:bodyPr>
          <a:lstStyle/>
          <a:p>
            <a:pPr algn="r"/>
            <a:r>
              <a:rPr lang="hr-HR" sz="3600" dirty="0">
                <a:solidFill>
                  <a:srgbClr val="C00000"/>
                </a:solidFill>
                <a:latin typeface="Cambria" panose="02040503050406030204" pitchFamily="18" charset="0"/>
              </a:rPr>
              <a:t>Tablice iz Analitičkog priloga </a:t>
            </a:r>
            <a:r>
              <a:rPr lang="hr-HR" sz="3600" dirty="0" err="1">
                <a:solidFill>
                  <a:srgbClr val="C00000"/>
                </a:solidFill>
                <a:latin typeface="Cambria" panose="02040503050406030204" pitchFamily="18" charset="0"/>
              </a:rPr>
              <a:t>samoanalizi</a:t>
            </a:r>
            <a:br>
              <a:rPr lang="hr-HR" sz="3600" dirty="0">
                <a:solidFill>
                  <a:srgbClr val="C00000"/>
                </a:solidFill>
                <a:latin typeface="Cambria" panose="02040503050406030204" pitchFamily="18" charset="0"/>
              </a:rPr>
            </a:br>
            <a:br>
              <a:rPr lang="hr-HR" sz="3600" dirty="0">
                <a:solidFill>
                  <a:srgbClr val="C00000"/>
                </a:solidFill>
                <a:latin typeface="Cambria" panose="02040503050406030204" pitchFamily="18" charset="0"/>
              </a:rPr>
            </a:br>
            <a:r>
              <a:rPr lang="hr-HR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</a:rPr>
              <a:t>Podaci o događanjima</a:t>
            </a:r>
            <a:endParaRPr lang="hr-HR" sz="3600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3304719"/>
            <a:ext cx="3236151" cy="3236151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1915592" y="3553281"/>
            <a:ext cx="6400800" cy="863600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hr-HR" sz="2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0385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>
                <a:solidFill>
                  <a:srgbClr val="C00000"/>
                </a:solidFill>
                <a:latin typeface="Cambria" panose="02040503050406030204" pitchFamily="18" charset="0"/>
              </a:rPr>
              <a:t>ANALITIČKI PRILOG SAMOANALIZI – </a:t>
            </a:r>
            <a:r>
              <a:rPr lang="hr-HR" dirty="0">
                <a:solidFill>
                  <a:srgbClr val="C00000"/>
                </a:solidFill>
                <a:latin typeface="Cambria" panose="02040503050406030204" pitchFamily="18" charset="0"/>
              </a:rPr>
              <a:t>Modul Događanja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7E66125D-0776-41AC-9A5C-FDFC0E0858CD}"/>
              </a:ext>
            </a:extLst>
          </p:cNvPr>
          <p:cNvGraphicFramePr>
            <a:graphicFrameLocks noGrp="1"/>
          </p:cNvGraphicFramePr>
          <p:nvPr>
            <p:ph sz="quarter" idx="1"/>
            <p:extLst/>
          </p:nvPr>
        </p:nvGraphicFramePr>
        <p:xfrm>
          <a:off x="609600" y="2132856"/>
          <a:ext cx="10972800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>
                  <a:extLst>
                    <a:ext uri="{9D8B030D-6E8A-4147-A177-3AD203B41FA5}">
                      <a16:colId xmlns:a16="http://schemas.microsoft.com/office/drawing/2014/main" val="2671986852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1657210701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3167748341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1109996829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4052990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0" lang="hr-HR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Konferencija* (naziv)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hr-HR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Organizator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hr-HR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Godina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hr-HR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Broj osoba u organizaciji**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hr-HR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Broj sudionika***</a:t>
                      </a:r>
                      <a:endParaRPr lang="hr-H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990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hr-H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Konferencija 1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017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hr-H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Konferencija 2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26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hr-H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344365"/>
                  </a:ext>
                </a:extLst>
              </a:tr>
            </a:tbl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sv-SE"/>
              <a:t>Informacijski sustav znanosti RH - CroRIS kao izvor podataka za potrebe reakreditacije visokih učilišta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DD139-6035-4B39-A906-AFE8C03FAF62}" type="slidenum">
              <a:rPr lang="hr-HR" smtClean="0"/>
              <a:pPr/>
              <a:t>35</a:t>
            </a:fld>
            <a:endParaRPr lang="hr-HR"/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D98C725D-017F-4C9F-864F-F9E2CA3FD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/>
              <a:t>15.1.2025.</a:t>
            </a:r>
            <a:endParaRPr lang="hr-HR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94E9C1-4CEF-425F-9C64-736CD3BE9F41}"/>
              </a:ext>
            </a:extLst>
          </p:cNvPr>
          <p:cNvSpPr txBox="1"/>
          <p:nvPr/>
        </p:nvSpPr>
        <p:spPr>
          <a:xfrm>
            <a:off x="1279490" y="1545828"/>
            <a:ext cx="8716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Tablica 5.7. Rad u organizacijskim odborima konferencija u posljednjih 5 kalendarskih godina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187337-8E16-4271-8A01-B875C8E8CC99}"/>
              </a:ext>
            </a:extLst>
          </p:cNvPr>
          <p:cNvSpPr txBox="1"/>
          <p:nvPr/>
        </p:nvSpPr>
        <p:spPr>
          <a:xfrm>
            <a:off x="731766" y="4275147"/>
            <a:ext cx="107284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* Navode se konferencije drugih institucija u organizaciji kojih su sudjelovali zaposlenici visokog učilišta te konferencije koje organizira visoko učilište</a:t>
            </a:r>
          </a:p>
          <a:p>
            <a:r>
              <a:rPr lang="hr-HR" dirty="0"/>
              <a:t>** Odnosi se na zaposlenike visokog učilišta koji su sudjelovali u bilo kojem organizacijskom odboru konferencije.</a:t>
            </a:r>
          </a:p>
          <a:p>
            <a:r>
              <a:rPr lang="hr-HR" dirty="0"/>
              <a:t>*** Odnosi se na ukupan broj sudionika konferencije (točan ili procijenjen).</a:t>
            </a:r>
          </a:p>
        </p:txBody>
      </p:sp>
    </p:spTree>
    <p:extLst>
      <p:ext uri="{BB962C8B-B14F-4D97-AF65-F5344CB8AC3E}">
        <p14:creationId xmlns:p14="http://schemas.microsoft.com/office/powerpoint/2010/main" val="15671126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>
                <a:solidFill>
                  <a:srgbClr val="C00000"/>
                </a:solidFill>
                <a:latin typeface="Cambria" panose="02040503050406030204" pitchFamily="18" charset="0"/>
              </a:rPr>
              <a:t>Modul Događanja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hr-HR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U produkciji od 8.7.2023.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Migrirani podaci iz Baze podataka Hrvatska znanstvena bibliografija – CROSBI Centra za znanstvene informacije Instituta Ruđer Bošković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Služi za upravljanje informacijama vezanim uz znanstvene i stručne događaje koje organiziraju ili u kojima sudjeluju visoka učilišta i ostale znanstvene institucije te njihovi zaposlenici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sv-SE"/>
              <a:t>Informacijski sustav znanosti RH - CroRIS kao izvor podataka za potrebe reakreditacije visokih učilišta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DD139-6035-4B39-A906-AFE8C03FAF62}" type="slidenum">
              <a:rPr lang="hr-HR" smtClean="0"/>
              <a:pPr/>
              <a:t>36</a:t>
            </a:fld>
            <a:endParaRPr lang="hr-HR"/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D98C725D-017F-4C9F-864F-F9E2CA3FD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/>
              <a:t>15.1.2025.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6608188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>
                <a:solidFill>
                  <a:srgbClr val="C00000"/>
                </a:solidFill>
                <a:latin typeface="Cambria" panose="02040503050406030204" pitchFamily="18" charset="0"/>
              </a:rPr>
              <a:t>U</a:t>
            </a:r>
            <a:r>
              <a:rPr lang="pt-BR" dirty="0">
                <a:solidFill>
                  <a:srgbClr val="C00000"/>
                </a:solidFill>
                <a:latin typeface="Cambria" panose="02040503050406030204" pitchFamily="18" charset="0"/>
              </a:rPr>
              <a:t>nos događanja</a:t>
            </a:r>
            <a:endParaRPr lang="hr-HR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hr-HR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Obavezan unos naziva događanja na engleskom jeziku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Obavezan odabir originalnog/primarnog naziva događanja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Dodatni obavezni podaci: datum početka i završetka događanja, vrsta događanja, vrsta organizacije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hr-HR" altLang="sr-Latn-R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Vrsta događanja: konferencije/skupovi, radionice, samostalna predavanja i predavanja u sklopu serija predavanja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hr-HR" altLang="sr-Latn-R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Vrsta organizacije: na lokaciji, mrežno, hibridno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sv-SE"/>
              <a:t>Informacijski sustav znanosti RH - CroRIS kao izvor podataka za potrebe reakreditacije visokih učilišta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DD139-6035-4B39-A906-AFE8C03FAF62}" type="slidenum">
              <a:rPr lang="hr-HR" smtClean="0"/>
              <a:pPr/>
              <a:t>37</a:t>
            </a:fld>
            <a:endParaRPr lang="hr-HR"/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D98C725D-017F-4C9F-864F-F9E2CA3FD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/>
              <a:t>15.1.2025.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1220229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>
                <a:solidFill>
                  <a:srgbClr val="C00000"/>
                </a:solidFill>
                <a:latin typeface="Cambria" panose="02040503050406030204" pitchFamily="18" charset="0"/>
              </a:rPr>
              <a:t>Povezivanje događanja</a:t>
            </a:r>
            <a:endParaRPr lang="hr-HR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hr-HR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Pretražiti i povezati ustanove i njihove uloge s događanjima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hr-HR" altLang="sr-Latn-R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Uloga ustanove u događanju: organizator, domaćin, sponzor, partner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Pretražiti i povezati osobe i njihove uloge s događanjima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hr-HR" altLang="sr-Latn-R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Uloga osobe u događanju: član znanstvenog odbora, predsjednik programskog odbora, predsjednik organizacijskog odbora, potpredsjednik programskog odbora,  potpredsjednik organizacijskog odbora, član programskog odbora, član organizacijskog odbora, sudionik s izlaganjem, sudionik panela, sudionik bez izlaganja, predavač, pozvani predavač i ostalo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Znanstvenik može povezati svoja sudjelovanja na događanjima i preko vlastitog profila!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sv-SE"/>
              <a:t>Informacijski sustav znanosti RH - CroRIS kao izvor podataka za potrebe reakreditacije visokih učilišta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DD139-6035-4B39-A906-AFE8C03FAF62}" type="slidenum">
              <a:rPr lang="hr-HR" smtClean="0"/>
              <a:pPr/>
              <a:t>38</a:t>
            </a:fld>
            <a:endParaRPr lang="hr-HR"/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D98C725D-017F-4C9F-864F-F9E2CA3FD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/>
              <a:t>15.1.2025.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7234101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>
                <a:solidFill>
                  <a:srgbClr val="C00000"/>
                </a:solidFill>
                <a:latin typeface="Cambria" panose="02040503050406030204" pitchFamily="18" charset="0"/>
              </a:rPr>
              <a:t>Ovlasti u zapisima ustanove u modulu Događanja</a:t>
            </a:r>
            <a:endParaRPr lang="hr-HR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pl-PL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Znanstvenik - unosi i uređuje zapis do verifikacije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Superadmin - verificira, združuje duplikate i briše zapise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Urednik modula na ustanovi -  aktivacija uloge u razvoju!</a:t>
            </a:r>
          </a:p>
          <a:p>
            <a:pPr marL="0" indent="0">
              <a:buNone/>
            </a:pPr>
            <a:endParaRPr lang="pl-PL" altLang="sr-Latn-R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pl-PL" altLang="sr-Latn-RS" dirty="0">
                <a:latin typeface="Calibri" panose="020F0502020204030204" pitchFamily="34" charset="0"/>
                <a:cs typeface="Calibri" panose="020F0502020204030204" pitchFamily="34" charset="0"/>
              </a:rPr>
              <a:t>Za sva pitanja i nedoumice: podrska@croris.hr </a:t>
            </a:r>
            <a:endParaRPr lang="hr-HR" altLang="sr-Latn-R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sv-SE"/>
              <a:t>Informacijski sustav znanosti RH - CroRIS kao izvor podataka za potrebe reakreditacije visokih učilišta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DD139-6035-4B39-A906-AFE8C03FAF62}" type="slidenum">
              <a:rPr lang="hr-HR" smtClean="0"/>
              <a:pPr/>
              <a:t>39</a:t>
            </a:fld>
            <a:endParaRPr lang="hr-HR"/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D98C725D-017F-4C9F-864F-F9E2CA3FD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/>
              <a:t>15.1.2025.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3890397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hr-HR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727848" y="5747905"/>
            <a:ext cx="3382476" cy="5689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dirty="0">
                <a:hlinkClick r:id="rId2"/>
              </a:rPr>
              <a:t>podrska@croris.hr</a:t>
            </a:r>
            <a:r>
              <a:rPr lang="hr-HR" dirty="0"/>
              <a:t>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sv-SE" dirty="0"/>
              <a:t>Informacijski sustav znanosti RH - CroRIS kao izvor podataka za potrebe reakreditacije visokih učilišta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DD139-6035-4B39-A906-AFE8C03FAF62}" type="slidenum">
              <a:rPr lang="hr-HR" smtClean="0"/>
              <a:pPr/>
              <a:t>40</a:t>
            </a:fld>
            <a:endParaRPr lang="hr-HR"/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49B7D109-1DCB-42A5-A3C9-74E457436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/>
              <a:t>15.1.2025.</a:t>
            </a:r>
            <a:endParaRPr lang="hr-HR" dirty="0"/>
          </a:p>
        </p:txBody>
      </p:sp>
      <p:pic>
        <p:nvPicPr>
          <p:cNvPr id="8" name="Slika 7">
            <a:extLst>
              <a:ext uri="{FF2B5EF4-FFF2-40B4-BE49-F238E27FC236}">
                <a16:creationId xmlns:a16="http://schemas.microsoft.com/office/drawing/2014/main" id="{536987D2-3FF6-4EBC-BFAC-A215377EF5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152" y="1667586"/>
            <a:ext cx="3522152" cy="3770610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60D3D189-1720-437D-9C9C-19CD707BA1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1819"/>
            <a:ext cx="7575357" cy="5681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4708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6164</TotalTime>
  <Words>3622</Words>
  <Application>Microsoft Office PowerPoint</Application>
  <PresentationFormat>Widescreen</PresentationFormat>
  <Paragraphs>432</Paragraphs>
  <Slides>40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51" baseType="lpstr">
      <vt:lpstr>Arial</vt:lpstr>
      <vt:lpstr>Bookman Old Style</vt:lpstr>
      <vt:lpstr>Calibri</vt:lpstr>
      <vt:lpstr>Cambria</vt:lpstr>
      <vt:lpstr>Cambria Math</vt:lpstr>
      <vt:lpstr>Gill Sans MT</vt:lpstr>
      <vt:lpstr>Tahoma</vt:lpstr>
      <vt:lpstr>Times New Roman</vt:lpstr>
      <vt:lpstr>Wingdings</vt:lpstr>
      <vt:lpstr>Wingdings 3</vt:lpstr>
      <vt:lpstr>Origin</vt:lpstr>
      <vt:lpstr>Informacijski sustav znanosti RH - CroRIS  kao izvor podataka za potrebe reakreditacije visokih učilišta</vt:lpstr>
      <vt:lpstr>Informacijski sustav znanosti RH - CroRIS</vt:lpstr>
      <vt:lpstr>Uključivanje IRB-a u CroRIS</vt:lpstr>
      <vt:lpstr>Programski moduli CroRIS-a</vt:lpstr>
      <vt:lpstr>Uloge u CroRIS-u</vt:lpstr>
      <vt:lpstr>CroRIS koordinator na ustanovi</vt:lpstr>
      <vt:lpstr>Uloga djelatnika iz sustava znanosti i visokog obrazovanja u CroRIS-u</vt:lpstr>
      <vt:lpstr>Hrvatska znanstvena bibliografija - CROSBI</vt:lpstr>
      <vt:lpstr>Vrste publikacija u CROSBI-ju</vt:lpstr>
      <vt:lpstr>Administracija CROSBI-ja u CroRIS-u</vt:lpstr>
      <vt:lpstr>Tablice iz Analitičkog priloga samoanalizi  Podaci o publikacijama </vt:lpstr>
      <vt:lpstr>Tablica 5.1. Bibliografija visokog učilišta (u posljednjih 5 kalendarskih godina)</vt:lpstr>
      <vt:lpstr>Tablica 5.2. Istaknute publikacije ustanove objavljene u petogodišnjem razdoblju</vt:lpstr>
      <vt:lpstr>Tablica 5.2. Istaknute publikacije ustanove objavljene u petogodišnjem razdoblju</vt:lpstr>
      <vt:lpstr>Tablica 5.3. Implementacija otvorene znanosti</vt:lpstr>
      <vt:lpstr>Tablica 5.8. Uredništvo u časopisima u posljednjih 5 godina</vt:lpstr>
      <vt:lpstr>Tablice iz Analitičkog priloga samoanalizi  Podaci o osobama </vt:lpstr>
      <vt:lpstr>Tablice 4.1.a i 4.1.b Struktura osoblja (SVEUČILIŠTA i VELEUČILIŠTA) u akademskoj godini vrednovanja</vt:lpstr>
      <vt:lpstr>Tablica 4.2. Nastavnici i suradnici na visokom učilištu, koji sudjeluju u nastavi, u akademskoj godini vrednovanja</vt:lpstr>
      <vt:lpstr>Tablica 4.3. Nastavnici na studijskim programima u akademskoj godini vrednovanja </vt:lpstr>
      <vt:lpstr>Tablica 4.3. Nastavnici na studijskim programima u akademskoj godini vrednovanja </vt:lpstr>
      <vt:lpstr>Tablice iz Analitičkog priloga samoanalizi  Podaci o opremi i uslugama </vt:lpstr>
      <vt:lpstr>ANALITIČKI PRILOG SAMOANALIZI - Modul Oprema i usluge</vt:lpstr>
      <vt:lpstr>Unos i povezivanje opreme</vt:lpstr>
      <vt:lpstr>Mjesta za unos i ovlasti</vt:lpstr>
      <vt:lpstr>Tablice iz Analitičkog priloga samoanalizi  Podaci o projektima</vt:lpstr>
      <vt:lpstr>Modul Projekti</vt:lpstr>
      <vt:lpstr>ANALITIČKI PRILOG SAMOANALIZI – Modul Projekti</vt:lpstr>
      <vt:lpstr>Tablica 5.6. Projekti u posljednjih 5 kalendarskih godina</vt:lpstr>
      <vt:lpstr>Obrazac unosa podataka o projektima</vt:lpstr>
      <vt:lpstr>Povezivanje projekta s financijerom, visokim učilištem, zaposlenicima i vanjskim suradnicima</vt:lpstr>
      <vt:lpstr>Novi programi, pozivi na natječaj i institucije</vt:lpstr>
      <vt:lpstr>Ovlasti nad zapisima u modulu Projekti </vt:lpstr>
      <vt:lpstr>Tablice iz Analitičkog priloga samoanalizi  Podaci o događanjima</vt:lpstr>
      <vt:lpstr>ANALITIČKI PRILOG SAMOANALIZI – Modul Događanja</vt:lpstr>
      <vt:lpstr>Modul Događanja</vt:lpstr>
      <vt:lpstr>Unos događanja</vt:lpstr>
      <vt:lpstr>Povezivanje događanja</vt:lpstr>
      <vt:lpstr>Ovlasti u zapisima ustanove u modulu Događanja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Vrednovanje znanstvenog rada</dc:title>
  <dc:creator>Bojan Macan</dc:creator>
  <cp:keywords>Bibliometrija za urednistva</cp:keywords>
  <cp:lastModifiedBy>Silvija Vrgoč</cp:lastModifiedBy>
  <cp:revision>261</cp:revision>
  <cp:lastPrinted>2020-12-08T11:26:05Z</cp:lastPrinted>
  <dcterms:created xsi:type="dcterms:W3CDTF">2013-04-04T16:18:33Z</dcterms:created>
  <dcterms:modified xsi:type="dcterms:W3CDTF">2025-01-23T08:53:31Z</dcterms:modified>
</cp:coreProperties>
</file>