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4"/>
    <p:sldMasterId id="2147483732" r:id="rId5"/>
  </p:sldMasterIdLst>
  <p:notesMasterIdLst>
    <p:notesMasterId r:id="rId83"/>
  </p:notesMasterIdLst>
  <p:handoutMasterIdLst>
    <p:handoutMasterId r:id="rId84"/>
  </p:handoutMasterIdLst>
  <p:sldIdLst>
    <p:sldId id="256" r:id="rId6"/>
    <p:sldId id="262" r:id="rId7"/>
    <p:sldId id="512" r:id="rId8"/>
    <p:sldId id="528" r:id="rId9"/>
    <p:sldId id="841" r:id="rId10"/>
    <p:sldId id="529" r:id="rId11"/>
    <p:sldId id="530" r:id="rId12"/>
    <p:sldId id="469" r:id="rId13"/>
    <p:sldId id="531" r:id="rId14"/>
    <p:sldId id="591" r:id="rId15"/>
    <p:sldId id="849" r:id="rId16"/>
    <p:sldId id="544" r:id="rId17"/>
    <p:sldId id="859" r:id="rId18"/>
    <p:sldId id="481" r:id="rId19"/>
    <p:sldId id="851" r:id="rId20"/>
    <p:sldId id="844" r:id="rId21"/>
    <p:sldId id="542" r:id="rId22"/>
    <p:sldId id="552" r:id="rId23"/>
    <p:sldId id="553" r:id="rId24"/>
    <p:sldId id="554" r:id="rId25"/>
    <p:sldId id="860" r:id="rId26"/>
    <p:sldId id="862" r:id="rId27"/>
    <p:sldId id="843" r:id="rId28"/>
    <p:sldId id="545" r:id="rId29"/>
    <p:sldId id="555" r:id="rId30"/>
    <p:sldId id="556" r:id="rId31"/>
    <p:sldId id="865" r:id="rId32"/>
    <p:sldId id="558" r:id="rId33"/>
    <p:sldId id="559" r:id="rId34"/>
    <p:sldId id="547" r:id="rId35"/>
    <p:sldId id="861" r:id="rId36"/>
    <p:sldId id="852" r:id="rId37"/>
    <p:sldId id="562" r:id="rId38"/>
    <p:sldId id="541" r:id="rId39"/>
    <p:sldId id="866" r:id="rId40"/>
    <p:sldId id="854" r:id="rId41"/>
    <p:sldId id="563" r:id="rId42"/>
    <p:sldId id="564" r:id="rId43"/>
    <p:sldId id="565" r:id="rId44"/>
    <p:sldId id="566" r:id="rId45"/>
    <p:sldId id="855" r:id="rId46"/>
    <p:sldId id="567" r:id="rId47"/>
    <p:sldId id="568" r:id="rId48"/>
    <p:sldId id="856" r:id="rId49"/>
    <p:sldId id="569" r:id="rId50"/>
    <p:sldId id="570" r:id="rId51"/>
    <p:sldId id="571" r:id="rId52"/>
    <p:sldId id="572" r:id="rId53"/>
    <p:sldId id="573" r:id="rId54"/>
    <p:sldId id="574" r:id="rId55"/>
    <p:sldId id="857" r:id="rId56"/>
    <p:sldId id="575" r:id="rId57"/>
    <p:sldId id="576" r:id="rId58"/>
    <p:sldId id="577" r:id="rId59"/>
    <p:sldId id="578" r:id="rId60"/>
    <p:sldId id="579" r:id="rId61"/>
    <p:sldId id="580" r:id="rId62"/>
    <p:sldId id="581" r:id="rId63"/>
    <p:sldId id="582" r:id="rId64"/>
    <p:sldId id="858" r:id="rId65"/>
    <p:sldId id="583" r:id="rId66"/>
    <p:sldId id="584" r:id="rId67"/>
    <p:sldId id="585" r:id="rId68"/>
    <p:sldId id="586" r:id="rId69"/>
    <p:sldId id="587" r:id="rId70"/>
    <p:sldId id="588" r:id="rId71"/>
    <p:sldId id="589" r:id="rId72"/>
    <p:sldId id="590" r:id="rId73"/>
    <p:sldId id="592" r:id="rId74"/>
    <p:sldId id="863" r:id="rId75"/>
    <p:sldId id="853" r:id="rId76"/>
    <p:sldId id="594" r:id="rId77"/>
    <p:sldId id="595" r:id="rId78"/>
    <p:sldId id="596" r:id="rId79"/>
    <p:sldId id="597" r:id="rId80"/>
    <p:sldId id="515" r:id="rId81"/>
    <p:sldId id="479" r:id="rId82"/>
  </p:sldIdLst>
  <p:sldSz cx="9144000" cy="5143500" type="screen16x9"/>
  <p:notesSz cx="6797675" cy="9926638"/>
  <p:defaultTextStyle>
    <a:defPPr>
      <a:defRPr lang="sr-Latn-R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dža Milanović" initials="NM" lastIdx="9" clrIdx="0">
    <p:extLst>
      <p:ext uri="{19B8F6BF-5375-455C-9EA6-DF929625EA0E}">
        <p15:presenceInfo xmlns:p15="http://schemas.microsoft.com/office/powerpoint/2012/main" userId="Nadža Milanović" providerId="None"/>
      </p:ext>
    </p:extLst>
  </p:cmAuthor>
  <p:cmAuthor id="2" name="Igor Vuković" initials="IV" lastIdx="2" clrIdx="1">
    <p:extLst>
      <p:ext uri="{19B8F6BF-5375-455C-9EA6-DF929625EA0E}">
        <p15:presenceInfo xmlns:p15="http://schemas.microsoft.com/office/powerpoint/2012/main" userId="S-1-5-21-3433107581-4199544081-4202391593-10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1635"/>
    <a:srgbClr val="D2072A"/>
    <a:srgbClr val="C00000"/>
    <a:srgbClr val="D7182A"/>
    <a:srgbClr val="CC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4" autoAdjust="0"/>
    <p:restoredTop sz="95948" autoAdjust="0"/>
  </p:normalViewPr>
  <p:slideViewPr>
    <p:cSldViewPr snapToGrid="0">
      <p:cViewPr varScale="1">
        <p:scale>
          <a:sx n="151" d="100"/>
          <a:sy n="151" d="100"/>
        </p:scale>
        <p:origin x="402" y="13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115" y="8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handoutMaster" Target="handoutMasters/handoutMaster1.xml"/><Relationship Id="rId89" Type="http://schemas.openxmlformats.org/officeDocument/2006/relationships/tableStyles" Target="tableStyle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2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notesMaster" Target="notesMasters/notesMaster1.xml"/><Relationship Id="rId88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viewProps" Target="viewProps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35A955-CA8B-4A2D-A56B-6CDD320A17C6}" type="doc">
      <dgm:prSet loTypeId="urn:microsoft.com/office/officeart/2005/8/layout/StepDownProcess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FDA8EB3B-A455-40E3-9548-E12207584594}">
      <dgm:prSet phldrT="[Text]" custT="1"/>
      <dgm:spPr/>
      <dgm:t>
        <a:bodyPr/>
        <a:lstStyle/>
        <a:p>
          <a:r>
            <a:rPr lang="hr-HR" sz="1800"/>
            <a:t>Prijava u sustav</a:t>
          </a:r>
          <a:endParaRPr lang="en-GB" sz="1800"/>
        </a:p>
      </dgm:t>
    </dgm:pt>
    <dgm:pt modelId="{2DACEB7C-FE8E-448C-B0CD-E540BA94ED47}" type="parTrans" cxnId="{D62F6252-0C85-4598-AA17-790DC4510C60}">
      <dgm:prSet/>
      <dgm:spPr/>
      <dgm:t>
        <a:bodyPr/>
        <a:lstStyle/>
        <a:p>
          <a:endParaRPr lang="en-GB"/>
        </a:p>
      </dgm:t>
    </dgm:pt>
    <dgm:pt modelId="{867E4B7D-39E6-4CB8-AD87-1E79C752A253}" type="sibTrans" cxnId="{D62F6252-0C85-4598-AA17-790DC4510C60}">
      <dgm:prSet/>
      <dgm:spPr/>
      <dgm:t>
        <a:bodyPr/>
        <a:lstStyle/>
        <a:p>
          <a:endParaRPr lang="en-GB"/>
        </a:p>
      </dgm:t>
    </dgm:pt>
    <dgm:pt modelId="{CB5152B9-7ACB-4031-8210-EE00A99CA3C5}">
      <dgm:prSet phldrT="[Text]" custT="1"/>
      <dgm:spPr/>
      <dgm:t>
        <a:bodyPr/>
        <a:lstStyle/>
        <a:p>
          <a:pPr algn="l"/>
          <a:r>
            <a:rPr lang="hr-HR" sz="2000"/>
            <a:t>Kreiranje korisnika u sustavu</a:t>
          </a:r>
          <a:endParaRPr lang="en-GB" sz="2000"/>
        </a:p>
      </dgm:t>
    </dgm:pt>
    <dgm:pt modelId="{3EDC4D26-7E24-450E-96D7-D59ADA7848CD}" type="parTrans" cxnId="{1D5EA6A6-273E-45A3-88F9-4332277160D9}">
      <dgm:prSet/>
      <dgm:spPr/>
      <dgm:t>
        <a:bodyPr/>
        <a:lstStyle/>
        <a:p>
          <a:endParaRPr lang="en-GB"/>
        </a:p>
      </dgm:t>
    </dgm:pt>
    <dgm:pt modelId="{ACF9144B-B699-4A6B-AD95-E80BAE472BE9}" type="sibTrans" cxnId="{1D5EA6A6-273E-45A3-88F9-4332277160D9}">
      <dgm:prSet/>
      <dgm:spPr/>
      <dgm:t>
        <a:bodyPr/>
        <a:lstStyle/>
        <a:p>
          <a:endParaRPr lang="en-GB"/>
        </a:p>
      </dgm:t>
    </dgm:pt>
    <dgm:pt modelId="{00E9AEDF-326D-4522-BE98-4D9D8E56B7E8}">
      <dgm:prSet phldrT="[Text]" custT="1"/>
      <dgm:spPr/>
      <dgm:t>
        <a:bodyPr/>
        <a:lstStyle/>
        <a:p>
          <a:r>
            <a:rPr lang="hr-HR" sz="1800"/>
            <a:t>Kontakt AZVO</a:t>
          </a:r>
          <a:endParaRPr lang="en-GB" sz="1800"/>
        </a:p>
      </dgm:t>
    </dgm:pt>
    <dgm:pt modelId="{002C0D0E-7691-4DE6-826B-7E098F83E51A}" type="parTrans" cxnId="{7ACC0176-2A0E-42E2-BF50-ABBBFD90CA83}">
      <dgm:prSet/>
      <dgm:spPr/>
      <dgm:t>
        <a:bodyPr/>
        <a:lstStyle/>
        <a:p>
          <a:endParaRPr lang="en-GB"/>
        </a:p>
      </dgm:t>
    </dgm:pt>
    <dgm:pt modelId="{F2D57810-C87D-4455-B0AF-CDD59DC80119}" type="sibTrans" cxnId="{7ACC0176-2A0E-42E2-BF50-ABBBFD90CA83}">
      <dgm:prSet/>
      <dgm:spPr/>
      <dgm:t>
        <a:bodyPr/>
        <a:lstStyle/>
        <a:p>
          <a:endParaRPr lang="en-GB"/>
        </a:p>
      </dgm:t>
    </dgm:pt>
    <dgm:pt modelId="{13E5DDFB-2B99-4658-B53B-9CEF18F253F9}">
      <dgm:prSet phldrT="[Text]" custT="1"/>
      <dgm:spPr/>
      <dgm:t>
        <a:bodyPr/>
        <a:lstStyle/>
        <a:p>
          <a:r>
            <a:rPr lang="hr-HR" sz="2000"/>
            <a:t>Dodjela ovlasti za rad </a:t>
          </a:r>
          <a:endParaRPr lang="en-GB" sz="2000"/>
        </a:p>
      </dgm:t>
    </dgm:pt>
    <dgm:pt modelId="{8D1A8E85-A6AA-445A-8B67-61674180EA15}" type="parTrans" cxnId="{56BA3432-B2D2-4B40-B804-394184B2D2E5}">
      <dgm:prSet/>
      <dgm:spPr/>
      <dgm:t>
        <a:bodyPr/>
        <a:lstStyle/>
        <a:p>
          <a:endParaRPr lang="en-GB"/>
        </a:p>
      </dgm:t>
    </dgm:pt>
    <dgm:pt modelId="{F43EEB01-8F2E-4CD2-8366-568282F26756}" type="sibTrans" cxnId="{56BA3432-B2D2-4B40-B804-394184B2D2E5}">
      <dgm:prSet/>
      <dgm:spPr/>
      <dgm:t>
        <a:bodyPr/>
        <a:lstStyle/>
        <a:p>
          <a:endParaRPr lang="en-GB"/>
        </a:p>
      </dgm:t>
    </dgm:pt>
    <dgm:pt modelId="{9A0DD961-42B4-4332-AD1A-E298D0F5D77C}">
      <dgm:prSet phldrT="[Text]" custT="1"/>
      <dgm:spPr/>
      <dgm:t>
        <a:bodyPr/>
        <a:lstStyle/>
        <a:p>
          <a:r>
            <a:rPr lang="hr-HR" sz="2000"/>
            <a:t>Prijava u sustav</a:t>
          </a:r>
          <a:endParaRPr lang="en-GB" sz="2000"/>
        </a:p>
      </dgm:t>
    </dgm:pt>
    <dgm:pt modelId="{BD7B828A-449B-4580-A331-0193F9B2AC7C}" type="parTrans" cxnId="{43CC4605-C45A-45F3-AC06-2E912A3FBC52}">
      <dgm:prSet/>
      <dgm:spPr/>
      <dgm:t>
        <a:bodyPr/>
        <a:lstStyle/>
        <a:p>
          <a:endParaRPr lang="en-GB"/>
        </a:p>
      </dgm:t>
    </dgm:pt>
    <dgm:pt modelId="{9E4FF12E-EAE7-4AA1-9C3F-5EFF76E05AA2}" type="sibTrans" cxnId="{43CC4605-C45A-45F3-AC06-2E912A3FBC52}">
      <dgm:prSet/>
      <dgm:spPr/>
      <dgm:t>
        <a:bodyPr/>
        <a:lstStyle/>
        <a:p>
          <a:endParaRPr lang="en-GB"/>
        </a:p>
      </dgm:t>
    </dgm:pt>
    <dgm:pt modelId="{EE8BD8D6-84C2-4152-80C6-C0EF650C326D}">
      <dgm:prSet phldrT="[Text]" custT="1"/>
      <dgm:spPr/>
      <dgm:t>
        <a:bodyPr/>
        <a:lstStyle/>
        <a:p>
          <a:r>
            <a:rPr lang="hr-HR" sz="2000"/>
            <a:t>Moguć pristup modulu Reakreditacija</a:t>
          </a:r>
          <a:endParaRPr lang="en-GB" sz="2000"/>
        </a:p>
      </dgm:t>
    </dgm:pt>
    <dgm:pt modelId="{A928DC52-E6D8-4680-B662-F2F536F74D70}" type="parTrans" cxnId="{5B0904B2-BDE0-4BB7-8E61-B708E52852F6}">
      <dgm:prSet/>
      <dgm:spPr/>
      <dgm:t>
        <a:bodyPr/>
        <a:lstStyle/>
        <a:p>
          <a:endParaRPr lang="en-GB"/>
        </a:p>
      </dgm:t>
    </dgm:pt>
    <dgm:pt modelId="{80521508-B458-473D-9D46-07A8BA25CC1A}" type="sibTrans" cxnId="{5B0904B2-BDE0-4BB7-8E61-B708E52852F6}">
      <dgm:prSet/>
      <dgm:spPr/>
      <dgm:t>
        <a:bodyPr/>
        <a:lstStyle/>
        <a:p>
          <a:endParaRPr lang="en-GB"/>
        </a:p>
      </dgm:t>
    </dgm:pt>
    <dgm:pt modelId="{B9514410-B7F5-441B-B950-CE13E51C5B2F}" type="pres">
      <dgm:prSet presAssocID="{4E35A955-CA8B-4A2D-A56B-6CDD320A17C6}" presName="rootnode" presStyleCnt="0">
        <dgm:presLayoutVars>
          <dgm:chMax/>
          <dgm:chPref/>
          <dgm:dir/>
          <dgm:animLvl val="lvl"/>
        </dgm:presLayoutVars>
      </dgm:prSet>
      <dgm:spPr/>
    </dgm:pt>
    <dgm:pt modelId="{DE6D0D32-D020-433F-85EC-7A4B37CA44E3}" type="pres">
      <dgm:prSet presAssocID="{FDA8EB3B-A455-40E3-9548-E12207584594}" presName="composite" presStyleCnt="0"/>
      <dgm:spPr/>
    </dgm:pt>
    <dgm:pt modelId="{BA86ED06-B22B-4A05-BA1B-A982D2724B99}" type="pres">
      <dgm:prSet presAssocID="{FDA8EB3B-A455-40E3-9548-E12207584594}" presName="bentUpArrow1" presStyleLbl="alignImgPlace1" presStyleIdx="0" presStyleCnt="2"/>
      <dgm:spPr/>
    </dgm:pt>
    <dgm:pt modelId="{0B48349F-EC20-4247-B702-9B887DBFF6A3}" type="pres">
      <dgm:prSet presAssocID="{FDA8EB3B-A455-40E3-9548-E12207584594}" presName="ParentText" presStyleLbl="node1" presStyleIdx="0" presStyleCnt="3" custLinFactNeighborX="-18115" custLinFactNeighborY="-758">
        <dgm:presLayoutVars>
          <dgm:chMax val="1"/>
          <dgm:chPref val="1"/>
          <dgm:bulletEnabled val="1"/>
        </dgm:presLayoutVars>
      </dgm:prSet>
      <dgm:spPr/>
    </dgm:pt>
    <dgm:pt modelId="{B1C038FC-1A7B-4EC5-851F-7021BD1189A3}" type="pres">
      <dgm:prSet presAssocID="{FDA8EB3B-A455-40E3-9548-E12207584594}" presName="ChildText" presStyleLbl="revTx" presStyleIdx="0" presStyleCnt="3" custScaleX="370513" custLinFactX="10109" custLinFactNeighborX="100000" custLinFactNeighborY="-937">
        <dgm:presLayoutVars>
          <dgm:chMax val="0"/>
          <dgm:chPref val="0"/>
          <dgm:bulletEnabled val="1"/>
        </dgm:presLayoutVars>
      </dgm:prSet>
      <dgm:spPr/>
    </dgm:pt>
    <dgm:pt modelId="{E09DF7AB-798D-4311-A53F-4A7820BC4C5F}" type="pres">
      <dgm:prSet presAssocID="{867E4B7D-39E6-4CB8-AD87-1E79C752A253}" presName="sibTrans" presStyleCnt="0"/>
      <dgm:spPr/>
    </dgm:pt>
    <dgm:pt modelId="{8C5F3671-5758-4DE0-82D3-BEC846A7BAD9}" type="pres">
      <dgm:prSet presAssocID="{00E9AEDF-326D-4522-BE98-4D9D8E56B7E8}" presName="composite" presStyleCnt="0"/>
      <dgm:spPr/>
    </dgm:pt>
    <dgm:pt modelId="{EF042F6A-3A25-42D0-A2E4-32FFDDC2C7C2}" type="pres">
      <dgm:prSet presAssocID="{00E9AEDF-326D-4522-BE98-4D9D8E56B7E8}" presName="bentUpArrow1" presStyleLbl="alignImgPlace1" presStyleIdx="1" presStyleCnt="2" custLinFactNeighborX="-35289" custLinFactNeighborY="-1786"/>
      <dgm:spPr/>
    </dgm:pt>
    <dgm:pt modelId="{6E44391C-2464-40B7-A74F-CD63DB1B4AA9}" type="pres">
      <dgm:prSet presAssocID="{00E9AEDF-326D-4522-BE98-4D9D8E56B7E8}" presName="ParentText" presStyleLbl="node1" presStyleIdx="1" presStyleCnt="3" custLinFactNeighborX="-49322" custLinFactNeighborY="-2221">
        <dgm:presLayoutVars>
          <dgm:chMax val="1"/>
          <dgm:chPref val="1"/>
          <dgm:bulletEnabled val="1"/>
        </dgm:presLayoutVars>
      </dgm:prSet>
      <dgm:spPr/>
    </dgm:pt>
    <dgm:pt modelId="{131C40DD-7C25-4A3C-AD0C-12E2495A76C8}" type="pres">
      <dgm:prSet presAssocID="{00E9AEDF-326D-4522-BE98-4D9D8E56B7E8}" presName="ChildText" presStyleLbl="revTx" presStyleIdx="1" presStyleCnt="3" custScaleX="378779" custLinFactNeighborX="75837" custLinFactNeighborY="3877">
        <dgm:presLayoutVars>
          <dgm:chMax val="0"/>
          <dgm:chPref val="0"/>
          <dgm:bulletEnabled val="1"/>
        </dgm:presLayoutVars>
      </dgm:prSet>
      <dgm:spPr/>
    </dgm:pt>
    <dgm:pt modelId="{9ACF3E86-44CA-4760-893F-80014B94783F}" type="pres">
      <dgm:prSet presAssocID="{F2D57810-C87D-4455-B0AF-CDD59DC80119}" presName="sibTrans" presStyleCnt="0"/>
      <dgm:spPr/>
    </dgm:pt>
    <dgm:pt modelId="{15A79283-634B-42BD-BEBE-64B7B28C2F1D}" type="pres">
      <dgm:prSet presAssocID="{9A0DD961-42B4-4332-AD1A-E298D0F5D77C}" presName="composite" presStyleCnt="0"/>
      <dgm:spPr/>
    </dgm:pt>
    <dgm:pt modelId="{1AD85F9F-DFEB-4E7D-9011-E22C5ACC615F}" type="pres">
      <dgm:prSet presAssocID="{9A0DD961-42B4-4332-AD1A-E298D0F5D77C}" presName="ParentText" presStyleLbl="node1" presStyleIdx="2" presStyleCnt="3" custLinFactNeighborX="-73719" custLinFactNeighborY="-757">
        <dgm:presLayoutVars>
          <dgm:chMax val="1"/>
          <dgm:chPref val="1"/>
          <dgm:bulletEnabled val="1"/>
        </dgm:presLayoutVars>
      </dgm:prSet>
      <dgm:spPr/>
    </dgm:pt>
    <dgm:pt modelId="{58276B42-7809-47F4-81E2-FF4A1918F8B5}" type="pres">
      <dgm:prSet presAssocID="{9A0DD961-42B4-4332-AD1A-E298D0F5D77C}" presName="FinalChildText" presStyleLbl="revTx" presStyleIdx="2" presStyleCnt="3" custScaleX="298396" custLinFactNeighborX="-1786" custLinFactNeighborY="0">
        <dgm:presLayoutVars>
          <dgm:chMax val="0"/>
          <dgm:chPref val="0"/>
          <dgm:bulletEnabled val="1"/>
        </dgm:presLayoutVars>
      </dgm:prSet>
      <dgm:spPr/>
    </dgm:pt>
  </dgm:ptLst>
  <dgm:cxnLst>
    <dgm:cxn modelId="{43CC4605-C45A-45F3-AC06-2E912A3FBC52}" srcId="{4E35A955-CA8B-4A2D-A56B-6CDD320A17C6}" destId="{9A0DD961-42B4-4332-AD1A-E298D0F5D77C}" srcOrd="2" destOrd="0" parTransId="{BD7B828A-449B-4580-A331-0193F9B2AC7C}" sibTransId="{9E4FF12E-EAE7-4AA1-9C3F-5EFF76E05AA2}"/>
    <dgm:cxn modelId="{F4BF841D-DB9E-4474-BAD3-170037689DE7}" type="presOf" srcId="{9A0DD961-42B4-4332-AD1A-E298D0F5D77C}" destId="{1AD85F9F-DFEB-4E7D-9011-E22C5ACC615F}" srcOrd="0" destOrd="0" presId="urn:microsoft.com/office/officeart/2005/8/layout/StepDownProcess"/>
    <dgm:cxn modelId="{56BA3432-B2D2-4B40-B804-394184B2D2E5}" srcId="{00E9AEDF-326D-4522-BE98-4D9D8E56B7E8}" destId="{13E5DDFB-2B99-4658-B53B-9CEF18F253F9}" srcOrd="0" destOrd="0" parTransId="{8D1A8E85-A6AA-445A-8B67-61674180EA15}" sibTransId="{F43EEB01-8F2E-4CD2-8366-568282F26756}"/>
    <dgm:cxn modelId="{73C6EB3E-9FB3-4D2E-B34B-6B42BD04ADB7}" type="presOf" srcId="{4E35A955-CA8B-4A2D-A56B-6CDD320A17C6}" destId="{B9514410-B7F5-441B-B950-CE13E51C5B2F}" srcOrd="0" destOrd="0" presId="urn:microsoft.com/office/officeart/2005/8/layout/StepDownProcess"/>
    <dgm:cxn modelId="{D62F6252-0C85-4598-AA17-790DC4510C60}" srcId="{4E35A955-CA8B-4A2D-A56B-6CDD320A17C6}" destId="{FDA8EB3B-A455-40E3-9548-E12207584594}" srcOrd="0" destOrd="0" parTransId="{2DACEB7C-FE8E-448C-B0CD-E540BA94ED47}" sibTransId="{867E4B7D-39E6-4CB8-AD87-1E79C752A253}"/>
    <dgm:cxn modelId="{7ACC0176-2A0E-42E2-BF50-ABBBFD90CA83}" srcId="{4E35A955-CA8B-4A2D-A56B-6CDD320A17C6}" destId="{00E9AEDF-326D-4522-BE98-4D9D8E56B7E8}" srcOrd="1" destOrd="0" parTransId="{002C0D0E-7691-4DE6-826B-7E098F83E51A}" sibTransId="{F2D57810-C87D-4455-B0AF-CDD59DC80119}"/>
    <dgm:cxn modelId="{39804077-DF2D-4B99-9D0E-DA43268ABAFE}" type="presOf" srcId="{13E5DDFB-2B99-4658-B53B-9CEF18F253F9}" destId="{131C40DD-7C25-4A3C-AD0C-12E2495A76C8}" srcOrd="0" destOrd="0" presId="urn:microsoft.com/office/officeart/2005/8/layout/StepDownProcess"/>
    <dgm:cxn modelId="{5A44AE80-3AE1-4EBB-A06D-02D624AE4D84}" type="presOf" srcId="{FDA8EB3B-A455-40E3-9548-E12207584594}" destId="{0B48349F-EC20-4247-B702-9B887DBFF6A3}" srcOrd="0" destOrd="0" presId="urn:microsoft.com/office/officeart/2005/8/layout/StepDownProcess"/>
    <dgm:cxn modelId="{076D77A4-8D3B-4539-A647-7FCCB4A3DD45}" type="presOf" srcId="{EE8BD8D6-84C2-4152-80C6-C0EF650C326D}" destId="{58276B42-7809-47F4-81E2-FF4A1918F8B5}" srcOrd="0" destOrd="0" presId="urn:microsoft.com/office/officeart/2005/8/layout/StepDownProcess"/>
    <dgm:cxn modelId="{1D5EA6A6-273E-45A3-88F9-4332277160D9}" srcId="{FDA8EB3B-A455-40E3-9548-E12207584594}" destId="{CB5152B9-7ACB-4031-8210-EE00A99CA3C5}" srcOrd="0" destOrd="0" parTransId="{3EDC4D26-7E24-450E-96D7-D59ADA7848CD}" sibTransId="{ACF9144B-B699-4A6B-AD95-E80BAE472BE9}"/>
    <dgm:cxn modelId="{5B0904B2-BDE0-4BB7-8E61-B708E52852F6}" srcId="{9A0DD961-42B4-4332-AD1A-E298D0F5D77C}" destId="{EE8BD8D6-84C2-4152-80C6-C0EF650C326D}" srcOrd="0" destOrd="0" parTransId="{A928DC52-E6D8-4680-B662-F2F536F74D70}" sibTransId="{80521508-B458-473D-9D46-07A8BA25CC1A}"/>
    <dgm:cxn modelId="{C6DD16BD-5AD8-4DBC-A5DE-CD05A1156328}" type="presOf" srcId="{CB5152B9-7ACB-4031-8210-EE00A99CA3C5}" destId="{B1C038FC-1A7B-4EC5-851F-7021BD1189A3}" srcOrd="0" destOrd="0" presId="urn:microsoft.com/office/officeart/2005/8/layout/StepDownProcess"/>
    <dgm:cxn modelId="{A2F687D9-8797-4375-B1A6-BE7C19CF61F9}" type="presOf" srcId="{00E9AEDF-326D-4522-BE98-4D9D8E56B7E8}" destId="{6E44391C-2464-40B7-A74F-CD63DB1B4AA9}" srcOrd="0" destOrd="0" presId="urn:microsoft.com/office/officeart/2005/8/layout/StepDownProcess"/>
    <dgm:cxn modelId="{CD859D25-C5E0-46DC-A26C-12B9799EF0D2}" type="presParOf" srcId="{B9514410-B7F5-441B-B950-CE13E51C5B2F}" destId="{DE6D0D32-D020-433F-85EC-7A4B37CA44E3}" srcOrd="0" destOrd="0" presId="urn:microsoft.com/office/officeart/2005/8/layout/StepDownProcess"/>
    <dgm:cxn modelId="{73367BD1-CF50-49BF-94B8-4AE044FA49E1}" type="presParOf" srcId="{DE6D0D32-D020-433F-85EC-7A4B37CA44E3}" destId="{BA86ED06-B22B-4A05-BA1B-A982D2724B99}" srcOrd="0" destOrd="0" presId="urn:microsoft.com/office/officeart/2005/8/layout/StepDownProcess"/>
    <dgm:cxn modelId="{2467C43D-35D6-41C4-9D5A-55C989D4941E}" type="presParOf" srcId="{DE6D0D32-D020-433F-85EC-7A4B37CA44E3}" destId="{0B48349F-EC20-4247-B702-9B887DBFF6A3}" srcOrd="1" destOrd="0" presId="urn:microsoft.com/office/officeart/2005/8/layout/StepDownProcess"/>
    <dgm:cxn modelId="{EC4BA2A4-9308-4D22-A4A1-8697FE52FA4B}" type="presParOf" srcId="{DE6D0D32-D020-433F-85EC-7A4B37CA44E3}" destId="{B1C038FC-1A7B-4EC5-851F-7021BD1189A3}" srcOrd="2" destOrd="0" presId="urn:microsoft.com/office/officeart/2005/8/layout/StepDownProcess"/>
    <dgm:cxn modelId="{165A5D99-FF5F-42C4-B6B6-EFF3AB9E1293}" type="presParOf" srcId="{B9514410-B7F5-441B-B950-CE13E51C5B2F}" destId="{E09DF7AB-798D-4311-A53F-4A7820BC4C5F}" srcOrd="1" destOrd="0" presId="urn:microsoft.com/office/officeart/2005/8/layout/StepDownProcess"/>
    <dgm:cxn modelId="{ACFCC77A-38F1-4E12-A2CB-56545018EDF5}" type="presParOf" srcId="{B9514410-B7F5-441B-B950-CE13E51C5B2F}" destId="{8C5F3671-5758-4DE0-82D3-BEC846A7BAD9}" srcOrd="2" destOrd="0" presId="urn:microsoft.com/office/officeart/2005/8/layout/StepDownProcess"/>
    <dgm:cxn modelId="{AE8C3997-0149-46BC-BBF5-BEA7B9B2FAA0}" type="presParOf" srcId="{8C5F3671-5758-4DE0-82D3-BEC846A7BAD9}" destId="{EF042F6A-3A25-42D0-A2E4-32FFDDC2C7C2}" srcOrd="0" destOrd="0" presId="urn:microsoft.com/office/officeart/2005/8/layout/StepDownProcess"/>
    <dgm:cxn modelId="{56802F91-60C3-46B9-966F-DCEEEA3E5385}" type="presParOf" srcId="{8C5F3671-5758-4DE0-82D3-BEC846A7BAD9}" destId="{6E44391C-2464-40B7-A74F-CD63DB1B4AA9}" srcOrd="1" destOrd="0" presId="urn:microsoft.com/office/officeart/2005/8/layout/StepDownProcess"/>
    <dgm:cxn modelId="{E5BC89B7-71BF-40A9-BBF9-06AE0DC08EBA}" type="presParOf" srcId="{8C5F3671-5758-4DE0-82D3-BEC846A7BAD9}" destId="{131C40DD-7C25-4A3C-AD0C-12E2495A76C8}" srcOrd="2" destOrd="0" presId="urn:microsoft.com/office/officeart/2005/8/layout/StepDownProcess"/>
    <dgm:cxn modelId="{D92433A4-7083-4102-9631-5FB5FC319285}" type="presParOf" srcId="{B9514410-B7F5-441B-B950-CE13E51C5B2F}" destId="{9ACF3E86-44CA-4760-893F-80014B94783F}" srcOrd="3" destOrd="0" presId="urn:microsoft.com/office/officeart/2005/8/layout/StepDownProcess"/>
    <dgm:cxn modelId="{6B73F64A-AB4E-479D-BF16-48AEF57E79BC}" type="presParOf" srcId="{B9514410-B7F5-441B-B950-CE13E51C5B2F}" destId="{15A79283-634B-42BD-BEBE-64B7B28C2F1D}" srcOrd="4" destOrd="0" presId="urn:microsoft.com/office/officeart/2005/8/layout/StepDownProcess"/>
    <dgm:cxn modelId="{D2FD39E9-8D46-4814-88FE-12D07F51794A}" type="presParOf" srcId="{15A79283-634B-42BD-BEBE-64B7B28C2F1D}" destId="{1AD85F9F-DFEB-4E7D-9011-E22C5ACC615F}" srcOrd="0" destOrd="0" presId="urn:microsoft.com/office/officeart/2005/8/layout/StepDownProcess"/>
    <dgm:cxn modelId="{00605EDC-1DA3-4A31-9084-171E10D6A4DC}" type="presParOf" srcId="{15A79283-634B-42BD-BEBE-64B7B28C2F1D}" destId="{58276B42-7809-47F4-81E2-FF4A1918F8B5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86ED06-B22B-4A05-BA1B-A982D2724B99}">
      <dsp:nvSpPr>
        <dsp:cNvPr id="0" name=""/>
        <dsp:cNvSpPr/>
      </dsp:nvSpPr>
      <dsp:spPr>
        <a:xfrm rot="5400000">
          <a:off x="478507" y="989788"/>
          <a:ext cx="875382" cy="9965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2">
                <a:tint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48349F-EC20-4247-B702-9B887DBFF6A3}">
      <dsp:nvSpPr>
        <dsp:cNvPr id="0" name=""/>
        <dsp:cNvSpPr/>
      </dsp:nvSpPr>
      <dsp:spPr>
        <a:xfrm>
          <a:off x="0" y="11590"/>
          <a:ext cx="1473629" cy="103149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/>
            <a:t>Prijava u sustav</a:t>
          </a:r>
          <a:endParaRPr lang="en-GB" sz="1800" kern="1200"/>
        </a:p>
      </dsp:txBody>
      <dsp:txXfrm>
        <a:off x="50362" y="61952"/>
        <a:ext cx="1372905" cy="930768"/>
      </dsp:txXfrm>
    </dsp:sp>
    <dsp:sp modelId="{B1C038FC-1A7B-4EC5-851F-7021BD1189A3}">
      <dsp:nvSpPr>
        <dsp:cNvPr id="0" name=""/>
        <dsp:cNvSpPr/>
      </dsp:nvSpPr>
      <dsp:spPr>
        <a:xfrm>
          <a:off x="1450688" y="109973"/>
          <a:ext cx="3971075" cy="833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000" kern="1200"/>
            <a:t>Kreiranje korisnika u sustavu</a:t>
          </a:r>
          <a:endParaRPr lang="en-GB" sz="2000" kern="1200"/>
        </a:p>
      </dsp:txBody>
      <dsp:txXfrm>
        <a:off x="1450688" y="109973"/>
        <a:ext cx="3971075" cy="833697"/>
      </dsp:txXfrm>
    </dsp:sp>
    <dsp:sp modelId="{EF042F6A-3A25-42D0-A2E4-32FFDDC2C7C2}">
      <dsp:nvSpPr>
        <dsp:cNvPr id="0" name=""/>
        <dsp:cNvSpPr/>
      </dsp:nvSpPr>
      <dsp:spPr>
        <a:xfrm rot="5400000">
          <a:off x="2064763" y="2132861"/>
          <a:ext cx="875382" cy="9965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2">
                <a:tint val="50000"/>
                <a:hueOff val="11245096"/>
                <a:satOff val="-10869"/>
                <a:lumOff val="971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50000"/>
                <a:hueOff val="11245096"/>
                <a:satOff val="-10869"/>
                <a:lumOff val="971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50000"/>
                <a:hueOff val="11245096"/>
                <a:satOff val="-10869"/>
                <a:lumOff val="971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E44391C-2464-40B7-A74F-CD63DB1B4AA9}">
      <dsp:nvSpPr>
        <dsp:cNvPr id="0" name=""/>
        <dsp:cNvSpPr/>
      </dsp:nvSpPr>
      <dsp:spPr>
        <a:xfrm>
          <a:off x="1457704" y="1155206"/>
          <a:ext cx="1473629" cy="103149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4840326"/>
                <a:satOff val="9201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40326"/>
                <a:satOff val="9201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40326"/>
                <a:satOff val="9201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/>
            <a:t>Kontakt AZVO</a:t>
          </a:r>
          <a:endParaRPr lang="en-GB" sz="1800" kern="1200"/>
        </a:p>
      </dsp:txBody>
      <dsp:txXfrm>
        <a:off x="1508066" y="1205568"/>
        <a:ext cx="1372905" cy="930768"/>
      </dsp:txXfrm>
    </dsp:sp>
    <dsp:sp modelId="{131C40DD-7C25-4A3C-AD0C-12E2495A76C8}">
      <dsp:nvSpPr>
        <dsp:cNvPr id="0" name=""/>
        <dsp:cNvSpPr/>
      </dsp:nvSpPr>
      <dsp:spPr>
        <a:xfrm>
          <a:off x="2977015" y="1308814"/>
          <a:ext cx="4059668" cy="833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000" kern="1200"/>
            <a:t>Dodjela ovlasti za rad </a:t>
          </a:r>
          <a:endParaRPr lang="en-GB" sz="2000" kern="1200"/>
        </a:p>
      </dsp:txBody>
      <dsp:txXfrm>
        <a:off x="2977015" y="1308814"/>
        <a:ext cx="4059668" cy="833697"/>
      </dsp:txXfrm>
    </dsp:sp>
    <dsp:sp modelId="{1AD85F9F-DFEB-4E7D-9011-E22C5ACC615F}">
      <dsp:nvSpPr>
        <dsp:cNvPr id="0" name=""/>
        <dsp:cNvSpPr/>
      </dsp:nvSpPr>
      <dsp:spPr>
        <a:xfrm>
          <a:off x="2995493" y="2329014"/>
          <a:ext cx="1473629" cy="103149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9680652"/>
                <a:satOff val="18402"/>
                <a:lumOff val="-62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9680652"/>
                <a:satOff val="18402"/>
                <a:lumOff val="-62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9680652"/>
                <a:satOff val="18402"/>
                <a:lumOff val="-62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Prijava u sustav</a:t>
          </a:r>
          <a:endParaRPr lang="en-GB" sz="2000" kern="1200"/>
        </a:p>
      </dsp:txBody>
      <dsp:txXfrm>
        <a:off x="3045855" y="2379376"/>
        <a:ext cx="1372905" cy="930768"/>
      </dsp:txXfrm>
    </dsp:sp>
    <dsp:sp modelId="{58276B42-7809-47F4-81E2-FF4A1918F8B5}">
      <dsp:nvSpPr>
        <dsp:cNvPr id="0" name=""/>
        <dsp:cNvSpPr/>
      </dsp:nvSpPr>
      <dsp:spPr>
        <a:xfrm>
          <a:off x="4473143" y="2435199"/>
          <a:ext cx="3198141" cy="833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000" kern="1200"/>
            <a:t>Moguć pristup modulu Reakreditacija</a:t>
          </a:r>
          <a:endParaRPr lang="en-GB" sz="2000" kern="1200"/>
        </a:p>
      </dsp:txBody>
      <dsp:txXfrm>
        <a:off x="4473143" y="2435199"/>
        <a:ext cx="3198141" cy="8336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2" Type="http://schemas.openxmlformats.org/officeDocument/2006/relationships/image" Target="../media/image2.png"/><Relationship Id="rId1" Type="http://schemas.openxmlformats.org/officeDocument/2006/relationships/theme" Target="../theme/theme4.xml"/><Relationship Id="rId4" Type="http://schemas.openxmlformats.org/officeDocument/2006/relationships/image" Target="../media/image3.gif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853DB-230B-4F3D-B9BF-250411BF9C4B}" type="datetimeFigureOut">
              <a:rPr lang="hr-HR" smtClean="0"/>
              <a:t>17.1.2025.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A04F5-5F63-4D08-AD88-EB891A182B2F}" type="slidenum">
              <a:rPr lang="hr-HR" smtClean="0"/>
              <a:t>‹#›</a:t>
            </a:fld>
            <a:endParaRPr lang="hr-HR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424" y="9029196"/>
            <a:ext cx="685385" cy="270000"/>
          </a:xfrm>
          <a:prstGeom prst="rect">
            <a:avLst/>
          </a:prstGeom>
        </p:spPr>
      </p:pic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" y="8948196"/>
            <a:ext cx="110798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41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2" Type="http://schemas.openxmlformats.org/officeDocument/2006/relationships/image" Target="../media/image2.png"/><Relationship Id="rId1" Type="http://schemas.openxmlformats.org/officeDocument/2006/relationships/theme" Target="../theme/theme3.xml"/><Relationship Id="rId4" Type="http://schemas.openxmlformats.org/officeDocument/2006/relationships/image" Target="../media/image3.gif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F9046-B63C-4A32-BE1A-8D8BC0B360B6}" type="datetimeFigureOut">
              <a:rPr lang="hr-HR" smtClean="0"/>
              <a:t>17.1.2025.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95B1D-EC5B-426D-9BEA-45F6C2B62C27}" type="slidenum">
              <a:rPr lang="hr-HR" smtClean="0"/>
              <a:t>‹#›</a:t>
            </a:fld>
            <a:endParaRPr lang="hr-H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424" y="9004812"/>
            <a:ext cx="685385" cy="270000"/>
          </a:xfrm>
          <a:prstGeom prst="rect">
            <a:avLst/>
          </a:prstGeom>
        </p:spPr>
      </p:pic>
      <p:pic>
        <p:nvPicPr>
          <p:cNvPr id="9" name="Picture 8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" y="8923812"/>
            <a:ext cx="110798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6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0394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/>
              <a:t>Uvod – zakoni, pravilnici i obveze VU-ova</a:t>
            </a:r>
          </a:p>
          <a:p>
            <a:r>
              <a:rPr lang="hr-HR"/>
              <a:t>Ispričati što smo napravili:</a:t>
            </a:r>
          </a:p>
          <a:p>
            <a:pPr lvl="1"/>
            <a:r>
              <a:rPr lang="hr-HR"/>
              <a:t>ISVU – izdavanje digitalnih završnih dokumenata – objasniti kako funkcionira</a:t>
            </a:r>
          </a:p>
          <a:p>
            <a:pPr lvl="2"/>
            <a:r>
              <a:rPr lang="hr-HR"/>
              <a:t>AKD i digitalni potpis – par slideova</a:t>
            </a:r>
          </a:p>
          <a:p>
            <a:pPr lvl="2"/>
            <a:r>
              <a:rPr lang="hr-HR"/>
              <a:t>Prikaz procesa izdavanja po koracima (početna Ogijeva prezentacija s radne skupine – doraditi da bude preglednije)</a:t>
            </a:r>
          </a:p>
          <a:p>
            <a:pPr lvl="1"/>
            <a:r>
              <a:rPr lang="hr-HR"/>
              <a:t>Digitalni registar diploma</a:t>
            </a:r>
          </a:p>
          <a:p>
            <a:pPr lvl="2"/>
            <a:r>
              <a:rPr lang="hr-HR"/>
              <a:t>Objasniti kao na prezentaciji radne skupine</a:t>
            </a:r>
          </a:p>
          <a:p>
            <a:pPr lvl="2"/>
            <a:r>
              <a:rPr lang="hr-HR"/>
              <a:t>Objasniti što dokumenti moraju sadržavati da bi mogli ući u Registar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7229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/>
              <a:t>Uvod – zakoni, pravilnici i obveze VU-ova</a:t>
            </a:r>
          </a:p>
          <a:p>
            <a:r>
              <a:rPr lang="hr-HR"/>
              <a:t>Ispričati što smo napravili:</a:t>
            </a:r>
          </a:p>
          <a:p>
            <a:pPr lvl="1"/>
            <a:r>
              <a:rPr lang="hr-HR"/>
              <a:t>ISVU – izdavanje digitalnih završnih dokumenata – objasniti kako funkcionira</a:t>
            </a:r>
          </a:p>
          <a:p>
            <a:pPr lvl="2"/>
            <a:r>
              <a:rPr lang="hr-HR"/>
              <a:t>AKD i digitalni potpis – par slideova</a:t>
            </a:r>
          </a:p>
          <a:p>
            <a:pPr lvl="2"/>
            <a:r>
              <a:rPr lang="hr-HR"/>
              <a:t>Prikaz procesa izdavanja po koracima (početna Ogijeva prezentacija s radne skupine – doraditi da bude preglednije)</a:t>
            </a:r>
          </a:p>
          <a:p>
            <a:pPr lvl="1"/>
            <a:r>
              <a:rPr lang="hr-HR"/>
              <a:t>Digitalni registar diploma</a:t>
            </a:r>
          </a:p>
          <a:p>
            <a:pPr lvl="2"/>
            <a:r>
              <a:rPr lang="hr-HR"/>
              <a:t>Objasniti kao na prezentaciji radne skupine</a:t>
            </a:r>
          </a:p>
          <a:p>
            <a:pPr lvl="2"/>
            <a:r>
              <a:rPr lang="hr-HR"/>
              <a:t>Objasniti što dokumenti moraju sadržavati da bi mogli ući u Registar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86786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376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hyperlink" Target="http://www.srce.unizg.hr/otvoreni-pristup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datni naslov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353A74F-4DD0-138A-975C-5030F8A82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0250" y="1947513"/>
            <a:ext cx="5143500" cy="542415"/>
          </a:xfrm>
        </p:spPr>
        <p:txBody>
          <a:bodyPr anchor="b">
            <a:normAutofit/>
          </a:bodyPr>
          <a:lstStyle>
            <a:lvl1pPr algn="ctr">
              <a:defRPr sz="23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25F8E03-8A89-5F11-2482-9205EF7B53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0250" y="2732813"/>
            <a:ext cx="5143500" cy="1241822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hr-HR"/>
              <a:t>Kliknite da biste uredili stil podnaslova matrice</a:t>
            </a:r>
            <a:endParaRPr lang="hr-HR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F21C0B-EC09-4837-B2A6-D55A3986B074}"/>
              </a:ext>
            </a:extLst>
          </p:cNvPr>
          <p:cNvCxnSpPr>
            <a:cxnSpLocks/>
          </p:cNvCxnSpPr>
          <p:nvPr/>
        </p:nvCxnSpPr>
        <p:spPr>
          <a:xfrm>
            <a:off x="1615381" y="2611370"/>
            <a:ext cx="591502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801C58-8B03-4514-8919-2916CC7B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F23E58-7E92-466F-9C53-C8CC4874C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33305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hr-H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8CE25-8879-4D48-B4AD-189C8D4CF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74D94-8336-41CE-B88A-07D441B8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1019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1748DB3-FA31-1911-AAF3-D9A18CECD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874519"/>
            <a:ext cx="5915025" cy="378215"/>
          </a:xfrm>
        </p:spPr>
        <p:txBody>
          <a:bodyPr anchor="b">
            <a:normAutofit/>
          </a:bodyPr>
          <a:lstStyle>
            <a:lvl1pPr>
              <a:defRPr sz="1400"/>
            </a:lvl1pPr>
          </a:lstStyle>
          <a:p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558BF4-1C49-4404-8F31-516B6C444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0975" y="2422553"/>
            <a:ext cx="5915025" cy="1125140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25716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75F42F8-6F72-C635-A622-A932D2286450}"/>
              </a:ext>
            </a:extLst>
          </p:cNvPr>
          <p:cNvCxnSpPr>
            <a:cxnSpLocks/>
          </p:cNvCxnSpPr>
          <p:nvPr/>
        </p:nvCxnSpPr>
        <p:spPr>
          <a:xfrm>
            <a:off x="1455440" y="2337643"/>
            <a:ext cx="591502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D18CF3-F27A-4CF7-88DA-6DE5ADBB0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6D1D6D-C8A3-4CDF-B800-B23D48CE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591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7DA85-8210-4E8D-B374-3ED24910A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F2D232-DF4A-4A1E-BF7E-F3A0332E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64290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4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4" y="1878807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C4DA47-703A-4DA8-B646-C4526E216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977B39-4152-427A-989E-29F97EE3B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5859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CFEF19-0D93-24E5-035A-7045BEC950A8}"/>
              </a:ext>
            </a:extLst>
          </p:cNvPr>
          <p:cNvCxnSpPr>
            <a:cxnSpLocks/>
          </p:cNvCxnSpPr>
          <p:nvPr/>
        </p:nvCxnSpPr>
        <p:spPr>
          <a:xfrm>
            <a:off x="472381" y="1103811"/>
            <a:ext cx="823552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440ABD-21B3-4DBF-9F7A-5E1926A6E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201F9D-E111-475C-BADF-64FF933C5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8654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5F2A4F-3A01-472D-BD9C-D4948A565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7E9C3A-0250-4665-881A-700202FFE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2389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300"/>
            </a:lvl1pPr>
          </a:lstStyle>
          <a:p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4"/>
            <a:ext cx="4629151" cy="365521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hr-H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C2E657-A4E2-407A-BE3A-64539E7AA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EBB3A-ABE2-420C-A7BA-FE654A21A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74981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300"/>
            </a:lvl1pPr>
          </a:lstStyle>
          <a:p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4"/>
            <a:ext cx="4629151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69" indent="0">
              <a:buNone/>
              <a:defRPr sz="1575"/>
            </a:lvl2pPr>
            <a:lvl3pPr marL="514337" indent="0">
              <a:buNone/>
              <a:defRPr sz="1350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hr-HR"/>
              <a:t>Kliknite ikonu da biste dodali  sliku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D3E6CB-F5AA-4066-A4D3-5B061AB34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587E8-ED36-4755-84AA-33A38C72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20350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4C00A3-8776-D597-837E-E5B8F56EAE41}"/>
              </a:ext>
            </a:extLst>
          </p:cNvPr>
          <p:cNvCxnSpPr>
            <a:cxnSpLocks/>
          </p:cNvCxnSpPr>
          <p:nvPr/>
        </p:nvCxnSpPr>
        <p:spPr>
          <a:xfrm>
            <a:off x="472381" y="1103811"/>
            <a:ext cx="823552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A435A82-00C5-4FAF-A070-5826349FB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8701E76-D4BD-4098-B7A4-0CE4DBA5F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02201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273846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6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43133-84E4-438A-9797-31F58379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4EF4D-B2FC-4089-BB33-7AFA9E267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50425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adnji slaj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25CFFBB-1656-4BC5-9791-61CE66541E14}"/>
              </a:ext>
            </a:extLst>
          </p:cNvPr>
          <p:cNvGrpSpPr/>
          <p:nvPr userDrawn="1"/>
        </p:nvGrpSpPr>
        <p:grpSpPr>
          <a:xfrm>
            <a:off x="891876" y="2915042"/>
            <a:ext cx="7360249" cy="1331593"/>
            <a:chOff x="989514" y="2915042"/>
            <a:chExt cx="7360249" cy="1331593"/>
          </a:xfrm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AEDFD92A-D570-4044-74DA-54F7B23EEE49}"/>
                </a:ext>
              </a:extLst>
            </p:cNvPr>
            <p:cNvSpPr txBox="1"/>
            <p:nvPr userDrawn="1"/>
          </p:nvSpPr>
          <p:spPr>
            <a:xfrm>
              <a:off x="5801856" y="2915042"/>
              <a:ext cx="2547907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hr-HR" sz="7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Srce politikom otvorenog pristupa široj javnosti osigurava dostupnost i korištenje svih rezultata rada Srca, a prvenstveno obrazovnih i stručnih informacija i sadržaja nastalih djelovanjem i radom Srca.</a:t>
              </a:r>
              <a:endParaRPr lang="hr-HR" sz="700" dirty="0">
                <a:solidFill>
                  <a:srgbClr val="CC3C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B1EFE6B7-D1D6-47CD-6EA4-D03F00A30F0E}"/>
                </a:ext>
              </a:extLst>
            </p:cNvPr>
            <p:cNvSpPr txBox="1"/>
            <p:nvPr userDrawn="1"/>
          </p:nvSpPr>
          <p:spPr>
            <a:xfrm>
              <a:off x="2731473" y="2918939"/>
              <a:ext cx="261070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pt-BR" sz="700" b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Ovo djelo je dano na korištenje pod licencom Creative Commons </a:t>
              </a:r>
              <a:r>
                <a:rPr lang="pt-BR" sz="700" b="0" i="1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Imenovanje-Dijeli pod istim uvjetima </a:t>
              </a:r>
              <a:r>
                <a:rPr lang="pt-BR" sz="7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4.0 međunarodna</a:t>
              </a:r>
              <a:r>
                <a:rPr lang="pt-BR" sz="700" b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</a:t>
              </a:r>
              <a:endParaRPr lang="hr-HR" sz="700" b="1" u="none" kern="1200" dirty="0">
                <a:solidFill>
                  <a:srgbClr val="CC3C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AAB90880-4F0D-7C1A-B069-4249B48B4087}"/>
                </a:ext>
              </a:extLst>
            </p:cNvPr>
            <p:cNvSpPr txBox="1"/>
            <p:nvPr userDrawn="1"/>
          </p:nvSpPr>
          <p:spPr>
            <a:xfrm>
              <a:off x="1115724" y="3599709"/>
              <a:ext cx="949299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r-HR" sz="675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www.srce.unizg.hr</a:t>
              </a:r>
              <a:endParaRPr lang="hr-HR" sz="675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 1">
              <a:extLst>
                <a:ext uri="{FF2B5EF4-FFF2-40B4-BE49-F238E27FC236}">
                  <a16:creationId xmlns:a16="http://schemas.microsoft.com/office/drawing/2014/main" id="{0ECCBBAB-08B2-29D2-8D07-A6D32135129A}"/>
                </a:ext>
              </a:extLst>
            </p:cNvPr>
            <p:cNvSpPr/>
            <p:nvPr userDrawn="1"/>
          </p:nvSpPr>
          <p:spPr>
            <a:xfrm>
              <a:off x="2941549" y="3599709"/>
              <a:ext cx="2190554" cy="1962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r-HR" sz="675" b="1" u="sng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creativecommons.org/licenses/by-sa/4.0/deed.hr</a:t>
              </a:r>
            </a:p>
          </p:txBody>
        </p:sp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356471A3-9D15-19E7-C3C5-79A39F9FFFDA}"/>
                </a:ext>
              </a:extLst>
            </p:cNvPr>
            <p:cNvSpPr/>
            <p:nvPr userDrawn="1"/>
          </p:nvSpPr>
          <p:spPr>
            <a:xfrm>
              <a:off x="6257316" y="3599709"/>
              <a:ext cx="1636987" cy="1962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r-HR" sz="675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www.srce.unizg.hr/otvoreni-pristup</a:t>
              </a:r>
              <a:endParaRPr lang="hr-HR" sz="675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" name="Picture 14">
              <a:hlinkClick r:id="rId4"/>
              <a:extLst>
                <a:ext uri="{FF2B5EF4-FFF2-40B4-BE49-F238E27FC236}">
                  <a16:creationId xmlns:a16="http://schemas.microsoft.com/office/drawing/2014/main" id="{113E224B-D696-BF4A-9BF2-F98217CA18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3117" y="3976635"/>
              <a:ext cx="685385" cy="270000"/>
            </a:xfrm>
            <a:prstGeom prst="rect">
              <a:avLst/>
            </a:prstGeom>
          </p:spPr>
        </p:pic>
        <p:pic>
          <p:nvPicPr>
            <p:cNvPr id="20" name="Picture 16">
              <a:hlinkClick r:id="rId3"/>
              <a:extLst>
                <a:ext uri="{FF2B5EF4-FFF2-40B4-BE49-F238E27FC236}">
                  <a16:creationId xmlns:a16="http://schemas.microsoft.com/office/drawing/2014/main" id="{6127FA4B-F666-45C5-680E-5F8CB71DD3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514" y="2918939"/>
              <a:ext cx="1201718" cy="468548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FD7B0D4E-3055-CD93-7A04-A2B4A44891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2177" y="3983688"/>
              <a:ext cx="729299" cy="255894"/>
            </a:xfrm>
            <a:prstGeom prst="rect">
              <a:avLst/>
            </a:prstGeom>
          </p:spPr>
        </p:pic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38BBC1-AE76-4E31-A813-3AE66F3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175A99-3C77-4CF2-A91F-6E58F7A38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B63765A-0810-4DA2-BAA9-86CDB74EB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873" y="402695"/>
            <a:ext cx="6720254" cy="147592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E6CA525B-2D2E-49E5-A9CA-61E7485C5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1873" y="2066393"/>
            <a:ext cx="6720254" cy="600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42108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14062E9D-142C-F67B-5C19-22A0FB32C9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44601" y="1744197"/>
            <a:ext cx="5254797" cy="23844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ikonu da biste dodali  sliku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9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lagođeni izg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5F123A9-AD7D-AED8-46ED-E29893A0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487" y="2244113"/>
            <a:ext cx="5915025" cy="73941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E4BFF0-D125-86A7-CCAE-B468AC558A40}"/>
              </a:ext>
            </a:extLst>
          </p:cNvPr>
          <p:cNvCxnSpPr>
            <a:cxnSpLocks/>
          </p:cNvCxnSpPr>
          <p:nvPr/>
        </p:nvCxnSpPr>
        <p:spPr>
          <a:xfrm>
            <a:off x="1614488" y="2977703"/>
            <a:ext cx="591502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ubtitle 2">
            <a:extLst>
              <a:ext uri="{FF2B5EF4-FFF2-40B4-BE49-F238E27FC236}">
                <a16:creationId xmlns:a16="http://schemas.microsoft.com/office/drawing/2014/main" id="{F2D2217B-1BDD-4FA1-B069-A04B3E2F9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0250" y="3101801"/>
            <a:ext cx="5143500" cy="1241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0468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A99239-FD53-9984-76A9-B48DEFFE886B}"/>
              </a:ext>
            </a:extLst>
          </p:cNvPr>
          <p:cNvCxnSpPr/>
          <p:nvPr/>
        </p:nvCxnSpPr>
        <p:spPr>
          <a:xfrm>
            <a:off x="1659487" y="4733923"/>
            <a:ext cx="0" cy="256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61B1C1-1DFF-4411-534B-3764D3A4C50A}"/>
              </a:ext>
            </a:extLst>
          </p:cNvPr>
          <p:cNvCxnSpPr/>
          <p:nvPr/>
        </p:nvCxnSpPr>
        <p:spPr>
          <a:xfrm>
            <a:off x="7478549" y="4733923"/>
            <a:ext cx="0" cy="256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C151862D-108B-5E80-3537-5ACE387D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FA6F22B-D305-10FD-132B-93D5797AB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hr-H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5F70E2-9774-4B9F-B9F1-AA3F852A48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44912" y="4766164"/>
            <a:ext cx="11971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i="1">
                <a:solidFill>
                  <a:schemeClr val="tx1"/>
                </a:solidFill>
              </a:defRPr>
            </a:lvl1pPr>
          </a:lstStyle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46192-7FD8-4465-A667-5FE4EDBD7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3263" y="4767263"/>
            <a:ext cx="501747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i="1">
                <a:solidFill>
                  <a:schemeClr val="tx1"/>
                </a:solidFill>
              </a:defRPr>
            </a:lvl1pPr>
          </a:lstStyle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18362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9" r:id="rId12"/>
  </p:sldLayoutIdLst>
  <p:hf sldNum="0" hdr="0"/>
  <p:txStyles>
    <p:titleStyle>
      <a:lvl1pPr algn="ctr" defTabSz="514337" rtl="0" eaLnBrk="1" latinLnBrk="0" hangingPunct="1">
        <a:lnSpc>
          <a:spcPct val="90000"/>
        </a:lnSpc>
        <a:spcBef>
          <a:spcPct val="0"/>
        </a:spcBef>
        <a:buNone/>
        <a:defRPr sz="2025" b="1" kern="1200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Clr>
          <a:srgbClr val="C00000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620" userDrawn="1">
          <p15:clr>
            <a:srgbClr val="F26B43"/>
          </p15:clr>
        </p15:guide>
        <p15:guide id="4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532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srce.hr/display/ISEVO/" TargetMode="External"/><Relationship Id="rId2" Type="http://schemas.openxmlformats.org/officeDocument/2006/relationships/hyperlink" Target="https://visokoobrazovanje.hr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srce.hr/pages/viewpage.action?pageId=191303433" TargetMode="External"/><Relationship Id="rId2" Type="http://schemas.openxmlformats.org/officeDocument/2006/relationships/hyperlink" Target="https://ispik.srce.h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zvo.hr/vrednovanja/reakreditacija/reakreditacija-visokih-ucilista/" TargetMode="Externa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mailto:reakreditacija@srce.hr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5446" y="4120993"/>
            <a:ext cx="4533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Datum, mjesto, autor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7DE4A4-2088-44A2-B1C9-D662C0E94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487" y="1887766"/>
            <a:ext cx="5915025" cy="1095759"/>
          </a:xfrm>
        </p:spPr>
        <p:txBody>
          <a:bodyPr lIns="91440" tIns="45720" rIns="91440" bIns="45720" anchor="t"/>
          <a:lstStyle/>
          <a:p>
            <a:r>
              <a:rPr lang="en-US" dirty="0" err="1">
                <a:latin typeface="Arial"/>
                <a:cs typeface="Arial"/>
              </a:rPr>
              <a:t>Informacijski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sustav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pokazatelja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kvalitete</a:t>
            </a:r>
            <a:r>
              <a:rPr lang="en-US" dirty="0">
                <a:latin typeface="Arial"/>
                <a:cs typeface="Arial"/>
              </a:rPr>
              <a:t> (</a:t>
            </a:r>
            <a:r>
              <a:rPr lang="en-US" dirty="0" err="1">
                <a:latin typeface="Arial"/>
                <a:cs typeface="Arial"/>
              </a:rPr>
              <a:t>ISPiK</a:t>
            </a:r>
            <a:r>
              <a:rPr lang="en-US" dirty="0">
                <a:latin typeface="Arial"/>
                <a:cs typeface="Arial"/>
              </a:rPr>
              <a:t>) </a:t>
            </a:r>
            <a:r>
              <a:rPr lang="en-US" dirty="0" err="1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 </a:t>
            </a:r>
            <a:r>
              <a:rPr lang="en-US" dirty="0" err="1">
                <a:latin typeface="Arial"/>
                <a:cs typeface="Arial"/>
              </a:rPr>
              <a:t>reakreditacija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visokih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učilišta</a:t>
            </a:r>
            <a:endParaRPr lang="hr-HR" dirty="0" err="1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267F370-F4A5-4DFB-A74B-587E29F389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Igor Vuković</a:t>
            </a:r>
          </a:p>
          <a:p>
            <a:r>
              <a:rPr lang="hr-HR" dirty="0"/>
              <a:t>Sveučilišni računski centar (Srce)</a:t>
            </a:r>
            <a:endParaRPr lang="en-US" dirty="0"/>
          </a:p>
          <a:p>
            <a:endParaRPr lang="en-US" dirty="0"/>
          </a:p>
          <a:p>
            <a:r>
              <a:rPr lang="en-US" dirty="0"/>
              <a:t>Zagreb</a:t>
            </a:r>
            <a:r>
              <a:rPr lang="hr-HR" dirty="0"/>
              <a:t>, </a:t>
            </a:r>
            <a:r>
              <a:rPr lang="en-US" dirty="0"/>
              <a:t>15</a:t>
            </a:r>
            <a:r>
              <a:rPr lang="hr-HR" dirty="0"/>
              <a:t>.</a:t>
            </a:r>
            <a:r>
              <a:rPr lang="en-US" dirty="0"/>
              <a:t>01</a:t>
            </a:r>
            <a:r>
              <a:rPr lang="hr-HR" dirty="0"/>
              <a:t>. 202</a:t>
            </a:r>
            <a:r>
              <a:rPr lang="en-US" dirty="0"/>
              <a:t>5</a:t>
            </a:r>
            <a:r>
              <a:rPr lang="hr-HR" dirty="0"/>
              <a:t>.</a:t>
            </a:r>
            <a:r>
              <a:rPr lang="en-US" dirty="0"/>
              <a:t>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4824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9D21E-3260-4B2D-949D-3F742F080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Sadržaj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DD819-C690-4092-9C94-354F164FF9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164267"/>
            <a:ext cx="4099466" cy="326350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128270" indent="-128270">
              <a:lnSpc>
                <a:spcPct val="120000"/>
              </a:lnSpc>
            </a:pPr>
            <a:r>
              <a:rPr lang="hr-HR" sz="1500" dirty="0"/>
              <a:t>Uvod</a:t>
            </a:r>
            <a:endParaRPr lang="en-US"/>
          </a:p>
          <a:p>
            <a:pPr marL="385445" lvl="1" indent="-128270">
              <a:lnSpc>
                <a:spcPct val="120000"/>
              </a:lnSpc>
            </a:pPr>
            <a:r>
              <a:rPr lang="en-US" sz="1400" dirty="0" err="1"/>
              <a:t>Zakonski</a:t>
            </a:r>
            <a:r>
              <a:rPr lang="en-US" sz="1400" dirty="0"/>
              <a:t> </a:t>
            </a:r>
            <a:r>
              <a:rPr lang="en-US" sz="1400" dirty="0" err="1"/>
              <a:t>okvir</a:t>
            </a:r>
            <a:endParaRPr lang="en-US" sz="1400" dirty="0"/>
          </a:p>
          <a:p>
            <a:pPr marL="385445" lvl="1" indent="-128270">
              <a:lnSpc>
                <a:spcPct val="120000"/>
              </a:lnSpc>
            </a:pPr>
            <a:r>
              <a:rPr lang="en-US" sz="1400" dirty="0" err="1"/>
              <a:t>Uvod</a:t>
            </a:r>
            <a:r>
              <a:rPr lang="en-US" sz="1400" dirty="0"/>
              <a:t> u </a:t>
            </a:r>
            <a:r>
              <a:rPr lang="en-US" sz="1400" dirty="0" err="1"/>
              <a:t>ISPiK</a:t>
            </a:r>
            <a:endParaRPr lang="en-US" sz="1400" dirty="0"/>
          </a:p>
          <a:p>
            <a:pPr marL="385445" lvl="1" indent="-128270">
              <a:lnSpc>
                <a:spcPct val="120000"/>
              </a:lnSpc>
            </a:pPr>
            <a:r>
              <a:rPr lang="en-US" sz="1400" dirty="0" err="1"/>
              <a:t>Katalozi</a:t>
            </a:r>
            <a:endParaRPr lang="en-US" sz="1400" dirty="0"/>
          </a:p>
          <a:p>
            <a:pPr marL="385445" lvl="1" indent="-128270">
              <a:lnSpc>
                <a:spcPct val="120000"/>
              </a:lnSpc>
            </a:pPr>
            <a:r>
              <a:rPr lang="en-US" sz="1400" dirty="0" err="1"/>
              <a:t>Uloge</a:t>
            </a:r>
            <a:r>
              <a:rPr lang="en-US" sz="1400" dirty="0"/>
              <a:t> u </a:t>
            </a:r>
            <a:r>
              <a:rPr lang="en-US" sz="1400" dirty="0" err="1"/>
              <a:t>ISPiK</a:t>
            </a:r>
            <a:r>
              <a:rPr lang="en-US" sz="1400" dirty="0"/>
              <a:t>-u</a:t>
            </a:r>
          </a:p>
          <a:p>
            <a:pPr marL="128270" indent="-128270">
              <a:lnSpc>
                <a:spcPct val="120000"/>
              </a:lnSpc>
            </a:pPr>
            <a:r>
              <a:rPr lang="en-US" sz="1500" dirty="0" err="1"/>
              <a:t>Reakreditacije</a:t>
            </a:r>
            <a:endParaRPr lang="en-US" sz="1500" dirty="0"/>
          </a:p>
          <a:p>
            <a:pPr marL="385445" lvl="1" indent="-128270">
              <a:lnSpc>
                <a:spcPct val="120000"/>
              </a:lnSpc>
            </a:pPr>
            <a:r>
              <a:rPr lang="en-US" sz="1400" dirty="0" err="1"/>
              <a:t>Statusi</a:t>
            </a:r>
            <a:endParaRPr lang="en-US" sz="1400" dirty="0"/>
          </a:p>
          <a:p>
            <a:pPr marL="385445" lvl="1" indent="-128270">
              <a:lnSpc>
                <a:spcPct val="120000"/>
              </a:lnSpc>
            </a:pPr>
            <a:r>
              <a:rPr lang="en-US" sz="1400" dirty="0" err="1">
                <a:latin typeface="Arial"/>
                <a:cs typeface="Arial"/>
              </a:rPr>
              <a:t>Otvaranje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postupka</a:t>
            </a:r>
            <a:endParaRPr lang="hr-HR" sz="1400" dirty="0" err="1">
              <a:latin typeface="Arial"/>
              <a:cs typeface="Arial"/>
            </a:endParaRPr>
          </a:p>
          <a:p>
            <a:pPr marL="128270" indent="-128270">
              <a:lnSpc>
                <a:spcPct val="120000"/>
              </a:lnSpc>
            </a:pPr>
            <a:r>
              <a:rPr lang="en-US" sz="1500" dirty="0" err="1"/>
              <a:t>Unos</a:t>
            </a:r>
            <a:r>
              <a:rPr lang="en-US" sz="1500" dirty="0"/>
              <a:t> </a:t>
            </a:r>
            <a:r>
              <a:rPr lang="en-US" sz="1500" dirty="0" err="1"/>
              <a:t>i</a:t>
            </a:r>
            <a:r>
              <a:rPr lang="en-US" sz="1500" dirty="0"/>
              <a:t> </a:t>
            </a:r>
            <a:r>
              <a:rPr lang="en-US" sz="1500" dirty="0" err="1"/>
              <a:t>izvještaji</a:t>
            </a:r>
            <a:endParaRPr lang="hr-HR" sz="1500" dirty="0"/>
          </a:p>
          <a:p>
            <a:pPr marL="385445" lvl="1" indent="-128270">
              <a:lnSpc>
                <a:spcPct val="120000"/>
              </a:lnSpc>
            </a:pPr>
            <a:r>
              <a:rPr lang="en-US" sz="1400" dirty="0" err="1">
                <a:latin typeface="Arial"/>
                <a:cs typeface="Arial"/>
              </a:rPr>
              <a:t>Unos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temeljnih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podataka</a:t>
            </a:r>
            <a:endParaRPr lang="en-US" sz="1400" dirty="0">
              <a:latin typeface="Arial"/>
              <a:cs typeface="Arial"/>
            </a:endParaRPr>
          </a:p>
          <a:p>
            <a:pPr marL="385445" lvl="1" indent="-128270">
              <a:lnSpc>
                <a:spcPct val="120000"/>
              </a:lnSpc>
            </a:pPr>
            <a:r>
              <a:rPr lang="en-US" sz="1400" dirty="0" err="1">
                <a:latin typeface="Arial"/>
                <a:cs typeface="Arial"/>
              </a:rPr>
              <a:t>Unos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podataka</a:t>
            </a:r>
            <a:r>
              <a:rPr lang="en-US" sz="1400" dirty="0">
                <a:latin typeface="Arial"/>
                <a:cs typeface="Arial"/>
              </a:rPr>
              <a:t> za </a:t>
            </a:r>
            <a:r>
              <a:rPr lang="en-US" sz="1400" dirty="0" err="1">
                <a:latin typeface="Arial"/>
                <a:cs typeface="Arial"/>
              </a:rPr>
              <a:t>tablice</a:t>
            </a:r>
            <a:r>
              <a:rPr lang="en-US" sz="1400" dirty="0">
                <a:latin typeface="Arial"/>
                <a:cs typeface="Arial"/>
              </a:rPr>
              <a:t> u </a:t>
            </a:r>
            <a:r>
              <a:rPr lang="en-US" sz="1400" dirty="0" err="1">
                <a:latin typeface="Arial"/>
                <a:cs typeface="Arial"/>
              </a:rPr>
              <a:t>izvještaju</a:t>
            </a:r>
          </a:p>
          <a:p>
            <a:pPr marL="385445" lvl="1" indent="-128270">
              <a:lnSpc>
                <a:spcPct val="120000"/>
              </a:lnSpc>
            </a:pPr>
            <a:r>
              <a:rPr lang="en-US" sz="1400" err="1">
                <a:latin typeface="Arial"/>
                <a:cs typeface="Arial"/>
              </a:rPr>
              <a:t>Generiranje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izvještaja</a:t>
            </a:r>
            <a:endParaRPr lang="hr-HR" sz="1400">
              <a:latin typeface="Arial"/>
              <a:cs typeface="Arial"/>
            </a:endParaRPr>
          </a:p>
          <a:p>
            <a:pPr marL="128270" indent="-128270">
              <a:lnSpc>
                <a:spcPct val="120000"/>
              </a:lnSpc>
            </a:pPr>
            <a:endParaRPr lang="hr-HR" sz="1500" dirty="0"/>
          </a:p>
          <a:p>
            <a:pPr marL="128270" indent="-128270"/>
            <a:endParaRPr lang="hr-HR" sz="1800" dirty="0"/>
          </a:p>
          <a:p>
            <a:pPr marL="128270" indent="-128270"/>
            <a:endParaRPr lang="hr-HR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5D6D6-5DB7-4E10-B35C-D24E77C4E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D037D-08A8-40A4-AD3E-20392189F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71D0394-0EAC-4F3A-9BCE-1879113ABA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831234" y="1329946"/>
            <a:ext cx="5065090" cy="3099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905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FF9D-47DE-4B92-AF51-1720110F2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680605"/>
            <a:ext cx="5915025" cy="572130"/>
          </a:xfrm>
        </p:spPr>
        <p:txBody>
          <a:bodyPr>
            <a:noAutofit/>
          </a:bodyPr>
          <a:lstStyle/>
          <a:p>
            <a:r>
              <a:rPr lang="hr-HR" sz="3200" dirty="0"/>
              <a:t>Uvod</a:t>
            </a:r>
            <a:endParaRPr lang="en-GB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FC9F6-C397-4CE8-9843-B75257B40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11883-578E-46DF-97AD-DFFFC8E0E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3F4B5-4544-40A8-929B-D3781335C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68609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542A0160-506C-4465-8590-2E55957A7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812" y="542066"/>
            <a:ext cx="5915025" cy="421121"/>
          </a:xfrm>
        </p:spPr>
        <p:txBody>
          <a:bodyPr>
            <a:normAutofit/>
          </a:bodyPr>
          <a:lstStyle/>
          <a:p>
            <a:r>
              <a:rPr lang="en-US" dirty="0" err="1"/>
              <a:t>Podrška</a:t>
            </a:r>
            <a:r>
              <a:rPr lang="en-US" dirty="0"/>
              <a:t> </a:t>
            </a:r>
            <a:r>
              <a:rPr lang="en-US" dirty="0" err="1"/>
              <a:t>procesu</a:t>
            </a:r>
            <a:r>
              <a:rPr lang="en-US" dirty="0"/>
              <a:t> </a:t>
            </a:r>
            <a:r>
              <a:rPr lang="en-US" dirty="0" err="1"/>
              <a:t>vrednovanja</a:t>
            </a:r>
            <a:r>
              <a:rPr lang="en-US" dirty="0"/>
              <a:t> </a:t>
            </a:r>
            <a:r>
              <a:rPr lang="en-US" dirty="0" err="1"/>
              <a:t>visokih</a:t>
            </a:r>
            <a:r>
              <a:rPr lang="en-US" dirty="0"/>
              <a:t> </a:t>
            </a:r>
            <a:r>
              <a:rPr lang="en-US" dirty="0" err="1"/>
              <a:t>učilišta</a:t>
            </a:r>
            <a:endParaRPr lang="hr-H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33D45C9-420A-42D6-93F0-1A6DD8D82E02}"/>
              </a:ext>
            </a:extLst>
          </p:cNvPr>
          <p:cNvSpPr txBox="1">
            <a:spLocks/>
          </p:cNvSpPr>
          <p:nvPr/>
        </p:nvSpPr>
        <p:spPr>
          <a:xfrm>
            <a:off x="724205" y="1314693"/>
            <a:ext cx="7402982" cy="2776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35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78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en-US" sz="1800" b="0" dirty="0" err="1"/>
              <a:t>Jedan</a:t>
            </a:r>
            <a:r>
              <a:rPr lang="en-US" sz="1800" b="0" dirty="0"/>
              <a:t> od </a:t>
            </a:r>
            <a:r>
              <a:rPr lang="en-US" sz="1800" b="0" dirty="0" err="1"/>
              <a:t>ključnih</a:t>
            </a:r>
            <a:r>
              <a:rPr lang="en-US" sz="1800" b="0" dirty="0"/>
              <a:t> </a:t>
            </a:r>
            <a:r>
              <a:rPr lang="en-US" sz="1800" b="0" dirty="0" err="1"/>
              <a:t>postupaka</a:t>
            </a:r>
            <a:r>
              <a:rPr lang="en-US" sz="1800" b="0" dirty="0"/>
              <a:t> u </a:t>
            </a:r>
            <a:r>
              <a:rPr lang="en-US" sz="1800" b="0" dirty="0" err="1"/>
              <a:t>osiguravanju</a:t>
            </a:r>
            <a:r>
              <a:rPr lang="en-US" sz="1800" b="0" dirty="0"/>
              <a:t> </a:t>
            </a:r>
            <a:r>
              <a:rPr lang="en-US" sz="1800" b="0" dirty="0" err="1"/>
              <a:t>kvalitete</a:t>
            </a:r>
            <a:r>
              <a:rPr lang="en-US" sz="1800" b="0" dirty="0"/>
              <a:t> </a:t>
            </a:r>
            <a:r>
              <a:rPr lang="en-US" sz="1800" b="0" dirty="0" err="1"/>
              <a:t>obrazovanja</a:t>
            </a:r>
            <a:r>
              <a:rPr lang="en-US" sz="1800" b="0" dirty="0"/>
              <a:t> u RH</a:t>
            </a:r>
          </a:p>
          <a:p>
            <a:pPr marL="285750" indent="-285750">
              <a:lnSpc>
                <a:spcPct val="150000"/>
              </a:lnSpc>
            </a:pPr>
            <a:r>
              <a:rPr lang="en-US" sz="1800" b="0" dirty="0" err="1"/>
              <a:t>Postupak</a:t>
            </a:r>
            <a:r>
              <a:rPr lang="en-US" sz="1800" b="0" dirty="0"/>
              <a:t> </a:t>
            </a:r>
            <a:r>
              <a:rPr lang="en-US" sz="1800" b="0" dirty="0" err="1"/>
              <a:t>provodi</a:t>
            </a:r>
            <a:r>
              <a:rPr lang="en-US" sz="1800" b="0" dirty="0"/>
              <a:t> </a:t>
            </a:r>
            <a:r>
              <a:rPr lang="en-US" sz="1800" b="0" dirty="0" err="1"/>
              <a:t>Agencija</a:t>
            </a:r>
            <a:r>
              <a:rPr lang="en-US" sz="1800" b="0" dirty="0"/>
              <a:t> za </a:t>
            </a:r>
            <a:r>
              <a:rPr lang="en-US" sz="1800" b="0" dirty="0" err="1"/>
              <a:t>znanost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visoko</a:t>
            </a:r>
            <a:r>
              <a:rPr lang="en-US" sz="1800" b="0" dirty="0"/>
              <a:t> </a:t>
            </a:r>
            <a:r>
              <a:rPr lang="en-US" sz="1800" b="0" dirty="0" err="1"/>
              <a:t>obrazovanje</a:t>
            </a:r>
            <a:endParaRPr lang="hr-HR" sz="1800" b="0" dirty="0"/>
          </a:p>
          <a:p>
            <a:pPr marL="285750" indent="-285750">
              <a:lnSpc>
                <a:spcPct val="150000"/>
              </a:lnSpc>
            </a:pPr>
            <a:r>
              <a:rPr lang="en-US" sz="1800" b="0" dirty="0" err="1"/>
              <a:t>Ciklusi</a:t>
            </a:r>
            <a:r>
              <a:rPr lang="en-US" sz="1800" b="0" dirty="0"/>
              <a:t> od 5 </a:t>
            </a:r>
            <a:r>
              <a:rPr lang="en-US" sz="1800" b="0" dirty="0" err="1"/>
              <a:t>godina</a:t>
            </a:r>
            <a:endParaRPr lang="hr-HR" sz="1800" b="0" dirty="0"/>
          </a:p>
          <a:p>
            <a:pPr marL="285750" indent="-285750">
              <a:lnSpc>
                <a:spcPct val="150000"/>
              </a:lnSpc>
            </a:pPr>
            <a:endParaRPr lang="hr-HR" sz="1800" b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3599A-DE65-44AF-960A-BDAAE31F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25A330-807B-4A1A-97F8-47303525A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63211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65760-3A95-4FF4-8FCA-02F2A5897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49803"/>
            <a:ext cx="7886700" cy="701903"/>
          </a:xfrm>
        </p:spPr>
        <p:txBody>
          <a:bodyPr>
            <a:normAutofit/>
          </a:bodyPr>
          <a:lstStyle/>
          <a:p>
            <a:r>
              <a:rPr lang="en-US" sz="2400" dirty="0" err="1"/>
              <a:t>Zakonski</a:t>
            </a:r>
            <a:r>
              <a:rPr lang="en-US" sz="2400" dirty="0"/>
              <a:t> </a:t>
            </a:r>
            <a:r>
              <a:rPr lang="en-US" sz="2400" dirty="0" err="1"/>
              <a:t>okvir</a:t>
            </a:r>
            <a:r>
              <a:rPr lang="hr-HR" sz="2400" dirty="0"/>
              <a:t> 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9B196-10DD-4941-9B23-8483B0859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039772"/>
            <a:ext cx="7844246" cy="781828"/>
          </a:xfrm>
          <a:solidFill>
            <a:srgbClr val="D71534">
              <a:alpha val="25000"/>
            </a:srgbClr>
          </a:solidFill>
          <a:effectLst>
            <a:softEdge rad="38100"/>
          </a:effectLst>
        </p:spPr>
        <p:txBody>
          <a:bodyPr anchor="t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en-US" sz="1200" dirty="0"/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1400" dirty="0"/>
              <a:t>Zakon o visokom obrazovanju i znanstvenoj djelatnosti</a:t>
            </a:r>
            <a:r>
              <a:rPr lang="en-US" sz="1400" dirty="0"/>
              <a:t> (NN 119/22)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D4298-723A-47BD-B800-24F567CE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F530C-D14B-4967-ACAB-C0405F88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870458-2315-4CBB-B5B4-9B5781B688E2}"/>
              </a:ext>
            </a:extLst>
          </p:cNvPr>
          <p:cNvSpPr txBox="1"/>
          <p:nvPr/>
        </p:nvSpPr>
        <p:spPr>
          <a:xfrm>
            <a:off x="628650" y="2179630"/>
            <a:ext cx="7886700" cy="858770"/>
          </a:xfrm>
          <a:prstGeom prst="rect">
            <a:avLst/>
          </a:prstGeom>
          <a:solidFill>
            <a:srgbClr val="44C0AE">
              <a:alpha val="75000"/>
            </a:srgbClr>
          </a:solidFill>
          <a:effectLst>
            <a:softEdge rad="38100"/>
          </a:effectLst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</a:pPr>
            <a:endParaRPr lang="hr-HR" b="1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r-HR" sz="1400" dirty="0"/>
              <a:t>Zakon o osiguravanju kvalitete u visokom obrazovanju i znanosti</a:t>
            </a:r>
            <a:r>
              <a:rPr lang="en-US" sz="1400" dirty="0"/>
              <a:t> (NN 151/22)</a:t>
            </a:r>
            <a:endParaRPr lang="en-GB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516613-23C1-42F1-B26C-BDCB38CCF21A}"/>
              </a:ext>
            </a:extLst>
          </p:cNvPr>
          <p:cNvSpPr txBox="1"/>
          <p:nvPr/>
        </p:nvSpPr>
        <p:spPr>
          <a:xfrm>
            <a:off x="628649" y="3321901"/>
            <a:ext cx="7942755" cy="858770"/>
          </a:xfrm>
          <a:prstGeom prst="rect">
            <a:avLst/>
          </a:prstGeom>
          <a:solidFill>
            <a:srgbClr val="F9A619">
              <a:alpha val="50000"/>
            </a:srgbClr>
          </a:solidFill>
          <a:effectLst>
            <a:softEdge rad="38100"/>
          </a:effectLst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</a:pPr>
            <a:endParaRPr lang="hr-HR" b="1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Pravilnik</a:t>
            </a:r>
            <a:r>
              <a:rPr lang="en-US" sz="1400" dirty="0"/>
              <a:t> o </a:t>
            </a:r>
            <a:r>
              <a:rPr lang="en-US" sz="1400" dirty="0" err="1"/>
              <a:t>provedbi</a:t>
            </a:r>
            <a:r>
              <a:rPr lang="en-US" sz="1400" dirty="0"/>
              <a:t> </a:t>
            </a:r>
            <a:r>
              <a:rPr lang="en-US" sz="1400" dirty="0" err="1"/>
              <a:t>postupka</a:t>
            </a:r>
            <a:r>
              <a:rPr lang="en-US" sz="1400" dirty="0"/>
              <a:t> </a:t>
            </a:r>
            <a:r>
              <a:rPr lang="en-US" sz="1400" dirty="0" err="1"/>
              <a:t>reakreditacije</a:t>
            </a:r>
            <a:r>
              <a:rPr lang="en-US" sz="1400" dirty="0"/>
              <a:t> </a:t>
            </a:r>
            <a:r>
              <a:rPr lang="en-US" sz="1400" dirty="0" err="1"/>
              <a:t>visokih</a:t>
            </a:r>
            <a:r>
              <a:rPr lang="en-US" sz="1400" dirty="0"/>
              <a:t> </a:t>
            </a:r>
            <a:r>
              <a:rPr lang="en-US" sz="1400" dirty="0" err="1"/>
              <a:t>učilišta</a:t>
            </a:r>
            <a:r>
              <a:rPr lang="en-US" sz="1400" dirty="0"/>
              <a:t> – 06.07.2023.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68426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542A0160-506C-4465-8590-2E55957A7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812" y="542066"/>
            <a:ext cx="5915025" cy="421121"/>
          </a:xfrm>
        </p:spPr>
        <p:txBody>
          <a:bodyPr>
            <a:normAutofit/>
          </a:bodyPr>
          <a:lstStyle/>
          <a:p>
            <a:r>
              <a:rPr lang="en-US" dirty="0" err="1"/>
              <a:t>Izvješće</a:t>
            </a:r>
            <a:r>
              <a:rPr lang="en-US" dirty="0"/>
              <a:t> o </a:t>
            </a:r>
            <a:r>
              <a:rPr lang="en-US" dirty="0" err="1"/>
              <a:t>samoanalizi</a:t>
            </a:r>
            <a:endParaRPr lang="hr-H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33D45C9-420A-42D6-93F0-1A6DD8D82E02}"/>
              </a:ext>
            </a:extLst>
          </p:cNvPr>
          <p:cNvSpPr txBox="1">
            <a:spLocks/>
          </p:cNvSpPr>
          <p:nvPr/>
        </p:nvSpPr>
        <p:spPr>
          <a:xfrm>
            <a:off x="724205" y="1314693"/>
            <a:ext cx="7402982" cy="2776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35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78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400" b="0" dirty="0" err="1"/>
              <a:t>Podloga</a:t>
            </a:r>
            <a:r>
              <a:rPr lang="en-US" sz="1400" b="0" dirty="0"/>
              <a:t> je za </a:t>
            </a:r>
            <a:r>
              <a:rPr lang="en-US" sz="1400" b="0" dirty="0" err="1"/>
              <a:t>provođenje</a:t>
            </a:r>
            <a:r>
              <a:rPr lang="en-US" sz="1400" b="0" dirty="0"/>
              <a:t> </a:t>
            </a:r>
            <a:r>
              <a:rPr lang="en-US" sz="1400" b="0" dirty="0" err="1"/>
              <a:t>postupka</a:t>
            </a:r>
            <a:r>
              <a:rPr lang="en-US" sz="1400" b="0" dirty="0"/>
              <a:t> </a:t>
            </a:r>
            <a:r>
              <a:rPr lang="en-US" sz="1400" b="0" dirty="0" err="1"/>
              <a:t>reakreditacije</a:t>
            </a:r>
            <a:r>
              <a:rPr lang="en-US" sz="1400" b="0" dirty="0"/>
              <a:t> </a:t>
            </a:r>
            <a:r>
              <a:rPr lang="en-US" sz="1400" b="0" dirty="0" err="1"/>
              <a:t>i</a:t>
            </a:r>
            <a:r>
              <a:rPr lang="en-US" sz="1400" b="0" dirty="0"/>
              <a:t> </a:t>
            </a:r>
            <a:r>
              <a:rPr lang="en-US" sz="1400" b="0" dirty="0" err="1"/>
              <a:t>donošenje</a:t>
            </a:r>
            <a:r>
              <a:rPr lang="en-US" sz="1400" b="0" dirty="0"/>
              <a:t> </a:t>
            </a:r>
            <a:r>
              <a:rPr lang="en-US" sz="1400" b="0" dirty="0" err="1"/>
              <a:t>odluke</a:t>
            </a:r>
            <a:r>
              <a:rPr lang="en-US" sz="1400" b="0" dirty="0"/>
              <a:t> o </a:t>
            </a:r>
            <a:r>
              <a:rPr lang="en-US" sz="1400" b="0" dirty="0" err="1"/>
              <a:t>konačnom</a:t>
            </a:r>
            <a:r>
              <a:rPr lang="en-US" sz="1400" b="0" dirty="0"/>
              <a:t> </a:t>
            </a:r>
            <a:r>
              <a:rPr lang="en-US" sz="1400" b="0" dirty="0" err="1"/>
              <a:t>rezultatu</a:t>
            </a:r>
            <a:r>
              <a:rPr lang="en-US" sz="1400" b="0" dirty="0"/>
              <a:t>. </a:t>
            </a:r>
            <a:r>
              <a:rPr lang="en-US" sz="1400" b="0" dirty="0" err="1"/>
              <a:t>Sadrži</a:t>
            </a:r>
            <a:r>
              <a:rPr lang="en-US" sz="1400" b="0" dirty="0"/>
              <a:t> </a:t>
            </a:r>
            <a:r>
              <a:rPr lang="en-US" sz="1400" b="0" dirty="0" err="1"/>
              <a:t>podatke</a:t>
            </a:r>
            <a:r>
              <a:rPr lang="en-US" sz="1400" b="0" dirty="0"/>
              <a:t> </a:t>
            </a:r>
            <a:r>
              <a:rPr lang="en-US" sz="1400" b="0" dirty="0" err="1"/>
              <a:t>grupirane</a:t>
            </a:r>
            <a:r>
              <a:rPr lang="en-US" sz="1400" b="0" dirty="0"/>
              <a:t> u 5 </a:t>
            </a:r>
            <a:r>
              <a:rPr lang="en-US" sz="1400" b="0" dirty="0" err="1"/>
              <a:t>cjelina</a:t>
            </a:r>
            <a:r>
              <a:rPr lang="en-US" sz="1400" b="0" dirty="0"/>
              <a:t>:</a:t>
            </a:r>
          </a:p>
          <a:p>
            <a:pPr marL="285750" indent="-285750">
              <a:lnSpc>
                <a:spcPct val="150000"/>
              </a:lnSpc>
            </a:pPr>
            <a:r>
              <a:rPr lang="en-US" sz="1400" b="0" dirty="0" err="1"/>
              <a:t>Upravljanje</a:t>
            </a:r>
            <a:r>
              <a:rPr lang="en-US" sz="1400" b="0" dirty="0"/>
              <a:t> </a:t>
            </a:r>
            <a:r>
              <a:rPr lang="en-US" sz="1400" b="0" dirty="0" err="1"/>
              <a:t>visokim</a:t>
            </a:r>
            <a:r>
              <a:rPr lang="en-US" sz="1400" b="0" dirty="0"/>
              <a:t> </a:t>
            </a:r>
            <a:r>
              <a:rPr lang="en-US" sz="1400" b="0" dirty="0" err="1"/>
              <a:t>učilištem</a:t>
            </a:r>
            <a:r>
              <a:rPr lang="en-US" sz="1400" b="0" dirty="0"/>
              <a:t> </a:t>
            </a:r>
            <a:r>
              <a:rPr lang="en-US" sz="1400" b="0" dirty="0" err="1"/>
              <a:t>i</a:t>
            </a:r>
            <a:r>
              <a:rPr lang="en-US" sz="1400" b="0" dirty="0"/>
              <a:t> </a:t>
            </a:r>
            <a:r>
              <a:rPr lang="en-US" sz="1400" b="0" dirty="0" err="1"/>
              <a:t>osiguravanje</a:t>
            </a:r>
            <a:r>
              <a:rPr lang="en-US" sz="1400" b="0" dirty="0"/>
              <a:t> </a:t>
            </a:r>
            <a:r>
              <a:rPr lang="en-US" sz="1400" b="0" dirty="0" err="1"/>
              <a:t>kvalitete</a:t>
            </a:r>
            <a:endParaRPr lang="en-US" sz="1400" b="0" dirty="0"/>
          </a:p>
          <a:p>
            <a:pPr marL="285750" indent="-285750">
              <a:lnSpc>
                <a:spcPct val="150000"/>
              </a:lnSpc>
            </a:pPr>
            <a:r>
              <a:rPr lang="en-US" sz="1400" b="0" dirty="0" err="1"/>
              <a:t>Studijski</a:t>
            </a:r>
            <a:r>
              <a:rPr lang="en-US" sz="1400" b="0" dirty="0"/>
              <a:t> </a:t>
            </a:r>
            <a:r>
              <a:rPr lang="en-US" sz="1400" b="0" dirty="0" err="1"/>
              <a:t>programi</a:t>
            </a:r>
            <a:r>
              <a:rPr lang="en-US" sz="1400" b="0" dirty="0"/>
              <a:t> </a:t>
            </a:r>
            <a:r>
              <a:rPr lang="en-US" sz="1400" b="0" dirty="0" err="1"/>
              <a:t>i</a:t>
            </a:r>
            <a:r>
              <a:rPr lang="en-US" sz="1400" b="0" dirty="0"/>
              <a:t> </a:t>
            </a:r>
            <a:r>
              <a:rPr lang="en-US" sz="1400" b="0" dirty="0" err="1"/>
              <a:t>programi</a:t>
            </a:r>
            <a:r>
              <a:rPr lang="en-US" sz="1400" b="0" dirty="0"/>
              <a:t> </a:t>
            </a:r>
            <a:r>
              <a:rPr lang="en-US" sz="1400" b="0" dirty="0" err="1"/>
              <a:t>životnog</a:t>
            </a:r>
            <a:r>
              <a:rPr lang="en-US" sz="1400" b="0" dirty="0"/>
              <a:t> </a:t>
            </a:r>
            <a:r>
              <a:rPr lang="en-US" sz="1400" b="0" dirty="0" err="1"/>
              <a:t>učenja</a:t>
            </a:r>
            <a:endParaRPr lang="en-US" sz="1400" b="0" dirty="0"/>
          </a:p>
          <a:p>
            <a:pPr marL="285750" indent="-285750">
              <a:lnSpc>
                <a:spcPct val="150000"/>
              </a:lnSpc>
            </a:pPr>
            <a:r>
              <a:rPr lang="en-US" sz="1400" b="0" dirty="0" err="1"/>
              <a:t>Učenje</a:t>
            </a:r>
            <a:r>
              <a:rPr lang="en-US" sz="1400" b="0" dirty="0"/>
              <a:t> </a:t>
            </a:r>
            <a:r>
              <a:rPr lang="en-US" sz="1400" b="0" dirty="0" err="1"/>
              <a:t>i</a:t>
            </a:r>
            <a:r>
              <a:rPr lang="en-US" sz="1400" b="0" dirty="0"/>
              <a:t> </a:t>
            </a:r>
            <a:r>
              <a:rPr lang="en-US" sz="1400" b="0" dirty="0" err="1"/>
              <a:t>poučavanje</a:t>
            </a:r>
            <a:r>
              <a:rPr lang="en-US" sz="1400" b="0" dirty="0"/>
              <a:t> </a:t>
            </a:r>
            <a:r>
              <a:rPr lang="en-US" sz="1400" b="0" dirty="0" err="1"/>
              <a:t>usmjereni</a:t>
            </a:r>
            <a:r>
              <a:rPr lang="en-US" sz="1400" b="0" dirty="0"/>
              <a:t> </a:t>
            </a:r>
            <a:r>
              <a:rPr lang="en-US" sz="1400" b="0" dirty="0" err="1"/>
              <a:t>na</a:t>
            </a:r>
            <a:r>
              <a:rPr lang="en-US" sz="1400" b="0" dirty="0"/>
              <a:t> </a:t>
            </a:r>
            <a:r>
              <a:rPr lang="en-US" sz="1400" b="0" dirty="0" err="1"/>
              <a:t>studenta</a:t>
            </a:r>
            <a:r>
              <a:rPr lang="en-US" sz="1400" b="0" dirty="0"/>
              <a:t> – </a:t>
            </a:r>
            <a:r>
              <a:rPr lang="en-US" sz="1400" b="0" dirty="0" err="1"/>
              <a:t>nastavni</a:t>
            </a:r>
            <a:r>
              <a:rPr lang="en-US" sz="1400" b="0" dirty="0"/>
              <a:t> </a:t>
            </a:r>
            <a:r>
              <a:rPr lang="en-US" sz="1400" b="0" dirty="0" err="1"/>
              <a:t>proces</a:t>
            </a:r>
            <a:r>
              <a:rPr lang="en-US" sz="1400" b="0" dirty="0"/>
              <a:t> </a:t>
            </a:r>
            <a:r>
              <a:rPr lang="en-US" sz="1400" b="0" dirty="0" err="1"/>
              <a:t>i</a:t>
            </a:r>
            <a:r>
              <a:rPr lang="en-US" sz="1400" b="0" dirty="0"/>
              <a:t> </a:t>
            </a:r>
            <a:r>
              <a:rPr lang="en-US" sz="1400" b="0" dirty="0" err="1"/>
              <a:t>podrška</a:t>
            </a:r>
            <a:r>
              <a:rPr lang="en-US" sz="1400" b="0" dirty="0"/>
              <a:t> </a:t>
            </a:r>
            <a:r>
              <a:rPr lang="en-US" sz="1400" b="0" dirty="0" err="1"/>
              <a:t>studentima</a:t>
            </a:r>
            <a:endParaRPr lang="en-US" sz="1400" b="0" dirty="0"/>
          </a:p>
          <a:p>
            <a:pPr marL="285750" indent="-285750">
              <a:lnSpc>
                <a:spcPct val="150000"/>
              </a:lnSpc>
            </a:pPr>
            <a:r>
              <a:rPr lang="en-US" sz="1400" b="0" dirty="0" err="1"/>
              <a:t>Nastavnički</a:t>
            </a:r>
            <a:r>
              <a:rPr lang="en-US" sz="1400" b="0" dirty="0"/>
              <a:t> </a:t>
            </a:r>
            <a:r>
              <a:rPr lang="en-US" sz="1400" b="0" dirty="0" err="1"/>
              <a:t>kapaciteti</a:t>
            </a:r>
            <a:r>
              <a:rPr lang="en-US" sz="1400" b="0" dirty="0"/>
              <a:t> </a:t>
            </a:r>
            <a:r>
              <a:rPr lang="en-US" sz="1400" b="0" dirty="0" err="1"/>
              <a:t>i</a:t>
            </a:r>
            <a:r>
              <a:rPr lang="en-US" sz="1400" b="0" dirty="0"/>
              <a:t> </a:t>
            </a:r>
            <a:r>
              <a:rPr lang="en-US" sz="1400" b="0" dirty="0" err="1"/>
              <a:t>infrastruktura</a:t>
            </a:r>
            <a:r>
              <a:rPr lang="en-US" sz="1400" b="0" dirty="0"/>
              <a:t> </a:t>
            </a:r>
            <a:r>
              <a:rPr lang="en-US" sz="1400" b="0" dirty="0" err="1"/>
              <a:t>visokog</a:t>
            </a:r>
            <a:r>
              <a:rPr lang="en-US" sz="1400" b="0" dirty="0"/>
              <a:t> </a:t>
            </a:r>
            <a:r>
              <a:rPr lang="en-US" sz="1400" b="0" dirty="0" err="1"/>
              <a:t>učilišta</a:t>
            </a:r>
            <a:endParaRPr lang="en-US" sz="1400" b="0" dirty="0"/>
          </a:p>
          <a:p>
            <a:pPr marL="285750" indent="-285750">
              <a:lnSpc>
                <a:spcPct val="150000"/>
              </a:lnSpc>
            </a:pPr>
            <a:r>
              <a:rPr lang="en-US" sz="1400" b="0" dirty="0" err="1"/>
              <a:t>Znanstvena</a:t>
            </a:r>
            <a:r>
              <a:rPr lang="en-US" sz="1400" b="0" dirty="0"/>
              <a:t>/</a:t>
            </a:r>
            <a:r>
              <a:rPr lang="en-US" sz="1400" b="0" dirty="0" err="1"/>
              <a:t>umjetnička</a:t>
            </a:r>
            <a:r>
              <a:rPr lang="en-US" sz="1400" b="0" dirty="0"/>
              <a:t> </a:t>
            </a:r>
            <a:r>
              <a:rPr lang="en-US" sz="1400" b="0" dirty="0" err="1"/>
              <a:t>i</a:t>
            </a:r>
            <a:r>
              <a:rPr lang="en-US" sz="1400" b="0" dirty="0"/>
              <a:t> </a:t>
            </a:r>
            <a:r>
              <a:rPr lang="en-US" sz="1400" b="0" dirty="0" err="1"/>
              <a:t>stručna</a:t>
            </a:r>
            <a:r>
              <a:rPr lang="en-US" sz="1400" b="0" dirty="0"/>
              <a:t> </a:t>
            </a:r>
            <a:r>
              <a:rPr lang="en-US" sz="1400" b="0" dirty="0" err="1"/>
              <a:t>djelatnost</a:t>
            </a:r>
            <a:endParaRPr lang="hr-HR" sz="1400" b="0" dirty="0"/>
          </a:p>
          <a:p>
            <a:pPr marL="285750" indent="-285750">
              <a:lnSpc>
                <a:spcPct val="150000"/>
              </a:lnSpc>
            </a:pPr>
            <a:endParaRPr lang="hr-HR" sz="1800" b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3599A-DE65-44AF-960A-BDAAE31F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25A330-807B-4A1A-97F8-47303525A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10983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542A0160-506C-4465-8590-2E55957A7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812" y="542066"/>
            <a:ext cx="5915025" cy="421121"/>
          </a:xfrm>
        </p:spPr>
        <p:txBody>
          <a:bodyPr>
            <a:normAutofit/>
          </a:bodyPr>
          <a:lstStyle/>
          <a:p>
            <a:r>
              <a:rPr lang="en-US" dirty="0" err="1"/>
              <a:t>Analitički</a:t>
            </a:r>
            <a:r>
              <a:rPr lang="en-US" dirty="0"/>
              <a:t> </a:t>
            </a:r>
            <a:r>
              <a:rPr lang="en-US" dirty="0" err="1"/>
              <a:t>prilog</a:t>
            </a:r>
            <a:endParaRPr lang="hr-H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33D45C9-420A-42D6-93F0-1A6DD8D82E02}"/>
              </a:ext>
            </a:extLst>
          </p:cNvPr>
          <p:cNvSpPr txBox="1">
            <a:spLocks/>
          </p:cNvSpPr>
          <p:nvPr/>
        </p:nvSpPr>
        <p:spPr>
          <a:xfrm>
            <a:off x="724205" y="1314693"/>
            <a:ext cx="7402982" cy="2776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35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78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en-US" sz="1600" b="0" dirty="0" err="1"/>
              <a:t>Sadrži</a:t>
            </a:r>
            <a:r>
              <a:rPr lang="en-US" sz="1600" b="0" dirty="0"/>
              <a:t> 28 </a:t>
            </a:r>
            <a:r>
              <a:rPr lang="en-US" sz="1600" b="0" dirty="0" err="1"/>
              <a:t>različitih</a:t>
            </a:r>
            <a:r>
              <a:rPr lang="en-US" sz="1600" b="0" dirty="0"/>
              <a:t> </a:t>
            </a:r>
            <a:r>
              <a:rPr lang="en-US" sz="1600" b="0" dirty="0" err="1"/>
              <a:t>tipova</a:t>
            </a:r>
            <a:r>
              <a:rPr lang="en-US" sz="1600" b="0" dirty="0"/>
              <a:t> </a:t>
            </a:r>
            <a:r>
              <a:rPr lang="en-US" sz="1600" b="0" dirty="0" err="1"/>
              <a:t>tablica</a:t>
            </a:r>
            <a:r>
              <a:rPr lang="en-US" sz="1600" b="0" dirty="0"/>
              <a:t> </a:t>
            </a:r>
            <a:r>
              <a:rPr lang="en-US" sz="1600" b="0" dirty="0" err="1"/>
              <a:t>kojima</a:t>
            </a:r>
            <a:r>
              <a:rPr lang="en-US" sz="1600" b="0" dirty="0"/>
              <a:t> se </a:t>
            </a:r>
            <a:r>
              <a:rPr lang="en-US" sz="1600" b="0" dirty="0" err="1"/>
              <a:t>kvalitativno</a:t>
            </a:r>
            <a:r>
              <a:rPr lang="en-US" sz="1600" b="0" dirty="0"/>
              <a:t> </a:t>
            </a:r>
            <a:r>
              <a:rPr lang="en-US" sz="1600" b="0" dirty="0" err="1"/>
              <a:t>i</a:t>
            </a:r>
            <a:r>
              <a:rPr lang="en-US" sz="1600" b="0" dirty="0"/>
              <a:t> </a:t>
            </a:r>
            <a:r>
              <a:rPr lang="en-US" sz="1600" b="0" dirty="0" err="1"/>
              <a:t>kvantitativno</a:t>
            </a:r>
            <a:r>
              <a:rPr lang="en-US" sz="1600" b="0" dirty="0"/>
              <a:t> </a:t>
            </a:r>
            <a:r>
              <a:rPr lang="en-US" sz="1600" b="0" dirty="0" err="1"/>
              <a:t>prikazuju</a:t>
            </a:r>
            <a:r>
              <a:rPr lang="en-US" sz="1600" b="0" dirty="0"/>
              <a:t> </a:t>
            </a:r>
            <a:r>
              <a:rPr lang="en-US" sz="1600" b="0" dirty="0" err="1"/>
              <a:t>podaci</a:t>
            </a:r>
            <a:r>
              <a:rPr lang="en-US" sz="1600" b="0" dirty="0"/>
              <a:t> o </a:t>
            </a:r>
            <a:r>
              <a:rPr lang="en-US" sz="1600" b="0" dirty="0" err="1"/>
              <a:t>visokom</a:t>
            </a:r>
            <a:r>
              <a:rPr lang="en-US" sz="1600" b="0" dirty="0"/>
              <a:t> </a:t>
            </a:r>
            <a:r>
              <a:rPr lang="en-US" sz="1600" b="0" dirty="0" err="1"/>
              <a:t>učilištu</a:t>
            </a:r>
            <a:endParaRPr lang="en-US" sz="1600" b="0" dirty="0"/>
          </a:p>
          <a:p>
            <a:pPr marL="285750" indent="-285750">
              <a:lnSpc>
                <a:spcPct val="150000"/>
              </a:lnSpc>
            </a:pPr>
            <a:r>
              <a:rPr lang="en-US" sz="1600" b="0" dirty="0" err="1"/>
              <a:t>Priprema</a:t>
            </a:r>
            <a:r>
              <a:rPr lang="en-US" sz="1600" b="0" dirty="0"/>
              <a:t> </a:t>
            </a:r>
            <a:r>
              <a:rPr lang="en-US" sz="1600" b="0" dirty="0" err="1"/>
              <a:t>analitičkog</a:t>
            </a:r>
            <a:r>
              <a:rPr lang="en-US" sz="1600" b="0" dirty="0"/>
              <a:t> </a:t>
            </a:r>
            <a:r>
              <a:rPr lang="en-US" sz="1600" b="0" dirty="0" err="1"/>
              <a:t>priloga</a:t>
            </a:r>
            <a:r>
              <a:rPr lang="en-US" sz="1600" b="0" dirty="0"/>
              <a:t>: </a:t>
            </a:r>
          </a:p>
          <a:p>
            <a:pPr lvl="1">
              <a:lnSpc>
                <a:spcPct val="150000"/>
              </a:lnSpc>
            </a:pPr>
            <a:r>
              <a:rPr lang="en-US" sz="1400" b="0" dirty="0" err="1"/>
              <a:t>Mozvag</a:t>
            </a:r>
            <a:r>
              <a:rPr lang="en-US" sz="1400" b="0" dirty="0"/>
              <a:t> (</a:t>
            </a:r>
            <a:r>
              <a:rPr lang="en-US" sz="1400" b="0" dirty="0" err="1"/>
              <a:t>kraj</a:t>
            </a:r>
            <a:r>
              <a:rPr lang="en-US" sz="1400" b="0" dirty="0"/>
              <a:t> 2004.)</a:t>
            </a:r>
          </a:p>
          <a:p>
            <a:pPr lvl="1">
              <a:lnSpc>
                <a:spcPct val="150000"/>
              </a:lnSpc>
            </a:pPr>
            <a:r>
              <a:rPr lang="en-US" sz="1400" b="0" dirty="0"/>
              <a:t>Mozvag2 (2017.)</a:t>
            </a:r>
          </a:p>
          <a:p>
            <a:pPr lvl="1">
              <a:lnSpc>
                <a:spcPct val="150000"/>
              </a:lnSpc>
            </a:pPr>
            <a:r>
              <a:rPr lang="en-US" sz="1400" b="0" dirty="0" err="1"/>
              <a:t>ISPiK</a:t>
            </a:r>
            <a:r>
              <a:rPr lang="en-US" sz="1400" b="0" dirty="0"/>
              <a:t> (2024.)</a:t>
            </a:r>
            <a:endParaRPr lang="hr-HR" sz="1400" b="0" dirty="0"/>
          </a:p>
          <a:p>
            <a:pPr marL="285750" indent="-285750">
              <a:lnSpc>
                <a:spcPct val="150000"/>
              </a:lnSpc>
            </a:pPr>
            <a:endParaRPr lang="hr-HR" sz="1800" b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3599A-DE65-44AF-960A-BDAAE31F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25A330-807B-4A1A-97F8-47303525A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22531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D2C92-C115-4076-A735-59E5C6F6E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Informacijski sustav pokazatelja i kvalitete (IS</a:t>
            </a:r>
            <a:r>
              <a:rPr lang="en-US"/>
              <a:t>PiK</a:t>
            </a:r>
            <a:r>
              <a:rPr lang="hr-HR"/>
              <a:t>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F4535-5AEA-493B-8C0C-DC00224A5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356605" cy="3263504"/>
          </a:xfrm>
        </p:spPr>
        <p:txBody>
          <a:bodyPr>
            <a:normAutofit/>
          </a:bodyPr>
          <a:lstStyle/>
          <a:p>
            <a:r>
              <a:rPr lang="hr-HR" sz="1600" dirty="0"/>
              <a:t>IS</a:t>
            </a:r>
            <a:r>
              <a:rPr lang="en-US" sz="1600" dirty="0" err="1"/>
              <a:t>PiK</a:t>
            </a:r>
            <a:r>
              <a:rPr lang="hr-HR" sz="1600" dirty="0"/>
              <a:t>: </a:t>
            </a:r>
            <a:r>
              <a:rPr lang="hr-HR" sz="1600" dirty="0">
                <a:hlinkClick r:id="rId2"/>
              </a:rPr>
              <a:t>is</a:t>
            </a:r>
            <a:r>
              <a:rPr lang="en-US" sz="1600" dirty="0" err="1">
                <a:hlinkClick r:id="rId2"/>
              </a:rPr>
              <a:t>pik.srce</a:t>
            </a:r>
            <a:r>
              <a:rPr lang="hr-HR" sz="1600" dirty="0">
                <a:hlinkClick r:id="rId2"/>
              </a:rPr>
              <a:t>.hr</a:t>
            </a:r>
            <a:endParaRPr lang="hr-HR" sz="1600" dirty="0"/>
          </a:p>
          <a:p>
            <a:pPr lvl="1"/>
            <a:r>
              <a:rPr lang="hr-HR" sz="1400" dirty="0"/>
              <a:t>Dostupan od </a:t>
            </a:r>
            <a:r>
              <a:rPr lang="en-US" sz="1400" dirty="0"/>
              <a:t>16</a:t>
            </a:r>
            <a:r>
              <a:rPr lang="hr-HR" sz="1400" dirty="0"/>
              <a:t>.1</a:t>
            </a:r>
            <a:r>
              <a:rPr lang="en-US" sz="1400" dirty="0"/>
              <a:t>0</a:t>
            </a:r>
            <a:r>
              <a:rPr lang="hr-HR" sz="1400" dirty="0"/>
              <a:t>.202</a:t>
            </a:r>
            <a:r>
              <a:rPr lang="en-US" sz="1400" dirty="0"/>
              <a:t>4</a:t>
            </a:r>
            <a:r>
              <a:rPr lang="hr-HR" sz="1400" dirty="0"/>
              <a:t>. godine</a:t>
            </a:r>
          </a:p>
          <a:p>
            <a:r>
              <a:rPr lang="hr-HR" sz="1600" dirty="0"/>
              <a:t>Moduli:</a:t>
            </a:r>
          </a:p>
          <a:p>
            <a:pPr lvl="1"/>
            <a:r>
              <a:rPr lang="en-US" sz="1500"/>
              <a:t>Reakreditacij</a:t>
            </a:r>
            <a:r>
              <a:rPr lang="hr-HR" sz="1500"/>
              <a:t>a</a:t>
            </a:r>
            <a:endParaRPr lang="hr-HR" sz="1500" dirty="0"/>
          </a:p>
          <a:p>
            <a:pPr lvl="1"/>
            <a:r>
              <a:rPr lang="en-US" sz="1500" dirty="0" err="1"/>
              <a:t>Katalozi</a:t>
            </a:r>
            <a:endParaRPr lang="hr-HR" sz="1500" dirty="0"/>
          </a:p>
          <a:p>
            <a:pPr lvl="1"/>
            <a:r>
              <a:rPr lang="en-US" sz="1500" dirty="0"/>
              <a:t>K</a:t>
            </a:r>
            <a:r>
              <a:rPr lang="hr-HR" sz="1500" dirty="0"/>
              <a:t>orisni</a:t>
            </a:r>
            <a:r>
              <a:rPr lang="en-US" sz="1500" dirty="0"/>
              <a:t>ci</a:t>
            </a:r>
          </a:p>
          <a:p>
            <a:r>
              <a:rPr lang="hr-HR" sz="1600" dirty="0"/>
              <a:t>Prijava u sustav: AAI identitetom</a:t>
            </a:r>
          </a:p>
          <a:p>
            <a:r>
              <a:rPr lang="hr-HR" sz="1600" dirty="0"/>
              <a:t>Pristup funkcionalnostima ovisi o dodijeljenoj korisničkoj ulozi </a:t>
            </a:r>
          </a:p>
          <a:p>
            <a:r>
              <a:rPr lang="hr-HR" sz="1600" dirty="0"/>
              <a:t>Korisničke upute i podrška na </a:t>
            </a:r>
            <a:r>
              <a:rPr lang="hr-HR" sz="1600" dirty="0">
                <a:hlinkClick r:id="rId3"/>
              </a:rPr>
              <a:t>wiki.srce.hr</a:t>
            </a:r>
            <a:r>
              <a:rPr lang="hr-HR" sz="1600" dirty="0"/>
              <a:t> (javna dokumentacija usluga Srca)</a:t>
            </a:r>
            <a:endParaRPr lang="en-GB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C622A-B583-4E43-852C-62191645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755FC-B225-425A-9312-08737AC78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FD2AF1-66D3-45C0-8CD3-0EF969BB5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817" y="1312069"/>
            <a:ext cx="4468493" cy="3321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804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542A0160-506C-4465-8590-2E55957A7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812" y="542066"/>
            <a:ext cx="5915025" cy="421121"/>
          </a:xfrm>
        </p:spPr>
        <p:txBody>
          <a:bodyPr>
            <a:normAutofit/>
          </a:bodyPr>
          <a:lstStyle/>
          <a:p>
            <a:r>
              <a:rPr lang="en-US" dirty="0" err="1"/>
              <a:t>Katalozi</a:t>
            </a:r>
            <a:endParaRPr lang="hr-H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33D45C9-420A-42D6-93F0-1A6DD8D82E02}"/>
              </a:ext>
            </a:extLst>
          </p:cNvPr>
          <p:cNvSpPr txBox="1">
            <a:spLocks/>
          </p:cNvSpPr>
          <p:nvPr/>
        </p:nvSpPr>
        <p:spPr>
          <a:xfrm>
            <a:off x="301036" y="1276223"/>
            <a:ext cx="5617411" cy="2776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35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78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en-US" sz="1400" b="0" dirty="0" err="1"/>
              <a:t>Studijski</a:t>
            </a:r>
            <a:r>
              <a:rPr lang="en-US" sz="1400" b="0" dirty="0"/>
              <a:t> program - </a:t>
            </a:r>
            <a:r>
              <a:rPr lang="en-US" sz="1400" b="0" dirty="0" err="1"/>
              <a:t>ISeVO</a:t>
            </a:r>
            <a:endParaRPr lang="en-US" sz="1400" b="0" dirty="0"/>
          </a:p>
          <a:p>
            <a:pPr marL="285750" indent="-285750">
              <a:lnSpc>
                <a:spcPct val="150000"/>
              </a:lnSpc>
            </a:pPr>
            <a:r>
              <a:rPr lang="en-US" sz="1400" b="0" dirty="0" err="1"/>
              <a:t>Visoka</a:t>
            </a:r>
            <a:r>
              <a:rPr lang="en-US" sz="1400" b="0" dirty="0"/>
              <a:t> </a:t>
            </a:r>
            <a:r>
              <a:rPr lang="en-US" sz="1400" b="0" dirty="0" err="1"/>
              <a:t>učilišta</a:t>
            </a:r>
            <a:r>
              <a:rPr lang="en-US" sz="1400" b="0" dirty="0"/>
              <a:t> - </a:t>
            </a:r>
            <a:r>
              <a:rPr lang="en-US" sz="1400" b="0" dirty="0" err="1"/>
              <a:t>CroRIS</a:t>
            </a:r>
            <a:endParaRPr lang="en-US" sz="1400" b="0" dirty="0"/>
          </a:p>
          <a:p>
            <a:pPr marL="285750" indent="-285750">
              <a:lnSpc>
                <a:spcPct val="150000"/>
              </a:lnSpc>
            </a:pPr>
            <a:r>
              <a:rPr lang="en-US" sz="1400" b="0" dirty="0" err="1"/>
              <a:t>Područja</a:t>
            </a:r>
            <a:r>
              <a:rPr lang="en-US" sz="1400" b="0" dirty="0"/>
              <a:t> </a:t>
            </a:r>
            <a:r>
              <a:rPr lang="en-US" sz="1400" b="0" dirty="0" err="1"/>
              <a:t>i</a:t>
            </a:r>
            <a:r>
              <a:rPr lang="en-US" sz="1400" b="0" dirty="0"/>
              <a:t> </a:t>
            </a:r>
            <a:r>
              <a:rPr lang="en-US" sz="1400" b="0" dirty="0" err="1"/>
              <a:t>polja</a:t>
            </a:r>
            <a:r>
              <a:rPr lang="en-US" sz="1400" b="0" dirty="0"/>
              <a:t> - </a:t>
            </a:r>
            <a:r>
              <a:rPr lang="en-US" sz="1400" b="0" dirty="0" err="1"/>
              <a:t>ISeVO</a:t>
            </a:r>
            <a:endParaRPr lang="en-US" sz="1400" b="0" dirty="0"/>
          </a:p>
          <a:p>
            <a:pPr marL="285750" indent="-285750">
              <a:lnSpc>
                <a:spcPct val="150000"/>
              </a:lnSpc>
            </a:pPr>
            <a:r>
              <a:rPr lang="en-US" sz="1400" b="0" dirty="0" err="1"/>
              <a:t>Radna</a:t>
            </a:r>
            <a:r>
              <a:rPr lang="en-US" sz="1400" b="0" dirty="0"/>
              <a:t> </a:t>
            </a:r>
            <a:r>
              <a:rPr lang="en-US" sz="1400" b="0" dirty="0" err="1"/>
              <a:t>mjesta</a:t>
            </a:r>
            <a:r>
              <a:rPr lang="en-US" sz="1400" b="0" dirty="0"/>
              <a:t> - </a:t>
            </a:r>
            <a:r>
              <a:rPr lang="en-US" sz="1400" b="0" dirty="0" err="1"/>
              <a:t>CroRIS</a:t>
            </a:r>
            <a:endParaRPr lang="en-US" sz="1400" b="0" dirty="0"/>
          </a:p>
          <a:p>
            <a:pPr marL="285750" indent="-285750">
              <a:lnSpc>
                <a:spcPct val="150000"/>
              </a:lnSpc>
            </a:pPr>
            <a:r>
              <a:rPr lang="en-US" sz="1400" b="0" dirty="0" err="1"/>
              <a:t>Akademske</a:t>
            </a:r>
            <a:r>
              <a:rPr lang="en-US" sz="1400" b="0" dirty="0"/>
              <a:t> </a:t>
            </a:r>
            <a:r>
              <a:rPr lang="en-US" sz="1400" b="0" dirty="0" err="1"/>
              <a:t>godine</a:t>
            </a:r>
            <a:r>
              <a:rPr lang="en-US" sz="1400" b="0" dirty="0"/>
              <a:t> - SRCE</a:t>
            </a:r>
            <a:endParaRPr lang="hr-HR" sz="1400" b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3599A-DE65-44AF-960A-BDAAE31F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25A330-807B-4A1A-97F8-47303525A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046DE9-FE3B-4BFD-9938-59AA948DD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982" y="1307544"/>
            <a:ext cx="5934200" cy="2705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413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542A0160-506C-4465-8590-2E55957A7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812" y="542066"/>
            <a:ext cx="5915025" cy="421121"/>
          </a:xfrm>
        </p:spPr>
        <p:txBody>
          <a:bodyPr>
            <a:normAutofit/>
          </a:bodyPr>
          <a:lstStyle/>
          <a:p>
            <a:r>
              <a:rPr lang="en-US" dirty="0" err="1"/>
              <a:t>Uloge</a:t>
            </a:r>
            <a:r>
              <a:rPr lang="en-US" dirty="0"/>
              <a:t> u </a:t>
            </a:r>
            <a:r>
              <a:rPr lang="en-US" dirty="0" err="1"/>
              <a:t>ISPiK</a:t>
            </a:r>
            <a:r>
              <a:rPr lang="en-US" dirty="0"/>
              <a:t>-u</a:t>
            </a:r>
            <a:endParaRPr lang="hr-H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33D45C9-420A-42D6-93F0-1A6DD8D82E02}"/>
              </a:ext>
            </a:extLst>
          </p:cNvPr>
          <p:cNvSpPr txBox="1">
            <a:spLocks/>
          </p:cNvSpPr>
          <p:nvPr/>
        </p:nvSpPr>
        <p:spPr>
          <a:xfrm>
            <a:off x="724205" y="1314693"/>
            <a:ext cx="7402982" cy="2776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35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78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600" b="0" dirty="0"/>
              <a:t> </a:t>
            </a:r>
            <a:endParaRPr lang="hr-HR" sz="1800" b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3599A-DE65-44AF-960A-BDAAE31F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25A330-807B-4A1A-97F8-47303525A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FBB270-61B1-4E53-9A11-965AD1EDF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157" y="1314693"/>
            <a:ext cx="8031686" cy="2192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7638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6EF8-8C2F-40F6-AC07-1CC80D828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Postupak dobivanja prava za rad u sustavu</a:t>
            </a:r>
            <a:endParaRPr lang="en-GB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DEC32C7-5633-453F-9B8C-8F2716772C2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84849" y="1120163"/>
          <a:ext cx="7937012" cy="3387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D07E2-CBCB-420E-AB8B-94A13109F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AC15-386D-4894-8615-1197E0EC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</p:spTree>
    <p:extLst>
      <p:ext uri="{BB962C8B-B14F-4D97-AF65-F5344CB8AC3E}">
        <p14:creationId xmlns:p14="http://schemas.microsoft.com/office/powerpoint/2010/main" val="1621925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490478"/>
          </a:xfrm>
        </p:spPr>
        <p:txBody>
          <a:bodyPr/>
          <a:lstStyle/>
          <a:p>
            <a:r>
              <a:rPr lang="en-US" dirty="0" err="1"/>
              <a:t>Dodjela</a:t>
            </a:r>
            <a:r>
              <a:rPr lang="en-US" dirty="0"/>
              <a:t> </a:t>
            </a:r>
            <a:r>
              <a:rPr lang="en-US" dirty="0" err="1"/>
              <a:t>uloga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962389"/>
            <a:ext cx="7886700" cy="367033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AZVO_UREDNIK </a:t>
            </a:r>
            <a:r>
              <a:rPr lang="en-US" sz="1800" dirty="0" err="1"/>
              <a:t>dodjeljuje</a:t>
            </a:r>
            <a:r>
              <a:rPr lang="en-US" sz="1800" dirty="0"/>
              <a:t> </a:t>
            </a:r>
            <a:r>
              <a:rPr lang="en-US" sz="1800" dirty="0" err="1"/>
              <a:t>ulogu</a:t>
            </a:r>
            <a:r>
              <a:rPr lang="en-US" sz="1800" dirty="0"/>
              <a:t> VU_UREDNIK </a:t>
            </a:r>
            <a:r>
              <a:rPr lang="en-US" sz="1800" dirty="0" err="1"/>
              <a:t>korisnicima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VU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A4B039-8761-416A-9D25-87D00C05E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28" y="1554176"/>
            <a:ext cx="7377726" cy="2754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9563AE-B8C3-4590-9B5B-54AE2757C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673" y="1554175"/>
            <a:ext cx="7629546" cy="2924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374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FF9D-47DE-4B92-AF51-1720110F2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680605"/>
            <a:ext cx="5915025" cy="572130"/>
          </a:xfrm>
        </p:spPr>
        <p:txBody>
          <a:bodyPr>
            <a:noAutofit/>
          </a:bodyPr>
          <a:lstStyle/>
          <a:p>
            <a:r>
              <a:rPr lang="en-US" sz="3200" dirty="0" err="1"/>
              <a:t>Reakreditacije</a:t>
            </a:r>
            <a:endParaRPr lang="en-GB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FC9F6-C397-4CE8-9843-B75257B40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11883-578E-46DF-97AD-DFFFC8E0E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3F4B5-4544-40A8-929B-D3781335C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31341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F7EE-B26F-4492-8D40-92B8AD040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792466"/>
          </a:xfrm>
        </p:spPr>
        <p:txBody>
          <a:bodyPr>
            <a:normAutofit/>
          </a:bodyPr>
          <a:lstStyle/>
          <a:p>
            <a:r>
              <a:rPr lang="hr-HR" sz="2400" dirty="0"/>
              <a:t>Odnos informacijskih sustava u </a:t>
            </a:r>
            <a:br>
              <a:rPr lang="hr-HR" sz="2400" dirty="0"/>
            </a:br>
            <a:r>
              <a:rPr lang="hr-HR" sz="2400" dirty="0"/>
              <a:t>procesu pripreme analitičkog priloga</a:t>
            </a:r>
            <a:endParaRPr lang="en-GB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D5ACB-F6F0-4483-A130-A6DCD8269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AF2B2-C006-443F-ADD5-0300D509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4821C3D-6007-466F-97DC-2B4CC5119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91" y="1232507"/>
            <a:ext cx="8034618" cy="33109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3499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56285-4F80-49F5-AD99-BEB6EFDF7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Faze pripreme analitičkog priloga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F0154-0D49-4146-99B6-E87D1CC98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1044424"/>
            <a:ext cx="7886700" cy="1320615"/>
          </a:xfrm>
        </p:spPr>
        <p:txBody>
          <a:bodyPr/>
          <a:lstStyle/>
          <a:p>
            <a:pPr marL="0" indent="0">
              <a:buNone/>
            </a:pPr>
            <a:r>
              <a:rPr lang="hr-HR"/>
              <a:t>Tri glavne faze:</a:t>
            </a:r>
          </a:p>
          <a:p>
            <a:pPr marL="342900" indent="-342900">
              <a:buAutoNum type="arabicPeriod"/>
            </a:pPr>
            <a:r>
              <a:rPr lang="hr-HR"/>
              <a:t>Priprema temeljnih podataka</a:t>
            </a:r>
          </a:p>
          <a:p>
            <a:pPr marL="342900" indent="-342900">
              <a:buAutoNum type="arabicPeriod"/>
            </a:pPr>
            <a:r>
              <a:rPr lang="hr-HR"/>
              <a:t>Unos podataka (pokazatelja) za izvještaj</a:t>
            </a:r>
          </a:p>
          <a:p>
            <a:pPr marL="342900" indent="-342900">
              <a:buAutoNum type="arabicPeriod"/>
            </a:pPr>
            <a:r>
              <a:rPr lang="hr-HR"/>
              <a:t>Generiranje izvještaja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65B1A-F294-4D9B-83A1-9BDC0AC17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FB2CA-5D78-455F-9656-A4D566457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C4CB5FB3-2B36-4D25-82B2-2A813F394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87" y="2365039"/>
            <a:ext cx="7886700" cy="20540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77074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D0AC2-5BD5-4709-AB6B-7A7491E5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06" y="360140"/>
            <a:ext cx="8096438" cy="665629"/>
          </a:xfrm>
        </p:spPr>
        <p:txBody>
          <a:bodyPr>
            <a:noAutofit/>
          </a:bodyPr>
          <a:lstStyle/>
          <a:p>
            <a:r>
              <a:rPr lang="hr-HR"/>
              <a:t>Proces pripreme analitičkog priloga i statusi postupka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AA73C-AC30-42E4-A851-2343C2A4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659DF-DC41-4C02-978D-D3D6892A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79F4E6-4AD1-4F1B-8CDE-F2061176A5D0}"/>
              </a:ext>
            </a:extLst>
          </p:cNvPr>
          <p:cNvSpPr txBox="1"/>
          <p:nvPr/>
        </p:nvSpPr>
        <p:spPr>
          <a:xfrm>
            <a:off x="262606" y="2691556"/>
            <a:ext cx="15271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/>
              <a:t>Otvaranje postupka reakreditacije za neko </a:t>
            </a:r>
            <a:r>
              <a:rPr lang="hr-HR" sz="1050"/>
              <a:t>visoko učilište</a:t>
            </a:r>
            <a:endParaRPr lang="en-GB" sz="105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priprema studijskih programa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priprema polja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FEE2D6-8800-4115-9F88-DE847F78D2B7}"/>
              </a:ext>
            </a:extLst>
          </p:cNvPr>
          <p:cNvSpPr txBox="1"/>
          <p:nvPr/>
        </p:nvSpPr>
        <p:spPr>
          <a:xfrm>
            <a:off x="2025687" y="2691556"/>
            <a:ext cx="1527117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/>
              <a:t>Unos temeljnih podataka za izvještaj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nastavnici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ishodi učenja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OSIU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Predmeti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Predmeti na SP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4305BC9-8236-4258-9C94-8B3BE354E773}"/>
              </a:ext>
            </a:extLst>
          </p:cNvPr>
          <p:cNvSpPr txBox="1"/>
          <p:nvPr/>
        </p:nvSpPr>
        <p:spPr>
          <a:xfrm>
            <a:off x="3812213" y="2691556"/>
            <a:ext cx="15271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/>
              <a:t>Unos podataka za tablice u izvještaju</a:t>
            </a:r>
            <a:endParaRPr lang="hr-HR" sz="105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hr-HR" sz="1050"/>
              <a:t>unos</a:t>
            </a:r>
            <a:r>
              <a:rPr lang="en-GB" sz="1050"/>
              <a:t> tablica po tablica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nema promjena u temeljnim podacima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87DD7B8-0DF9-4D69-8F6F-2D42F8504CE5}"/>
              </a:ext>
            </a:extLst>
          </p:cNvPr>
          <p:cNvSpPr txBox="1"/>
          <p:nvPr/>
        </p:nvSpPr>
        <p:spPr>
          <a:xfrm>
            <a:off x="5583109" y="2691556"/>
            <a:ext cx="15271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50"/>
              <a:t>Generiranje</a:t>
            </a:r>
            <a:r>
              <a:rPr lang="en-GB" sz="1050"/>
              <a:t> izvještaja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/>
              <a:t>nema promjena u podacima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2982BFE-1AEB-4157-8D4C-52C296827773}"/>
              </a:ext>
            </a:extLst>
          </p:cNvPr>
          <p:cNvSpPr txBox="1"/>
          <p:nvPr/>
        </p:nvSpPr>
        <p:spPr>
          <a:xfrm>
            <a:off x="7361820" y="1839678"/>
            <a:ext cx="15271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50"/>
              <a:t>Postupak je završen</a:t>
            </a:r>
            <a:endParaRPr lang="en-GB" sz="105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/>
              <a:t>nema promjena u podacima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B4865F-5764-46A6-A012-09E0639B5DDA}"/>
              </a:ext>
            </a:extLst>
          </p:cNvPr>
          <p:cNvSpPr txBox="1"/>
          <p:nvPr/>
        </p:nvSpPr>
        <p:spPr>
          <a:xfrm>
            <a:off x="7128017" y="3469614"/>
            <a:ext cx="2015983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50"/>
              <a:t>Postupak je završen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050"/>
              <a:t>nema promjena u podacima za tu godinu</a:t>
            </a:r>
          </a:p>
          <a:p>
            <a:r>
              <a:rPr lang="hr-HR" sz="1050"/>
              <a:t>U nekoj narednoj godini kreirat će se novi postupak za to VU, iskopirati ovi podaci i mijenjati u toj godini</a:t>
            </a:r>
            <a:endParaRPr lang="en-GB" sz="105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8242430-5728-46AE-A9D6-ED680510E329}"/>
              </a:ext>
            </a:extLst>
          </p:cNvPr>
          <p:cNvGrpSpPr/>
          <p:nvPr/>
        </p:nvGrpSpPr>
        <p:grpSpPr>
          <a:xfrm>
            <a:off x="262606" y="1062180"/>
            <a:ext cx="8618788" cy="2360129"/>
            <a:chOff x="262606" y="1062180"/>
            <a:chExt cx="8618788" cy="2360129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CCE3B54-5FEA-4CF4-BB68-072F72FB6A57}"/>
                </a:ext>
              </a:extLst>
            </p:cNvPr>
            <p:cNvGrpSpPr/>
            <p:nvPr/>
          </p:nvGrpSpPr>
          <p:grpSpPr>
            <a:xfrm>
              <a:off x="262606" y="1062180"/>
              <a:ext cx="8618788" cy="2360129"/>
              <a:chOff x="262606" y="1171045"/>
              <a:chExt cx="8618788" cy="2360129"/>
            </a:xfrm>
          </p:grpSpPr>
          <p:sp>
            <p:nvSpPr>
              <p:cNvPr id="3" name="Flowchart: Alternate Process 2">
                <a:extLst>
                  <a:ext uri="{FF2B5EF4-FFF2-40B4-BE49-F238E27FC236}">
                    <a16:creationId xmlns:a16="http://schemas.microsoft.com/office/drawing/2014/main" id="{6300F729-2268-4F7F-B91A-839DC45F27DB}"/>
                  </a:ext>
                </a:extLst>
              </p:cNvPr>
              <p:cNvSpPr/>
              <p:nvPr/>
            </p:nvSpPr>
            <p:spPr>
              <a:xfrm>
                <a:off x="262606" y="1983844"/>
                <a:ext cx="1527117" cy="734646"/>
              </a:xfrm>
              <a:prstGeom prst="flowChartAlternateProcess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Postupak u pripremi, AZVO</a:t>
                </a:r>
                <a:endParaRPr lang="en-GB"/>
              </a:p>
            </p:txBody>
          </p:sp>
          <p:sp>
            <p:nvSpPr>
              <p:cNvPr id="9" name="Flowchart: Alternate Process 8">
                <a:extLst>
                  <a:ext uri="{FF2B5EF4-FFF2-40B4-BE49-F238E27FC236}">
                    <a16:creationId xmlns:a16="http://schemas.microsoft.com/office/drawing/2014/main" id="{0A49F5EF-21D1-4D89-98E8-DEF158E0853D}"/>
                  </a:ext>
                </a:extLst>
              </p:cNvPr>
              <p:cNvSpPr/>
              <p:nvPr/>
            </p:nvSpPr>
            <p:spPr>
              <a:xfrm>
                <a:off x="2046456" y="1983844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Postupak u pripremi, VU</a:t>
                </a:r>
                <a:endParaRPr lang="en-GB"/>
              </a:p>
            </p:txBody>
          </p:sp>
          <p:sp>
            <p:nvSpPr>
              <p:cNvPr id="10" name="Flowchart: Alternate Process 9">
                <a:extLst>
                  <a:ext uri="{FF2B5EF4-FFF2-40B4-BE49-F238E27FC236}">
                    <a16:creationId xmlns:a16="http://schemas.microsoft.com/office/drawing/2014/main" id="{B144136D-95FD-4CBB-97DD-E6D38CC8BE7D}"/>
                  </a:ext>
                </a:extLst>
              </p:cNvPr>
              <p:cNvSpPr/>
              <p:nvPr/>
            </p:nvSpPr>
            <p:spPr>
              <a:xfrm>
                <a:off x="3819374" y="1983844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Unos pokazatelja, VU</a:t>
                </a:r>
                <a:endParaRPr lang="en-GB"/>
              </a:p>
            </p:txBody>
          </p:sp>
          <p:sp>
            <p:nvSpPr>
              <p:cNvPr id="11" name="Flowchart: Alternate Process 10">
                <a:extLst>
                  <a:ext uri="{FF2B5EF4-FFF2-40B4-BE49-F238E27FC236}">
                    <a16:creationId xmlns:a16="http://schemas.microsoft.com/office/drawing/2014/main" id="{BE5BEF00-AD00-4DE8-A62F-5C7A28204DC5}"/>
                  </a:ext>
                </a:extLst>
              </p:cNvPr>
              <p:cNvSpPr/>
              <p:nvPr/>
            </p:nvSpPr>
            <p:spPr>
              <a:xfrm>
                <a:off x="5592292" y="1983844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Izvještaj postupka spreman</a:t>
                </a:r>
                <a:endParaRPr lang="en-GB"/>
              </a:p>
            </p:txBody>
          </p:sp>
          <p:sp>
            <p:nvSpPr>
              <p:cNvPr id="12" name="Flowchart: Alternate Process 11">
                <a:extLst>
                  <a:ext uri="{FF2B5EF4-FFF2-40B4-BE49-F238E27FC236}">
                    <a16:creationId xmlns:a16="http://schemas.microsoft.com/office/drawing/2014/main" id="{669BDA82-8EAD-4FA6-8625-F34E862665E5}"/>
                  </a:ext>
                </a:extLst>
              </p:cNvPr>
              <p:cNvSpPr/>
              <p:nvPr/>
            </p:nvSpPr>
            <p:spPr>
              <a:xfrm>
                <a:off x="7365209" y="1171045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Postupak završen</a:t>
                </a:r>
                <a:endParaRPr lang="en-GB"/>
              </a:p>
            </p:txBody>
          </p:sp>
          <p:sp>
            <p:nvSpPr>
              <p:cNvPr id="13" name="Flowchart: Alternate Process 12">
                <a:extLst>
                  <a:ext uri="{FF2B5EF4-FFF2-40B4-BE49-F238E27FC236}">
                    <a16:creationId xmlns:a16="http://schemas.microsoft.com/office/drawing/2014/main" id="{8D6FD399-1CA6-4B95-A3EC-DA0172E30D0A}"/>
                  </a:ext>
                </a:extLst>
              </p:cNvPr>
              <p:cNvSpPr/>
              <p:nvPr/>
            </p:nvSpPr>
            <p:spPr>
              <a:xfrm>
                <a:off x="7365208" y="2796528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Pismo očekivanja</a:t>
                </a:r>
                <a:endParaRPr lang="en-GB"/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C54C90E0-52C1-4498-A464-EA7D81F564D6}"/>
                  </a:ext>
                </a:extLst>
              </p:cNvPr>
              <p:cNvCxnSpPr>
                <a:stCxn id="3" idx="3"/>
                <a:endCxn id="9" idx="1"/>
              </p:cNvCxnSpPr>
              <p:nvPr/>
            </p:nvCxnSpPr>
            <p:spPr>
              <a:xfrm>
                <a:off x="1789723" y="2351167"/>
                <a:ext cx="2567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2E8CB59-3340-46B1-ABAA-4C11C3007F73}"/>
                  </a:ext>
                </a:extLst>
              </p:cNvPr>
              <p:cNvCxnSpPr>
                <a:cxnSpLocks/>
                <a:stCxn id="9" idx="3"/>
                <a:endCxn id="10" idx="1"/>
              </p:cNvCxnSpPr>
              <p:nvPr/>
            </p:nvCxnSpPr>
            <p:spPr>
              <a:xfrm>
                <a:off x="3562641" y="2351167"/>
                <a:ext cx="2567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E250F74-C205-4B74-B432-C850B07CC991}"/>
                  </a:ext>
                </a:extLst>
              </p:cNvPr>
              <p:cNvCxnSpPr>
                <a:cxnSpLocks/>
                <a:stCxn id="10" idx="3"/>
                <a:endCxn id="11" idx="1"/>
              </p:cNvCxnSpPr>
              <p:nvPr/>
            </p:nvCxnSpPr>
            <p:spPr>
              <a:xfrm>
                <a:off x="5335559" y="2351167"/>
                <a:ext cx="2567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Connector: Elbow 28">
                <a:extLst>
                  <a:ext uri="{FF2B5EF4-FFF2-40B4-BE49-F238E27FC236}">
                    <a16:creationId xmlns:a16="http://schemas.microsoft.com/office/drawing/2014/main" id="{A3BCB872-436B-4E84-8DB1-C412F97E8BA9}"/>
                  </a:ext>
                </a:extLst>
              </p:cNvPr>
              <p:cNvCxnSpPr>
                <a:cxnSpLocks/>
                <a:stCxn id="11" idx="3"/>
                <a:endCxn id="13" idx="1"/>
              </p:cNvCxnSpPr>
              <p:nvPr/>
            </p:nvCxnSpPr>
            <p:spPr>
              <a:xfrm>
                <a:off x="7108477" y="2351167"/>
                <a:ext cx="256731" cy="812684"/>
              </a:xfrm>
              <a:prstGeom prst="bentConnector3">
                <a:avLst>
                  <a:gd name="adj1" fmla="val 50000"/>
                </a:avLst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Connector: Elbow 45">
              <a:extLst>
                <a:ext uri="{FF2B5EF4-FFF2-40B4-BE49-F238E27FC236}">
                  <a16:creationId xmlns:a16="http://schemas.microsoft.com/office/drawing/2014/main" id="{423E44B2-6BD5-4558-8916-5B992EAA4BAC}"/>
                </a:ext>
              </a:extLst>
            </p:cNvPr>
            <p:cNvCxnSpPr>
              <a:stCxn id="11" idx="3"/>
              <a:endCxn id="12" idx="1"/>
            </p:cNvCxnSpPr>
            <p:nvPr/>
          </p:nvCxnSpPr>
          <p:spPr>
            <a:xfrm flipV="1">
              <a:off x="7108477" y="1429503"/>
              <a:ext cx="256732" cy="812799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8350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Pokretanje</a:t>
            </a:r>
            <a:r>
              <a:rPr lang="en-US" dirty="0"/>
              <a:t> </a:t>
            </a:r>
            <a:r>
              <a:rPr lang="en-US" dirty="0" err="1"/>
              <a:t>postupka</a:t>
            </a:r>
            <a:r>
              <a:rPr lang="en-US" dirty="0"/>
              <a:t> </a:t>
            </a:r>
            <a:r>
              <a:rPr lang="en-US" dirty="0" err="1"/>
              <a:t>reakreditacije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AZVO_UREDNIK </a:t>
            </a:r>
            <a:r>
              <a:rPr lang="en-US" sz="1800" dirty="0" err="1"/>
              <a:t>otvara</a:t>
            </a:r>
            <a:r>
              <a:rPr lang="en-US" sz="1800" dirty="0"/>
              <a:t> </a:t>
            </a:r>
            <a:r>
              <a:rPr lang="en-US" sz="1800" dirty="0" err="1"/>
              <a:t>novi</a:t>
            </a:r>
            <a:r>
              <a:rPr lang="en-US" sz="1800" dirty="0"/>
              <a:t> </a:t>
            </a:r>
            <a:r>
              <a:rPr lang="en-US" sz="1800" dirty="0" err="1"/>
              <a:t>postupak</a:t>
            </a:r>
            <a:endParaRPr lang="en-US" sz="18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Status-&gt; </a:t>
            </a:r>
            <a:r>
              <a:rPr lang="en-US" sz="1800" i="1" dirty="0"/>
              <a:t>0 </a:t>
            </a:r>
            <a:r>
              <a:rPr lang="en-US" sz="1800" i="1" dirty="0" err="1"/>
              <a:t>Postupak</a:t>
            </a:r>
            <a:r>
              <a:rPr lang="en-US" sz="1800" i="1" dirty="0"/>
              <a:t> u </a:t>
            </a:r>
            <a:r>
              <a:rPr lang="en-US" sz="1800" i="1" dirty="0" err="1"/>
              <a:t>pripremi</a:t>
            </a:r>
            <a:r>
              <a:rPr lang="en-US" sz="1800" i="1" dirty="0"/>
              <a:t>, AZVO</a:t>
            </a: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ED1C81-8012-48DD-900F-3FAD1449D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657" y="1974968"/>
            <a:ext cx="2955822" cy="2386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screenshot of a white background&#10;&#10;Description automatically generated">
            <a:extLst>
              <a:ext uri="{FF2B5EF4-FFF2-40B4-BE49-F238E27FC236}">
                <a16:creationId xmlns:a16="http://schemas.microsoft.com/office/drawing/2014/main" id="{98C20F49-4D9B-A864-F2F6-FCB4CEF0C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19" y="2409555"/>
            <a:ext cx="4417019" cy="1525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5533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Pokretanje</a:t>
            </a:r>
            <a:r>
              <a:rPr lang="en-US" dirty="0"/>
              <a:t> </a:t>
            </a:r>
            <a:r>
              <a:rPr lang="en-US" dirty="0" err="1"/>
              <a:t>postupka</a:t>
            </a:r>
            <a:r>
              <a:rPr lang="en-US" dirty="0"/>
              <a:t> </a:t>
            </a:r>
            <a:r>
              <a:rPr lang="en-US" dirty="0" err="1"/>
              <a:t>reakreditacije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err="1"/>
              <a:t>Postupak</a:t>
            </a:r>
            <a:r>
              <a:rPr lang="en-US" sz="1800" dirty="0"/>
              <a:t> </a:t>
            </a:r>
            <a:r>
              <a:rPr lang="en-US" sz="1800" dirty="0" err="1"/>
              <a:t>otvoren</a:t>
            </a:r>
            <a:endParaRPr lang="en-US" sz="18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"/>
                <a:cs typeface="Arial"/>
              </a:rPr>
              <a:t>Status </a:t>
            </a:r>
            <a:r>
              <a:rPr lang="en-US" sz="1800" i="1" dirty="0">
                <a:latin typeface="Arial"/>
                <a:cs typeface="Arial"/>
              </a:rPr>
              <a:t>0 </a:t>
            </a:r>
            <a:r>
              <a:rPr lang="en-US" sz="1800" i="1" dirty="0" err="1">
                <a:latin typeface="Arial"/>
                <a:cs typeface="Arial"/>
              </a:rPr>
              <a:t>Postupak</a:t>
            </a:r>
            <a:r>
              <a:rPr lang="en-US" sz="1800" i="1" dirty="0">
                <a:latin typeface="Arial"/>
                <a:cs typeface="Arial"/>
              </a:rPr>
              <a:t> u </a:t>
            </a:r>
            <a:r>
              <a:rPr lang="en-US" sz="1800" i="1" dirty="0" err="1">
                <a:latin typeface="Arial"/>
                <a:cs typeface="Arial"/>
              </a:rPr>
              <a:t>pripremi</a:t>
            </a:r>
            <a:r>
              <a:rPr lang="en-US" sz="1800" i="1" dirty="0">
                <a:latin typeface="Arial"/>
                <a:cs typeface="Arial"/>
              </a:rPr>
              <a:t>, AZVO</a:t>
            </a:r>
            <a:r>
              <a:rPr lang="en-US" sz="1800" dirty="0">
                <a:latin typeface="Arial"/>
                <a:cs typeface="Arial"/>
              </a:rPr>
              <a:t> – status </a:t>
            </a:r>
            <a:r>
              <a:rPr lang="en-US" sz="1800" dirty="0" err="1">
                <a:latin typeface="Arial"/>
                <a:cs typeface="Arial"/>
              </a:rPr>
              <a:t>vidljiv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samo</a:t>
            </a:r>
            <a:r>
              <a:rPr lang="en-US" sz="1800" dirty="0">
                <a:latin typeface="Arial"/>
                <a:cs typeface="Arial"/>
              </a:rPr>
              <a:t> za AZVO</a:t>
            </a: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464283-65E7-4DE4-8C95-4AC5C476A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88" y="2472596"/>
            <a:ext cx="7309224" cy="1710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0644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6A38BC4-61F9-4FEA-9B1E-D6ED9CDA4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59" y="1609008"/>
            <a:ext cx="6752681" cy="230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510" y="273847"/>
            <a:ext cx="7868841" cy="681633"/>
          </a:xfrm>
        </p:spPr>
        <p:txBody>
          <a:bodyPr/>
          <a:lstStyle/>
          <a:p>
            <a:r>
              <a:rPr lang="en-US" dirty="0"/>
              <a:t>AZVO </a:t>
            </a:r>
            <a:r>
              <a:rPr lang="en-US" dirty="0" err="1"/>
              <a:t>provjerava</a:t>
            </a:r>
            <a:r>
              <a:rPr lang="en-US" dirty="0"/>
              <a:t> </a:t>
            </a:r>
            <a:r>
              <a:rPr lang="en-US" dirty="0" err="1"/>
              <a:t>podatke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80" y="985243"/>
            <a:ext cx="7877771" cy="364748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err="1"/>
              <a:t>Studijski</a:t>
            </a:r>
            <a:r>
              <a:rPr lang="en-US" sz="1800" dirty="0"/>
              <a:t> </a:t>
            </a:r>
            <a:r>
              <a:rPr lang="en-US" sz="1800" dirty="0" err="1"/>
              <a:t>programi</a:t>
            </a:r>
            <a:r>
              <a:rPr lang="en-US" sz="1800" dirty="0"/>
              <a:t>, </a:t>
            </a:r>
            <a:r>
              <a:rPr lang="en-US" sz="1800" dirty="0" err="1"/>
              <a:t>područja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polja</a:t>
            </a:r>
            <a:r>
              <a:rPr lang="en-US" sz="1800" dirty="0"/>
              <a:t>, </a:t>
            </a:r>
            <a:r>
              <a:rPr lang="en-US" sz="1800" dirty="0" err="1"/>
              <a:t>radna</a:t>
            </a:r>
            <a:r>
              <a:rPr lang="en-US" sz="1800" dirty="0"/>
              <a:t> </a:t>
            </a:r>
            <a:r>
              <a:rPr lang="en-US" sz="1800" dirty="0" err="1"/>
              <a:t>mjesta</a:t>
            </a: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36E54C-D1A4-45CE-AED2-5113DFE7C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358" y="1609009"/>
            <a:ext cx="6925859" cy="2322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6303DE-5AC4-4895-892C-51BC92CE4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7392" y="1609007"/>
            <a:ext cx="6290140" cy="2311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117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24193" cy="708422"/>
          </a:xfrm>
        </p:spPr>
        <p:txBody>
          <a:bodyPr/>
          <a:lstStyle/>
          <a:p>
            <a:r>
              <a:rPr lang="en-US" dirty="0"/>
              <a:t>AZVO </a:t>
            </a:r>
            <a:r>
              <a:rPr lang="en-US" dirty="0" err="1"/>
              <a:t>usmjerava</a:t>
            </a:r>
            <a:r>
              <a:rPr lang="en-US" dirty="0"/>
              <a:t> </a:t>
            </a:r>
            <a:r>
              <a:rPr lang="en-US" dirty="0" err="1"/>
              <a:t>postupak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VU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029891"/>
            <a:ext cx="7842052" cy="360283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Status-&gt; </a:t>
            </a:r>
            <a:r>
              <a:rPr lang="en-US" sz="1800" i="1" dirty="0"/>
              <a:t>10 </a:t>
            </a:r>
            <a:r>
              <a:rPr lang="en-US" sz="1800" i="1" dirty="0" err="1"/>
              <a:t>Postupak</a:t>
            </a:r>
            <a:r>
              <a:rPr lang="en-US" sz="1800" i="1" dirty="0"/>
              <a:t> u </a:t>
            </a:r>
            <a:r>
              <a:rPr lang="en-US" sz="1800" i="1" dirty="0" err="1"/>
              <a:t>pripremi</a:t>
            </a:r>
            <a:r>
              <a:rPr lang="en-US" sz="1800" i="1" dirty="0"/>
              <a:t>, VU</a:t>
            </a: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448102-63A3-4465-80FC-44C814117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59" y="1692205"/>
            <a:ext cx="7715588" cy="2397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9739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FF9D-47DE-4B92-AF51-1720110F2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680605"/>
            <a:ext cx="5915025" cy="572130"/>
          </a:xfrm>
        </p:spPr>
        <p:txBody>
          <a:bodyPr>
            <a:noAutofit/>
          </a:bodyPr>
          <a:lstStyle/>
          <a:p>
            <a:r>
              <a:rPr lang="en-US" sz="3200" dirty="0" err="1"/>
              <a:t>Unos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izvještaji</a:t>
            </a:r>
            <a:endParaRPr lang="en-GB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FC9F6-C397-4CE8-9843-B75257B40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11883-578E-46DF-97AD-DFFFC8E0E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3F4B5-4544-40A8-929B-D3781335C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21564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242E5-319C-47DB-8991-8540C3C93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202983"/>
            <a:ext cx="5915025" cy="1049752"/>
          </a:xfrm>
        </p:spPr>
        <p:txBody>
          <a:bodyPr>
            <a:noAutofit/>
          </a:bodyPr>
          <a:lstStyle/>
          <a:p>
            <a:r>
              <a:rPr lang="hr-HR" sz="3200"/>
              <a:t>Unos temeljnih podataka </a:t>
            </a:r>
            <a:br>
              <a:rPr lang="hr-HR" sz="3200"/>
            </a:br>
            <a:r>
              <a:rPr lang="hr-HR" sz="3200"/>
              <a:t>za izvještaj</a:t>
            </a:r>
            <a:endParaRPr lang="en-GB" sz="3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A7069-454C-4B37-B12A-7769AD93B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sz="2400"/>
              <a:t>Postupak u pripremi, VU</a:t>
            </a:r>
            <a:endParaRPr lang="en-GB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2896-2D7A-4341-B9EA-8D6E279EF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8C00-4409-4849-A7F2-B4CC6818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86845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30FD91-DAEA-4601-B0AB-B559F9778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Unos temeljnih podataka za izvještaj </a:t>
            </a:r>
            <a:endParaRPr lang="en-GB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01CA7B0-FD13-4BA3-A238-5895DDD2D6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61" y="1322285"/>
            <a:ext cx="4500000" cy="3068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67489D-D31E-4BB8-B2D7-9D316B594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4772" y="1288531"/>
            <a:ext cx="3560578" cy="3263504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Temeljni</a:t>
            </a:r>
            <a:r>
              <a:rPr lang="en-GB" dirty="0"/>
              <a:t> </a:t>
            </a:r>
            <a:r>
              <a:rPr lang="en-GB" dirty="0" err="1"/>
              <a:t>podaci</a:t>
            </a:r>
            <a:r>
              <a:rPr lang="hr-HR" dirty="0"/>
              <a:t> su:</a:t>
            </a:r>
            <a:r>
              <a:rPr lang="en-GB" dirty="0"/>
              <a:t> </a:t>
            </a:r>
            <a:endParaRPr lang="hr-HR" dirty="0"/>
          </a:p>
          <a:p>
            <a:r>
              <a:rPr lang="hr-HR" dirty="0"/>
              <a:t>S</a:t>
            </a:r>
            <a:r>
              <a:rPr lang="en-GB" dirty="0" err="1"/>
              <a:t>tudijsk</a:t>
            </a:r>
            <a:r>
              <a:rPr lang="hr-HR" dirty="0"/>
              <a:t>i</a:t>
            </a:r>
            <a:r>
              <a:rPr lang="en-GB" dirty="0"/>
              <a:t> program</a:t>
            </a:r>
            <a:r>
              <a:rPr lang="hr-HR" dirty="0"/>
              <a:t>i (predpriprema iz ISeVO-a)</a:t>
            </a:r>
          </a:p>
          <a:p>
            <a:r>
              <a:rPr lang="hr-HR" dirty="0"/>
              <a:t>P</a:t>
            </a:r>
            <a:r>
              <a:rPr lang="en-GB" dirty="0" err="1"/>
              <a:t>odručja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polja</a:t>
            </a:r>
            <a:r>
              <a:rPr lang="hr-HR" dirty="0"/>
              <a:t> (predpriprema iz ISeVO-a)</a:t>
            </a:r>
          </a:p>
          <a:p>
            <a:r>
              <a:rPr lang="en-GB" dirty="0" err="1"/>
              <a:t>Nastavni</a:t>
            </a:r>
            <a:r>
              <a:rPr lang="hr-HR" dirty="0"/>
              <a:t>ci (dohvat iz CroRIS-a, obavezno)</a:t>
            </a:r>
          </a:p>
          <a:p>
            <a:r>
              <a:rPr lang="en-GB" dirty="0" err="1"/>
              <a:t>Predmet</a:t>
            </a:r>
            <a:r>
              <a:rPr lang="hr-HR" dirty="0"/>
              <a:t>i (upis, dohvat iz ISVU-a, učitavanje iz csv-a, povezivanje sa studijskim programom)</a:t>
            </a:r>
          </a:p>
          <a:p>
            <a:r>
              <a:rPr lang="hr-HR" dirty="0"/>
              <a:t>I</a:t>
            </a:r>
            <a:r>
              <a:rPr lang="en-GB" dirty="0"/>
              <a:t>shod</a:t>
            </a:r>
            <a:r>
              <a:rPr lang="hr-HR" dirty="0"/>
              <a:t>i</a:t>
            </a:r>
            <a:r>
              <a:rPr lang="en-GB" dirty="0"/>
              <a:t> </a:t>
            </a:r>
            <a:r>
              <a:rPr lang="en-GB" dirty="0" err="1"/>
              <a:t>učenja</a:t>
            </a:r>
            <a:r>
              <a:rPr lang="hr-HR" dirty="0"/>
              <a:t> (upis, dohvat iz ISVU-a, učitavanje iz csv-a</a:t>
            </a:r>
            <a:r>
              <a:rPr lang="en-US" dirty="0"/>
              <a:t>)</a:t>
            </a: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AA73C-AC30-42E4-A851-2343C2A4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659DF-DC41-4C02-978D-D3D6892A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04B725A2-36E9-462B-9BE3-DB05E8DE5C92}"/>
              </a:ext>
            </a:extLst>
          </p:cNvPr>
          <p:cNvSpPr/>
          <p:nvPr/>
        </p:nvSpPr>
        <p:spPr>
          <a:xfrm>
            <a:off x="7762047" y="947171"/>
            <a:ext cx="1080000" cy="43200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Postupak u pripremi, VU</a:t>
            </a:r>
            <a:endParaRPr lang="en-GB" sz="1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3CFD25-3251-4347-98B1-DBF333F05855}"/>
              </a:ext>
            </a:extLst>
          </p:cNvPr>
          <p:cNvSpPr/>
          <p:nvPr/>
        </p:nvSpPr>
        <p:spPr>
          <a:xfrm>
            <a:off x="3007360" y="1681480"/>
            <a:ext cx="965200" cy="289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494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Unos</a:t>
            </a:r>
            <a:r>
              <a:rPr lang="en-US" dirty="0"/>
              <a:t> </a:t>
            </a:r>
            <a:r>
              <a:rPr lang="en-US" dirty="0" err="1"/>
              <a:t>temeljnih</a:t>
            </a:r>
            <a:r>
              <a:rPr lang="en-US" dirty="0"/>
              <a:t> </a:t>
            </a:r>
            <a:r>
              <a:rPr lang="en-US" dirty="0" err="1"/>
              <a:t>podataka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VU_UREDNIK </a:t>
            </a:r>
            <a:r>
              <a:rPr lang="en-US" sz="1800" dirty="0" err="1"/>
              <a:t>unosi</a:t>
            </a:r>
            <a:r>
              <a:rPr lang="en-US" sz="1800" dirty="0"/>
              <a:t> </a:t>
            </a:r>
            <a:r>
              <a:rPr lang="en-US" sz="1800" dirty="0" err="1"/>
              <a:t>temeljne</a:t>
            </a:r>
            <a:r>
              <a:rPr lang="en-US" sz="1800" dirty="0"/>
              <a:t> </a:t>
            </a:r>
            <a:r>
              <a:rPr lang="en-US" sz="1800" dirty="0" err="1"/>
              <a:t>podatke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/>
              <a:t>ih</a:t>
            </a:r>
            <a:r>
              <a:rPr lang="en-US" sz="1800" dirty="0"/>
              <a:t> </a:t>
            </a:r>
            <a:r>
              <a:rPr lang="en-US" sz="1800" dirty="0" err="1"/>
              <a:t>povlači</a:t>
            </a:r>
            <a:r>
              <a:rPr lang="en-US" sz="1800" dirty="0"/>
              <a:t> </a:t>
            </a:r>
            <a:r>
              <a:rPr lang="en-US" sz="1800" dirty="0" err="1"/>
              <a:t>iz</a:t>
            </a:r>
            <a:r>
              <a:rPr lang="en-US" sz="1800" dirty="0"/>
              <a:t> </a:t>
            </a:r>
            <a:r>
              <a:rPr lang="en-US" sz="1800" dirty="0" err="1"/>
              <a:t>odgovarajućih</a:t>
            </a:r>
            <a:r>
              <a:rPr lang="en-US" sz="1800" dirty="0"/>
              <a:t> </a:t>
            </a:r>
            <a:r>
              <a:rPr lang="en-US" sz="1800" dirty="0" err="1"/>
              <a:t>izvora</a:t>
            </a:r>
            <a:r>
              <a:rPr lang="en-US" sz="1800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4A04DB-437D-4D5E-A7BC-4937DB0EE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49" y="1898664"/>
            <a:ext cx="7900643" cy="2507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9065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Temeljni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- </a:t>
            </a:r>
            <a:r>
              <a:rPr lang="en-US" dirty="0" err="1"/>
              <a:t>Nastavnici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VU_UREDNIK </a:t>
            </a:r>
            <a:r>
              <a:rPr lang="en-US" sz="1800" dirty="0" err="1"/>
              <a:t>osvježava</a:t>
            </a:r>
            <a:r>
              <a:rPr lang="en-US" sz="1800" dirty="0"/>
              <a:t> </a:t>
            </a:r>
            <a:r>
              <a:rPr lang="en-US" sz="1800" dirty="0" err="1"/>
              <a:t>podatke</a:t>
            </a:r>
            <a:r>
              <a:rPr lang="en-US" sz="1800" dirty="0"/>
              <a:t> o </a:t>
            </a:r>
            <a:r>
              <a:rPr lang="en-US" sz="1800" dirty="0" err="1"/>
              <a:t>nastavnicima</a:t>
            </a:r>
            <a:r>
              <a:rPr lang="en-US" sz="1800" dirty="0"/>
              <a:t> </a:t>
            </a:r>
            <a:r>
              <a:rPr lang="en-US" sz="1800" dirty="0" err="1"/>
              <a:t>iz</a:t>
            </a:r>
            <a:r>
              <a:rPr lang="en-US" sz="1800" dirty="0"/>
              <a:t> </a:t>
            </a:r>
            <a:r>
              <a:rPr lang="en-US" sz="1800" dirty="0" err="1"/>
              <a:t>CroRIS</a:t>
            </a:r>
            <a:r>
              <a:rPr lang="en-US" sz="1800" dirty="0"/>
              <a:t>-a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67F9D9-843C-4F60-B72A-95417CD6B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77" y="1841357"/>
            <a:ext cx="8084323" cy="257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4FBDAD-CFB1-4F9B-83E3-9C3B56B99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709" y="2145047"/>
            <a:ext cx="3693937" cy="1386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56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E7B98591-FD08-067F-612C-D0359BA4C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305" y="1539370"/>
            <a:ext cx="7340204" cy="2930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940278" cy="636985"/>
          </a:xfrm>
        </p:spPr>
        <p:txBody>
          <a:bodyPr/>
          <a:lstStyle/>
          <a:p>
            <a:r>
              <a:rPr lang="en-US" sz="2000" dirty="0" err="1">
                <a:latin typeface="Arial"/>
                <a:cs typeface="Arial"/>
              </a:rPr>
              <a:t>Temeljni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podaci</a:t>
            </a:r>
            <a:r>
              <a:rPr lang="en-US" sz="2000" dirty="0">
                <a:latin typeface="Arial"/>
                <a:cs typeface="Arial"/>
              </a:rPr>
              <a:t> – </a:t>
            </a:r>
            <a:r>
              <a:rPr lang="en-US" sz="2000" dirty="0" err="1">
                <a:latin typeface="Arial"/>
                <a:cs typeface="Arial"/>
              </a:rPr>
              <a:t>Predmeti</a:t>
            </a:r>
            <a:r>
              <a:rPr lang="en-US" sz="2000">
                <a:latin typeface="Arial"/>
                <a:cs typeface="Arial"/>
              </a:rPr>
              <a:t> (Lista </a:t>
            </a:r>
            <a:r>
              <a:rPr lang="en-US" sz="2000" dirty="0" err="1">
                <a:latin typeface="Arial"/>
                <a:cs typeface="Arial"/>
              </a:rPr>
              <a:t>predmeta</a:t>
            </a:r>
            <a:r>
              <a:rPr lang="en-US" sz="2000" dirty="0">
                <a:latin typeface="Arial"/>
                <a:cs typeface="Arial"/>
              </a:rPr>
              <a:t>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940594"/>
            <a:ext cx="7922418" cy="369212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VU_UREDNIK </a:t>
            </a:r>
            <a:r>
              <a:rPr lang="en-US" sz="1800" dirty="0" err="1"/>
              <a:t>unosi</a:t>
            </a:r>
            <a:r>
              <a:rPr lang="en-US" sz="1800" dirty="0"/>
              <a:t> </a:t>
            </a:r>
            <a:r>
              <a:rPr lang="en-US" sz="1800" dirty="0" err="1"/>
              <a:t>predmete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/>
              <a:t>ih</a:t>
            </a:r>
            <a:r>
              <a:rPr lang="en-US" sz="1800" dirty="0"/>
              <a:t> </a:t>
            </a:r>
            <a:r>
              <a:rPr lang="en-US" sz="1800" dirty="0" err="1"/>
              <a:t>povlači</a:t>
            </a:r>
            <a:r>
              <a:rPr lang="en-US" sz="1800" dirty="0"/>
              <a:t> </a:t>
            </a:r>
            <a:r>
              <a:rPr lang="en-US" sz="1800" dirty="0" err="1"/>
              <a:t>iz</a:t>
            </a:r>
            <a:r>
              <a:rPr lang="en-US" sz="1800" dirty="0"/>
              <a:t> ISVU-a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DE8B51-6BBE-4CF3-AD89-4FB52D42D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754" y="1510871"/>
            <a:ext cx="7367453" cy="2548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971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540804"/>
          </a:xfrm>
        </p:spPr>
        <p:txBody>
          <a:bodyPr/>
          <a:lstStyle/>
          <a:p>
            <a:r>
              <a:rPr lang="en-US" dirty="0" err="1"/>
              <a:t>Temeljni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- </a:t>
            </a:r>
            <a:r>
              <a:rPr lang="en-US" dirty="0" err="1"/>
              <a:t>Predmeti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studijskom</a:t>
            </a:r>
            <a:r>
              <a:rPr lang="en-US" dirty="0"/>
              <a:t> </a:t>
            </a:r>
            <a:r>
              <a:rPr lang="en-US" dirty="0" err="1"/>
              <a:t>programu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823261"/>
            <a:ext cx="7886700" cy="380946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err="1"/>
              <a:t>Predmeti</a:t>
            </a:r>
            <a:r>
              <a:rPr lang="en-US" sz="1800" dirty="0"/>
              <a:t> se </a:t>
            </a:r>
            <a:r>
              <a:rPr lang="en-US" sz="1800" dirty="0" err="1"/>
              <a:t>povezuju</a:t>
            </a:r>
            <a:r>
              <a:rPr lang="en-US" sz="1800" dirty="0"/>
              <a:t> </a:t>
            </a:r>
            <a:r>
              <a:rPr lang="en-US" sz="1800" dirty="0" err="1"/>
              <a:t>sa</a:t>
            </a:r>
            <a:r>
              <a:rPr lang="en-US" sz="1800" dirty="0"/>
              <a:t> SP, </a:t>
            </a:r>
            <a:r>
              <a:rPr lang="en-US" sz="1800" dirty="0" err="1"/>
              <a:t>minimalno</a:t>
            </a:r>
            <a:r>
              <a:rPr lang="en-US" sz="1800" dirty="0"/>
              <a:t> 1 </a:t>
            </a:r>
            <a:r>
              <a:rPr lang="en-US" sz="1800" dirty="0" err="1"/>
              <a:t>predmet</a:t>
            </a:r>
            <a:r>
              <a:rPr lang="en-US" sz="1800" dirty="0"/>
              <a:t> po SP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ECDF7EC3-9607-AF7C-8AAD-DF995E3C2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35" y="1337118"/>
            <a:ext cx="6457950" cy="3296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A screenshot of a phone&#10;&#10;Description automatically generated">
            <a:extLst>
              <a:ext uri="{FF2B5EF4-FFF2-40B4-BE49-F238E27FC236}">
                <a16:creationId xmlns:a16="http://schemas.microsoft.com/office/drawing/2014/main" id="{9325D546-3498-D27B-88DA-1A6761D64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404" y="1336862"/>
            <a:ext cx="6057901" cy="2163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EE51C75C-B51E-E4E4-AF25-30E9534BE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928" y="1337982"/>
            <a:ext cx="5709846" cy="3284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A screenshot of a computer program">
            <a:extLst>
              <a:ext uri="{FF2B5EF4-FFF2-40B4-BE49-F238E27FC236}">
                <a16:creationId xmlns:a16="http://schemas.microsoft.com/office/drawing/2014/main" id="{68020845-6C8E-647A-E148-E099D4A98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8334" y="1337983"/>
            <a:ext cx="5842587" cy="3301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086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442844"/>
          </a:xfrm>
        </p:spPr>
        <p:txBody>
          <a:bodyPr/>
          <a:lstStyle/>
          <a:p>
            <a:r>
              <a:rPr lang="en-US" dirty="0" err="1"/>
              <a:t>Temeljni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- </a:t>
            </a:r>
            <a:r>
              <a:rPr lang="en-US" dirty="0" err="1"/>
              <a:t>Ishodi</a:t>
            </a:r>
            <a:r>
              <a:rPr lang="en-US" dirty="0"/>
              <a:t> </a:t>
            </a:r>
            <a:r>
              <a:rPr lang="en-US" dirty="0" err="1"/>
              <a:t>učenja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723761"/>
            <a:ext cx="7886700" cy="391568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VU_UREDNIK </a:t>
            </a:r>
            <a:r>
              <a:rPr lang="en-US" sz="1800" dirty="0" err="1"/>
              <a:t>unosi</a:t>
            </a:r>
            <a:r>
              <a:rPr lang="en-US" sz="1800" dirty="0"/>
              <a:t> IU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/>
              <a:t>ih</a:t>
            </a:r>
            <a:r>
              <a:rPr lang="en-US" sz="1800" dirty="0"/>
              <a:t> </a:t>
            </a:r>
            <a:r>
              <a:rPr lang="en-US" sz="1800" dirty="0" err="1"/>
              <a:t>povlači</a:t>
            </a:r>
            <a:r>
              <a:rPr lang="en-US" sz="1800" dirty="0"/>
              <a:t> </a:t>
            </a:r>
            <a:r>
              <a:rPr lang="en-US" sz="1800" dirty="0" err="1"/>
              <a:t>iz</a:t>
            </a:r>
            <a:r>
              <a:rPr lang="en-US" sz="1800" dirty="0"/>
              <a:t> ISVU-a, </a:t>
            </a:r>
            <a:r>
              <a:rPr lang="en-US" sz="1800" dirty="0" err="1"/>
              <a:t>minimalno</a:t>
            </a:r>
            <a:r>
              <a:rPr lang="en-US" sz="1800" dirty="0"/>
              <a:t> 1 IU za </a:t>
            </a:r>
            <a:r>
              <a:rPr lang="en-US" sz="1800" dirty="0" err="1"/>
              <a:t>svaki</a:t>
            </a:r>
            <a:r>
              <a:rPr lang="en-US" sz="1800" dirty="0"/>
              <a:t> SP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C64E77A2-27C4-B3BE-C500-78D32C96C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102" y="1237130"/>
            <a:ext cx="5622614" cy="3227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04084E8C-893D-8299-7B1F-DFBD9C942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714" y="1237129"/>
            <a:ext cx="4204699" cy="2776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315AE949-EDF1-1F85-D507-C932B4D42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7862" y="1285321"/>
            <a:ext cx="5909982" cy="3312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53EF5EEC-2EB4-E92B-97E6-1D052B9567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8765" y="1283668"/>
            <a:ext cx="5933516" cy="33191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983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585502"/>
          </a:xfrm>
        </p:spPr>
        <p:txBody>
          <a:bodyPr/>
          <a:lstStyle/>
          <a:p>
            <a:r>
              <a:rPr lang="en-US" dirty="0" err="1"/>
              <a:t>Temeljni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- </a:t>
            </a:r>
            <a:r>
              <a:rPr lang="en-US" dirty="0" err="1"/>
              <a:t>Obavezni</a:t>
            </a:r>
            <a:r>
              <a:rPr lang="en-US" dirty="0"/>
              <a:t> </a:t>
            </a:r>
            <a:r>
              <a:rPr lang="en-US" dirty="0" err="1"/>
              <a:t>skupovi</a:t>
            </a:r>
            <a:r>
              <a:rPr lang="en-US" dirty="0"/>
              <a:t> IU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842418"/>
            <a:ext cx="7886700" cy="379030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err="1"/>
              <a:t>Unos</a:t>
            </a:r>
            <a:r>
              <a:rPr lang="en-US" sz="1800" dirty="0"/>
              <a:t> </a:t>
            </a:r>
            <a:r>
              <a:rPr lang="en-US" sz="1800" dirty="0" err="1"/>
              <a:t>iz</a:t>
            </a:r>
            <a:r>
              <a:rPr lang="en-US" sz="1800" dirty="0"/>
              <a:t> CSV </a:t>
            </a:r>
            <a:r>
              <a:rPr lang="en-US" sz="1800" dirty="0" err="1"/>
              <a:t>datoteke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/>
              <a:t>pojedinačni</a:t>
            </a:r>
            <a:r>
              <a:rPr lang="en-US" sz="1800" dirty="0"/>
              <a:t> </a:t>
            </a:r>
            <a:r>
              <a:rPr lang="en-US" sz="1800" dirty="0" err="1"/>
              <a:t>aplikativni</a:t>
            </a:r>
            <a:r>
              <a:rPr lang="en-US" sz="1800" dirty="0"/>
              <a:t> </a:t>
            </a:r>
            <a:r>
              <a:rPr lang="en-US" sz="1800" dirty="0" err="1"/>
              <a:t>unos</a:t>
            </a:r>
            <a:r>
              <a:rPr lang="en-US" sz="1800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44352060-A33E-42B5-F8EE-988283AB4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66" y="1293478"/>
            <a:ext cx="5865059" cy="3239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A37922-E80D-4C48-A218-4707E1464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501" y="1285507"/>
            <a:ext cx="3066200" cy="2068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screenshot of a computer">
            <a:extLst>
              <a:ext uri="{FF2B5EF4-FFF2-40B4-BE49-F238E27FC236}">
                <a16:creationId xmlns:a16="http://schemas.microsoft.com/office/drawing/2014/main" id="{3C485A88-9B9C-51B3-549E-0AC3D3924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5707" y="1287717"/>
            <a:ext cx="6107708" cy="3244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718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580675"/>
          </a:xfrm>
        </p:spPr>
        <p:txBody>
          <a:bodyPr/>
          <a:lstStyle/>
          <a:p>
            <a:r>
              <a:rPr lang="en-US" dirty="0" err="1"/>
              <a:t>Temeljni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– </a:t>
            </a:r>
            <a:r>
              <a:rPr lang="en-US" dirty="0" err="1"/>
              <a:t>završetak</a:t>
            </a:r>
            <a:r>
              <a:rPr lang="en-US" dirty="0"/>
              <a:t> </a:t>
            </a:r>
            <a:r>
              <a:rPr lang="en-US" dirty="0" err="1"/>
              <a:t>unosa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854869"/>
            <a:ext cx="7886700" cy="377785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VU_UREDNIK </a:t>
            </a:r>
            <a:r>
              <a:rPr lang="en-US" sz="1800" dirty="0" err="1"/>
              <a:t>završava</a:t>
            </a:r>
            <a:r>
              <a:rPr lang="en-US" sz="1800" dirty="0"/>
              <a:t> </a:t>
            </a:r>
            <a:r>
              <a:rPr lang="en-US" sz="1800" dirty="0" err="1"/>
              <a:t>unos</a:t>
            </a:r>
            <a:r>
              <a:rPr lang="en-US" sz="1800" dirty="0"/>
              <a:t> </a:t>
            </a:r>
            <a:r>
              <a:rPr lang="en-US" sz="1800" dirty="0" err="1"/>
              <a:t>temeljnih</a:t>
            </a:r>
            <a:r>
              <a:rPr lang="en-US" sz="1800" dirty="0"/>
              <a:t> </a:t>
            </a:r>
            <a:r>
              <a:rPr lang="en-US" sz="1800" dirty="0" err="1"/>
              <a:t>podataka</a:t>
            </a:r>
            <a:r>
              <a:rPr lang="en-US" sz="1800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Status-&gt; </a:t>
            </a:r>
            <a:r>
              <a:rPr lang="en-US" sz="1800" i="1" dirty="0"/>
              <a:t>20 </a:t>
            </a:r>
            <a:r>
              <a:rPr lang="en-US" sz="1800" i="1" dirty="0" err="1"/>
              <a:t>Unos</a:t>
            </a:r>
            <a:r>
              <a:rPr lang="en-US" sz="1800" i="1" dirty="0"/>
              <a:t> </a:t>
            </a:r>
            <a:r>
              <a:rPr lang="en-US" sz="1800" i="1" dirty="0" err="1"/>
              <a:t>pokazatelja</a:t>
            </a:r>
            <a:r>
              <a:rPr lang="en-US" sz="1800" i="1" dirty="0"/>
              <a:t>, VU</a:t>
            </a:r>
            <a:r>
              <a:rPr lang="en-US" sz="1800" dirty="0"/>
              <a:t> 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B30B3FBD-6B8B-C989-C153-B04E99787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37" y="1758914"/>
            <a:ext cx="6848422" cy="2813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641FB4-78DB-4C62-94E1-01D65892A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949" y="1843199"/>
            <a:ext cx="3219615" cy="1187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39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B0195-BFD9-4B1C-BD20-BB5FDFACD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202983"/>
            <a:ext cx="5915025" cy="1049752"/>
          </a:xfrm>
        </p:spPr>
        <p:txBody>
          <a:bodyPr>
            <a:noAutofit/>
          </a:bodyPr>
          <a:lstStyle/>
          <a:p>
            <a:r>
              <a:rPr lang="hr-HR" sz="3200"/>
              <a:t>Unos podataka za </a:t>
            </a:r>
            <a:br>
              <a:rPr lang="hr-HR" sz="3200"/>
            </a:br>
            <a:r>
              <a:rPr lang="hr-HR" sz="3200"/>
              <a:t>tablice u izvještaju</a:t>
            </a:r>
            <a:endParaRPr lang="en-GB" sz="3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217B3-9CD2-4410-A80D-DAAA8DD2B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sz="2400"/>
              <a:t>Unos pokazatelja</a:t>
            </a:r>
            <a:endParaRPr lang="en-GB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C9BC-C99B-4348-A483-B23CC588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A0C34-6E6B-4F1C-8B89-99AFEAE4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668130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Unos </a:t>
            </a:r>
            <a:r>
              <a:rPr lang="en-US" dirty="0" err="1"/>
              <a:t>pokazatelja</a:t>
            </a:r>
            <a:r>
              <a:rPr lang="en-US" dirty="0"/>
              <a:t> </a:t>
            </a:r>
            <a:r>
              <a:rPr lang="hr-HR" dirty="0"/>
              <a:t>za tablice u izvještaju</a:t>
            </a:r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9E688DE-6062-496A-AD65-8BDFF6309B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6" y="1464610"/>
            <a:ext cx="7972765" cy="2118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1F2B93-2159-4EC4-A863-7345A11CD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146" y="3701108"/>
            <a:ext cx="8007205" cy="432000"/>
          </a:xfrm>
        </p:spPr>
        <p:txBody>
          <a:bodyPr>
            <a:normAutofit fontScale="85000" lnSpcReduction="20000"/>
          </a:bodyPr>
          <a:lstStyle/>
          <a:p>
            <a:r>
              <a:rPr lang="hr-HR"/>
              <a:t>Grupirano po temama i povezanim tablicama – kao što će biti ispisano u izvještaju</a:t>
            </a:r>
          </a:p>
          <a:p>
            <a:r>
              <a:rPr lang="hr-HR"/>
              <a:t>Kretanje po tablicama </a:t>
            </a:r>
            <a:r>
              <a:rPr lang="hr-HR">
                <a:sym typeface="Wingdings" panose="05000000000000000000" pitchFamily="2" charset="2"/>
              </a:rPr>
              <a:t> izbornik na lijevoj strani ekrana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</p:spTree>
    <p:extLst>
      <p:ext uri="{BB962C8B-B14F-4D97-AF65-F5344CB8AC3E}">
        <p14:creationId xmlns:p14="http://schemas.microsoft.com/office/powerpoint/2010/main" val="15847217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Unos</a:t>
            </a:r>
            <a:r>
              <a:rPr lang="en-US" dirty="0"/>
              <a:t> </a:t>
            </a:r>
            <a:r>
              <a:rPr lang="en-US" dirty="0" err="1"/>
              <a:t>pokazatelja</a:t>
            </a:r>
            <a:r>
              <a:rPr lang="en-US" dirty="0"/>
              <a:t> za </a:t>
            </a:r>
            <a:r>
              <a:rPr lang="en-US" dirty="0" err="1"/>
              <a:t>izvještaj</a:t>
            </a:r>
            <a:r>
              <a:rPr lang="en-US" dirty="0"/>
              <a:t> - </a:t>
            </a:r>
            <a:r>
              <a:rPr lang="en-US" dirty="0" err="1"/>
              <a:t>teme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err="1"/>
              <a:t>Tema</a:t>
            </a:r>
            <a:r>
              <a:rPr lang="en-US" sz="1800" dirty="0"/>
              <a:t> I. – </a:t>
            </a:r>
            <a:r>
              <a:rPr lang="en-US" sz="1800" dirty="0" err="1"/>
              <a:t>dokazi</a:t>
            </a:r>
            <a:r>
              <a:rPr lang="en-US" sz="1800" dirty="0"/>
              <a:t> o </a:t>
            </a:r>
            <a:r>
              <a:rPr lang="en-US" sz="1800" dirty="0" err="1"/>
              <a:t>ispunjenosti</a:t>
            </a:r>
            <a:r>
              <a:rPr lang="en-US" sz="1800" dirty="0"/>
              <a:t> </a:t>
            </a:r>
            <a:r>
              <a:rPr lang="en-US" sz="1800" dirty="0" err="1"/>
              <a:t>kvantitativnih</a:t>
            </a:r>
            <a:r>
              <a:rPr lang="en-US" sz="1800" dirty="0"/>
              <a:t> </a:t>
            </a:r>
            <a:r>
              <a:rPr lang="en-US" sz="1800" dirty="0" err="1"/>
              <a:t>zakonskih</a:t>
            </a:r>
            <a:r>
              <a:rPr lang="en-US" sz="1800" dirty="0"/>
              <a:t> </a:t>
            </a:r>
            <a:r>
              <a:rPr lang="en-US" sz="1800" dirty="0" err="1"/>
              <a:t>uvjeta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800" dirty="0" err="1"/>
              <a:t>Tema</a:t>
            </a:r>
            <a:r>
              <a:rPr lang="en-US" sz="1800" dirty="0"/>
              <a:t> II. – </a:t>
            </a:r>
            <a:r>
              <a:rPr lang="en-US" sz="1800" dirty="0" err="1"/>
              <a:t>studijski</a:t>
            </a:r>
            <a:r>
              <a:rPr lang="en-US" sz="1800" dirty="0"/>
              <a:t> </a:t>
            </a:r>
            <a:r>
              <a:rPr lang="en-US" sz="1800" dirty="0" err="1"/>
              <a:t>programi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programi</a:t>
            </a:r>
            <a:r>
              <a:rPr lang="en-US" sz="1800" dirty="0"/>
              <a:t> </a:t>
            </a:r>
            <a:r>
              <a:rPr lang="en-US" sz="1800" dirty="0" err="1"/>
              <a:t>cjeloživotnog</a:t>
            </a:r>
            <a:r>
              <a:rPr lang="en-US" sz="1800" dirty="0"/>
              <a:t> </a:t>
            </a:r>
            <a:r>
              <a:rPr lang="en-US" sz="1800" dirty="0" err="1"/>
              <a:t>učenja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800" dirty="0" err="1"/>
              <a:t>Tema</a:t>
            </a:r>
            <a:r>
              <a:rPr lang="en-US" sz="1800" dirty="0"/>
              <a:t> III. – </a:t>
            </a:r>
            <a:r>
              <a:rPr lang="en-US" sz="1800" dirty="0" err="1"/>
              <a:t>učenje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poučavanje</a:t>
            </a:r>
            <a:r>
              <a:rPr lang="en-US" sz="1800" dirty="0"/>
              <a:t> </a:t>
            </a:r>
            <a:r>
              <a:rPr lang="en-US" sz="1800" dirty="0" err="1"/>
              <a:t>usmjereno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studenta</a:t>
            </a:r>
            <a:r>
              <a:rPr lang="en-US" sz="1800" dirty="0"/>
              <a:t> – </a:t>
            </a:r>
            <a:r>
              <a:rPr lang="en-US" sz="1800" dirty="0" err="1"/>
              <a:t>nastavni</a:t>
            </a:r>
            <a:r>
              <a:rPr lang="en-US" sz="1800" dirty="0"/>
              <a:t> </a:t>
            </a:r>
            <a:r>
              <a:rPr lang="en-US" sz="1800" dirty="0" err="1"/>
              <a:t>proces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podrška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800" dirty="0" err="1"/>
              <a:t>Tema</a:t>
            </a:r>
            <a:r>
              <a:rPr lang="en-US" sz="1800" dirty="0"/>
              <a:t> IV. – </a:t>
            </a:r>
            <a:r>
              <a:rPr lang="en-US" sz="1800" dirty="0" err="1"/>
              <a:t>nastavnički</a:t>
            </a:r>
            <a:r>
              <a:rPr lang="en-US" sz="1800" dirty="0"/>
              <a:t> </a:t>
            </a:r>
            <a:r>
              <a:rPr lang="en-US" sz="1800" dirty="0" err="1"/>
              <a:t>kapaciteti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infrastruktura</a:t>
            </a:r>
            <a:r>
              <a:rPr lang="en-US" sz="1800" dirty="0"/>
              <a:t> </a:t>
            </a:r>
            <a:r>
              <a:rPr lang="en-US" sz="1800" dirty="0" err="1"/>
              <a:t>visokog</a:t>
            </a:r>
            <a:r>
              <a:rPr lang="en-US" sz="1800" dirty="0"/>
              <a:t> </a:t>
            </a:r>
            <a:r>
              <a:rPr lang="en-US" sz="1800" dirty="0" err="1"/>
              <a:t>učilišta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800" dirty="0" err="1"/>
              <a:t>Tema</a:t>
            </a:r>
            <a:r>
              <a:rPr lang="en-US" sz="1800" dirty="0"/>
              <a:t> V. – </a:t>
            </a:r>
            <a:r>
              <a:rPr lang="en-US" sz="1800" dirty="0" err="1"/>
              <a:t>znanstvena</a:t>
            </a:r>
            <a:r>
              <a:rPr lang="en-US" sz="1800" dirty="0"/>
              <a:t>/</a:t>
            </a:r>
            <a:r>
              <a:rPr lang="en-US" sz="1800" dirty="0" err="1"/>
              <a:t>umjetnička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stručna</a:t>
            </a:r>
            <a:r>
              <a:rPr lang="en-US" sz="1800" dirty="0"/>
              <a:t> </a:t>
            </a:r>
            <a:r>
              <a:rPr lang="en-US" sz="1800" dirty="0" err="1"/>
              <a:t>djelatnost</a:t>
            </a: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09616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Unos</a:t>
            </a:r>
            <a:r>
              <a:rPr lang="en-US" dirty="0"/>
              <a:t> </a:t>
            </a:r>
            <a:r>
              <a:rPr lang="en-US" dirty="0" err="1"/>
              <a:t>pokazatelja</a:t>
            </a:r>
            <a:r>
              <a:rPr lang="en-US" dirty="0"/>
              <a:t> za </a:t>
            </a:r>
            <a:r>
              <a:rPr lang="en-US" dirty="0" err="1"/>
              <a:t>izvještaj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158766"/>
            <a:ext cx="7886700" cy="347395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VU_UREDNIK </a:t>
            </a:r>
            <a:r>
              <a:rPr lang="en-US" sz="1800" dirty="0" err="1"/>
              <a:t>unosi</a:t>
            </a:r>
            <a:r>
              <a:rPr lang="en-US" sz="1800" dirty="0"/>
              <a:t> </a:t>
            </a:r>
            <a:r>
              <a:rPr lang="en-US" sz="1800" dirty="0" err="1"/>
              <a:t>pokazatelje</a:t>
            </a:r>
            <a:r>
              <a:rPr lang="en-US" sz="180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err="1"/>
              <a:t>Pokazatelji</a:t>
            </a:r>
            <a:r>
              <a:rPr lang="en-US" sz="1800" dirty="0"/>
              <a:t> za </a:t>
            </a:r>
            <a:r>
              <a:rPr lang="en-US" sz="1800" dirty="0" err="1"/>
              <a:t>pojedinu</a:t>
            </a:r>
            <a:r>
              <a:rPr lang="en-US" sz="1800" dirty="0"/>
              <a:t> </a:t>
            </a:r>
            <a:r>
              <a:rPr lang="en-US" sz="1800" dirty="0" err="1"/>
              <a:t>tablicu</a:t>
            </a:r>
            <a:r>
              <a:rPr lang="en-US" sz="1800" dirty="0"/>
              <a:t> </a:t>
            </a:r>
            <a:r>
              <a:rPr lang="en-US" sz="1800" dirty="0" err="1"/>
              <a:t>izvještaja</a:t>
            </a:r>
            <a:r>
              <a:rPr lang="en-US" sz="1800" dirty="0"/>
              <a:t> </a:t>
            </a:r>
            <a:r>
              <a:rPr lang="en-US" sz="1800" dirty="0" err="1"/>
              <a:t>mogu</a:t>
            </a:r>
            <a:r>
              <a:rPr lang="en-US" sz="1800" dirty="0"/>
              <a:t> se </a:t>
            </a:r>
            <a:r>
              <a:rPr lang="en-US" sz="1800" dirty="0" err="1"/>
              <a:t>unijeti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4 </a:t>
            </a:r>
            <a:r>
              <a:rPr lang="en-US" sz="1800" dirty="0" err="1"/>
              <a:t>načina</a:t>
            </a:r>
            <a:r>
              <a:rPr lang="en-US" sz="1800" dirty="0"/>
              <a:t>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err="1"/>
              <a:t>Unosom</a:t>
            </a:r>
            <a:r>
              <a:rPr lang="en-US" sz="1800" dirty="0"/>
              <a:t> </a:t>
            </a:r>
            <a:r>
              <a:rPr lang="en-US" sz="1800" dirty="0" err="1"/>
              <a:t>podataka</a:t>
            </a:r>
            <a:r>
              <a:rPr lang="en-US" sz="1800" dirty="0"/>
              <a:t> </a:t>
            </a:r>
            <a:r>
              <a:rPr lang="en-US" sz="1800" dirty="0" err="1"/>
              <a:t>kroz</a:t>
            </a:r>
            <a:r>
              <a:rPr lang="en-US" sz="1800" dirty="0"/>
              <a:t> </a:t>
            </a:r>
            <a:r>
              <a:rPr lang="en-US" sz="1800" dirty="0" err="1"/>
              <a:t>sučelje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err="1"/>
              <a:t>Dohvatom</a:t>
            </a:r>
            <a:r>
              <a:rPr lang="en-US" sz="1800" dirty="0"/>
              <a:t> </a:t>
            </a:r>
            <a:r>
              <a:rPr lang="en-US" sz="1800" dirty="0" err="1"/>
              <a:t>podataka</a:t>
            </a:r>
            <a:r>
              <a:rPr lang="en-US" sz="1800" dirty="0"/>
              <a:t> s </a:t>
            </a:r>
            <a:r>
              <a:rPr lang="en-US" sz="1800" dirty="0" err="1"/>
              <a:t>CroRIS</a:t>
            </a:r>
            <a:r>
              <a:rPr lang="en-US" sz="1800" dirty="0"/>
              <a:t> REST API-ja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err="1"/>
              <a:t>Dohvat</a:t>
            </a:r>
            <a:r>
              <a:rPr lang="en-US" sz="1800" dirty="0"/>
              <a:t> </a:t>
            </a:r>
            <a:r>
              <a:rPr lang="en-US" sz="1800" dirty="0" err="1"/>
              <a:t>dijela</a:t>
            </a:r>
            <a:r>
              <a:rPr lang="en-US" sz="1800" dirty="0"/>
              <a:t> </a:t>
            </a:r>
            <a:r>
              <a:rPr lang="en-US" sz="1800" dirty="0" err="1"/>
              <a:t>podataka</a:t>
            </a:r>
            <a:r>
              <a:rPr lang="en-US" sz="1800" dirty="0"/>
              <a:t> s </a:t>
            </a:r>
            <a:r>
              <a:rPr lang="en-US" sz="1800" dirty="0" err="1"/>
              <a:t>CroRIS</a:t>
            </a:r>
            <a:r>
              <a:rPr lang="en-US" sz="1800" dirty="0"/>
              <a:t> REST API-ja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dodatni</a:t>
            </a:r>
            <a:r>
              <a:rPr lang="en-US" sz="1800" dirty="0"/>
              <a:t> </a:t>
            </a:r>
            <a:r>
              <a:rPr lang="en-US" sz="1800" dirty="0" err="1"/>
              <a:t>unos</a:t>
            </a:r>
            <a:r>
              <a:rPr lang="en-US" sz="1800" dirty="0"/>
              <a:t> </a:t>
            </a:r>
            <a:r>
              <a:rPr lang="en-US" sz="1800" dirty="0" err="1"/>
              <a:t>pokazatelja</a:t>
            </a:r>
            <a:r>
              <a:rPr lang="en-US" sz="1800" dirty="0"/>
              <a:t> </a:t>
            </a:r>
            <a:r>
              <a:rPr lang="en-US" sz="1800" dirty="0" err="1"/>
              <a:t>kroz</a:t>
            </a:r>
            <a:r>
              <a:rPr lang="en-US" sz="1800" dirty="0"/>
              <a:t> </a:t>
            </a:r>
            <a:r>
              <a:rPr lang="en-US" sz="1800" dirty="0" err="1"/>
              <a:t>sučelje</a:t>
            </a:r>
            <a:r>
              <a:rPr lang="en-US" sz="1800" dirty="0"/>
              <a:t> (</a:t>
            </a:r>
            <a:r>
              <a:rPr lang="en-US" sz="1800" dirty="0" err="1"/>
              <a:t>kombinacija</a:t>
            </a:r>
            <a:r>
              <a:rPr lang="en-US" sz="1800" dirty="0"/>
              <a:t> 1. </a:t>
            </a:r>
            <a:r>
              <a:rPr lang="en-US" sz="1800" dirty="0" err="1"/>
              <a:t>i</a:t>
            </a:r>
            <a:r>
              <a:rPr lang="en-US" sz="1800" dirty="0"/>
              <a:t> 2.)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err="1"/>
              <a:t>Dohvatom</a:t>
            </a:r>
            <a:r>
              <a:rPr lang="en-US" sz="1800" dirty="0"/>
              <a:t> </a:t>
            </a:r>
            <a:r>
              <a:rPr lang="en-US" sz="1800" dirty="0" err="1"/>
              <a:t>podataka</a:t>
            </a:r>
            <a:r>
              <a:rPr lang="en-US" sz="1800" dirty="0"/>
              <a:t> s ISVU REST API-ja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/>
              <a:t>učitavanjem</a:t>
            </a:r>
            <a:r>
              <a:rPr lang="en-US" sz="1800" dirty="0"/>
              <a:t> </a:t>
            </a:r>
            <a:r>
              <a:rPr lang="en-US" sz="1800" dirty="0" err="1"/>
              <a:t>podataka</a:t>
            </a:r>
            <a:r>
              <a:rPr lang="en-US" sz="1800" dirty="0"/>
              <a:t> </a:t>
            </a:r>
            <a:r>
              <a:rPr lang="en-US" sz="1800" dirty="0" err="1"/>
              <a:t>iz</a:t>
            </a:r>
            <a:r>
              <a:rPr lang="en-US" sz="1800" dirty="0"/>
              <a:t> CSV </a:t>
            </a:r>
            <a:r>
              <a:rPr lang="en-US" sz="1800" dirty="0" err="1"/>
              <a:t>datoteke</a:t>
            </a:r>
            <a:r>
              <a:rPr lang="en-US" sz="1800" dirty="0"/>
              <a:t> </a:t>
            </a:r>
            <a:r>
              <a:rPr lang="en-US" sz="1800" dirty="0" err="1"/>
              <a:t>kroz</a:t>
            </a:r>
            <a:r>
              <a:rPr lang="en-US" sz="1800" dirty="0"/>
              <a:t> </a:t>
            </a:r>
            <a:r>
              <a:rPr lang="en-US" sz="1800" dirty="0" err="1"/>
              <a:t>sučelje</a:t>
            </a: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405096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Unos</a:t>
            </a:r>
            <a:r>
              <a:rPr lang="en-US" dirty="0"/>
              <a:t> </a:t>
            </a:r>
            <a:r>
              <a:rPr lang="en-US" dirty="0" err="1"/>
              <a:t>pokazatelja</a:t>
            </a:r>
            <a:r>
              <a:rPr lang="en-US" dirty="0"/>
              <a:t> za </a:t>
            </a:r>
            <a:r>
              <a:rPr lang="en-US" dirty="0" err="1"/>
              <a:t>izvještaj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158766"/>
            <a:ext cx="7886700" cy="34739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err="1">
                <a:latin typeface="Arial"/>
                <a:cs typeface="Arial"/>
              </a:rPr>
              <a:t>CroRIS</a:t>
            </a:r>
            <a:endParaRPr lang="en-US" sz="1800" dirty="0"/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"/>
                <a:cs typeface="Arial"/>
              </a:rPr>
              <a:t>ISVU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err="1">
                <a:latin typeface="Arial"/>
                <a:cs typeface="Arial"/>
              </a:rPr>
              <a:t>Pojedinačni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unos</a:t>
            </a:r>
            <a:r>
              <a:rPr lang="en-US" sz="1800" dirty="0">
                <a:latin typeface="Arial"/>
                <a:cs typeface="Arial"/>
              </a:rPr>
              <a:t>          </a:t>
            </a:r>
            <a:r>
              <a:rPr lang="en-US" sz="1800" dirty="0" err="1">
                <a:latin typeface="Arial"/>
                <a:cs typeface="Arial"/>
              </a:rPr>
              <a:t>Direktni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unos</a:t>
            </a:r>
            <a:r>
              <a:rPr lang="en-US" sz="1800" dirty="0">
                <a:latin typeface="Arial"/>
                <a:cs typeface="Arial"/>
              </a:rPr>
              <a:t> u polje </a:t>
            </a:r>
            <a:r>
              <a:rPr lang="en-US" sz="1800" dirty="0" err="1">
                <a:latin typeface="Arial"/>
                <a:cs typeface="Arial"/>
              </a:rPr>
              <a:t>na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ekranu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err="1">
                <a:latin typeface="Arial"/>
                <a:cs typeface="Arial"/>
              </a:rPr>
              <a:t>Unos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iz</a:t>
            </a:r>
            <a:r>
              <a:rPr lang="en-US" sz="1800" dirty="0">
                <a:latin typeface="Arial"/>
                <a:cs typeface="Arial"/>
              </a:rPr>
              <a:t> CSV-a</a:t>
            </a: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blue rectangle with white text&#10;&#10;Description automatically generated">
            <a:extLst>
              <a:ext uri="{FF2B5EF4-FFF2-40B4-BE49-F238E27FC236}">
                <a16:creationId xmlns:a16="http://schemas.microsoft.com/office/drawing/2014/main" id="{A715BCB8-9175-06B2-4DB4-258670513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720" y="1267385"/>
            <a:ext cx="1405778" cy="487456"/>
          </a:xfrm>
          <a:prstGeom prst="rect">
            <a:avLst/>
          </a:prstGeom>
        </p:spPr>
      </p:pic>
      <p:pic>
        <p:nvPicPr>
          <p:cNvPr id="7" name="Picture 6" descr="A blue rectangle with white text&#10;&#10;Description automatically generated">
            <a:extLst>
              <a:ext uri="{FF2B5EF4-FFF2-40B4-BE49-F238E27FC236}">
                <a16:creationId xmlns:a16="http://schemas.microsoft.com/office/drawing/2014/main" id="{2B0F2757-CBAE-F5C4-E973-BFE1095F6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841" y="2101384"/>
            <a:ext cx="3118037" cy="584387"/>
          </a:xfrm>
          <a:prstGeom prst="rect">
            <a:avLst/>
          </a:prstGeom>
        </p:spPr>
      </p:pic>
      <p:pic>
        <p:nvPicPr>
          <p:cNvPr id="8" name="Picture 7" descr="A blue rectangle with white text&#10;&#10;Description automatically generated">
            <a:extLst>
              <a:ext uri="{FF2B5EF4-FFF2-40B4-BE49-F238E27FC236}">
                <a16:creationId xmlns:a16="http://schemas.microsoft.com/office/drawing/2014/main" id="{5B3642DA-3B8B-8211-6E29-BCD7B6D76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7847" y="3518367"/>
            <a:ext cx="1802467" cy="412937"/>
          </a:xfrm>
          <a:prstGeom prst="rect">
            <a:avLst/>
          </a:prstGeom>
        </p:spPr>
      </p:pic>
      <p:pic>
        <p:nvPicPr>
          <p:cNvPr id="9" name="Picture 8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B9AD6988-D8C5-EE22-3B37-7F5A95B75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433" y="3332629"/>
            <a:ext cx="1540249" cy="996204"/>
          </a:xfrm>
          <a:prstGeom prst="rect">
            <a:avLst/>
          </a:prstGeom>
        </p:spPr>
      </p:pic>
      <p:pic>
        <p:nvPicPr>
          <p:cNvPr id="10" name="Picture 9" descr="A blue rectangle with white text&#10;&#10;Description automatically generated">
            <a:extLst>
              <a:ext uri="{FF2B5EF4-FFF2-40B4-BE49-F238E27FC236}">
                <a16:creationId xmlns:a16="http://schemas.microsoft.com/office/drawing/2014/main" id="{826E4449-839E-BBB5-464C-19C2631BA4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4150379"/>
            <a:ext cx="3314700" cy="48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092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/>
              <a:t>Unos po</a:t>
            </a:r>
            <a:r>
              <a:rPr lang="en-US" dirty="0" err="1"/>
              <a:t>kazatelja</a:t>
            </a:r>
            <a:r>
              <a:rPr lang="hr-HR" dirty="0"/>
              <a:t> za tablice u Temi I.</a:t>
            </a:r>
            <a:br>
              <a:rPr lang="hr-HR" dirty="0"/>
            </a:br>
            <a:r>
              <a:rPr lang="hr-HR" sz="1800" dirty="0"/>
              <a:t>DOKAZI O ISPUNJENOSTI KVANTITATIVNIH ZAKONSKIH UVJETA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F4B64F4-F135-4F28-91F3-9F421082A3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43" y="1288532"/>
            <a:ext cx="4752000" cy="3246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Tablica 1a. Omjer nastavnika i studenata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Tablica 1b. Kontakt sati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Tablica 1c. Prostor i oprema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Tablica 1d. Nastavnici u polju</a:t>
            </a:r>
          </a:p>
          <a:p>
            <a:pPr>
              <a:buFont typeface="Wingdings" panose="05000000000000000000" pitchFamily="2" charset="2"/>
              <a:buChar char="Ø"/>
            </a:pPr>
            <a:endParaRPr lang="hr-HR" dirty="0"/>
          </a:p>
          <a:p>
            <a:r>
              <a:rPr lang="hr-HR" dirty="0"/>
              <a:t>Unos podataka prilagođen tablici</a:t>
            </a:r>
          </a:p>
          <a:p>
            <a:r>
              <a:rPr lang="hr-HR" dirty="0"/>
              <a:t>U izvještaju je po jedna tablica 1a, 1c i 1d i </a:t>
            </a:r>
            <a:r>
              <a:rPr lang="en-US" dirty="0" err="1"/>
              <a:t>onoliko</a:t>
            </a:r>
            <a:r>
              <a:rPr lang="hr-HR" dirty="0"/>
              <a:t> tablica 1b koliko ima studijskih programa</a:t>
            </a:r>
          </a:p>
        </p:txBody>
      </p:sp>
    </p:spTree>
    <p:extLst>
      <p:ext uri="{BB962C8B-B14F-4D97-AF65-F5344CB8AC3E}">
        <p14:creationId xmlns:p14="http://schemas.microsoft.com/office/powerpoint/2010/main" val="10454470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Tema</a:t>
            </a:r>
            <a:r>
              <a:rPr lang="en-US" dirty="0"/>
              <a:t> I. – </a:t>
            </a:r>
            <a:r>
              <a:rPr lang="en-US" dirty="0" err="1"/>
              <a:t>tablica</a:t>
            </a:r>
            <a:r>
              <a:rPr lang="en-US" dirty="0"/>
              <a:t> 1a. </a:t>
            </a:r>
            <a:br>
              <a:rPr lang="en-US" dirty="0"/>
            </a:br>
            <a:r>
              <a:rPr lang="en-US" dirty="0" err="1"/>
              <a:t>Omjer</a:t>
            </a:r>
            <a:r>
              <a:rPr lang="en-US" dirty="0"/>
              <a:t> </a:t>
            </a:r>
            <a:r>
              <a:rPr lang="en-US" dirty="0" err="1"/>
              <a:t>nastavnika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studenata</a:t>
            </a:r>
            <a:r>
              <a:rPr lang="en-US" dirty="0"/>
              <a:t> </a:t>
            </a:r>
            <a:r>
              <a:rPr lang="en-US" dirty="0" err="1"/>
              <a:t>visokog</a:t>
            </a:r>
            <a:r>
              <a:rPr lang="en-US" dirty="0"/>
              <a:t> </a:t>
            </a:r>
            <a:r>
              <a:rPr lang="en-US" dirty="0" err="1"/>
              <a:t>učilišta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196691"/>
            <a:ext cx="7886700" cy="34360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Unosi</a:t>
            </a:r>
            <a:r>
              <a:rPr lang="en-US" sz="1400" dirty="0">
                <a:latin typeface="Arial"/>
                <a:cs typeface="Arial"/>
              </a:rPr>
              <a:t> se </a:t>
            </a:r>
            <a:r>
              <a:rPr lang="en-US" sz="1400" err="1">
                <a:latin typeface="Arial"/>
                <a:cs typeface="Arial"/>
              </a:rPr>
              <a:t>puni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broj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studenata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ili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nastavnika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err="1">
                <a:latin typeface="Arial"/>
                <a:cs typeface="Arial"/>
              </a:rPr>
              <a:t>aplikacija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računa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broj</a:t>
            </a:r>
            <a:r>
              <a:rPr lang="en-US" sz="1400">
                <a:latin typeface="Arial"/>
                <a:cs typeface="Arial"/>
              </a:rPr>
              <a:t> s koeficijentom</a:t>
            </a:r>
            <a:endParaRPr lang="en-US" sz="140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F8EE1D52-920F-604B-C6A0-CDEAE3630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09" y="1653301"/>
            <a:ext cx="5831486" cy="2979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94056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2000" dirty="0">
                <a:latin typeface="Arial"/>
                <a:cs typeface="Arial"/>
              </a:rPr>
              <a:t>Tema I. – </a:t>
            </a:r>
            <a:r>
              <a:rPr lang="en-US" sz="2000" dirty="0" err="1">
                <a:latin typeface="Arial"/>
                <a:cs typeface="Arial"/>
              </a:rPr>
              <a:t>tablica</a:t>
            </a:r>
            <a:r>
              <a:rPr lang="en-US" sz="2000" dirty="0">
                <a:latin typeface="Arial"/>
                <a:cs typeface="Arial"/>
              </a:rPr>
              <a:t> 1b. </a:t>
            </a:r>
            <a:br>
              <a:rPr lang="en-US" sz="2000" dirty="0"/>
            </a:br>
            <a:r>
              <a:rPr lang="en-US" sz="2000" dirty="0" err="1">
                <a:latin typeface="Arial"/>
                <a:cs typeface="Arial"/>
              </a:rPr>
              <a:t>Vrijednost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svih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oblika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neposredne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nastave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na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studijskom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programu</a:t>
            </a:r>
            <a:endParaRPr lang="en-US" sz="2000" dirty="0" err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295261"/>
            <a:ext cx="7886700" cy="333746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2E0433-FE50-C3D7-24D1-DAC7A9451D86}"/>
              </a:ext>
            </a:extLst>
          </p:cNvPr>
          <p:cNvSpPr txBox="1"/>
          <p:nvPr/>
        </p:nvSpPr>
        <p:spPr>
          <a:xfrm>
            <a:off x="1078927" y="1406639"/>
            <a:ext cx="7360911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cs typeface="Arial"/>
              </a:rPr>
              <a:t>Unos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nastavnika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na</a:t>
            </a:r>
            <a:r>
              <a:rPr lang="en-US" dirty="0">
                <a:cs typeface="Arial"/>
              </a:rPr>
              <a:t> SP </a:t>
            </a:r>
            <a:r>
              <a:rPr lang="en-US" dirty="0" err="1">
                <a:cs typeface="Arial"/>
              </a:rPr>
              <a:t>te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predmeta</a:t>
            </a:r>
            <a:r>
              <a:rPr lang="en-US" dirty="0">
                <a:cs typeface="Arial"/>
              </a:rPr>
              <a:t> po </a:t>
            </a:r>
            <a:r>
              <a:rPr lang="en-US" dirty="0" err="1">
                <a:cs typeface="Arial"/>
              </a:rPr>
              <a:t>nastavniku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na</a:t>
            </a:r>
            <a:r>
              <a:rPr lang="en-US" dirty="0">
                <a:cs typeface="Arial"/>
              </a:rPr>
              <a:t> SP </a:t>
            </a:r>
            <a:endParaRPr lang="en-US" dirty="0"/>
          </a:p>
        </p:txBody>
      </p:sp>
      <p:pic>
        <p:nvPicPr>
          <p:cNvPr id="12" name="Picture 11" descr="A screenshot of a computer">
            <a:extLst>
              <a:ext uri="{FF2B5EF4-FFF2-40B4-BE49-F238E27FC236}">
                <a16:creationId xmlns:a16="http://schemas.microsoft.com/office/drawing/2014/main" id="{2E63C6D6-33EF-2D1F-0C25-9FFA511FF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81" y="1708160"/>
            <a:ext cx="6115415" cy="2877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63456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Tema</a:t>
            </a:r>
            <a:r>
              <a:rPr lang="en-US" dirty="0"/>
              <a:t> I. – </a:t>
            </a:r>
            <a:r>
              <a:rPr lang="en-US" dirty="0" err="1"/>
              <a:t>tablica</a:t>
            </a:r>
            <a:r>
              <a:rPr lang="en-US" dirty="0"/>
              <a:t> 1c. </a:t>
            </a:r>
            <a:br>
              <a:rPr lang="en-US" dirty="0"/>
            </a:br>
            <a:r>
              <a:rPr lang="en-US" dirty="0" err="1"/>
              <a:t>Prostor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oprema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computer">
            <a:extLst>
              <a:ext uri="{FF2B5EF4-FFF2-40B4-BE49-F238E27FC236}">
                <a16:creationId xmlns:a16="http://schemas.microsoft.com/office/drawing/2014/main" id="{CF647BA3-006C-4DDC-3C2E-A7D95CB1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682" y="1279513"/>
            <a:ext cx="6883481" cy="3155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07688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Tema</a:t>
            </a:r>
            <a:r>
              <a:rPr lang="en-US" dirty="0"/>
              <a:t> I. – </a:t>
            </a:r>
            <a:r>
              <a:rPr lang="en-US" dirty="0" err="1"/>
              <a:t>tablica</a:t>
            </a:r>
            <a:r>
              <a:rPr lang="en-US" dirty="0"/>
              <a:t> 1d. </a:t>
            </a:r>
            <a:br>
              <a:rPr lang="en-US" dirty="0"/>
            </a:br>
            <a:r>
              <a:rPr lang="en-US" dirty="0" err="1"/>
              <a:t>Nastavnici</a:t>
            </a:r>
            <a:r>
              <a:rPr lang="en-US" dirty="0"/>
              <a:t> u </a:t>
            </a:r>
            <a:r>
              <a:rPr lang="en-US" dirty="0" err="1"/>
              <a:t>polju</a:t>
            </a:r>
            <a:r>
              <a:rPr lang="en-US" dirty="0"/>
              <a:t> u </a:t>
            </a:r>
            <a:r>
              <a:rPr lang="en-US" dirty="0" err="1"/>
              <a:t>kojem</a:t>
            </a:r>
            <a:r>
              <a:rPr lang="en-US" dirty="0"/>
              <a:t> </a:t>
            </a:r>
            <a:r>
              <a:rPr lang="en-US" dirty="0" err="1"/>
              <a:t>djeluje</a:t>
            </a:r>
            <a:r>
              <a:rPr lang="en-US" dirty="0"/>
              <a:t> </a:t>
            </a:r>
            <a:r>
              <a:rPr lang="en-US" dirty="0" err="1"/>
              <a:t>visoko</a:t>
            </a:r>
            <a:r>
              <a:rPr lang="en-US" dirty="0"/>
              <a:t> </a:t>
            </a:r>
            <a:r>
              <a:rPr lang="en-US" dirty="0" err="1"/>
              <a:t>učilište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D6A5B68B-4B2C-87C9-0C51-C49EB7734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76" y="1268751"/>
            <a:ext cx="7007245" cy="3272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13036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/>
              <a:t>Unos podataka za tablice u Temi II.</a:t>
            </a:r>
            <a:br>
              <a:rPr lang="hr-HR"/>
            </a:br>
            <a:r>
              <a:rPr lang="hr-HR" sz="2000"/>
              <a:t>ISHODI UČENJA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Tablica 2.1 Matrica: Predmet x IU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Tablica 2.2 Matrica: IU x OSIU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Unos podataka prilagođen tablici</a:t>
            </a:r>
          </a:p>
          <a:p>
            <a:r>
              <a:rPr lang="hr-HR" dirty="0"/>
              <a:t>U izvještaju ima </a:t>
            </a:r>
            <a:r>
              <a:rPr lang="en-US" dirty="0" err="1"/>
              <a:t>onoliko</a:t>
            </a:r>
            <a:r>
              <a:rPr lang="en-US" dirty="0"/>
              <a:t> </a:t>
            </a:r>
            <a:r>
              <a:rPr lang="hr-HR" dirty="0"/>
              <a:t>tablica 2.1 i 2.2 koliko ima studijskih programa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A112BC5C-756B-4BD5-916A-F5293193AF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06" y="1257284"/>
            <a:ext cx="4752000" cy="3240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78223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Tema</a:t>
            </a:r>
            <a:r>
              <a:rPr lang="en-US" dirty="0"/>
              <a:t> II. – </a:t>
            </a:r>
            <a:r>
              <a:rPr lang="en-US" dirty="0" err="1"/>
              <a:t>tablica</a:t>
            </a:r>
            <a:r>
              <a:rPr lang="en-US" dirty="0"/>
              <a:t> 2.1. </a:t>
            </a:r>
            <a:br>
              <a:rPr lang="en-US" dirty="0"/>
            </a:br>
            <a:r>
              <a:rPr lang="en-US" dirty="0" err="1"/>
              <a:t>Ishodi</a:t>
            </a:r>
            <a:r>
              <a:rPr lang="en-US" dirty="0"/>
              <a:t> </a:t>
            </a:r>
            <a:r>
              <a:rPr lang="en-US" dirty="0" err="1"/>
              <a:t>učenja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razini</a:t>
            </a:r>
            <a:r>
              <a:rPr lang="en-US" dirty="0"/>
              <a:t> </a:t>
            </a:r>
            <a:r>
              <a:rPr lang="en-US" dirty="0" err="1"/>
              <a:t>studijskog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za </a:t>
            </a:r>
            <a:r>
              <a:rPr lang="en-US" dirty="0" err="1"/>
              <a:t>akademsku</a:t>
            </a:r>
            <a:r>
              <a:rPr lang="en-US" dirty="0"/>
              <a:t> </a:t>
            </a:r>
            <a:r>
              <a:rPr lang="en-US" dirty="0" err="1"/>
              <a:t>godinu</a:t>
            </a:r>
            <a:r>
              <a:rPr lang="en-US" dirty="0"/>
              <a:t> </a:t>
            </a:r>
            <a:r>
              <a:rPr lang="en-US" dirty="0" err="1"/>
              <a:t>vrednovanja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">
            <a:extLst>
              <a:ext uri="{FF2B5EF4-FFF2-40B4-BE49-F238E27FC236}">
                <a16:creationId xmlns:a16="http://schemas.microsoft.com/office/drawing/2014/main" id="{CA104563-4448-F5E5-B233-1BBA4267D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516" y="1265963"/>
            <a:ext cx="7087329" cy="3328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98958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Tema</a:t>
            </a:r>
            <a:r>
              <a:rPr lang="en-US" dirty="0"/>
              <a:t> II. – </a:t>
            </a:r>
            <a:r>
              <a:rPr lang="en-US" dirty="0" err="1"/>
              <a:t>tablica</a:t>
            </a:r>
            <a:r>
              <a:rPr lang="en-US" dirty="0"/>
              <a:t> 2.2. </a:t>
            </a:r>
            <a:br>
              <a:rPr lang="en-US" dirty="0"/>
            </a:br>
            <a:r>
              <a:rPr lang="en-US" dirty="0" err="1"/>
              <a:t>Matrica</a:t>
            </a:r>
            <a:r>
              <a:rPr lang="en-US" dirty="0"/>
              <a:t> </a:t>
            </a:r>
            <a:r>
              <a:rPr lang="en-US" dirty="0" err="1"/>
              <a:t>povezivanja</a:t>
            </a:r>
            <a:r>
              <a:rPr lang="en-US" dirty="0"/>
              <a:t> </a:t>
            </a:r>
            <a:r>
              <a:rPr lang="en-US" dirty="0" err="1"/>
              <a:t>obaveznih</a:t>
            </a:r>
            <a:r>
              <a:rPr lang="en-US" dirty="0"/>
              <a:t> </a:t>
            </a:r>
            <a:r>
              <a:rPr lang="en-US" dirty="0" err="1"/>
              <a:t>skupova</a:t>
            </a:r>
            <a:r>
              <a:rPr lang="en-US" dirty="0"/>
              <a:t> </a:t>
            </a:r>
            <a:r>
              <a:rPr lang="en-US" dirty="0" err="1"/>
              <a:t>ishoda</a:t>
            </a:r>
            <a:r>
              <a:rPr lang="en-US" dirty="0"/>
              <a:t> </a:t>
            </a:r>
            <a:r>
              <a:rPr lang="en-US" dirty="0" err="1"/>
              <a:t>učenja</a:t>
            </a:r>
            <a:r>
              <a:rPr lang="en-US" dirty="0"/>
              <a:t> (OSIU)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standarda</a:t>
            </a:r>
            <a:r>
              <a:rPr lang="en-US" dirty="0"/>
              <a:t> </a:t>
            </a:r>
            <a:r>
              <a:rPr lang="en-US" dirty="0" err="1"/>
              <a:t>kvalifikacije</a:t>
            </a:r>
            <a:r>
              <a:rPr lang="en-US" dirty="0"/>
              <a:t> s </a:t>
            </a:r>
            <a:r>
              <a:rPr lang="en-US" dirty="0" err="1"/>
              <a:t>ishodima</a:t>
            </a:r>
            <a:r>
              <a:rPr lang="en-US" dirty="0"/>
              <a:t> </a:t>
            </a:r>
            <a:r>
              <a:rPr lang="en-US" dirty="0" err="1"/>
              <a:t>učenja</a:t>
            </a:r>
            <a:r>
              <a:rPr lang="en-US" dirty="0"/>
              <a:t> </a:t>
            </a:r>
            <a:r>
              <a:rPr lang="en-US" dirty="0" err="1"/>
              <a:t>studijskog</a:t>
            </a:r>
            <a:r>
              <a:rPr lang="en-US" dirty="0"/>
              <a:t> </a:t>
            </a:r>
            <a:r>
              <a:rPr lang="en-US" dirty="0" err="1"/>
              <a:t>programa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computer program">
            <a:extLst>
              <a:ext uri="{FF2B5EF4-FFF2-40B4-BE49-F238E27FC236}">
                <a16:creationId xmlns:a16="http://schemas.microsoft.com/office/drawing/2014/main" id="{410B79AC-A92E-B4EE-A1D8-712BCFC63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40" y="1367692"/>
            <a:ext cx="6577712" cy="32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61709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3737"/>
            <a:ext cx="7886700" cy="886207"/>
          </a:xfrm>
        </p:spPr>
        <p:txBody>
          <a:bodyPr>
            <a:normAutofit fontScale="90000"/>
          </a:bodyPr>
          <a:lstStyle/>
          <a:p>
            <a:r>
              <a:rPr lang="hr-HR"/>
              <a:t>Unos podataka za tablice u temi III.</a:t>
            </a:r>
            <a:br>
              <a:rPr lang="hr-HR"/>
            </a:br>
            <a:r>
              <a:rPr lang="hr-HR" sz="2000"/>
              <a:t>UČENJE I POUČAVANJE USMJERENO NA STUDENTA – </a:t>
            </a:r>
            <a:br>
              <a:rPr lang="hr-HR" sz="2000"/>
            </a:br>
            <a:r>
              <a:rPr lang="hr-HR" sz="2000"/>
              <a:t>NASTAVNI PROCES I PODRŠKA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593805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3.1. Broj studenata po SP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3.2. Prijave i upisi za SP prve razine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3.3. Prijave i upisi za SP druge i treće razine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3.4. Završnost SP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3.5. Mobilnost studenata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3.6. Zapošljavanje</a:t>
            </a:r>
          </a:p>
          <a:p>
            <a:pPr marL="0" indent="0">
              <a:buNone/>
            </a:pPr>
            <a:endParaRPr lang="hr-HR"/>
          </a:p>
          <a:p>
            <a:r>
              <a:rPr lang="hr-HR"/>
              <a:t>Unos podataka prilagođen tablici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F82BCFF-0815-4C02-9EE3-114EF78828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17" y="1260304"/>
            <a:ext cx="4752000" cy="3234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38169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III. – </a:t>
            </a:r>
            <a:r>
              <a:rPr lang="en-US" dirty="0" err="1"/>
              <a:t>tablica</a:t>
            </a:r>
            <a:r>
              <a:rPr lang="en-US" dirty="0"/>
              <a:t> 3.1. </a:t>
            </a:r>
            <a:br>
              <a:rPr lang="en-US" dirty="0"/>
            </a:b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studenata</a:t>
            </a:r>
            <a:r>
              <a:rPr lang="en-US" dirty="0"/>
              <a:t> po </a:t>
            </a:r>
            <a:r>
              <a:rPr lang="en-US" dirty="0" err="1"/>
              <a:t>studijskom</a:t>
            </a:r>
            <a:r>
              <a:rPr lang="en-US" dirty="0"/>
              <a:t> </a:t>
            </a:r>
            <a:r>
              <a:rPr lang="en-US" dirty="0" err="1"/>
              <a:t>programu</a:t>
            </a:r>
            <a:r>
              <a:rPr lang="en-US" dirty="0"/>
              <a:t> za </a:t>
            </a:r>
            <a:r>
              <a:rPr lang="en-US" dirty="0" err="1"/>
              <a:t>akademsku</a:t>
            </a:r>
            <a:r>
              <a:rPr lang="en-US" dirty="0"/>
              <a:t> </a:t>
            </a:r>
            <a:r>
              <a:rPr lang="en-US" dirty="0" err="1"/>
              <a:t>godinu</a:t>
            </a:r>
            <a:r>
              <a:rPr lang="en-US" dirty="0"/>
              <a:t> </a:t>
            </a:r>
            <a:r>
              <a:rPr lang="en-US" dirty="0" err="1"/>
              <a:t>vrednovanja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">
            <a:extLst>
              <a:ext uri="{FF2B5EF4-FFF2-40B4-BE49-F238E27FC236}">
                <a16:creationId xmlns:a16="http://schemas.microsoft.com/office/drawing/2014/main" id="{FD9437EE-3143-05AE-8D78-CEAFC6C8F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90" y="1274880"/>
            <a:ext cx="6745157" cy="3299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06839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Tema</a:t>
            </a:r>
            <a:r>
              <a:rPr lang="en-US" dirty="0"/>
              <a:t> III. – </a:t>
            </a:r>
            <a:r>
              <a:rPr lang="en-US" dirty="0" err="1"/>
              <a:t>tablica</a:t>
            </a:r>
            <a:r>
              <a:rPr lang="en-US" dirty="0"/>
              <a:t> 3.2. </a:t>
            </a:r>
            <a:br>
              <a:rPr lang="en-US" dirty="0"/>
            </a:br>
            <a:r>
              <a:rPr lang="en-US" dirty="0" err="1"/>
              <a:t>Struktura</a:t>
            </a:r>
            <a:r>
              <a:rPr lang="en-US" dirty="0"/>
              <a:t> </a:t>
            </a:r>
            <a:r>
              <a:rPr lang="en-US" dirty="0" err="1"/>
              <a:t>upisanih</a:t>
            </a:r>
            <a:r>
              <a:rPr lang="en-US" dirty="0"/>
              <a:t> </a:t>
            </a:r>
            <a:r>
              <a:rPr lang="en-US" dirty="0" err="1"/>
              <a:t>studenata</a:t>
            </a:r>
            <a:r>
              <a:rPr lang="en-US" dirty="0"/>
              <a:t> za </a:t>
            </a:r>
            <a:r>
              <a:rPr lang="en-US" dirty="0" err="1"/>
              <a:t>studijske</a:t>
            </a:r>
            <a:r>
              <a:rPr lang="en-US" dirty="0"/>
              <a:t> </a:t>
            </a:r>
            <a:r>
              <a:rPr lang="en-US" dirty="0" err="1"/>
              <a:t>programe</a:t>
            </a:r>
            <a:r>
              <a:rPr lang="en-US" dirty="0"/>
              <a:t> 1. </a:t>
            </a:r>
            <a:r>
              <a:rPr lang="en-US" dirty="0" err="1"/>
              <a:t>razine</a:t>
            </a:r>
            <a:r>
              <a:rPr lang="en-US" dirty="0"/>
              <a:t> u </a:t>
            </a:r>
            <a:r>
              <a:rPr lang="en-US" dirty="0" err="1"/>
              <a:t>akademskoj</a:t>
            </a:r>
            <a:r>
              <a:rPr lang="en-US" dirty="0"/>
              <a:t> </a:t>
            </a:r>
            <a:r>
              <a:rPr lang="en-US" dirty="0" err="1"/>
              <a:t>godini</a:t>
            </a:r>
            <a:r>
              <a:rPr lang="en-US" dirty="0"/>
              <a:t> </a:t>
            </a:r>
            <a:r>
              <a:rPr lang="en-US" dirty="0" err="1"/>
              <a:t>vrednovanja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2 </a:t>
            </a:r>
            <a:r>
              <a:rPr lang="en-US" dirty="0" err="1"/>
              <a:t>prethodne</a:t>
            </a:r>
            <a:r>
              <a:rPr lang="en-US" dirty="0"/>
              <a:t> </a:t>
            </a:r>
            <a:r>
              <a:rPr lang="en-US" dirty="0" err="1"/>
              <a:t>akademske</a:t>
            </a:r>
            <a:r>
              <a:rPr lang="en-US" dirty="0"/>
              <a:t> </a:t>
            </a:r>
            <a:r>
              <a:rPr lang="en-US" dirty="0" err="1"/>
              <a:t>godine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402D09FB-D3CD-0BAC-97F5-64D3A7AC9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53" y="1275128"/>
            <a:ext cx="6839800" cy="3350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49106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Tema</a:t>
            </a:r>
            <a:r>
              <a:rPr lang="en-US" dirty="0"/>
              <a:t> III. – </a:t>
            </a:r>
            <a:r>
              <a:rPr lang="en-US" dirty="0" err="1"/>
              <a:t>tablica</a:t>
            </a:r>
            <a:r>
              <a:rPr lang="en-US" dirty="0"/>
              <a:t> 3.3. </a:t>
            </a:r>
            <a:br>
              <a:rPr lang="en-US" dirty="0"/>
            </a:br>
            <a:r>
              <a:rPr lang="en-US" dirty="0" err="1"/>
              <a:t>Struktura</a:t>
            </a:r>
            <a:r>
              <a:rPr lang="en-US" dirty="0"/>
              <a:t> </a:t>
            </a:r>
            <a:r>
              <a:rPr lang="en-US" dirty="0" err="1"/>
              <a:t>upisanih</a:t>
            </a:r>
            <a:r>
              <a:rPr lang="en-US" dirty="0"/>
              <a:t> </a:t>
            </a:r>
            <a:r>
              <a:rPr lang="en-US" dirty="0" err="1"/>
              <a:t>studenata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zanimanje</a:t>
            </a:r>
            <a:r>
              <a:rPr lang="en-US" dirty="0"/>
              <a:t> za </a:t>
            </a:r>
            <a:r>
              <a:rPr lang="en-US" dirty="0" err="1"/>
              <a:t>diplomske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poslijediplomske</a:t>
            </a:r>
            <a:r>
              <a:rPr lang="en-US" dirty="0"/>
              <a:t> SP u </a:t>
            </a:r>
            <a:r>
              <a:rPr lang="en-US" dirty="0" err="1"/>
              <a:t>akademskoj</a:t>
            </a:r>
            <a:r>
              <a:rPr lang="en-US" dirty="0"/>
              <a:t> </a:t>
            </a:r>
            <a:r>
              <a:rPr lang="en-US" dirty="0" err="1"/>
              <a:t>godini</a:t>
            </a:r>
            <a:r>
              <a:rPr lang="en-US" dirty="0"/>
              <a:t> </a:t>
            </a:r>
            <a:r>
              <a:rPr lang="en-US" dirty="0" err="1"/>
              <a:t>vrednovanja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2 </a:t>
            </a:r>
            <a:r>
              <a:rPr lang="en-US" dirty="0" err="1"/>
              <a:t>prethodne</a:t>
            </a:r>
            <a:r>
              <a:rPr lang="en-US" dirty="0"/>
              <a:t> </a:t>
            </a:r>
            <a:r>
              <a:rPr lang="en-US" dirty="0" err="1"/>
              <a:t>akademske</a:t>
            </a:r>
            <a:r>
              <a:rPr lang="en-US" dirty="0"/>
              <a:t> </a:t>
            </a:r>
            <a:r>
              <a:rPr lang="en-US" dirty="0" err="1"/>
              <a:t>godine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">
            <a:extLst>
              <a:ext uri="{FF2B5EF4-FFF2-40B4-BE49-F238E27FC236}">
                <a16:creationId xmlns:a16="http://schemas.microsoft.com/office/drawing/2014/main" id="{B5ABC739-A328-5703-5528-DC2E20665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080" y="1366288"/>
            <a:ext cx="6719676" cy="3266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09427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III. – </a:t>
            </a:r>
            <a:r>
              <a:rPr lang="en-US" dirty="0" err="1"/>
              <a:t>tablica</a:t>
            </a:r>
            <a:r>
              <a:rPr lang="en-US" dirty="0"/>
              <a:t> 3.4. </a:t>
            </a:r>
            <a:br>
              <a:rPr lang="en-US" dirty="0"/>
            </a:br>
            <a:r>
              <a:rPr lang="en-US" dirty="0" err="1"/>
              <a:t>Završnost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studijskom</a:t>
            </a:r>
            <a:r>
              <a:rPr lang="en-US" dirty="0"/>
              <a:t> </a:t>
            </a:r>
            <a:r>
              <a:rPr lang="en-US" dirty="0" err="1"/>
              <a:t>programu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265276-55CA-1FAB-7095-A4826D567E50}"/>
              </a:ext>
            </a:extLst>
          </p:cNvPr>
          <p:cNvSpPr txBox="1"/>
          <p:nvPr/>
        </p:nvSpPr>
        <p:spPr>
          <a:xfrm>
            <a:off x="1401597" y="1341097"/>
            <a:ext cx="6276941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cs typeface="Arial"/>
              </a:rPr>
              <a:t>Upisuju</a:t>
            </a:r>
            <a:r>
              <a:rPr lang="en-US" dirty="0">
                <a:cs typeface="Arial"/>
              </a:rPr>
              <a:t> se </a:t>
            </a:r>
            <a:r>
              <a:rPr lang="en-US" dirty="0" err="1">
                <a:cs typeface="Arial"/>
              </a:rPr>
              <a:t>podaci</a:t>
            </a:r>
            <a:r>
              <a:rPr lang="en-US" dirty="0">
                <a:cs typeface="Arial"/>
              </a:rPr>
              <a:t> za </a:t>
            </a:r>
            <a:r>
              <a:rPr lang="en-US" dirty="0" err="1">
                <a:cs typeface="Arial"/>
              </a:rPr>
              <a:t>sve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akademske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godine</a:t>
            </a:r>
            <a:r>
              <a:rPr lang="en-US" dirty="0">
                <a:cs typeface="Arial"/>
              </a:rPr>
              <a:t> od 2013./2014.</a:t>
            </a:r>
            <a:endParaRPr lang="en-US" dirty="0"/>
          </a:p>
        </p:txBody>
      </p:sp>
      <p:pic>
        <p:nvPicPr>
          <p:cNvPr id="8" name="Picture 7" descr="A screenshot of a computer">
            <a:extLst>
              <a:ext uri="{FF2B5EF4-FFF2-40B4-BE49-F238E27FC236}">
                <a16:creationId xmlns:a16="http://schemas.microsoft.com/office/drawing/2014/main" id="{E496EA7B-4817-D780-33AC-C40BB7A36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449" y="1746860"/>
            <a:ext cx="5915207" cy="2851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67247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III. – </a:t>
            </a:r>
            <a:r>
              <a:rPr lang="en-US" dirty="0" err="1"/>
              <a:t>tablica</a:t>
            </a:r>
            <a:r>
              <a:rPr lang="en-US" dirty="0"/>
              <a:t> 3.5. </a:t>
            </a:r>
            <a:br>
              <a:rPr lang="en-US" dirty="0"/>
            </a:br>
            <a:r>
              <a:rPr lang="en-US" dirty="0" err="1"/>
              <a:t>Ukupna</a:t>
            </a:r>
            <a:r>
              <a:rPr lang="en-US" dirty="0"/>
              <a:t> </a:t>
            </a:r>
            <a:r>
              <a:rPr lang="en-US" dirty="0" err="1"/>
              <a:t>mobilnost</a:t>
            </a:r>
            <a:r>
              <a:rPr lang="en-US" dirty="0"/>
              <a:t> u </a:t>
            </a:r>
            <a:r>
              <a:rPr lang="en-US" dirty="0" err="1"/>
              <a:t>posljednjih</a:t>
            </a:r>
            <a:r>
              <a:rPr lang="en-US" dirty="0"/>
              <a:t> 5 </a:t>
            </a:r>
            <a:r>
              <a:rPr lang="en-US" dirty="0" err="1"/>
              <a:t>akademskih</a:t>
            </a:r>
            <a:r>
              <a:rPr lang="en-US" dirty="0"/>
              <a:t> </a:t>
            </a:r>
            <a:r>
              <a:rPr lang="en-US" dirty="0" err="1"/>
              <a:t>godina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">
            <a:extLst>
              <a:ext uri="{FF2B5EF4-FFF2-40B4-BE49-F238E27FC236}">
                <a16:creationId xmlns:a16="http://schemas.microsoft.com/office/drawing/2014/main" id="{332DE9DC-D6BA-3054-8AAE-4EED6E560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841" y="1200322"/>
            <a:ext cx="6923522" cy="3372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73518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III. – </a:t>
            </a:r>
            <a:r>
              <a:rPr lang="en-US" dirty="0" err="1"/>
              <a:t>tablica</a:t>
            </a:r>
            <a:r>
              <a:rPr lang="en-US" dirty="0"/>
              <a:t> 3.6. </a:t>
            </a:r>
            <a:br>
              <a:rPr lang="en-US" dirty="0"/>
            </a:br>
            <a:r>
              <a:rPr lang="en-US" dirty="0" err="1"/>
              <a:t>Zapošljavanje</a:t>
            </a:r>
            <a:r>
              <a:rPr lang="en-US" dirty="0"/>
              <a:t> </a:t>
            </a:r>
            <a:r>
              <a:rPr lang="en-US" dirty="0" err="1"/>
              <a:t>diplomiranih</a:t>
            </a:r>
            <a:r>
              <a:rPr lang="en-US" dirty="0"/>
              <a:t>/</a:t>
            </a:r>
            <a:r>
              <a:rPr lang="en-US" dirty="0" err="1"/>
              <a:t>bivših</a:t>
            </a:r>
            <a:r>
              <a:rPr lang="en-US" dirty="0"/>
              <a:t> </a:t>
            </a:r>
            <a:r>
              <a:rPr lang="en-US" dirty="0" err="1"/>
              <a:t>studenata</a:t>
            </a:r>
            <a:r>
              <a:rPr lang="en-US" dirty="0"/>
              <a:t> u </a:t>
            </a:r>
            <a:r>
              <a:rPr lang="en-US" dirty="0" err="1"/>
              <a:t>posljednje</a:t>
            </a:r>
            <a:r>
              <a:rPr lang="en-US" dirty="0"/>
              <a:t> 3 </a:t>
            </a:r>
            <a:r>
              <a:rPr lang="en-US" dirty="0" err="1"/>
              <a:t>kalendarske</a:t>
            </a:r>
            <a:r>
              <a:rPr lang="en-US" dirty="0"/>
              <a:t> </a:t>
            </a:r>
            <a:r>
              <a:rPr lang="en-US" dirty="0" err="1"/>
              <a:t>godine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computer">
            <a:extLst>
              <a:ext uri="{FF2B5EF4-FFF2-40B4-BE49-F238E27FC236}">
                <a16:creationId xmlns:a16="http://schemas.microsoft.com/office/drawing/2014/main" id="{4B44C7CE-FB40-E75C-37A9-6CB83070C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274" y="1268876"/>
            <a:ext cx="6807040" cy="3362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43162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/>
              <a:t>Unos podataka za tablice u temi IV.</a:t>
            </a:r>
            <a:br>
              <a:rPr lang="hr-HR"/>
            </a:br>
            <a:r>
              <a:rPr lang="hr-HR" sz="2000"/>
              <a:t>NASTAVNIČKI KAPACITETI I INFRASTRUKTURA VISOKOG UČILIŠTA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87035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4.1. Struktura osoblja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4.2. Nastavnici i suradnici na VU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4.3. Nastavnici na SP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4.4. Mobilnost nastavnika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4.5. Prostor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4.6. Kapitalna oprema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4.7. Knjižnica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4.8. Financije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B4532F1-0F87-4B83-83E4-622741716B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83" y="1255441"/>
            <a:ext cx="4752000" cy="3244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01532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IV. – </a:t>
            </a:r>
            <a:r>
              <a:rPr lang="en-US" dirty="0" err="1"/>
              <a:t>tablica</a:t>
            </a:r>
            <a:r>
              <a:rPr lang="en-US" dirty="0"/>
              <a:t> 4.1. </a:t>
            </a:r>
            <a:br>
              <a:rPr lang="en-US" dirty="0"/>
            </a:br>
            <a:r>
              <a:rPr lang="en-US" dirty="0" err="1"/>
              <a:t>Struktura</a:t>
            </a:r>
            <a:r>
              <a:rPr lang="en-US" dirty="0"/>
              <a:t> </a:t>
            </a:r>
            <a:r>
              <a:rPr lang="en-US" dirty="0" err="1"/>
              <a:t>osoblja</a:t>
            </a:r>
            <a:r>
              <a:rPr lang="en-US" dirty="0"/>
              <a:t> u </a:t>
            </a:r>
            <a:r>
              <a:rPr lang="en-US" dirty="0" err="1"/>
              <a:t>akademskoj</a:t>
            </a:r>
            <a:r>
              <a:rPr lang="en-US" dirty="0"/>
              <a:t> </a:t>
            </a:r>
            <a:r>
              <a:rPr lang="en-US" dirty="0" err="1"/>
              <a:t>godini</a:t>
            </a:r>
            <a:r>
              <a:rPr lang="en-US" dirty="0"/>
              <a:t> </a:t>
            </a:r>
            <a:r>
              <a:rPr lang="en-US" dirty="0" err="1"/>
              <a:t>vrednovanja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">
            <a:extLst>
              <a:ext uri="{FF2B5EF4-FFF2-40B4-BE49-F238E27FC236}">
                <a16:creationId xmlns:a16="http://schemas.microsoft.com/office/drawing/2014/main" id="{CA9EA9A1-0ADF-6F4D-981B-24618C5C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53" y="1258034"/>
            <a:ext cx="6726956" cy="3315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66854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IV. – </a:t>
            </a:r>
            <a:r>
              <a:rPr lang="en-US" dirty="0" err="1"/>
              <a:t>tablica</a:t>
            </a:r>
            <a:r>
              <a:rPr lang="en-US" dirty="0"/>
              <a:t> 4.2. </a:t>
            </a:r>
            <a:br>
              <a:rPr lang="en-US" dirty="0"/>
            </a:br>
            <a:r>
              <a:rPr lang="en-US" dirty="0" err="1"/>
              <a:t>Nastavnici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suradnici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VU,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sudjeluju</a:t>
            </a:r>
            <a:r>
              <a:rPr lang="en-US" dirty="0"/>
              <a:t> u </a:t>
            </a:r>
            <a:r>
              <a:rPr lang="en-US" dirty="0" err="1"/>
              <a:t>nastavi,u</a:t>
            </a:r>
            <a:r>
              <a:rPr lang="en-US" dirty="0"/>
              <a:t> </a:t>
            </a:r>
            <a:r>
              <a:rPr lang="en-US" dirty="0" err="1"/>
              <a:t>akademskoj</a:t>
            </a:r>
            <a:r>
              <a:rPr lang="en-US" dirty="0"/>
              <a:t> </a:t>
            </a:r>
            <a:r>
              <a:rPr lang="en-US" dirty="0" err="1"/>
              <a:t>godini</a:t>
            </a:r>
            <a:r>
              <a:rPr lang="en-US" dirty="0"/>
              <a:t> </a:t>
            </a:r>
            <a:r>
              <a:rPr lang="en-US" dirty="0" err="1"/>
              <a:t>vrednovanja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"/>
                <a:cs typeface="Arial"/>
              </a:rPr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">
            <a:extLst>
              <a:ext uri="{FF2B5EF4-FFF2-40B4-BE49-F238E27FC236}">
                <a16:creationId xmlns:a16="http://schemas.microsoft.com/office/drawing/2014/main" id="{14A8E85B-2241-3B6A-F5AB-136201A30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764" y="1367864"/>
            <a:ext cx="6890761" cy="3190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05345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IV. – </a:t>
            </a:r>
            <a:r>
              <a:rPr lang="en-US" dirty="0" err="1"/>
              <a:t>tablica</a:t>
            </a:r>
            <a:r>
              <a:rPr lang="en-US" dirty="0"/>
              <a:t> 4.3. </a:t>
            </a:r>
            <a:br>
              <a:rPr lang="en-US" dirty="0"/>
            </a:br>
            <a:r>
              <a:rPr lang="en-US" dirty="0" err="1"/>
              <a:t>Nastavnici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studijskim</a:t>
            </a:r>
            <a:r>
              <a:rPr lang="en-US" dirty="0"/>
              <a:t> </a:t>
            </a:r>
            <a:r>
              <a:rPr lang="en-US" dirty="0" err="1"/>
              <a:t>programima</a:t>
            </a:r>
            <a:r>
              <a:rPr lang="en-US" dirty="0"/>
              <a:t> u </a:t>
            </a:r>
            <a:r>
              <a:rPr lang="en-US" dirty="0" err="1"/>
              <a:t>akademskoj</a:t>
            </a:r>
            <a:r>
              <a:rPr lang="en-US" dirty="0"/>
              <a:t> </a:t>
            </a:r>
            <a:r>
              <a:rPr lang="en-US" dirty="0" err="1"/>
              <a:t>godini</a:t>
            </a:r>
            <a:r>
              <a:rPr lang="en-US" dirty="0"/>
              <a:t> </a:t>
            </a:r>
            <a:r>
              <a:rPr lang="en-US" dirty="0" err="1"/>
              <a:t>vrednovanja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270936"/>
            <a:ext cx="7886700" cy="33617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Osvježavanje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podataka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iz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CroRIS</a:t>
            </a:r>
            <a:r>
              <a:rPr lang="en-US" sz="1600" dirty="0">
                <a:latin typeface="Arial"/>
                <a:cs typeface="Arial"/>
              </a:rPr>
              <a:t>-a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white table with black text&#10;&#10;Description automatically generated">
            <a:extLst>
              <a:ext uri="{FF2B5EF4-FFF2-40B4-BE49-F238E27FC236}">
                <a16:creationId xmlns:a16="http://schemas.microsoft.com/office/drawing/2014/main" id="{740A53F0-70E4-6F47-79A3-066FD737E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586" y="1694205"/>
            <a:ext cx="7833555" cy="2945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02664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Arial"/>
                <a:cs typeface="Arial"/>
              </a:rPr>
              <a:t>Tema IV. – </a:t>
            </a:r>
            <a:r>
              <a:rPr lang="en-US" sz="2000" dirty="0" err="1">
                <a:latin typeface="Arial"/>
                <a:cs typeface="Arial"/>
              </a:rPr>
              <a:t>tablica</a:t>
            </a:r>
            <a:r>
              <a:rPr lang="en-US" sz="2000" dirty="0">
                <a:latin typeface="Arial"/>
                <a:cs typeface="Arial"/>
              </a:rPr>
              <a:t> 4.4. </a:t>
            </a:r>
            <a:br>
              <a:rPr lang="en-US" sz="2000" dirty="0"/>
            </a:br>
            <a:r>
              <a:rPr lang="en-US" sz="2000" dirty="0" err="1">
                <a:latin typeface="Arial"/>
                <a:cs typeface="Arial"/>
              </a:rPr>
              <a:t>Mobilnost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nastavnika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suradnika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ukupno</a:t>
            </a:r>
            <a:r>
              <a:rPr lang="en-US" sz="2000" dirty="0">
                <a:latin typeface="Arial"/>
                <a:cs typeface="Arial"/>
              </a:rPr>
              <a:t> u </a:t>
            </a:r>
            <a:r>
              <a:rPr lang="en-US" sz="2000" dirty="0" err="1">
                <a:latin typeface="Arial"/>
                <a:cs typeface="Arial"/>
              </a:rPr>
              <a:t>posljednjih</a:t>
            </a:r>
            <a:r>
              <a:rPr lang="en-US" sz="2000" dirty="0">
                <a:latin typeface="Arial"/>
                <a:cs typeface="Arial"/>
              </a:rPr>
              <a:t> 5 </a:t>
            </a:r>
            <a:r>
              <a:rPr lang="en-US" sz="2000" dirty="0" err="1">
                <a:latin typeface="Arial"/>
                <a:cs typeface="Arial"/>
              </a:rPr>
              <a:t>akademskih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godina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computer">
            <a:extLst>
              <a:ext uri="{FF2B5EF4-FFF2-40B4-BE49-F238E27FC236}">
                <a16:creationId xmlns:a16="http://schemas.microsoft.com/office/drawing/2014/main" id="{C33CC8BD-5756-8DF0-3304-18FDEBF05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357" y="1277817"/>
            <a:ext cx="6348383" cy="3348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02883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IV. – </a:t>
            </a:r>
            <a:r>
              <a:rPr lang="en-US" dirty="0" err="1"/>
              <a:t>tablica</a:t>
            </a:r>
            <a:r>
              <a:rPr lang="en-US" dirty="0"/>
              <a:t> 4.5. </a:t>
            </a:r>
            <a:br>
              <a:rPr lang="en-US" dirty="0"/>
            </a:br>
            <a:r>
              <a:rPr lang="en-US" dirty="0" err="1"/>
              <a:t>Prostor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">
            <a:extLst>
              <a:ext uri="{FF2B5EF4-FFF2-40B4-BE49-F238E27FC236}">
                <a16:creationId xmlns:a16="http://schemas.microsoft.com/office/drawing/2014/main" id="{46248095-E9C7-CE15-6DAD-36D3CE83C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631" y="1086585"/>
            <a:ext cx="6595911" cy="3541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24931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IV. – </a:t>
            </a:r>
            <a:r>
              <a:rPr lang="en-US" dirty="0" err="1"/>
              <a:t>tablica</a:t>
            </a:r>
            <a:r>
              <a:rPr lang="en-US" dirty="0"/>
              <a:t> 4.6. </a:t>
            </a:r>
            <a:br>
              <a:rPr lang="en-US" dirty="0"/>
            </a:br>
            <a:r>
              <a:rPr lang="en-US" dirty="0" err="1"/>
              <a:t>Kapitalna</a:t>
            </a:r>
            <a:r>
              <a:rPr lang="en-US" dirty="0"/>
              <a:t> </a:t>
            </a:r>
            <a:r>
              <a:rPr lang="en-US" dirty="0" err="1"/>
              <a:t>oprema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8AAF99-7B0D-7E29-EFF7-69FE404EFEC6}"/>
              </a:ext>
            </a:extLst>
          </p:cNvPr>
          <p:cNvSpPr txBox="1"/>
          <p:nvPr/>
        </p:nvSpPr>
        <p:spPr>
          <a:xfrm>
            <a:off x="786508" y="1285638"/>
            <a:ext cx="7693664" cy="5770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err="1">
                <a:cs typeface="Arial"/>
              </a:rPr>
              <a:t>Osvježavanje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podataka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iz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CroRIS</a:t>
            </a:r>
            <a:r>
              <a:rPr lang="en-US" sz="1800" dirty="0">
                <a:cs typeface="Arial"/>
              </a:rPr>
              <a:t>-a</a:t>
            </a:r>
            <a:endParaRPr lang="en-US" sz="1800" dirty="0">
              <a:solidFill>
                <a:srgbClr val="000000"/>
              </a:solidFill>
              <a:cs typeface="Arial"/>
            </a:endParaRPr>
          </a:p>
          <a:p>
            <a:pPr algn="l"/>
            <a:endParaRPr lang="en-US" dirty="0">
              <a:cs typeface="Arial"/>
            </a:endParaRP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C160BBC5-F3A3-C19F-FE49-AC8CF15AE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90" y="1708758"/>
            <a:ext cx="5471112" cy="2883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78286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IV. – </a:t>
            </a:r>
            <a:r>
              <a:rPr lang="en-US" dirty="0" err="1"/>
              <a:t>tablica</a:t>
            </a:r>
            <a:r>
              <a:rPr lang="en-US" dirty="0"/>
              <a:t> 4.7. </a:t>
            </a:r>
            <a:br>
              <a:rPr lang="en-US" dirty="0"/>
            </a:br>
            <a:r>
              <a:rPr lang="en-US" dirty="0" err="1"/>
              <a:t>Opremljenost</a:t>
            </a:r>
            <a:r>
              <a:rPr lang="en-US" dirty="0"/>
              <a:t> </a:t>
            </a:r>
            <a:r>
              <a:rPr lang="en-US" dirty="0" err="1"/>
              <a:t>knjižnice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DC6F2C98-8C7B-A054-4CF6-CF7B32F40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4" y="1109115"/>
            <a:ext cx="6530389" cy="3478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0029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10128"/>
          </a:xfrm>
        </p:spPr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IV. – </a:t>
            </a:r>
            <a:r>
              <a:rPr lang="en-US" dirty="0" err="1"/>
              <a:t>tablica</a:t>
            </a:r>
            <a:r>
              <a:rPr lang="en-US" dirty="0"/>
              <a:t> 4.8. </a:t>
            </a:r>
            <a:br>
              <a:rPr lang="en-US" dirty="0"/>
            </a:br>
            <a:r>
              <a:rPr lang="en-US" dirty="0" err="1"/>
              <a:t>Financijska</a:t>
            </a:r>
            <a:r>
              <a:rPr lang="en-US" dirty="0"/>
              <a:t> </a:t>
            </a:r>
            <a:r>
              <a:rPr lang="en-US" dirty="0" err="1"/>
              <a:t>evaluacija</a:t>
            </a:r>
            <a:r>
              <a:rPr lang="en-US" dirty="0"/>
              <a:t> za </a:t>
            </a:r>
            <a:r>
              <a:rPr lang="en-US" dirty="0" err="1"/>
              <a:t>zadnje</a:t>
            </a:r>
            <a:r>
              <a:rPr lang="en-US" dirty="0"/>
              <a:t> 2 </a:t>
            </a:r>
            <a:r>
              <a:rPr lang="en-US" dirty="0" err="1"/>
              <a:t>kalendarske</a:t>
            </a:r>
            <a:r>
              <a:rPr lang="en-US" dirty="0"/>
              <a:t> </a:t>
            </a:r>
            <a:r>
              <a:rPr lang="en-US" dirty="0" err="1"/>
              <a:t>godine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127172"/>
            <a:ext cx="7886700" cy="35055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Stanje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na</a:t>
            </a:r>
            <a:r>
              <a:rPr lang="en-US" sz="1400" dirty="0">
                <a:latin typeface="Arial"/>
                <a:cs typeface="Arial"/>
              </a:rPr>
              <a:t> 31.12.  =  </a:t>
            </a:r>
            <a:r>
              <a:rPr lang="en-US" sz="1400" dirty="0" err="1">
                <a:latin typeface="Arial"/>
                <a:cs typeface="Arial"/>
              </a:rPr>
              <a:t>prihodi</a:t>
            </a:r>
            <a:r>
              <a:rPr lang="en-US" sz="1400" dirty="0">
                <a:latin typeface="Arial"/>
                <a:cs typeface="Arial"/>
              </a:rPr>
              <a:t> – </a:t>
            </a:r>
            <a:r>
              <a:rPr lang="en-US" sz="1400" dirty="0" err="1">
                <a:latin typeface="Arial"/>
                <a:cs typeface="Arial"/>
              </a:rPr>
              <a:t>rashodi</a:t>
            </a:r>
            <a:r>
              <a:rPr lang="en-US" sz="1400" dirty="0">
                <a:latin typeface="Arial"/>
                <a:cs typeface="Arial"/>
              </a:rPr>
              <a:t> + </a:t>
            </a:r>
            <a:r>
              <a:rPr lang="en-US" sz="1400" dirty="0" err="1">
                <a:latin typeface="Arial"/>
                <a:cs typeface="Arial"/>
              </a:rPr>
              <a:t>iznos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prenesen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iz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prethodne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godine</a:t>
            </a:r>
            <a:endParaRPr lang="en-US" sz="1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A52189C9-E31F-B189-2186-0AE178E92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47" y="1603673"/>
            <a:ext cx="5638559" cy="2973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76737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/>
              <a:t>Unos podataka za tablice u temi V.</a:t>
            </a:r>
            <a:br>
              <a:rPr lang="hr-HR"/>
            </a:br>
            <a:r>
              <a:rPr lang="hr-HR" sz="2000"/>
              <a:t>ZNANSTVENA/UMJETNIČKA I STRUČNA DJELATNOST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5.1. Bibliografija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5.2. Istaknute publikacije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5.3. Otvorena znanost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5.4. Bibliografija umjetnika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5.5. Otvoreni pristup ocjenskim radovima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5.6. Projekti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5.7. Konferencije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5.8. Časopisi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47A7F69-16F1-45CA-8FC0-5BC788CF6C2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18" y="1139411"/>
            <a:ext cx="4752000" cy="3503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92829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900" dirty="0" err="1"/>
              <a:t>Tema</a:t>
            </a:r>
            <a:r>
              <a:rPr lang="en-US" sz="1900" dirty="0"/>
              <a:t> V. – </a:t>
            </a:r>
            <a:r>
              <a:rPr lang="en-US" sz="1900" dirty="0" err="1"/>
              <a:t>tablica</a:t>
            </a:r>
            <a:r>
              <a:rPr lang="en-US" sz="1900" dirty="0"/>
              <a:t> 5.1. </a:t>
            </a:r>
            <a:br>
              <a:rPr lang="en-US" sz="1900" dirty="0"/>
            </a:br>
            <a:r>
              <a:rPr lang="en-US" sz="1900" dirty="0" err="1"/>
              <a:t>Bibliografija</a:t>
            </a:r>
            <a:r>
              <a:rPr lang="en-US" sz="1900" dirty="0"/>
              <a:t> </a:t>
            </a:r>
            <a:r>
              <a:rPr lang="en-US" sz="1900" dirty="0" err="1"/>
              <a:t>visokog</a:t>
            </a:r>
            <a:r>
              <a:rPr lang="en-US" sz="1900" dirty="0"/>
              <a:t> </a:t>
            </a:r>
            <a:r>
              <a:rPr lang="en-US" sz="1900" dirty="0" err="1"/>
              <a:t>učilišta</a:t>
            </a:r>
            <a:r>
              <a:rPr lang="en-US" sz="1900" dirty="0"/>
              <a:t> u </a:t>
            </a:r>
            <a:r>
              <a:rPr lang="en-US" sz="1900" dirty="0" err="1"/>
              <a:t>posljednjih</a:t>
            </a:r>
            <a:r>
              <a:rPr lang="en-US" sz="1900" dirty="0"/>
              <a:t> 5 </a:t>
            </a:r>
            <a:r>
              <a:rPr lang="en-US" sz="1900" dirty="0" err="1"/>
              <a:t>kalendarskih</a:t>
            </a:r>
            <a:r>
              <a:rPr lang="en-US" sz="1900" dirty="0"/>
              <a:t> </a:t>
            </a:r>
            <a:r>
              <a:rPr lang="en-US" sz="1900" dirty="0" err="1"/>
              <a:t>godina</a:t>
            </a:r>
            <a:endParaRPr lang="en-US" sz="19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computer">
            <a:extLst>
              <a:ext uri="{FF2B5EF4-FFF2-40B4-BE49-F238E27FC236}">
                <a16:creationId xmlns:a16="http://schemas.microsoft.com/office/drawing/2014/main" id="{7FE03383-30B8-2020-A74B-1188069B4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24" y="1201242"/>
            <a:ext cx="5708806" cy="3425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46436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900" dirty="0" err="1"/>
              <a:t>Tema</a:t>
            </a:r>
            <a:r>
              <a:rPr lang="en-US" sz="1900" dirty="0"/>
              <a:t> V. – </a:t>
            </a:r>
            <a:r>
              <a:rPr lang="en-US" sz="1900" dirty="0" err="1"/>
              <a:t>tablica</a:t>
            </a:r>
            <a:r>
              <a:rPr lang="en-US" sz="1900" dirty="0"/>
              <a:t> 5.2. </a:t>
            </a:r>
            <a:br>
              <a:rPr lang="en-US" sz="1900" dirty="0"/>
            </a:br>
            <a:r>
              <a:rPr lang="en-US" sz="1900" dirty="0" err="1"/>
              <a:t>Istaknute</a:t>
            </a:r>
            <a:r>
              <a:rPr lang="en-US" sz="1900" dirty="0"/>
              <a:t> </a:t>
            </a:r>
            <a:r>
              <a:rPr lang="en-US" sz="1900" dirty="0" err="1"/>
              <a:t>publikacije</a:t>
            </a:r>
            <a:r>
              <a:rPr lang="en-US" sz="1900" dirty="0"/>
              <a:t> </a:t>
            </a:r>
            <a:r>
              <a:rPr lang="en-US" sz="1900" dirty="0" err="1"/>
              <a:t>ustanove</a:t>
            </a:r>
            <a:r>
              <a:rPr lang="en-US" sz="1900" dirty="0"/>
              <a:t> </a:t>
            </a:r>
            <a:r>
              <a:rPr lang="en-US" sz="1900" dirty="0" err="1"/>
              <a:t>objavljene</a:t>
            </a:r>
            <a:r>
              <a:rPr lang="en-US" sz="1900" dirty="0"/>
              <a:t> u </a:t>
            </a:r>
            <a:r>
              <a:rPr lang="en-US" sz="1900" dirty="0" err="1"/>
              <a:t>petogodišnjem</a:t>
            </a:r>
            <a:r>
              <a:rPr lang="en-US" sz="1900" dirty="0"/>
              <a:t> </a:t>
            </a:r>
            <a:r>
              <a:rPr lang="en-US" sz="1900" dirty="0" err="1"/>
              <a:t>razdoblju</a:t>
            </a:r>
            <a:endParaRPr lang="en-US" sz="19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Osvježavanje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podataka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iz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CroRIS</a:t>
            </a:r>
            <a:r>
              <a:rPr lang="en-US" sz="1800" dirty="0">
                <a:latin typeface="Arial"/>
                <a:cs typeface="Arial"/>
              </a:rPr>
              <a:t>-a</a:t>
            </a: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computer">
            <a:extLst>
              <a:ext uri="{FF2B5EF4-FFF2-40B4-BE49-F238E27FC236}">
                <a16:creationId xmlns:a16="http://schemas.microsoft.com/office/drawing/2014/main" id="{6E1F129B-535A-DC84-5F12-65B910EF4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953" y="1864893"/>
            <a:ext cx="5460192" cy="2767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34701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772296"/>
          </a:xfrm>
        </p:spPr>
        <p:txBody>
          <a:bodyPr>
            <a:normAutofit/>
          </a:bodyPr>
          <a:lstStyle/>
          <a:p>
            <a:r>
              <a:rPr lang="en-US" sz="1900" dirty="0" err="1"/>
              <a:t>Tema</a:t>
            </a:r>
            <a:r>
              <a:rPr lang="en-US" sz="1900" dirty="0"/>
              <a:t> V. – </a:t>
            </a:r>
            <a:r>
              <a:rPr lang="en-US" sz="1900" dirty="0" err="1"/>
              <a:t>tablica</a:t>
            </a:r>
            <a:r>
              <a:rPr lang="en-US" sz="1900" dirty="0"/>
              <a:t> 5.3. </a:t>
            </a:r>
            <a:br>
              <a:rPr lang="en-US" sz="1900" dirty="0"/>
            </a:br>
            <a:r>
              <a:rPr lang="en-US" sz="1900" dirty="0" err="1"/>
              <a:t>Politika</a:t>
            </a:r>
            <a:r>
              <a:rPr lang="en-US" sz="1900" dirty="0"/>
              <a:t> </a:t>
            </a:r>
            <a:r>
              <a:rPr lang="en-US" sz="1900" dirty="0" err="1"/>
              <a:t>otvorene</a:t>
            </a:r>
            <a:r>
              <a:rPr lang="en-US" sz="1900" dirty="0"/>
              <a:t> </a:t>
            </a:r>
            <a:r>
              <a:rPr lang="en-US" sz="1900" dirty="0" err="1"/>
              <a:t>znanosti</a:t>
            </a:r>
            <a:endParaRPr lang="en-US" sz="19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050040"/>
            <a:ext cx="7886700" cy="358268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kern="1200">
                <a:solidFill>
                  <a:schemeClr val="tx1"/>
                </a:solidFill>
                <a:latin typeface="Arial"/>
                <a:ea typeface="+mn-ea"/>
                <a:cs typeface="Arial"/>
              </a:rPr>
              <a:t>Dio podataka iz tablice 5.1., dio pojedinačni unos</a:t>
            </a: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B79FF32F-2282-C411-015A-264E44F0C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353" y="1435862"/>
            <a:ext cx="5065979" cy="300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937043BE-EFE9-D8D3-C933-A9EF628FA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835" y="1419904"/>
            <a:ext cx="4911493" cy="3017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241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900" dirty="0" err="1"/>
              <a:t>Tema</a:t>
            </a:r>
            <a:r>
              <a:rPr lang="en-US" sz="1900" dirty="0"/>
              <a:t> V. – </a:t>
            </a:r>
            <a:r>
              <a:rPr lang="en-US" sz="1900" dirty="0" err="1"/>
              <a:t>tablica</a:t>
            </a:r>
            <a:r>
              <a:rPr lang="en-US" sz="1900" dirty="0"/>
              <a:t> 5.4. </a:t>
            </a:r>
            <a:br>
              <a:rPr lang="en-US" sz="1900" dirty="0"/>
            </a:br>
            <a:r>
              <a:rPr lang="en-US" sz="1900" dirty="0" err="1"/>
              <a:t>Bibliografija</a:t>
            </a:r>
            <a:r>
              <a:rPr lang="en-US" sz="1900" dirty="0"/>
              <a:t> </a:t>
            </a:r>
            <a:r>
              <a:rPr lang="en-US" sz="1900" dirty="0" err="1"/>
              <a:t>umjetnika</a:t>
            </a:r>
            <a:r>
              <a:rPr lang="en-US" sz="1900" dirty="0"/>
              <a:t> u </a:t>
            </a:r>
            <a:r>
              <a:rPr lang="en-US" sz="1900" dirty="0" err="1"/>
              <a:t>posljednjih</a:t>
            </a:r>
            <a:r>
              <a:rPr lang="en-US" sz="1900" dirty="0"/>
              <a:t> 5 </a:t>
            </a:r>
            <a:r>
              <a:rPr lang="en-US" sz="1900" dirty="0" err="1"/>
              <a:t>kalendarskih</a:t>
            </a:r>
            <a:r>
              <a:rPr lang="en-US" sz="1900" dirty="0"/>
              <a:t> </a:t>
            </a:r>
            <a:r>
              <a:rPr lang="en-US" sz="1900" dirty="0" err="1"/>
              <a:t>godina</a:t>
            </a:r>
            <a:endParaRPr lang="en-US" sz="19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">
            <a:extLst>
              <a:ext uri="{FF2B5EF4-FFF2-40B4-BE49-F238E27FC236}">
                <a16:creationId xmlns:a16="http://schemas.microsoft.com/office/drawing/2014/main" id="{43DCFED7-DBF4-2CFA-4A35-714BE6C86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013" y="1059005"/>
            <a:ext cx="6554690" cy="34259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30054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900" dirty="0">
                <a:latin typeface="Arial"/>
                <a:cs typeface="Arial"/>
              </a:rPr>
              <a:t>Tema V. – </a:t>
            </a:r>
            <a:r>
              <a:rPr lang="en-US" sz="1900" dirty="0" err="1">
                <a:latin typeface="Arial"/>
                <a:cs typeface="Arial"/>
              </a:rPr>
              <a:t>tablica</a:t>
            </a:r>
            <a:r>
              <a:rPr lang="en-US" sz="1900" dirty="0">
                <a:latin typeface="Arial"/>
                <a:cs typeface="Arial"/>
              </a:rPr>
              <a:t> 5.5. </a:t>
            </a:r>
            <a:br>
              <a:rPr lang="en-US" sz="1900" dirty="0"/>
            </a:br>
            <a:r>
              <a:rPr lang="en-US" sz="1900" dirty="0" err="1">
                <a:latin typeface="Arial"/>
                <a:cs typeface="Arial"/>
              </a:rPr>
              <a:t>Otvoreni</a:t>
            </a:r>
            <a:r>
              <a:rPr lang="en-US" sz="1900" dirty="0">
                <a:latin typeface="Arial"/>
                <a:cs typeface="Arial"/>
              </a:rPr>
              <a:t> </a:t>
            </a:r>
            <a:r>
              <a:rPr lang="en-US" sz="1900" dirty="0" err="1">
                <a:latin typeface="Arial"/>
                <a:cs typeface="Arial"/>
              </a:rPr>
              <a:t>pristup</a:t>
            </a:r>
            <a:r>
              <a:rPr lang="en-US" sz="1900" dirty="0">
                <a:latin typeface="Arial"/>
                <a:cs typeface="Arial"/>
              </a:rPr>
              <a:t> </a:t>
            </a:r>
            <a:r>
              <a:rPr lang="en-US" sz="1900" dirty="0" err="1">
                <a:latin typeface="Arial"/>
                <a:cs typeface="Arial"/>
              </a:rPr>
              <a:t>ocjenskim</a:t>
            </a:r>
            <a:r>
              <a:rPr lang="en-US" sz="1900" dirty="0">
                <a:latin typeface="Arial"/>
                <a:cs typeface="Arial"/>
              </a:rPr>
              <a:t> </a:t>
            </a:r>
            <a:r>
              <a:rPr lang="en-US" sz="1900" dirty="0" err="1">
                <a:latin typeface="Arial"/>
                <a:cs typeface="Arial"/>
              </a:rPr>
              <a:t>radovima</a:t>
            </a:r>
            <a:r>
              <a:rPr lang="en-US" sz="1900" dirty="0">
                <a:latin typeface="Arial"/>
                <a:cs typeface="Arial"/>
              </a:rPr>
              <a:t> </a:t>
            </a:r>
            <a:r>
              <a:rPr lang="en-US" sz="1900" dirty="0" err="1">
                <a:latin typeface="Arial"/>
                <a:cs typeface="Arial"/>
              </a:rPr>
              <a:t>obranjenim</a:t>
            </a:r>
            <a:r>
              <a:rPr lang="en-US" sz="1900" dirty="0">
                <a:latin typeface="Arial"/>
                <a:cs typeface="Arial"/>
              </a:rPr>
              <a:t> u </a:t>
            </a:r>
            <a:r>
              <a:rPr lang="en-US" sz="1900" dirty="0" err="1">
                <a:latin typeface="Arial"/>
                <a:cs typeface="Arial"/>
              </a:rPr>
              <a:t>proteklih</a:t>
            </a:r>
            <a:r>
              <a:rPr lang="en-US" sz="1900" dirty="0">
                <a:latin typeface="Arial"/>
                <a:cs typeface="Arial"/>
              </a:rPr>
              <a:t> 5 </a:t>
            </a:r>
            <a:r>
              <a:rPr lang="en-US" sz="1900" dirty="0" err="1">
                <a:latin typeface="Arial"/>
                <a:cs typeface="Arial"/>
              </a:rPr>
              <a:t>kalendarskih</a:t>
            </a:r>
            <a:r>
              <a:rPr lang="en-US" sz="1900" dirty="0">
                <a:latin typeface="Arial"/>
                <a:cs typeface="Arial"/>
              </a:rPr>
              <a:t> </a:t>
            </a:r>
            <a:r>
              <a:rPr lang="en-US" sz="1900" dirty="0" err="1">
                <a:latin typeface="Arial"/>
                <a:cs typeface="Arial"/>
              </a:rPr>
              <a:t>godina</a:t>
            </a:r>
            <a:r>
              <a:rPr lang="en-US" sz="1900" dirty="0">
                <a:latin typeface="Arial"/>
                <a:cs typeface="Arial"/>
              </a:rPr>
              <a:t> </a:t>
            </a:r>
            <a:r>
              <a:rPr lang="en-US" sz="1900" dirty="0" err="1">
                <a:latin typeface="Arial"/>
                <a:cs typeface="Arial"/>
              </a:rPr>
              <a:t>prema</a:t>
            </a:r>
            <a:r>
              <a:rPr lang="en-US" sz="1900" dirty="0">
                <a:latin typeface="Arial"/>
                <a:cs typeface="Arial"/>
              </a:rPr>
              <a:t> </a:t>
            </a:r>
            <a:r>
              <a:rPr lang="en-US" sz="1900" dirty="0" err="1">
                <a:latin typeface="Arial"/>
                <a:cs typeface="Arial"/>
              </a:rPr>
              <a:t>razini</a:t>
            </a:r>
            <a:r>
              <a:rPr lang="en-US" sz="1900" dirty="0">
                <a:latin typeface="Arial"/>
                <a:cs typeface="Arial"/>
              </a:rPr>
              <a:t> </a:t>
            </a:r>
            <a:r>
              <a:rPr lang="en-US" sz="1900" dirty="0" err="1">
                <a:latin typeface="Arial"/>
                <a:cs typeface="Arial"/>
              </a:rPr>
              <a:t>i</a:t>
            </a:r>
            <a:r>
              <a:rPr lang="en-US" sz="1900" dirty="0">
                <a:latin typeface="Arial"/>
                <a:cs typeface="Arial"/>
              </a:rPr>
              <a:t> </a:t>
            </a:r>
            <a:r>
              <a:rPr lang="en-US" sz="1900" dirty="0" err="1">
                <a:latin typeface="Arial"/>
                <a:cs typeface="Arial"/>
              </a:rPr>
              <a:t>vrsti</a:t>
            </a:r>
            <a:r>
              <a:rPr lang="en-US" sz="1900" dirty="0">
                <a:latin typeface="Arial"/>
                <a:cs typeface="Arial"/>
              </a:rPr>
              <a:t> </a:t>
            </a:r>
            <a:r>
              <a:rPr lang="en-US" sz="1900" dirty="0" err="1">
                <a:latin typeface="Arial"/>
                <a:cs typeface="Arial"/>
              </a:rPr>
              <a:t>visokog</a:t>
            </a:r>
            <a:r>
              <a:rPr lang="en-US" sz="1900" dirty="0">
                <a:latin typeface="Arial"/>
                <a:cs typeface="Arial"/>
              </a:rPr>
              <a:t> </a:t>
            </a:r>
            <a:r>
              <a:rPr lang="en-US" sz="1900" dirty="0" err="1">
                <a:latin typeface="Arial"/>
                <a:cs typeface="Arial"/>
              </a:rPr>
              <a:t>obrazovanja</a:t>
            </a:r>
            <a:endParaRPr lang="en-US" sz="1900" dirty="0" err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white sheet with numbers and a black text">
            <a:extLst>
              <a:ext uri="{FF2B5EF4-FFF2-40B4-BE49-F238E27FC236}">
                <a16:creationId xmlns:a16="http://schemas.microsoft.com/office/drawing/2014/main" id="{19508947-8836-2A7C-CEBB-674EC74A7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1" y="1420611"/>
            <a:ext cx="5992768" cy="3131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55342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768934"/>
          </a:xfrm>
        </p:spPr>
        <p:txBody>
          <a:bodyPr>
            <a:normAutofit/>
          </a:bodyPr>
          <a:lstStyle/>
          <a:p>
            <a:r>
              <a:rPr lang="en-US" sz="1900" dirty="0" err="1"/>
              <a:t>Tema</a:t>
            </a:r>
            <a:r>
              <a:rPr lang="en-US" sz="1900" dirty="0"/>
              <a:t> V. – </a:t>
            </a:r>
            <a:r>
              <a:rPr lang="en-US" sz="1900" dirty="0" err="1"/>
              <a:t>tablica</a:t>
            </a:r>
            <a:r>
              <a:rPr lang="en-US" sz="1900" dirty="0"/>
              <a:t> 5.6. </a:t>
            </a:r>
            <a:br>
              <a:rPr lang="en-US" sz="1900" dirty="0"/>
            </a:br>
            <a:r>
              <a:rPr lang="en-US" sz="1900" dirty="0" err="1"/>
              <a:t>Projekti</a:t>
            </a:r>
            <a:r>
              <a:rPr lang="en-US" sz="1900" dirty="0"/>
              <a:t> u </a:t>
            </a:r>
            <a:r>
              <a:rPr lang="en-US" sz="1900" dirty="0" err="1"/>
              <a:t>posljednjih</a:t>
            </a:r>
            <a:r>
              <a:rPr lang="en-US" sz="1900" dirty="0"/>
              <a:t> 5 </a:t>
            </a:r>
            <a:r>
              <a:rPr lang="en-US" sz="1900" dirty="0" err="1"/>
              <a:t>kalendarskih</a:t>
            </a:r>
            <a:r>
              <a:rPr lang="en-US" sz="1900" dirty="0"/>
              <a:t> </a:t>
            </a:r>
            <a:r>
              <a:rPr lang="en-US" sz="1900" dirty="0" err="1"/>
              <a:t>godina</a:t>
            </a:r>
            <a:endParaRPr lang="en-US" sz="19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053214"/>
            <a:ext cx="7886700" cy="357950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baseline="0">
                <a:solidFill>
                  <a:srgbClr val="0C0C0C"/>
                </a:solidFill>
                <a:latin typeface="Arial"/>
              </a:rPr>
              <a:t>Osvježavanje podataka iz CroRIS-a</a:t>
            </a: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8" name="Picture 7" descr="A white grid with black text">
            <a:extLst>
              <a:ext uri="{FF2B5EF4-FFF2-40B4-BE49-F238E27FC236}">
                <a16:creationId xmlns:a16="http://schemas.microsoft.com/office/drawing/2014/main" id="{A5F297A0-1523-2ED9-A721-BE86F396C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67" y="1642212"/>
            <a:ext cx="8119131" cy="2670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35522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33661"/>
          </a:xfrm>
        </p:spPr>
        <p:txBody>
          <a:bodyPr>
            <a:normAutofit/>
          </a:bodyPr>
          <a:lstStyle/>
          <a:p>
            <a:r>
              <a:rPr lang="en-US" sz="1900" dirty="0" err="1"/>
              <a:t>Tema</a:t>
            </a:r>
            <a:r>
              <a:rPr lang="en-US" sz="1900" dirty="0"/>
              <a:t> V. – </a:t>
            </a:r>
            <a:r>
              <a:rPr lang="en-US" sz="1900" dirty="0" err="1"/>
              <a:t>tablica</a:t>
            </a:r>
            <a:r>
              <a:rPr lang="en-US" sz="1900" dirty="0"/>
              <a:t> 5.7. </a:t>
            </a:r>
            <a:br>
              <a:rPr lang="en-US" sz="1900" dirty="0"/>
            </a:br>
            <a:r>
              <a:rPr lang="en-US" sz="1900" dirty="0"/>
              <a:t>Rad u </a:t>
            </a:r>
            <a:r>
              <a:rPr lang="en-US" sz="1900" dirty="0" err="1"/>
              <a:t>organizacijskim</a:t>
            </a:r>
            <a:r>
              <a:rPr lang="en-US" sz="1900" dirty="0"/>
              <a:t> </a:t>
            </a:r>
            <a:r>
              <a:rPr lang="en-US" sz="1900" dirty="0" err="1"/>
              <a:t>odborima</a:t>
            </a:r>
            <a:r>
              <a:rPr lang="en-US" sz="1900" dirty="0"/>
              <a:t> </a:t>
            </a:r>
            <a:r>
              <a:rPr lang="en-US" sz="1900" dirty="0" err="1"/>
              <a:t>konferencija</a:t>
            </a:r>
            <a:r>
              <a:rPr lang="en-US" sz="1900" dirty="0"/>
              <a:t> u </a:t>
            </a:r>
            <a:r>
              <a:rPr lang="en-US" sz="1900" dirty="0" err="1"/>
              <a:t>posljednjih</a:t>
            </a:r>
            <a:r>
              <a:rPr lang="en-US" sz="1900" dirty="0"/>
              <a:t> 5 </a:t>
            </a:r>
            <a:r>
              <a:rPr lang="en-US" sz="1900" dirty="0" err="1"/>
              <a:t>kalendarskih</a:t>
            </a:r>
            <a:r>
              <a:rPr lang="en-US" sz="1900" dirty="0"/>
              <a:t> </a:t>
            </a:r>
            <a:r>
              <a:rPr lang="en-US" sz="1900" dirty="0" err="1"/>
              <a:t>godina</a:t>
            </a:r>
            <a:endParaRPr lang="en-US" sz="19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244834"/>
            <a:ext cx="7886700" cy="33878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baseline="0" err="1">
                <a:solidFill>
                  <a:srgbClr val="0C0C0C"/>
                </a:solidFill>
                <a:latin typeface="Arial"/>
                <a:cs typeface="Arial"/>
              </a:rPr>
              <a:t>Osvježavanje</a:t>
            </a:r>
            <a:r>
              <a:rPr lang="en-US" sz="1400" baseline="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en-US" sz="1400" baseline="0" err="1">
                <a:solidFill>
                  <a:srgbClr val="0C0C0C"/>
                </a:solidFill>
                <a:latin typeface="Arial"/>
                <a:cs typeface="Arial"/>
              </a:rPr>
              <a:t>podataka</a:t>
            </a:r>
            <a:r>
              <a:rPr lang="en-US" sz="1400" baseline="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en-US" sz="1400" baseline="0" err="1">
                <a:solidFill>
                  <a:srgbClr val="0C0C0C"/>
                </a:solidFill>
                <a:latin typeface="Arial"/>
                <a:cs typeface="Arial"/>
              </a:rPr>
              <a:t>iz</a:t>
            </a:r>
            <a:r>
              <a:rPr lang="en-US" sz="1400" baseline="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en-US" sz="1400" baseline="0" err="1">
                <a:solidFill>
                  <a:srgbClr val="0C0C0C"/>
                </a:solidFill>
                <a:latin typeface="Arial"/>
                <a:cs typeface="Arial"/>
              </a:rPr>
              <a:t>CroRIS</a:t>
            </a:r>
            <a:r>
              <a:rPr lang="en-US" sz="1400" baseline="0" dirty="0">
                <a:solidFill>
                  <a:srgbClr val="0C0C0C"/>
                </a:solidFill>
                <a:latin typeface="Arial"/>
                <a:cs typeface="Arial"/>
              </a:rPr>
              <a:t>-a</a:t>
            </a:r>
            <a:endParaRPr lang="en-US" sz="1400" dirty="0">
              <a:cs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computer">
            <a:extLst>
              <a:ext uri="{FF2B5EF4-FFF2-40B4-BE49-F238E27FC236}">
                <a16:creationId xmlns:a16="http://schemas.microsoft.com/office/drawing/2014/main" id="{D34EA393-5E36-FBA8-D79F-5B3021999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735" y="1677599"/>
            <a:ext cx="6720711" cy="2896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60456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900" dirty="0" err="1"/>
              <a:t>Tema</a:t>
            </a:r>
            <a:r>
              <a:rPr lang="en-US" sz="1900" dirty="0"/>
              <a:t> V. – </a:t>
            </a:r>
            <a:r>
              <a:rPr lang="en-US" sz="1900" dirty="0" err="1"/>
              <a:t>tablica</a:t>
            </a:r>
            <a:r>
              <a:rPr lang="en-US" sz="1900" dirty="0"/>
              <a:t> 5.8. </a:t>
            </a:r>
            <a:br>
              <a:rPr lang="en-US" sz="1900" dirty="0"/>
            </a:br>
            <a:r>
              <a:rPr lang="en-US" sz="1900" dirty="0"/>
              <a:t>Rad u </a:t>
            </a:r>
            <a:r>
              <a:rPr lang="en-US" sz="1900" dirty="0" err="1"/>
              <a:t>organizacijskim</a:t>
            </a:r>
            <a:r>
              <a:rPr lang="en-US" sz="1900" dirty="0"/>
              <a:t> </a:t>
            </a:r>
            <a:r>
              <a:rPr lang="en-US" sz="1900" dirty="0" err="1"/>
              <a:t>odborima</a:t>
            </a:r>
            <a:r>
              <a:rPr lang="en-US" sz="1900" dirty="0"/>
              <a:t> </a:t>
            </a:r>
            <a:r>
              <a:rPr lang="en-US" sz="1900" dirty="0" err="1"/>
              <a:t>konferencija</a:t>
            </a:r>
            <a:r>
              <a:rPr lang="en-US" sz="1900" dirty="0"/>
              <a:t> u </a:t>
            </a:r>
            <a:r>
              <a:rPr lang="en-US" sz="1900" dirty="0" err="1"/>
              <a:t>posljednjih</a:t>
            </a:r>
            <a:r>
              <a:rPr lang="en-US" sz="1900" dirty="0"/>
              <a:t> 5 </a:t>
            </a:r>
            <a:r>
              <a:rPr lang="en-US" sz="1900" dirty="0" err="1"/>
              <a:t>kalendarskih</a:t>
            </a:r>
            <a:r>
              <a:rPr lang="en-US" sz="1900" dirty="0"/>
              <a:t> </a:t>
            </a:r>
            <a:r>
              <a:rPr lang="en-US" sz="1900" dirty="0" err="1"/>
              <a:t>godina</a:t>
            </a:r>
            <a:endParaRPr lang="en-US" sz="19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281814"/>
            <a:ext cx="7886700" cy="33509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baseline="0" dirty="0" err="1">
                <a:solidFill>
                  <a:srgbClr val="0C0C0C"/>
                </a:solidFill>
                <a:latin typeface="Arial"/>
                <a:cs typeface="Arial"/>
              </a:rPr>
              <a:t>Osvježavanje</a:t>
            </a:r>
            <a:r>
              <a:rPr lang="en-US" sz="1400" baseline="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en-US" sz="1400" baseline="0" dirty="0" err="1">
                <a:solidFill>
                  <a:srgbClr val="0C0C0C"/>
                </a:solidFill>
                <a:latin typeface="Arial"/>
                <a:cs typeface="Arial"/>
              </a:rPr>
              <a:t>podataka</a:t>
            </a:r>
            <a:r>
              <a:rPr lang="en-US" sz="1400" baseline="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en-US" sz="1400" baseline="0" dirty="0" err="1">
                <a:solidFill>
                  <a:srgbClr val="0C0C0C"/>
                </a:solidFill>
                <a:latin typeface="Arial"/>
                <a:cs typeface="Arial"/>
              </a:rPr>
              <a:t>iz</a:t>
            </a:r>
            <a:r>
              <a:rPr lang="en-US" sz="1400" baseline="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en-US" sz="1400" baseline="0" dirty="0" err="1">
                <a:solidFill>
                  <a:srgbClr val="0C0C0C"/>
                </a:solidFill>
                <a:latin typeface="Arial"/>
                <a:cs typeface="Arial"/>
              </a:rPr>
              <a:t>CroRIS</a:t>
            </a:r>
            <a:r>
              <a:rPr lang="en-US" sz="1400" baseline="0" dirty="0">
                <a:solidFill>
                  <a:srgbClr val="0C0C0C"/>
                </a:solidFill>
                <a:latin typeface="Arial"/>
                <a:cs typeface="Arial"/>
              </a:rPr>
              <a:t>-a</a:t>
            </a:r>
            <a:r>
              <a:rPr lang="en-US" sz="140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C0C0C"/>
                </a:solidFill>
                <a:latin typeface="Arial"/>
                <a:cs typeface="Arial"/>
              </a:rPr>
              <a:t>i</a:t>
            </a:r>
            <a:r>
              <a:rPr lang="en-US" sz="1400" dirty="0">
                <a:solidFill>
                  <a:srgbClr val="0C0C0C"/>
                </a:solidFill>
                <a:latin typeface="Arial"/>
                <a:cs typeface="Arial"/>
              </a:rPr>
              <a:t> </a:t>
            </a:r>
            <a:r>
              <a:rPr lang="en-US" sz="1400" dirty="0" err="1">
                <a:solidFill>
                  <a:srgbClr val="0C0C0C"/>
                </a:solidFill>
                <a:latin typeface="Arial"/>
                <a:cs typeface="Arial"/>
              </a:rPr>
              <a:t>unos</a:t>
            </a:r>
            <a:r>
              <a:rPr lang="en-US" sz="140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C0C0C"/>
                </a:solidFill>
                <a:latin typeface="Arial"/>
                <a:cs typeface="Arial"/>
              </a:rPr>
              <a:t>kvartila</a:t>
            </a:r>
            <a:endParaRPr lang="en-US" sz="1400" dirty="0" err="1">
              <a:cs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screenshot of a computer">
            <a:extLst>
              <a:ext uri="{FF2B5EF4-FFF2-40B4-BE49-F238E27FC236}">
                <a16:creationId xmlns:a16="http://schemas.microsoft.com/office/drawing/2014/main" id="{C2ABD88D-1AA8-57BE-50E9-1D1E07EBD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970" y="1785963"/>
            <a:ext cx="6468486" cy="2854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87039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Završetak</a:t>
            </a:r>
            <a:r>
              <a:rPr lang="en-US" dirty="0"/>
              <a:t> </a:t>
            </a:r>
            <a:r>
              <a:rPr lang="en-US" dirty="0" err="1"/>
              <a:t>unosa</a:t>
            </a:r>
            <a:r>
              <a:rPr lang="en-US" dirty="0"/>
              <a:t> </a:t>
            </a:r>
            <a:r>
              <a:rPr lang="en-US" dirty="0" err="1"/>
              <a:t>pokazatelja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Status-&gt; 3</a:t>
            </a:r>
            <a:r>
              <a:rPr lang="en-US" sz="1800" i="1" dirty="0"/>
              <a:t>0 </a:t>
            </a:r>
            <a:r>
              <a:rPr lang="en-US" sz="1800" i="1" dirty="0" err="1"/>
              <a:t>Izvještaj</a:t>
            </a:r>
            <a:r>
              <a:rPr lang="en-US" sz="1800" i="1" dirty="0"/>
              <a:t> </a:t>
            </a:r>
            <a:r>
              <a:rPr lang="en-US" sz="1800" i="1" dirty="0" err="1"/>
              <a:t>postupka</a:t>
            </a:r>
            <a:r>
              <a:rPr lang="en-US" sz="1800" i="1" dirty="0"/>
              <a:t> </a:t>
            </a:r>
            <a:r>
              <a:rPr lang="en-US" sz="1800" i="1" dirty="0" err="1"/>
              <a:t>spreman</a:t>
            </a:r>
            <a:endParaRPr lang="en-US" sz="16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 descr="A screenshot of a computer">
            <a:extLst>
              <a:ext uri="{FF2B5EF4-FFF2-40B4-BE49-F238E27FC236}">
                <a16:creationId xmlns:a16="http://schemas.microsoft.com/office/drawing/2014/main" id="{2456A7C3-E366-3906-25F6-7C7B7AFAF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386326"/>
            <a:ext cx="7563971" cy="1312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9767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E911C-F6C6-46C5-9A3E-7F14F069E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547695"/>
            <a:ext cx="5915025" cy="705039"/>
          </a:xfrm>
        </p:spPr>
        <p:txBody>
          <a:bodyPr>
            <a:noAutofit/>
          </a:bodyPr>
          <a:lstStyle/>
          <a:p>
            <a:r>
              <a:rPr lang="hr-HR" sz="3200"/>
              <a:t>Generiranje izvještaja</a:t>
            </a:r>
            <a:endParaRPr lang="en-GB" sz="3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814E1-06DF-4A33-95AF-6202A53D3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sz="2400"/>
              <a:t>Izvještaj postupka spreman</a:t>
            </a:r>
            <a:endParaRPr lang="en-GB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278D8-E549-42D9-A550-323C42C8A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87A1B-D934-4E11-80FA-EE3614499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997212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44D7F-CB99-44F3-8522-D98EC44C0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Generiranje izvještaja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CCE1366-2DAA-4D63-ABB1-9A2D7B8797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4188" y="1469846"/>
            <a:ext cx="3607289" cy="24581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8270" indent="-12827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/>
              <a:t>Analitički prilog generira se u tri dijela: Prilog I, Prilog II i Prilog III. Svaki prilog se generira na hrvatskom i engleskom jeziku</a:t>
            </a:r>
            <a:endParaRPr lang="en-US"/>
          </a:p>
          <a:p>
            <a:pPr marL="128270" indent="-12827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/>
              <a:t>Klikom na plavi gumb, prilog se preuzima lokalno na računalo</a:t>
            </a:r>
          </a:p>
          <a:p>
            <a:pPr marL="128270" indent="-12827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/>
              <a:t>AZVO korisnici mogu promijeniti status postupka </a:t>
            </a:r>
            <a:r>
              <a:rPr lang="hr-HR">
                <a:sym typeface="Wingdings" panose="05000000000000000000" pitchFamily="2" charset="2"/>
              </a:rPr>
              <a:t> </a:t>
            </a:r>
            <a:r>
              <a:rPr lang="hr-HR"/>
              <a:t>Postupak završen ili Pismo očekivanja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4F8BC-7E3E-4E3A-8A5E-34EB72479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9AE6F-700B-4164-B703-C2655D2C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Informacijski sustav pokazatelja i kvalitete (ISPiK) i reakreditacija visokih učilišta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7DCE8B1F-2967-4804-9298-380E46947D3A}"/>
              </a:ext>
            </a:extLst>
          </p:cNvPr>
          <p:cNvSpPr/>
          <p:nvPr/>
        </p:nvSpPr>
        <p:spPr>
          <a:xfrm>
            <a:off x="7762047" y="947171"/>
            <a:ext cx="1080000" cy="4320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Izvještaj postupka spreman</a:t>
            </a:r>
            <a:endParaRPr lang="en-GB" sz="100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AADD5DB-F616-4E84-A91B-7BD9864D39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23" y="1343629"/>
            <a:ext cx="4500000" cy="3071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BA22567-96F0-4944-B164-3175513F614E}"/>
              </a:ext>
            </a:extLst>
          </p:cNvPr>
          <p:cNvSpPr/>
          <p:nvPr/>
        </p:nvSpPr>
        <p:spPr>
          <a:xfrm>
            <a:off x="3400822" y="1696513"/>
            <a:ext cx="925830" cy="2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2941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Generiranje</a:t>
            </a:r>
            <a:r>
              <a:rPr lang="en-US" dirty="0"/>
              <a:t> </a:t>
            </a:r>
            <a:r>
              <a:rPr lang="en-US" dirty="0" err="1"/>
              <a:t>izvještaja</a:t>
            </a:r>
            <a:r>
              <a:rPr lang="en-US" dirty="0"/>
              <a:t> - download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600" dirty="0"/>
              <a:t>Microsoft Edge</a:t>
            </a:r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dirty="0"/>
              <a:t>Chrome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6E2515-16C0-4DFF-A7A3-6BCEC9118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958" y="1745673"/>
            <a:ext cx="2254366" cy="654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F92C6B-2AD5-4F5F-8FA9-7AD4C0828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565" y="2811292"/>
            <a:ext cx="4658375" cy="704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64949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>
                <a:latin typeface="Arial"/>
                <a:cs typeface="Arial"/>
              </a:rPr>
              <a:t>Generiranje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izvještaja</a:t>
            </a:r>
            <a:r>
              <a:rPr lang="en-US" sz="2000" dirty="0">
                <a:latin typeface="Arial"/>
                <a:cs typeface="Arial"/>
              </a:rPr>
              <a:t> – </a:t>
            </a:r>
            <a:r>
              <a:rPr lang="en-US" sz="2000" dirty="0" err="1">
                <a:latin typeface="Arial"/>
                <a:cs typeface="Arial"/>
              </a:rPr>
              <a:t>Prilog</a:t>
            </a:r>
            <a:r>
              <a:rPr lang="en-US" sz="2000" dirty="0">
                <a:latin typeface="Arial"/>
                <a:cs typeface="Arial"/>
              </a:rPr>
              <a:t> 1 HR </a:t>
            </a:r>
            <a:r>
              <a:rPr lang="en-US" sz="2000" dirty="0" err="1">
                <a:latin typeface="Arial"/>
                <a:cs typeface="Arial"/>
              </a:rPr>
              <a:t>i</a:t>
            </a:r>
            <a:r>
              <a:rPr lang="en-US" sz="2000" dirty="0">
                <a:latin typeface="Arial"/>
                <a:cs typeface="Arial"/>
              </a:rPr>
              <a:t> 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endParaRPr lang="en-US" sz="1600" dirty="0"/>
          </a:p>
          <a:p>
            <a:pPr marL="0" indent="0">
              <a:lnSpc>
                <a:spcPct val="150000"/>
              </a:lnSpc>
              <a:buNone/>
            </a:pPr>
            <a:endParaRPr lang="en-US" sz="16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6" name="Picture 5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738C4CF5-9AB0-FBDC-C537-5522A21F7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191" y="1077900"/>
            <a:ext cx="2509458" cy="3361953"/>
          </a:xfrm>
          <a:prstGeom prst="rect">
            <a:avLst/>
          </a:prstGeom>
        </p:spPr>
      </p:pic>
      <p:pic>
        <p:nvPicPr>
          <p:cNvPr id="9" name="Picture 8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7D40D9E1-7E3A-FB31-12B1-65426C62E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073" y="988411"/>
            <a:ext cx="2617246" cy="346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871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Završetak</a:t>
            </a:r>
            <a:r>
              <a:rPr lang="en-US" dirty="0"/>
              <a:t> </a:t>
            </a:r>
            <a:r>
              <a:rPr lang="en-US" dirty="0" err="1"/>
              <a:t>postupka</a:t>
            </a:r>
            <a:r>
              <a:rPr lang="en-US" dirty="0"/>
              <a:t> – </a:t>
            </a:r>
            <a:r>
              <a:rPr lang="en-US" dirty="0" err="1"/>
              <a:t>postupak</a:t>
            </a:r>
            <a:r>
              <a:rPr lang="en-US" dirty="0"/>
              <a:t> </a:t>
            </a:r>
            <a:r>
              <a:rPr lang="en-US" dirty="0" err="1"/>
              <a:t>završen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AZVO_UREDNIK </a:t>
            </a:r>
            <a:r>
              <a:rPr lang="en-US" sz="1800" dirty="0" err="1"/>
              <a:t>završava</a:t>
            </a:r>
            <a:r>
              <a:rPr lang="en-US" sz="1800" dirty="0"/>
              <a:t> </a:t>
            </a:r>
            <a:r>
              <a:rPr lang="en-US" sz="1800" dirty="0" err="1"/>
              <a:t>postupak</a:t>
            </a:r>
            <a:r>
              <a:rPr lang="en-US" sz="1800" dirty="0"/>
              <a:t>, status-&gt; </a:t>
            </a:r>
            <a:r>
              <a:rPr lang="en-US" sz="1800" i="1" dirty="0"/>
              <a:t>40 </a:t>
            </a:r>
            <a:r>
              <a:rPr lang="en-US" sz="1800" i="1" dirty="0" err="1"/>
              <a:t>Postupak</a:t>
            </a:r>
            <a:r>
              <a:rPr lang="en-US" sz="1800" i="1" dirty="0"/>
              <a:t> </a:t>
            </a:r>
            <a:r>
              <a:rPr lang="en-US" sz="1800" i="1" dirty="0" err="1"/>
              <a:t>završen</a:t>
            </a:r>
            <a:endParaRPr lang="en-US" sz="1800" dirty="0"/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endParaRPr lang="en-US" sz="1600" dirty="0"/>
          </a:p>
          <a:p>
            <a:pPr marL="0" indent="0">
              <a:lnSpc>
                <a:spcPct val="150000"/>
              </a:lnSpc>
              <a:buNone/>
            </a:pPr>
            <a:endParaRPr lang="en-US" sz="16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F225A9-998A-46DC-A466-C25E3D2DB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13" y="1844974"/>
            <a:ext cx="6864724" cy="1172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126499-5E15-4715-BF30-4803D3428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697" y="3240378"/>
            <a:ext cx="6874810" cy="1331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703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Završetak</a:t>
            </a:r>
            <a:r>
              <a:rPr lang="en-US" dirty="0"/>
              <a:t> </a:t>
            </a:r>
            <a:r>
              <a:rPr lang="en-US" dirty="0" err="1"/>
              <a:t>postupka</a:t>
            </a:r>
            <a:r>
              <a:rPr lang="en-US" dirty="0"/>
              <a:t> – </a:t>
            </a:r>
            <a:r>
              <a:rPr lang="en-US" dirty="0" err="1"/>
              <a:t>pismo</a:t>
            </a:r>
            <a:r>
              <a:rPr lang="en-US" dirty="0"/>
              <a:t> </a:t>
            </a:r>
            <a:r>
              <a:rPr lang="en-US" dirty="0" err="1"/>
              <a:t>očekivanja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AZVO_UREDNIK </a:t>
            </a:r>
            <a:r>
              <a:rPr lang="en-US" sz="1800" dirty="0" err="1"/>
              <a:t>završava</a:t>
            </a:r>
            <a:r>
              <a:rPr lang="en-US" sz="1800" dirty="0"/>
              <a:t> </a:t>
            </a:r>
            <a:r>
              <a:rPr lang="en-US" sz="1800" dirty="0" err="1"/>
              <a:t>postupak</a:t>
            </a:r>
            <a:r>
              <a:rPr lang="en-US" sz="1800" dirty="0"/>
              <a:t>, status-&gt; 5</a:t>
            </a:r>
            <a:r>
              <a:rPr lang="en-US" sz="1800" i="1" dirty="0"/>
              <a:t>0 Pismo </a:t>
            </a:r>
            <a:r>
              <a:rPr lang="en-US" sz="1800" i="1" dirty="0" err="1"/>
              <a:t>očekivanja</a:t>
            </a:r>
            <a:endParaRPr lang="en-US" sz="1800" dirty="0"/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endParaRPr lang="en-US" sz="1600" dirty="0"/>
          </a:p>
          <a:p>
            <a:pPr marL="0" indent="0">
              <a:lnSpc>
                <a:spcPct val="150000"/>
              </a:lnSpc>
              <a:buNone/>
            </a:pPr>
            <a:endParaRPr lang="en-US" sz="16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1BC23-1751-4527-8D6E-725E93F4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4F58-8703-4C64-8F47-7268E6B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5A3E71-313D-49E3-8054-A5F1826F5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18" y="1900950"/>
            <a:ext cx="6602506" cy="1223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2BF14B-D770-4F92-8953-50CBB0225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18" y="3262721"/>
            <a:ext cx="6605868" cy="1309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621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D6F8-1758-44AD-A9E4-71D010BB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Korisni</a:t>
            </a:r>
            <a:r>
              <a:rPr lang="en-US" dirty="0"/>
              <a:t> </a:t>
            </a:r>
            <a:r>
              <a:rPr lang="en-US" dirty="0" err="1"/>
              <a:t>linkovi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0F9E6-8062-4422-8603-F70FF91F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800" dirty="0" err="1">
                <a:hlinkClick r:id="rId2"/>
              </a:rPr>
              <a:t>ISPiK</a:t>
            </a:r>
            <a:endParaRPr lang="en-US" sz="1800" dirty="0"/>
          </a:p>
          <a:p>
            <a:pPr>
              <a:lnSpc>
                <a:spcPct val="120000"/>
              </a:lnSpc>
            </a:pPr>
            <a:r>
              <a:rPr lang="en-US" sz="1800" dirty="0">
                <a:hlinkClick r:id="rId3"/>
              </a:rPr>
              <a:t>Dobro </a:t>
            </a:r>
            <a:r>
              <a:rPr lang="en-US" sz="1800" dirty="0" err="1">
                <a:hlinkClick r:id="rId3"/>
              </a:rPr>
              <a:t>došli</a:t>
            </a:r>
            <a:r>
              <a:rPr lang="en-US" sz="1800" dirty="0">
                <a:hlinkClick r:id="rId3"/>
              </a:rPr>
              <a:t> - </a:t>
            </a:r>
            <a:r>
              <a:rPr lang="en-US" sz="1800" dirty="0" err="1">
                <a:hlinkClick r:id="rId3"/>
              </a:rPr>
              <a:t>Vrednovanje</a:t>
            </a:r>
            <a:r>
              <a:rPr lang="en-US" sz="1800" dirty="0">
                <a:hlinkClick r:id="rId3"/>
              </a:rPr>
              <a:t> </a:t>
            </a:r>
            <a:r>
              <a:rPr lang="en-US" sz="1800" dirty="0" err="1">
                <a:hlinkClick r:id="rId3"/>
              </a:rPr>
              <a:t>visokih</a:t>
            </a:r>
            <a:r>
              <a:rPr lang="en-US" sz="1800" dirty="0">
                <a:hlinkClick r:id="rId3"/>
              </a:rPr>
              <a:t> </a:t>
            </a:r>
            <a:r>
              <a:rPr lang="en-US" sz="1800" dirty="0" err="1">
                <a:hlinkClick r:id="rId3"/>
              </a:rPr>
              <a:t>učilišta</a:t>
            </a:r>
            <a:r>
              <a:rPr lang="en-US" sz="1800" dirty="0">
                <a:hlinkClick r:id="rId3"/>
              </a:rPr>
              <a:t> - wiki.srce.hr</a:t>
            </a:r>
            <a:endParaRPr lang="en-US" sz="1800" dirty="0"/>
          </a:p>
          <a:p>
            <a:pPr>
              <a:lnSpc>
                <a:spcPct val="120000"/>
              </a:lnSpc>
            </a:pPr>
            <a:r>
              <a:rPr lang="en-US" sz="1800" dirty="0" err="1">
                <a:hlinkClick r:id="rId4"/>
              </a:rPr>
              <a:t>Reakreditacija</a:t>
            </a:r>
            <a:r>
              <a:rPr lang="en-US" sz="1800" dirty="0">
                <a:hlinkClick r:id="rId4"/>
              </a:rPr>
              <a:t> </a:t>
            </a:r>
            <a:r>
              <a:rPr lang="en-US" sz="1800" dirty="0" err="1">
                <a:hlinkClick r:id="rId4"/>
              </a:rPr>
              <a:t>visokih</a:t>
            </a:r>
            <a:r>
              <a:rPr lang="en-US" sz="1800" dirty="0">
                <a:hlinkClick r:id="rId4"/>
              </a:rPr>
              <a:t> </a:t>
            </a:r>
            <a:r>
              <a:rPr lang="en-US" sz="1800" dirty="0" err="1">
                <a:hlinkClick r:id="rId4"/>
              </a:rPr>
              <a:t>učilišta</a:t>
            </a:r>
            <a:r>
              <a:rPr lang="en-US" sz="1800" dirty="0">
                <a:hlinkClick r:id="rId4"/>
              </a:rPr>
              <a:t> - AZVO</a:t>
            </a:r>
            <a:endParaRPr lang="en-US" sz="1800" dirty="0"/>
          </a:p>
          <a:p>
            <a:pPr>
              <a:lnSpc>
                <a:spcPct val="120000"/>
              </a:lnSpc>
            </a:pPr>
            <a:endParaRPr lang="en-US" sz="1800" dirty="0"/>
          </a:p>
          <a:p>
            <a:pPr>
              <a:lnSpc>
                <a:spcPct val="120000"/>
              </a:lnSpc>
            </a:pPr>
            <a:endParaRPr lang="en-US" sz="1800" dirty="0"/>
          </a:p>
          <a:p>
            <a:pPr>
              <a:lnSpc>
                <a:spcPct val="120000"/>
              </a:lnSpc>
            </a:pPr>
            <a:endParaRPr lang="en-US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288C75-434A-43C4-B8B4-2426EC49B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F996A-0943-4437-BA83-704B82472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017733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72914"/>
            <a:ext cx="6858000" cy="1376581"/>
          </a:xfrm>
        </p:spPr>
        <p:txBody>
          <a:bodyPr/>
          <a:lstStyle/>
          <a:p>
            <a:r>
              <a:rPr lang="hr-HR" dirty="0"/>
              <a:t>Hvala na sudjelovanju!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E2B89B6-735F-408B-9BE2-F78D12744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4222"/>
              </p:ext>
            </p:extLst>
          </p:nvPr>
        </p:nvGraphicFramePr>
        <p:xfrm>
          <a:off x="2012938" y="1471961"/>
          <a:ext cx="4849734" cy="123132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559735083"/>
                    </a:ext>
                  </a:extLst>
                </a:gridCol>
                <a:gridCol w="4641454">
                  <a:extLst>
                    <a:ext uri="{9D8B030D-6E8A-4147-A177-3AD203B41FA5}">
                      <a16:colId xmlns:a16="http://schemas.microsoft.com/office/drawing/2014/main" val="2576043331"/>
                    </a:ext>
                  </a:extLst>
                </a:gridCol>
              </a:tblGrid>
              <a:tr h="615661"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 dirty="0"/>
                        <a:t>IS</a:t>
                      </a:r>
                      <a:r>
                        <a:rPr lang="en-US" sz="1200" b="1" dirty="0" err="1"/>
                        <a:t>PiK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/>
                        <a:t>Reakreditacija</a:t>
                      </a:r>
                      <a:endParaRPr lang="hr-HR" sz="1200" b="1" dirty="0"/>
                    </a:p>
                    <a:p>
                      <a:pPr algn="ctr"/>
                      <a:r>
                        <a:rPr lang="en-US" sz="1200" b="0" dirty="0" err="1">
                          <a:hlinkClick r:id="rId2"/>
                        </a:rPr>
                        <a:t>reakreditacija</a:t>
                      </a:r>
                      <a:r>
                        <a:rPr lang="hr-HR" sz="1200" b="0" dirty="0">
                          <a:hlinkClick r:id="rId2"/>
                        </a:rPr>
                        <a:t>@srce.hr</a:t>
                      </a:r>
                      <a:endParaRPr lang="en-GB" sz="12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1145381"/>
                  </a:ext>
                </a:extLst>
              </a:tr>
              <a:tr h="615661"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6195194"/>
                  </a:ext>
                </a:extLst>
              </a:tr>
            </a:tbl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998B9-B4ED-451B-BA3E-418F11F74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15.01.2025.</a:t>
            </a:r>
            <a:endParaRPr lang="hr-H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75EF7D-2F39-489B-A6BE-6F58130E5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Informacijski sustav pokazatelja i kvalitete (ISPiK) i reakreditacija visokih 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90383048"/>
      </p:ext>
    </p:extLst>
  </p:cSld>
  <p:clrMapOvr>
    <a:masterClrMapping/>
  </p:clrMapOvr>
</p:sld>
</file>

<file path=ppt/theme/theme1.xml><?xml version="1.0" encoding="utf-8"?>
<a:theme xmlns:a="http://schemas.openxmlformats.org/drawingml/2006/main" name="Srce_Tema1_16x9">
  <a:themeElements>
    <a:clrScheme name="Srce boje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D71635"/>
      </a:accent1>
      <a:accent2>
        <a:srgbClr val="E39717"/>
      </a:accent2>
      <a:accent3>
        <a:srgbClr val="0095DA"/>
      </a:accent3>
      <a:accent4>
        <a:srgbClr val="80C342"/>
      </a:accent4>
      <a:accent5>
        <a:srgbClr val="00AB4E"/>
      </a:accent5>
      <a:accent6>
        <a:srgbClr val="B04C46"/>
      </a:accent6>
      <a:hlink>
        <a:srgbClr val="D71635"/>
      </a:hlink>
      <a:folHlink>
        <a:srgbClr val="D71635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rce_Tema1_16x9" id="{476E04C6-ED46-4774-BC39-1C443F715698}" vid="{90F83EFC-DEE1-42FC-8BFD-555EDA227AE0}"/>
    </a:ext>
  </a:extLst>
</a:theme>
</file>

<file path=ppt/theme/theme2.xml><?xml version="1.0" encoding="utf-8"?>
<a:theme xmlns:a="http://schemas.openxmlformats.org/drawingml/2006/main" name="1_Custom Design">
  <a:themeElements>
    <a:clrScheme name="Srce boje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D71635"/>
      </a:accent1>
      <a:accent2>
        <a:srgbClr val="E39717"/>
      </a:accent2>
      <a:accent3>
        <a:srgbClr val="0095DA"/>
      </a:accent3>
      <a:accent4>
        <a:srgbClr val="80C342"/>
      </a:accent4>
      <a:accent5>
        <a:srgbClr val="00AB4E"/>
      </a:accent5>
      <a:accent6>
        <a:srgbClr val="B04C46"/>
      </a:accent6>
      <a:hlink>
        <a:srgbClr val="D71635"/>
      </a:hlink>
      <a:folHlink>
        <a:srgbClr val="D71635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eef8d8-e6c9-4a26-a3a6-1bf4bb6e538d" xsi:nil="true"/>
    <lcf76f155ced4ddcb4097134ff3c332f xmlns="fc51332f-ee16-464a-a9e9-88af57eca54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9B0DAF96B3B244B43C6B7E03879906" ma:contentTypeVersion="13" ma:contentTypeDescription="Create a new document." ma:contentTypeScope="" ma:versionID="2cf3ce88f6b14085276262e4b6db7016">
  <xsd:schema xmlns:xsd="http://www.w3.org/2001/XMLSchema" xmlns:xs="http://www.w3.org/2001/XMLSchema" xmlns:p="http://schemas.microsoft.com/office/2006/metadata/properties" xmlns:ns2="fc51332f-ee16-464a-a9e9-88af57eca549" xmlns:ns3="b9eef8d8-e6c9-4a26-a3a6-1bf4bb6e538d" targetNamespace="http://schemas.microsoft.com/office/2006/metadata/properties" ma:root="true" ma:fieldsID="06ad332e130c60ceff3d4bbc099b60f8" ns2:_="" ns3:_="">
    <xsd:import namespace="fc51332f-ee16-464a-a9e9-88af57eca549"/>
    <xsd:import namespace="b9eef8d8-e6c9-4a26-a3a6-1bf4bb6e53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1332f-ee16-464a-a9e9-88af57eca5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28c0565-f2bf-4097-a5be-b70e64f7fc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eef8d8-e6c9-4a26-a3a6-1bf4bb6e53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e18deb9-236d-4996-9fb0-1932268eb71f}" ma:internalName="TaxCatchAll" ma:showField="CatchAllData" ma:web="b9eef8d8-e6c9-4a26-a3a6-1bf4bb6e53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43C080-FE0C-4E02-9DDB-3981734C5BA1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elements/1.1/"/>
    <ds:schemaRef ds:uri="fc51332f-ee16-464a-a9e9-88af57eca549"/>
    <ds:schemaRef ds:uri="http://schemas.openxmlformats.org/package/2006/metadata/core-properties"/>
    <ds:schemaRef ds:uri="http://purl.org/dc/dcmitype/"/>
    <ds:schemaRef ds:uri="b9eef8d8-e6c9-4a26-a3a6-1bf4bb6e538d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90EAF4D-5D72-43E5-ACD3-EE64807009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51D5A3-D89E-4966-B3A0-91A31363BD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51332f-ee16-464a-a9e9-88af57eca549"/>
    <ds:schemaRef ds:uri="b9eef8d8-e6c9-4a26-a3a6-1bf4bb6e53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srce-predlozak-4x3-OA-CC-BY-NC-20140919</Template>
  <TotalTime>145905</TotalTime>
  <Words>3181</Words>
  <Application>Microsoft Office PowerPoint</Application>
  <PresentationFormat>On-screen Show (16:9)</PresentationFormat>
  <Paragraphs>477</Paragraphs>
  <Slides>77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77</vt:i4>
      </vt:variant>
    </vt:vector>
  </HeadingPairs>
  <TitlesOfParts>
    <vt:vector size="82" baseType="lpstr">
      <vt:lpstr>Arial</vt:lpstr>
      <vt:lpstr>Calibri</vt:lpstr>
      <vt:lpstr>Wingdings</vt:lpstr>
      <vt:lpstr>Srce_Tema1_16x9</vt:lpstr>
      <vt:lpstr>1_Custom Design</vt:lpstr>
      <vt:lpstr>Informacijski sustav pokazatelja i kvalitete (ISPiK) i reakreditacija visokih učilišta</vt:lpstr>
      <vt:lpstr>Sadržaj</vt:lpstr>
      <vt:lpstr>Uvod</vt:lpstr>
      <vt:lpstr>Podrška procesu vrednovanja visokih učilišta</vt:lpstr>
      <vt:lpstr>Zakonski okvir </vt:lpstr>
      <vt:lpstr>Izvješće o samoanalizi</vt:lpstr>
      <vt:lpstr>Analitički prilog</vt:lpstr>
      <vt:lpstr>Informacijski sustav pokazatelja i kvalitete (ISPiK)</vt:lpstr>
      <vt:lpstr>Katalozi</vt:lpstr>
      <vt:lpstr>Uloge u ISPiK-u</vt:lpstr>
      <vt:lpstr>Postupak dobivanja prava za rad u sustavu</vt:lpstr>
      <vt:lpstr>Dodjela uloga</vt:lpstr>
      <vt:lpstr>Reakreditacije</vt:lpstr>
      <vt:lpstr>Odnos informacijskih sustava u  procesu pripreme analitičkog priloga</vt:lpstr>
      <vt:lpstr>Faze pripreme analitičkog priloga</vt:lpstr>
      <vt:lpstr>Proces pripreme analitičkog priloga i statusi postupka</vt:lpstr>
      <vt:lpstr>Pokretanje postupka reakreditacije</vt:lpstr>
      <vt:lpstr>Pokretanje postupka reakreditacije</vt:lpstr>
      <vt:lpstr>AZVO provjerava podatke</vt:lpstr>
      <vt:lpstr>AZVO usmjerava postupak na VU</vt:lpstr>
      <vt:lpstr>Unos i izvještaji</vt:lpstr>
      <vt:lpstr>Unos temeljnih podataka  za izvještaj</vt:lpstr>
      <vt:lpstr>Unos temeljnih podataka za izvještaj </vt:lpstr>
      <vt:lpstr>Unos temeljnih podataka</vt:lpstr>
      <vt:lpstr>Temeljni podaci - Nastavnici</vt:lpstr>
      <vt:lpstr>Temeljni podaci – Predmeti (Lista predmeta)</vt:lpstr>
      <vt:lpstr>Temeljni podaci - Predmeti na studijskom programu</vt:lpstr>
      <vt:lpstr>Temeljni podaci - Ishodi učenja</vt:lpstr>
      <vt:lpstr>Temeljni podaci - Obavezni skupovi IU</vt:lpstr>
      <vt:lpstr>Temeljni podaci – završetak unosa</vt:lpstr>
      <vt:lpstr>Unos podataka za  tablice u izvještaju</vt:lpstr>
      <vt:lpstr>Unos pokazatelja za tablice u izvještaju</vt:lpstr>
      <vt:lpstr>Unos pokazatelja za izvještaj - teme</vt:lpstr>
      <vt:lpstr>Unos pokazatelja za izvještaj</vt:lpstr>
      <vt:lpstr>Unos pokazatelja za izvještaj</vt:lpstr>
      <vt:lpstr>Unos pokazatelja za tablice u Temi I. DOKAZI O ISPUNJENOSTI KVANTITATIVNIH ZAKONSKIH UVJETA</vt:lpstr>
      <vt:lpstr>Tema I. – tablica 1a.  Omjer nastavnika i studenata visokog učilišta</vt:lpstr>
      <vt:lpstr>Tema I. – tablica 1b.  Vrijednost svih oblika neposredne nastave na studijskom programu</vt:lpstr>
      <vt:lpstr>Tema I. – tablica 1c.  Prostor i oprema</vt:lpstr>
      <vt:lpstr>Tema I. – tablica 1d.  Nastavnici u polju u kojem djeluje visoko učilište</vt:lpstr>
      <vt:lpstr>Unos podataka za tablice u Temi II. ISHODI UČENJA</vt:lpstr>
      <vt:lpstr>Tema II. – tablica 2.1.  Ishodi učenja na razini studijskog programa za akademsku godinu vrednovanja</vt:lpstr>
      <vt:lpstr>Tema II. – tablica 2.2.  Matrica povezivanja obaveznih skupova ishoda učenja (OSIU) iz standarda kvalifikacije s ishodima učenja studijskog programa</vt:lpstr>
      <vt:lpstr>Unos podataka za tablice u temi III. UČENJE I POUČAVANJE USMJERENO NA STUDENTA –  NASTAVNI PROCES I PODRŠKA</vt:lpstr>
      <vt:lpstr>Tema III. – tablica 3.1.  Broj studenata po studijskom programu za akademsku godinu vrednovanja</vt:lpstr>
      <vt:lpstr>Tema III. – tablica 3.2.  Struktura upisanih studenata za studijske programe 1. razine u akademskoj godini vrednovanja i 2 prethodne akademske godine</vt:lpstr>
      <vt:lpstr>Tema III. – tablica 3.3.  Struktura upisanih studenata i zanimanje za diplomske i poslijediplomske SP u akademskoj godini vrednovanja i 2 prethodne akademske godine</vt:lpstr>
      <vt:lpstr>Tema III. – tablica 3.4.  Završnost na studijskom programu</vt:lpstr>
      <vt:lpstr>Tema III. – tablica 3.5.  Ukupna mobilnost u posljednjih 5 akademskih godina</vt:lpstr>
      <vt:lpstr>Tema III. – tablica 3.6.  Zapošljavanje diplomiranih/bivših studenata u posljednje 3 kalendarske godine</vt:lpstr>
      <vt:lpstr>Unos podataka za tablice u temi IV. NASTAVNIČKI KAPACITETI I INFRASTRUKTURA VISOKOG UČILIŠTA</vt:lpstr>
      <vt:lpstr>Tema IV. – tablica 4.1.  Struktura osoblja u akademskoj godini vrednovanja</vt:lpstr>
      <vt:lpstr>Tema IV. – tablica 4.2.  Nastavnici i suradnici na VU, koji sudjeluju u nastavi,u akademskoj godini vrednovanja</vt:lpstr>
      <vt:lpstr>Tema IV. – tablica 4.3.  Nastavnici na studijskim programima u akademskoj godini vrednovanja</vt:lpstr>
      <vt:lpstr>Tema IV. – tablica 4.4.  Mobilnost nastavnika i suradnika ukupno u posljednjih 5 akademskih godina</vt:lpstr>
      <vt:lpstr>Tema IV. – tablica 4.5.  Prostor</vt:lpstr>
      <vt:lpstr>Tema IV. – tablica 4.6.  Kapitalna oprema</vt:lpstr>
      <vt:lpstr>Tema IV. – tablica 4.7.  Opremljenost knjižnice</vt:lpstr>
      <vt:lpstr>Tema IV. – tablica 4.8.  Financijska evaluacija za zadnje 2 kalendarske godine</vt:lpstr>
      <vt:lpstr>Unos podataka za tablice u temi V. ZNANSTVENA/UMJETNIČKA I STRUČNA DJELATNOST</vt:lpstr>
      <vt:lpstr>Tema V. – tablica 5.1.  Bibliografija visokog učilišta u posljednjih 5 kalendarskih godina</vt:lpstr>
      <vt:lpstr>Tema V. – tablica 5.2.  Istaknute publikacije ustanove objavljene u petogodišnjem razdoblju</vt:lpstr>
      <vt:lpstr>Tema V. – tablica 5.3.  Politika otvorene znanosti</vt:lpstr>
      <vt:lpstr>Tema V. – tablica 5.4.  Bibliografija umjetnika u posljednjih 5 kalendarskih godina</vt:lpstr>
      <vt:lpstr>Tema V. – tablica 5.5.  Otvoreni pristup ocjenskim radovima obranjenim u proteklih 5 kalendarskih godina prema razini i vrsti visokog obrazovanja</vt:lpstr>
      <vt:lpstr>Tema V. – tablica 5.6.  Projekti u posljednjih 5 kalendarskih godina</vt:lpstr>
      <vt:lpstr>Tema V. – tablica 5.7.  Rad u organizacijskim odborima konferencija u posljednjih 5 kalendarskih godina</vt:lpstr>
      <vt:lpstr>Tema V. – tablica 5.8.  Rad u organizacijskim odborima konferencija u posljednjih 5 kalendarskih godina</vt:lpstr>
      <vt:lpstr>Završetak unosa pokazatelja</vt:lpstr>
      <vt:lpstr>Generiranje izvještaja</vt:lpstr>
      <vt:lpstr>Generiranje izvještaja</vt:lpstr>
      <vt:lpstr>Generiranje izvještaja - download</vt:lpstr>
      <vt:lpstr>Generiranje izvještaja – Prilog 1 HR i EN</vt:lpstr>
      <vt:lpstr>Završetak postupka – postupak završen</vt:lpstr>
      <vt:lpstr>Završetak postupka – pismo očekivanja</vt:lpstr>
      <vt:lpstr>Korisni linkovi</vt:lpstr>
      <vt:lpstr>Hvala na sudjelovanju!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Kruno Golubić</dc:creator>
  <cp:lastModifiedBy>Davor Jurić</cp:lastModifiedBy>
  <cp:revision>1070</cp:revision>
  <cp:lastPrinted>2014-06-24T07:01:20Z</cp:lastPrinted>
  <dcterms:created xsi:type="dcterms:W3CDTF">2014-09-19T07:16:42Z</dcterms:created>
  <dcterms:modified xsi:type="dcterms:W3CDTF">2025-01-17T12:28:35Z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0x010100189B0DAF96B3B244B43C6B7E03879906</vt:lpwstr>
  </property>
  <property fmtid="{D5CDD505-2E9C-101B-9397-08002B2CF9AE}" pid="3" name="MediaServiceImageTags">
    <vt:lpwstr/>
  </property>
</Properties>
</file>