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9" r:id="rId2"/>
    <p:sldId id="257" r:id="rId3"/>
    <p:sldId id="259" r:id="rId4"/>
    <p:sldId id="399" r:id="rId5"/>
    <p:sldId id="265" r:id="rId6"/>
    <p:sldId id="375" r:id="rId7"/>
    <p:sldId id="403" r:id="rId8"/>
    <p:sldId id="376" r:id="rId9"/>
    <p:sldId id="378" r:id="rId10"/>
    <p:sldId id="379" r:id="rId11"/>
    <p:sldId id="380" r:id="rId12"/>
    <p:sldId id="264" r:id="rId13"/>
    <p:sldId id="400" r:id="rId14"/>
    <p:sldId id="266" r:id="rId15"/>
    <p:sldId id="401" r:id="rId16"/>
    <p:sldId id="381" r:id="rId17"/>
    <p:sldId id="383" r:id="rId18"/>
    <p:sldId id="268" r:id="rId19"/>
    <p:sldId id="384" r:id="rId20"/>
    <p:sldId id="270" r:id="rId21"/>
    <p:sldId id="385" r:id="rId22"/>
    <p:sldId id="386" r:id="rId23"/>
    <p:sldId id="387" r:id="rId24"/>
    <p:sldId id="388" r:id="rId25"/>
    <p:sldId id="389" r:id="rId26"/>
    <p:sldId id="272" r:id="rId27"/>
    <p:sldId id="390" r:id="rId28"/>
    <p:sldId id="391" r:id="rId29"/>
    <p:sldId id="394" r:id="rId30"/>
    <p:sldId id="395" r:id="rId31"/>
    <p:sldId id="396" r:id="rId32"/>
    <p:sldId id="397" r:id="rId33"/>
    <p:sldId id="402" r:id="rId34"/>
    <p:sldId id="404" r:id="rId35"/>
    <p:sldId id="328" r:id="rId36"/>
  </p:sldIdLst>
  <p:sldSz cx="12192000" cy="6858000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7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E9C"/>
    <a:srgbClr val="FC9297"/>
    <a:srgbClr val="FDBFC2"/>
    <a:srgbClr val="E10612"/>
    <a:srgbClr val="CD1D19"/>
    <a:srgbClr val="FF5B5B"/>
    <a:srgbClr val="E21D24"/>
    <a:srgbClr val="F50736"/>
    <a:srgbClr val="E83618"/>
    <a:srgbClr val="B8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33" autoAdjust="0"/>
  </p:normalViewPr>
  <p:slideViewPr>
    <p:cSldViewPr snapToGrid="0">
      <p:cViewPr varScale="1">
        <p:scale>
          <a:sx n="107" d="100"/>
          <a:sy n="107" d="100"/>
        </p:scale>
        <p:origin x="678" y="126"/>
      </p:cViewPr>
      <p:guideLst>
        <p:guide orient="horz" pos="4319"/>
        <p:guide pos="7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500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D3735-2238-4CE9-BFBE-CCC68F3D439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417147-6591-4593-952B-7C686BBF14B0}">
      <dgm:prSet/>
      <dgm:spPr/>
      <dgm:t>
        <a:bodyPr/>
        <a:lstStyle/>
        <a:p>
          <a:pPr rtl="0">
            <a:spcAft>
              <a:spcPts val="1600"/>
            </a:spcAft>
          </a:pPr>
          <a:r>
            <a:rPr lang="hr-HR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Zakon o visokom obrazovanju i znanstvenoj djelatnosti </a:t>
          </a:r>
          <a:endParaRPr lang="en-GB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  <a:p>
          <a:pPr rtl="0">
            <a:spcAft>
              <a:spcPts val="1600"/>
            </a:spcAft>
          </a:pPr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(NN 119/2022)</a:t>
          </a:r>
          <a:endParaRPr lang="en-US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</dgm:t>
    </dgm:pt>
    <dgm:pt modelId="{73C15437-A0F2-413C-91FC-A36C7D25E1B6}" type="parTrans" cxnId="{8AE4727D-F917-4F27-BF4B-DE374C13BC55}">
      <dgm:prSet/>
      <dgm:spPr/>
      <dgm:t>
        <a:bodyPr/>
        <a:lstStyle/>
        <a:p>
          <a:endParaRPr lang="en-US"/>
        </a:p>
      </dgm:t>
    </dgm:pt>
    <dgm:pt modelId="{BCE00AF2-3C73-44FD-AA24-C12B9E750746}" type="sibTrans" cxnId="{8AE4727D-F917-4F27-BF4B-DE374C13BC55}">
      <dgm:prSet/>
      <dgm:spPr/>
      <dgm:t>
        <a:bodyPr/>
        <a:lstStyle/>
        <a:p>
          <a:endParaRPr lang="en-US"/>
        </a:p>
      </dgm:t>
    </dgm:pt>
    <dgm:pt modelId="{5B7C5342-D0FA-419E-BB22-6D661DB7705E}">
      <dgm:prSet/>
      <dgm:spPr/>
      <dgm:t>
        <a:bodyPr/>
        <a:lstStyle/>
        <a:p>
          <a:pPr rtl="0"/>
          <a:r>
            <a:rPr lang="hr-HR" dirty="0">
              <a:solidFill>
                <a:schemeClr val="accent1">
                  <a:lumMod val="10000"/>
                </a:schemeClr>
              </a:solidFill>
              <a:latin typeface="+mn-lt"/>
            </a:rPr>
            <a:t>Zakon o osiguravanju kvalitete u visokom obrazovanju i znanosti</a:t>
          </a:r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</a:p>
        <a:p>
          <a:pPr rtl="0"/>
          <a:r>
            <a:rPr lang="en-GB" dirty="0">
              <a:solidFill>
                <a:schemeClr val="accent1">
                  <a:lumMod val="10000"/>
                </a:schemeClr>
              </a:solidFill>
              <a:latin typeface="+mn-lt"/>
            </a:rPr>
            <a:t>(NN 151/2022)</a:t>
          </a:r>
          <a:endParaRPr lang="en-US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CD927F87-C318-45C5-9EF0-83DC5868D6F1}" type="parTrans" cxnId="{4F8E6D3C-5DA5-4D2A-9660-CAF4E4F0A3EC}">
      <dgm:prSet/>
      <dgm:spPr/>
      <dgm:t>
        <a:bodyPr/>
        <a:lstStyle/>
        <a:p>
          <a:endParaRPr lang="en-US"/>
        </a:p>
      </dgm:t>
    </dgm:pt>
    <dgm:pt modelId="{BEF33B07-0C73-46EB-8920-6E1B19F162CD}" type="sibTrans" cxnId="{4F8E6D3C-5DA5-4D2A-9660-CAF4E4F0A3EC}">
      <dgm:prSet/>
      <dgm:spPr/>
      <dgm:t>
        <a:bodyPr/>
        <a:lstStyle/>
        <a:p>
          <a:endParaRPr lang="en-US"/>
        </a:p>
      </dgm:t>
    </dgm:pt>
    <dgm:pt modelId="{655E3823-F212-4AAF-9A9B-D088E10AC929}" type="pres">
      <dgm:prSet presAssocID="{9BFD3735-2238-4CE9-BFBE-CCC68F3D4391}" presName="vert0" presStyleCnt="0">
        <dgm:presLayoutVars>
          <dgm:dir/>
          <dgm:animOne val="branch"/>
          <dgm:animLvl val="lvl"/>
        </dgm:presLayoutVars>
      </dgm:prSet>
      <dgm:spPr/>
    </dgm:pt>
    <dgm:pt modelId="{C66BB9F6-F359-48D3-8EBD-86DFB56C22CB}" type="pres">
      <dgm:prSet presAssocID="{8E417147-6591-4593-952B-7C686BBF14B0}" presName="thickLine" presStyleLbl="alignNode1" presStyleIdx="0" presStyleCnt="2"/>
      <dgm:spPr/>
    </dgm:pt>
    <dgm:pt modelId="{2B50F5E7-148A-40F0-94A1-A23A25E1AC81}" type="pres">
      <dgm:prSet presAssocID="{8E417147-6591-4593-952B-7C686BBF14B0}" presName="horz1" presStyleCnt="0"/>
      <dgm:spPr/>
    </dgm:pt>
    <dgm:pt modelId="{174FCE6D-F1A1-408A-986E-42D3DA5A5C80}" type="pres">
      <dgm:prSet presAssocID="{8E417147-6591-4593-952B-7C686BBF14B0}" presName="tx1" presStyleLbl="revTx" presStyleIdx="0" presStyleCnt="2"/>
      <dgm:spPr/>
    </dgm:pt>
    <dgm:pt modelId="{8BF6E177-6425-4B80-A6CD-35488BED7F4B}" type="pres">
      <dgm:prSet presAssocID="{8E417147-6591-4593-952B-7C686BBF14B0}" presName="vert1" presStyleCnt="0"/>
      <dgm:spPr/>
    </dgm:pt>
    <dgm:pt modelId="{E2536559-8356-4261-B143-468393A269C8}" type="pres">
      <dgm:prSet presAssocID="{5B7C5342-D0FA-419E-BB22-6D661DB7705E}" presName="thickLine" presStyleLbl="alignNode1" presStyleIdx="1" presStyleCnt="2"/>
      <dgm:spPr/>
    </dgm:pt>
    <dgm:pt modelId="{BC54A653-F3E2-40A2-B7FE-0FD685E46959}" type="pres">
      <dgm:prSet presAssocID="{5B7C5342-D0FA-419E-BB22-6D661DB7705E}" presName="horz1" presStyleCnt="0"/>
      <dgm:spPr/>
    </dgm:pt>
    <dgm:pt modelId="{85142D68-6829-4570-8A0D-96FACCF6F395}" type="pres">
      <dgm:prSet presAssocID="{5B7C5342-D0FA-419E-BB22-6D661DB7705E}" presName="tx1" presStyleLbl="revTx" presStyleIdx="1" presStyleCnt="2"/>
      <dgm:spPr/>
    </dgm:pt>
    <dgm:pt modelId="{96F96BAD-F427-476D-8578-87079158D954}" type="pres">
      <dgm:prSet presAssocID="{5B7C5342-D0FA-419E-BB22-6D661DB7705E}" presName="vert1" presStyleCnt="0"/>
      <dgm:spPr/>
    </dgm:pt>
  </dgm:ptLst>
  <dgm:cxnLst>
    <dgm:cxn modelId="{4F8E6D3C-5DA5-4D2A-9660-CAF4E4F0A3EC}" srcId="{9BFD3735-2238-4CE9-BFBE-CCC68F3D4391}" destId="{5B7C5342-D0FA-419E-BB22-6D661DB7705E}" srcOrd="1" destOrd="0" parTransId="{CD927F87-C318-45C5-9EF0-83DC5868D6F1}" sibTransId="{BEF33B07-0C73-46EB-8920-6E1B19F162CD}"/>
    <dgm:cxn modelId="{9DAAB56E-D1FA-4D15-8851-67B0437159C7}" type="presOf" srcId="{8E417147-6591-4593-952B-7C686BBF14B0}" destId="{174FCE6D-F1A1-408A-986E-42D3DA5A5C80}" srcOrd="0" destOrd="0" presId="urn:microsoft.com/office/officeart/2008/layout/LinedList"/>
    <dgm:cxn modelId="{8AE4727D-F917-4F27-BF4B-DE374C13BC55}" srcId="{9BFD3735-2238-4CE9-BFBE-CCC68F3D4391}" destId="{8E417147-6591-4593-952B-7C686BBF14B0}" srcOrd="0" destOrd="0" parTransId="{73C15437-A0F2-413C-91FC-A36C7D25E1B6}" sibTransId="{BCE00AF2-3C73-44FD-AA24-C12B9E750746}"/>
    <dgm:cxn modelId="{818B8497-34E9-437E-A6A8-8A7143648430}" type="presOf" srcId="{5B7C5342-D0FA-419E-BB22-6D661DB7705E}" destId="{85142D68-6829-4570-8A0D-96FACCF6F395}" srcOrd="0" destOrd="0" presId="urn:microsoft.com/office/officeart/2008/layout/LinedList"/>
    <dgm:cxn modelId="{F9156BE4-622E-434C-8816-7831DD50CCC1}" type="presOf" srcId="{9BFD3735-2238-4CE9-BFBE-CCC68F3D4391}" destId="{655E3823-F212-4AAF-9A9B-D088E10AC929}" srcOrd="0" destOrd="0" presId="urn:microsoft.com/office/officeart/2008/layout/LinedList"/>
    <dgm:cxn modelId="{7E3185D5-3505-40D7-866D-046F5270FD6C}" type="presParOf" srcId="{655E3823-F212-4AAF-9A9B-D088E10AC929}" destId="{C66BB9F6-F359-48D3-8EBD-86DFB56C22CB}" srcOrd="0" destOrd="0" presId="urn:microsoft.com/office/officeart/2008/layout/LinedList"/>
    <dgm:cxn modelId="{73E19AA2-364B-40DF-AF39-E3E2C07A409D}" type="presParOf" srcId="{655E3823-F212-4AAF-9A9B-D088E10AC929}" destId="{2B50F5E7-148A-40F0-94A1-A23A25E1AC81}" srcOrd="1" destOrd="0" presId="urn:microsoft.com/office/officeart/2008/layout/LinedList"/>
    <dgm:cxn modelId="{AFD19A05-AE48-4F04-A538-D5AADC3BE57F}" type="presParOf" srcId="{2B50F5E7-148A-40F0-94A1-A23A25E1AC81}" destId="{174FCE6D-F1A1-408A-986E-42D3DA5A5C80}" srcOrd="0" destOrd="0" presId="urn:microsoft.com/office/officeart/2008/layout/LinedList"/>
    <dgm:cxn modelId="{F4EB6F0D-413F-4C07-A8E5-8783066A7FD8}" type="presParOf" srcId="{2B50F5E7-148A-40F0-94A1-A23A25E1AC81}" destId="{8BF6E177-6425-4B80-A6CD-35488BED7F4B}" srcOrd="1" destOrd="0" presId="urn:microsoft.com/office/officeart/2008/layout/LinedList"/>
    <dgm:cxn modelId="{BADCCC49-A024-47C7-B08E-E5054F7793C8}" type="presParOf" srcId="{655E3823-F212-4AAF-9A9B-D088E10AC929}" destId="{E2536559-8356-4261-B143-468393A269C8}" srcOrd="2" destOrd="0" presId="urn:microsoft.com/office/officeart/2008/layout/LinedList"/>
    <dgm:cxn modelId="{3816ECB8-B570-4B64-AFAF-55101329522F}" type="presParOf" srcId="{655E3823-F212-4AAF-9A9B-D088E10AC929}" destId="{BC54A653-F3E2-40A2-B7FE-0FD685E46959}" srcOrd="3" destOrd="0" presId="urn:microsoft.com/office/officeart/2008/layout/LinedList"/>
    <dgm:cxn modelId="{80486A8C-DA16-4B34-A026-4A606A0B0A37}" type="presParOf" srcId="{BC54A653-F3E2-40A2-B7FE-0FD685E46959}" destId="{85142D68-6829-4570-8A0D-96FACCF6F395}" srcOrd="0" destOrd="0" presId="urn:microsoft.com/office/officeart/2008/layout/LinedList"/>
    <dgm:cxn modelId="{087559CD-BF72-4A2F-A702-D4BBFA05616C}" type="presParOf" srcId="{BC54A653-F3E2-40A2-B7FE-0FD685E46959}" destId="{96F96BAD-F427-476D-8578-87079158D9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C5D03-71DC-4BC9-B8D4-6C33F45ED94C}" type="doc">
      <dgm:prSet loTypeId="urn:microsoft.com/office/officeart/2008/layout/LinedList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en-US"/>
        </a:p>
      </dgm:t>
    </dgm:pt>
    <dgm:pt modelId="{545AB17C-B298-416D-96F7-FB3F9B6B427A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unutarnje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43F16B24-34C0-493B-BCAF-6C5E81F70FD9}" type="parTrans" cxnId="{69C3D6C7-79C6-49C7-86F6-4E7B7266F165}">
      <dgm:prSet/>
      <dgm:spPr/>
      <dgm:t>
        <a:bodyPr/>
        <a:lstStyle/>
        <a:p>
          <a:endParaRPr lang="en-US"/>
        </a:p>
      </dgm:t>
    </dgm:pt>
    <dgm:pt modelId="{A0CCA4F0-69AA-49B3-BECA-3236C654B193}" type="sibTrans" cxnId="{69C3D6C7-79C6-49C7-86F6-4E7B7266F165}">
      <dgm:prSet/>
      <dgm:spPr/>
      <dgm:t>
        <a:bodyPr/>
        <a:lstStyle/>
        <a:p>
          <a:endParaRPr lang="en-US"/>
        </a:p>
      </dgm:t>
    </dgm:pt>
    <dgm:pt modelId="{67BA846E-D554-4B91-BC72-4B9F3FFA35D9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vanjsko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C03C2FB2-CAB0-4269-BC4A-41E2DCF21DC8}" type="parTrans" cxnId="{F681197B-E697-4E04-A6BD-8F2D8B58B0BD}">
      <dgm:prSet/>
      <dgm:spPr/>
      <dgm:t>
        <a:bodyPr/>
        <a:lstStyle/>
        <a:p>
          <a:endParaRPr lang="en-US"/>
        </a:p>
      </dgm:t>
    </dgm:pt>
    <dgm:pt modelId="{AB176EFF-A477-4E16-9ECE-3390E5C42D48}" type="sibTrans" cxnId="{F681197B-E697-4E04-A6BD-8F2D8B58B0BD}">
      <dgm:prSet/>
      <dgm:spPr/>
      <dgm:t>
        <a:bodyPr/>
        <a:lstStyle/>
        <a:p>
          <a:endParaRPr lang="en-US"/>
        </a:p>
      </dgm:t>
    </dgm:pt>
    <dgm:pt modelId="{0F1DD4F1-0585-4DC3-AC56-BB1EECAB4ADA}">
      <dgm:prSet custT="1"/>
      <dgm:spPr/>
      <dgm:t>
        <a:bodyPr/>
        <a:lstStyle/>
        <a:p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ESG III.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agencije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 za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FA2DEA87-CA7B-47F3-9E26-BE6567A537BB}" type="parTrans" cxnId="{A91C4309-0012-4791-8C7C-FEA306462D59}">
      <dgm:prSet/>
      <dgm:spPr/>
      <dgm:t>
        <a:bodyPr/>
        <a:lstStyle/>
        <a:p>
          <a:endParaRPr lang="en-US"/>
        </a:p>
      </dgm:t>
    </dgm:pt>
    <dgm:pt modelId="{B658EE09-2AAA-4BA9-83F0-D2F2585F85E8}" type="sibTrans" cxnId="{A91C4309-0012-4791-8C7C-FEA306462D59}">
      <dgm:prSet/>
      <dgm:spPr/>
      <dgm:t>
        <a:bodyPr/>
        <a:lstStyle/>
        <a:p>
          <a:endParaRPr lang="en-US"/>
        </a:p>
      </dgm:t>
    </dgm:pt>
    <dgm:pt modelId="{F36893F3-022F-4940-8685-CFFAA144BC7C}" type="pres">
      <dgm:prSet presAssocID="{967C5D03-71DC-4BC9-B8D4-6C33F45ED94C}" presName="vert0" presStyleCnt="0">
        <dgm:presLayoutVars>
          <dgm:dir/>
          <dgm:animOne val="branch"/>
          <dgm:animLvl val="lvl"/>
        </dgm:presLayoutVars>
      </dgm:prSet>
      <dgm:spPr/>
    </dgm:pt>
    <dgm:pt modelId="{90C23BB8-6FD6-4DD0-985C-90A30AAED5DE}" type="pres">
      <dgm:prSet presAssocID="{545AB17C-B298-416D-96F7-FB3F9B6B427A}" presName="thickLine" presStyleLbl="alignNode1" presStyleIdx="0" presStyleCnt="3"/>
      <dgm:spPr/>
    </dgm:pt>
    <dgm:pt modelId="{025669AF-0CF8-438F-ADE2-F5324CD55816}" type="pres">
      <dgm:prSet presAssocID="{545AB17C-B298-416D-96F7-FB3F9B6B427A}" presName="horz1" presStyleCnt="0"/>
      <dgm:spPr/>
    </dgm:pt>
    <dgm:pt modelId="{360E0FE5-CAF6-4AF2-8782-E927510B0FA0}" type="pres">
      <dgm:prSet presAssocID="{545AB17C-B298-416D-96F7-FB3F9B6B427A}" presName="tx1" presStyleLbl="revTx" presStyleIdx="0" presStyleCnt="3"/>
      <dgm:spPr/>
    </dgm:pt>
    <dgm:pt modelId="{777F320A-C999-4A01-AA8F-D94846A2EDD2}" type="pres">
      <dgm:prSet presAssocID="{545AB17C-B298-416D-96F7-FB3F9B6B427A}" presName="vert1" presStyleCnt="0"/>
      <dgm:spPr/>
    </dgm:pt>
    <dgm:pt modelId="{8134D835-37D5-4980-B1CA-893340B26065}" type="pres">
      <dgm:prSet presAssocID="{67BA846E-D554-4B91-BC72-4B9F3FFA35D9}" presName="thickLine" presStyleLbl="alignNode1" presStyleIdx="1" presStyleCnt="3"/>
      <dgm:spPr/>
    </dgm:pt>
    <dgm:pt modelId="{7FCB975E-7E62-49E1-8B16-84C7A358A579}" type="pres">
      <dgm:prSet presAssocID="{67BA846E-D554-4B91-BC72-4B9F3FFA35D9}" presName="horz1" presStyleCnt="0"/>
      <dgm:spPr/>
    </dgm:pt>
    <dgm:pt modelId="{CE3396E5-55ED-4A57-8BEF-F4EBF5AF625A}" type="pres">
      <dgm:prSet presAssocID="{67BA846E-D554-4B91-BC72-4B9F3FFA35D9}" presName="tx1" presStyleLbl="revTx" presStyleIdx="1" presStyleCnt="3"/>
      <dgm:spPr/>
    </dgm:pt>
    <dgm:pt modelId="{8D6831E0-7AFC-4F8F-AC64-623E0BBBF8A5}" type="pres">
      <dgm:prSet presAssocID="{67BA846E-D554-4B91-BC72-4B9F3FFA35D9}" presName="vert1" presStyleCnt="0"/>
      <dgm:spPr/>
    </dgm:pt>
    <dgm:pt modelId="{973E67EF-6873-448C-A0BE-F8E1A6CD8FE4}" type="pres">
      <dgm:prSet presAssocID="{0F1DD4F1-0585-4DC3-AC56-BB1EECAB4ADA}" presName="thickLine" presStyleLbl="alignNode1" presStyleIdx="2" presStyleCnt="3"/>
      <dgm:spPr/>
    </dgm:pt>
    <dgm:pt modelId="{E4D49C4B-3F32-4E33-A807-5A9CC345F7BD}" type="pres">
      <dgm:prSet presAssocID="{0F1DD4F1-0585-4DC3-AC56-BB1EECAB4ADA}" presName="horz1" presStyleCnt="0"/>
      <dgm:spPr/>
    </dgm:pt>
    <dgm:pt modelId="{EA80D1EB-85CD-46A6-AC0C-65E1B1A84DA9}" type="pres">
      <dgm:prSet presAssocID="{0F1DD4F1-0585-4DC3-AC56-BB1EECAB4ADA}" presName="tx1" presStyleLbl="revTx" presStyleIdx="2" presStyleCnt="3"/>
      <dgm:spPr/>
    </dgm:pt>
    <dgm:pt modelId="{B1A14BDF-C118-4B47-AE31-5F1C5E41722F}" type="pres">
      <dgm:prSet presAssocID="{0F1DD4F1-0585-4DC3-AC56-BB1EECAB4ADA}" presName="vert1" presStyleCnt="0"/>
      <dgm:spPr/>
    </dgm:pt>
  </dgm:ptLst>
  <dgm:cxnLst>
    <dgm:cxn modelId="{A91C4309-0012-4791-8C7C-FEA306462D59}" srcId="{967C5D03-71DC-4BC9-B8D4-6C33F45ED94C}" destId="{0F1DD4F1-0585-4DC3-AC56-BB1EECAB4ADA}" srcOrd="2" destOrd="0" parTransId="{FA2DEA87-CA7B-47F3-9E26-BE6567A537BB}" sibTransId="{B658EE09-2AAA-4BA9-83F0-D2F2585F85E8}"/>
    <dgm:cxn modelId="{4DE59011-DF7D-4CC9-A5B4-B0202E14D232}" type="presOf" srcId="{545AB17C-B298-416D-96F7-FB3F9B6B427A}" destId="{360E0FE5-CAF6-4AF2-8782-E927510B0FA0}" srcOrd="0" destOrd="0" presId="urn:microsoft.com/office/officeart/2008/layout/LinedList"/>
    <dgm:cxn modelId="{0CECD66A-DEAA-4369-9A0B-97123F1A08C4}" type="presOf" srcId="{967C5D03-71DC-4BC9-B8D4-6C33F45ED94C}" destId="{F36893F3-022F-4940-8685-CFFAA144BC7C}" srcOrd="0" destOrd="0" presId="urn:microsoft.com/office/officeart/2008/layout/LinedList"/>
    <dgm:cxn modelId="{F681197B-E697-4E04-A6BD-8F2D8B58B0BD}" srcId="{967C5D03-71DC-4BC9-B8D4-6C33F45ED94C}" destId="{67BA846E-D554-4B91-BC72-4B9F3FFA35D9}" srcOrd="1" destOrd="0" parTransId="{C03C2FB2-CAB0-4269-BC4A-41E2DCF21DC8}" sibTransId="{AB176EFF-A477-4E16-9ECE-3390E5C42D48}"/>
    <dgm:cxn modelId="{69C3D6C7-79C6-49C7-86F6-4E7B7266F165}" srcId="{967C5D03-71DC-4BC9-B8D4-6C33F45ED94C}" destId="{545AB17C-B298-416D-96F7-FB3F9B6B427A}" srcOrd="0" destOrd="0" parTransId="{43F16B24-34C0-493B-BCAF-6C5E81F70FD9}" sibTransId="{A0CCA4F0-69AA-49B3-BECA-3236C654B193}"/>
    <dgm:cxn modelId="{67EFCFED-7DF9-4D54-A274-D77D482B7122}" type="presOf" srcId="{0F1DD4F1-0585-4DC3-AC56-BB1EECAB4ADA}" destId="{EA80D1EB-85CD-46A6-AC0C-65E1B1A84DA9}" srcOrd="0" destOrd="0" presId="urn:microsoft.com/office/officeart/2008/layout/LinedList"/>
    <dgm:cxn modelId="{ABCB93F9-C939-4789-B00B-0F3B2789B522}" type="presOf" srcId="{67BA846E-D554-4B91-BC72-4B9F3FFA35D9}" destId="{CE3396E5-55ED-4A57-8BEF-F4EBF5AF625A}" srcOrd="0" destOrd="0" presId="urn:microsoft.com/office/officeart/2008/layout/LinedList"/>
    <dgm:cxn modelId="{62B40A29-2BFF-4B67-A5B0-0A38D9D1D0AF}" type="presParOf" srcId="{F36893F3-022F-4940-8685-CFFAA144BC7C}" destId="{90C23BB8-6FD6-4DD0-985C-90A30AAED5DE}" srcOrd="0" destOrd="0" presId="urn:microsoft.com/office/officeart/2008/layout/LinedList"/>
    <dgm:cxn modelId="{8103C7ED-B390-43F1-B468-6E22F4998261}" type="presParOf" srcId="{F36893F3-022F-4940-8685-CFFAA144BC7C}" destId="{025669AF-0CF8-438F-ADE2-F5324CD55816}" srcOrd="1" destOrd="0" presId="urn:microsoft.com/office/officeart/2008/layout/LinedList"/>
    <dgm:cxn modelId="{A508A02C-AB17-4817-AD64-CB8E2200C9B1}" type="presParOf" srcId="{025669AF-0CF8-438F-ADE2-F5324CD55816}" destId="{360E0FE5-CAF6-4AF2-8782-E927510B0FA0}" srcOrd="0" destOrd="0" presId="urn:microsoft.com/office/officeart/2008/layout/LinedList"/>
    <dgm:cxn modelId="{06A00A11-353A-4F1A-965A-D50B260E9AE4}" type="presParOf" srcId="{025669AF-0CF8-438F-ADE2-F5324CD55816}" destId="{777F320A-C999-4A01-AA8F-D94846A2EDD2}" srcOrd="1" destOrd="0" presId="urn:microsoft.com/office/officeart/2008/layout/LinedList"/>
    <dgm:cxn modelId="{4521203B-8864-408D-85E5-7F52E60B8437}" type="presParOf" srcId="{F36893F3-022F-4940-8685-CFFAA144BC7C}" destId="{8134D835-37D5-4980-B1CA-893340B26065}" srcOrd="2" destOrd="0" presId="urn:microsoft.com/office/officeart/2008/layout/LinedList"/>
    <dgm:cxn modelId="{E4A32C4B-C2F5-461F-9F2A-F74A61B5F523}" type="presParOf" srcId="{F36893F3-022F-4940-8685-CFFAA144BC7C}" destId="{7FCB975E-7E62-49E1-8B16-84C7A358A579}" srcOrd="3" destOrd="0" presId="urn:microsoft.com/office/officeart/2008/layout/LinedList"/>
    <dgm:cxn modelId="{D9B6346C-9F53-47B4-9419-B6F3E3BB3095}" type="presParOf" srcId="{7FCB975E-7E62-49E1-8B16-84C7A358A579}" destId="{CE3396E5-55ED-4A57-8BEF-F4EBF5AF625A}" srcOrd="0" destOrd="0" presId="urn:microsoft.com/office/officeart/2008/layout/LinedList"/>
    <dgm:cxn modelId="{4328048F-C298-40A9-A36B-BBCA0FA8221A}" type="presParOf" srcId="{7FCB975E-7E62-49E1-8B16-84C7A358A579}" destId="{8D6831E0-7AFC-4F8F-AC64-623E0BBBF8A5}" srcOrd="1" destOrd="0" presId="urn:microsoft.com/office/officeart/2008/layout/LinedList"/>
    <dgm:cxn modelId="{D613D18F-5E00-4318-AF4E-E8A2C2E2B362}" type="presParOf" srcId="{F36893F3-022F-4940-8685-CFFAA144BC7C}" destId="{973E67EF-6873-448C-A0BE-F8E1A6CD8FE4}" srcOrd="4" destOrd="0" presId="urn:microsoft.com/office/officeart/2008/layout/LinedList"/>
    <dgm:cxn modelId="{CF401089-320C-4220-AA54-9A9DFE51DE67}" type="presParOf" srcId="{F36893F3-022F-4940-8685-CFFAA144BC7C}" destId="{E4D49C4B-3F32-4E33-A807-5A9CC345F7BD}" srcOrd="5" destOrd="0" presId="urn:microsoft.com/office/officeart/2008/layout/LinedList"/>
    <dgm:cxn modelId="{2D396BAE-27FD-4AAD-A19D-F719E9C74FB7}" type="presParOf" srcId="{E4D49C4B-3F32-4E33-A807-5A9CC345F7BD}" destId="{EA80D1EB-85CD-46A6-AC0C-65E1B1A84DA9}" srcOrd="0" destOrd="0" presId="urn:microsoft.com/office/officeart/2008/layout/LinedList"/>
    <dgm:cxn modelId="{9A86E2B4-BB0D-4583-9E98-E66956FDB695}" type="presParOf" srcId="{E4D49C4B-3F32-4E33-A807-5A9CC345F7BD}" destId="{B1A14BDF-C118-4B47-AE31-5F1C5E4172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FD42E7-97FE-4B67-8145-AF2C6597B7C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6A4D8FF-7DEA-4C0C-B99D-43FB1750EDB5}">
      <dgm:prSet custT="1"/>
      <dgm:spPr/>
      <dgm:t>
        <a:bodyPr/>
        <a:lstStyle/>
        <a:p>
          <a:pPr algn="ctr">
            <a:spcAft>
              <a:spcPts val="0"/>
            </a:spcAft>
          </a:pP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Utvrđuje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se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razina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ispunjenosti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endParaRPr lang="hr-HR" sz="2400" dirty="0">
            <a:solidFill>
              <a:schemeClr val="accent1">
                <a:lumMod val="10000"/>
              </a:schemeClr>
            </a:solidFill>
            <a:latin typeface="+mn-lt"/>
          </a:endParaRPr>
        </a:p>
        <a:p>
          <a:pPr algn="ctr">
            <a:spcAft>
              <a:spcPts val="0"/>
            </a:spcAft>
          </a:pP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standarda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 visokog učilišta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j-lt"/>
            </a:rPr>
            <a:t> </a:t>
          </a:r>
        </a:p>
        <a:p>
          <a:pPr algn="ctr">
            <a:spcAft>
              <a:spcPts val="0"/>
            </a:spcAft>
          </a:pPr>
          <a:endParaRPr lang="en-US" sz="2400" dirty="0">
            <a:solidFill>
              <a:schemeClr val="accent1">
                <a:lumMod val="10000"/>
              </a:schemeClr>
            </a:solidFill>
            <a:latin typeface="+mj-lt"/>
          </a:endParaRPr>
        </a:p>
      </dgm:t>
    </dgm:pt>
    <dgm:pt modelId="{6D7B97DE-7288-4924-86C3-DE8A3DEA8D4B}" type="parTrans" cxnId="{2106672B-6F2D-4B75-8E21-C8E012A08769}">
      <dgm:prSet/>
      <dgm:spPr/>
      <dgm:t>
        <a:bodyPr/>
        <a:lstStyle/>
        <a:p>
          <a:endParaRPr lang="en-US"/>
        </a:p>
      </dgm:t>
    </dgm:pt>
    <dgm:pt modelId="{EA943DC3-452E-48C8-B28F-9A59E6A8C8E2}" type="sibTrans" cxnId="{2106672B-6F2D-4B75-8E21-C8E012A08769}">
      <dgm:prSet/>
      <dgm:spPr/>
      <dgm:t>
        <a:bodyPr/>
        <a:lstStyle/>
        <a:p>
          <a:endParaRPr lang="en-US"/>
        </a:p>
      </dgm:t>
    </dgm:pt>
    <dgm:pt modelId="{175C633E-27E1-4EC7-88F3-866FCFA8290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</a:rPr>
            <a:t>Obuhvaća analizu kvalitete, donošenje ocjene kvalitete te preporuka za unaprjeđenje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</a:endParaRPr>
        </a:p>
      </dgm:t>
    </dgm:pt>
    <dgm:pt modelId="{B57A45FA-7DEB-404A-ABE1-F66084E581D2}" type="parTrans" cxnId="{E05A2601-3720-4FB5-A3B9-88DCDA54A86E}">
      <dgm:prSet/>
      <dgm:spPr/>
      <dgm:t>
        <a:bodyPr/>
        <a:lstStyle/>
        <a:p>
          <a:endParaRPr lang="en-US"/>
        </a:p>
      </dgm:t>
    </dgm:pt>
    <dgm:pt modelId="{6F7EA3EF-A0A8-4F17-AA0C-B64421FA91E4}" type="sibTrans" cxnId="{E05A2601-3720-4FB5-A3B9-88DCDA54A86E}">
      <dgm:prSet/>
      <dgm:spPr/>
      <dgm:t>
        <a:bodyPr/>
        <a:lstStyle/>
        <a:p>
          <a:endParaRPr lang="en-US"/>
        </a:p>
      </dgm:t>
    </dgm:pt>
    <dgm:pt modelId="{9FB08776-2EDA-4D6B-9413-0A3C534BC3AB}" type="pres">
      <dgm:prSet presAssocID="{24FD42E7-97FE-4B67-8145-AF2C6597B7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4DC82F-F014-4E3B-B81D-194BC40383CA}" type="pres">
      <dgm:prSet presAssocID="{A6A4D8FF-7DEA-4C0C-B99D-43FB1750EDB5}" presName="hierRoot1" presStyleCnt="0"/>
      <dgm:spPr/>
    </dgm:pt>
    <dgm:pt modelId="{799DFC48-305F-48BD-8E29-AE5D5595E4F3}" type="pres">
      <dgm:prSet presAssocID="{A6A4D8FF-7DEA-4C0C-B99D-43FB1750EDB5}" presName="composite" presStyleCnt="0"/>
      <dgm:spPr/>
    </dgm:pt>
    <dgm:pt modelId="{AAD0A4A5-6103-4B39-8DFE-B88A25E75B9A}" type="pres">
      <dgm:prSet presAssocID="{A6A4D8FF-7DEA-4C0C-B99D-43FB1750EDB5}" presName="background" presStyleLbl="node0" presStyleIdx="0" presStyleCnt="2"/>
      <dgm:spPr/>
    </dgm:pt>
    <dgm:pt modelId="{1F413C9F-11B7-471B-B3F7-1C0B8B8D062F}" type="pres">
      <dgm:prSet presAssocID="{A6A4D8FF-7DEA-4C0C-B99D-43FB1750EDB5}" presName="text" presStyleLbl="fgAcc0" presStyleIdx="0" presStyleCnt="2" custLinFactNeighborX="-391" custLinFactNeighborY="-837">
        <dgm:presLayoutVars>
          <dgm:chPref val="3"/>
        </dgm:presLayoutVars>
      </dgm:prSet>
      <dgm:spPr/>
    </dgm:pt>
    <dgm:pt modelId="{58764280-13E9-4004-9D86-5B2E08C2BD2C}" type="pres">
      <dgm:prSet presAssocID="{A6A4D8FF-7DEA-4C0C-B99D-43FB1750EDB5}" presName="hierChild2" presStyleCnt="0"/>
      <dgm:spPr/>
    </dgm:pt>
    <dgm:pt modelId="{5C691ABB-8871-434D-AD45-3EBCFA2B3E75}" type="pres">
      <dgm:prSet presAssocID="{175C633E-27E1-4EC7-88F3-866FCFA82907}" presName="hierRoot1" presStyleCnt="0"/>
      <dgm:spPr/>
    </dgm:pt>
    <dgm:pt modelId="{1AEC0B9B-EE2C-4F21-92A7-F84B05378B62}" type="pres">
      <dgm:prSet presAssocID="{175C633E-27E1-4EC7-88F3-866FCFA82907}" presName="composite" presStyleCnt="0"/>
      <dgm:spPr/>
    </dgm:pt>
    <dgm:pt modelId="{ACA5EA9E-8520-4D79-A0D4-A0284E7B1E17}" type="pres">
      <dgm:prSet presAssocID="{175C633E-27E1-4EC7-88F3-866FCFA82907}" presName="background" presStyleLbl="node0" presStyleIdx="1" presStyleCnt="2"/>
      <dgm:spPr/>
    </dgm:pt>
    <dgm:pt modelId="{B8E32C98-277A-47BC-8FE3-6327EEC7D064}" type="pres">
      <dgm:prSet presAssocID="{175C633E-27E1-4EC7-88F3-866FCFA82907}" presName="text" presStyleLbl="fgAcc0" presStyleIdx="1" presStyleCnt="2">
        <dgm:presLayoutVars>
          <dgm:chPref val="3"/>
        </dgm:presLayoutVars>
      </dgm:prSet>
      <dgm:spPr/>
    </dgm:pt>
    <dgm:pt modelId="{036A9F3C-3FF8-460C-8EA1-18AD8EA5DBC4}" type="pres">
      <dgm:prSet presAssocID="{175C633E-27E1-4EC7-88F3-866FCFA82907}" presName="hierChild2" presStyleCnt="0"/>
      <dgm:spPr/>
    </dgm:pt>
  </dgm:ptLst>
  <dgm:cxnLst>
    <dgm:cxn modelId="{E05A2601-3720-4FB5-A3B9-88DCDA54A86E}" srcId="{24FD42E7-97FE-4B67-8145-AF2C6597B7CD}" destId="{175C633E-27E1-4EC7-88F3-866FCFA82907}" srcOrd="1" destOrd="0" parTransId="{B57A45FA-7DEB-404A-ABE1-F66084E581D2}" sibTransId="{6F7EA3EF-A0A8-4F17-AA0C-B64421FA91E4}"/>
    <dgm:cxn modelId="{7B442204-80D9-43EF-8D87-1D4C6AC9E7D8}" type="presOf" srcId="{175C633E-27E1-4EC7-88F3-866FCFA82907}" destId="{B8E32C98-277A-47BC-8FE3-6327EEC7D064}" srcOrd="0" destOrd="0" presId="urn:microsoft.com/office/officeart/2005/8/layout/hierarchy1"/>
    <dgm:cxn modelId="{2106672B-6F2D-4B75-8E21-C8E012A08769}" srcId="{24FD42E7-97FE-4B67-8145-AF2C6597B7CD}" destId="{A6A4D8FF-7DEA-4C0C-B99D-43FB1750EDB5}" srcOrd="0" destOrd="0" parTransId="{6D7B97DE-7288-4924-86C3-DE8A3DEA8D4B}" sibTransId="{EA943DC3-452E-48C8-B28F-9A59E6A8C8E2}"/>
    <dgm:cxn modelId="{949AE65C-0234-47CA-B0E7-FA686377E931}" type="presOf" srcId="{24FD42E7-97FE-4B67-8145-AF2C6597B7CD}" destId="{9FB08776-2EDA-4D6B-9413-0A3C534BC3AB}" srcOrd="0" destOrd="0" presId="urn:microsoft.com/office/officeart/2005/8/layout/hierarchy1"/>
    <dgm:cxn modelId="{0BA16CF4-123C-4D83-8659-0A6D8A99751F}" type="presOf" srcId="{A6A4D8FF-7DEA-4C0C-B99D-43FB1750EDB5}" destId="{1F413C9F-11B7-471B-B3F7-1C0B8B8D062F}" srcOrd="0" destOrd="0" presId="urn:microsoft.com/office/officeart/2005/8/layout/hierarchy1"/>
    <dgm:cxn modelId="{5386B05F-FF47-4743-8F40-E30BDB62D344}" type="presParOf" srcId="{9FB08776-2EDA-4D6B-9413-0A3C534BC3AB}" destId="{684DC82F-F014-4E3B-B81D-194BC40383CA}" srcOrd="0" destOrd="0" presId="urn:microsoft.com/office/officeart/2005/8/layout/hierarchy1"/>
    <dgm:cxn modelId="{F79FE9D7-FBEB-4ABC-97CC-1AB33B9F10EB}" type="presParOf" srcId="{684DC82F-F014-4E3B-B81D-194BC40383CA}" destId="{799DFC48-305F-48BD-8E29-AE5D5595E4F3}" srcOrd="0" destOrd="0" presId="urn:microsoft.com/office/officeart/2005/8/layout/hierarchy1"/>
    <dgm:cxn modelId="{87629D6B-D37A-4740-A75C-00A5375F81FE}" type="presParOf" srcId="{799DFC48-305F-48BD-8E29-AE5D5595E4F3}" destId="{AAD0A4A5-6103-4B39-8DFE-B88A25E75B9A}" srcOrd="0" destOrd="0" presId="urn:microsoft.com/office/officeart/2005/8/layout/hierarchy1"/>
    <dgm:cxn modelId="{15ABCE6B-1CC0-4866-894D-86EBA9328281}" type="presParOf" srcId="{799DFC48-305F-48BD-8E29-AE5D5595E4F3}" destId="{1F413C9F-11B7-471B-B3F7-1C0B8B8D062F}" srcOrd="1" destOrd="0" presId="urn:microsoft.com/office/officeart/2005/8/layout/hierarchy1"/>
    <dgm:cxn modelId="{DCB43FF4-8D2B-4086-9CA2-DC0BD4D29C47}" type="presParOf" srcId="{684DC82F-F014-4E3B-B81D-194BC40383CA}" destId="{58764280-13E9-4004-9D86-5B2E08C2BD2C}" srcOrd="1" destOrd="0" presId="urn:microsoft.com/office/officeart/2005/8/layout/hierarchy1"/>
    <dgm:cxn modelId="{23BCFF39-989E-4DAF-A737-9D551003A35E}" type="presParOf" srcId="{9FB08776-2EDA-4D6B-9413-0A3C534BC3AB}" destId="{5C691ABB-8871-434D-AD45-3EBCFA2B3E75}" srcOrd="1" destOrd="0" presId="urn:microsoft.com/office/officeart/2005/8/layout/hierarchy1"/>
    <dgm:cxn modelId="{331577BF-C76E-446D-A52B-72041B752063}" type="presParOf" srcId="{5C691ABB-8871-434D-AD45-3EBCFA2B3E75}" destId="{1AEC0B9B-EE2C-4F21-92A7-F84B05378B62}" srcOrd="0" destOrd="0" presId="urn:microsoft.com/office/officeart/2005/8/layout/hierarchy1"/>
    <dgm:cxn modelId="{C033226D-6628-4184-90B1-2544BA08AB7E}" type="presParOf" srcId="{1AEC0B9B-EE2C-4F21-92A7-F84B05378B62}" destId="{ACA5EA9E-8520-4D79-A0D4-A0284E7B1E17}" srcOrd="0" destOrd="0" presId="urn:microsoft.com/office/officeart/2005/8/layout/hierarchy1"/>
    <dgm:cxn modelId="{92CA40BC-7B55-4E76-8088-79A3D1C12941}" type="presParOf" srcId="{1AEC0B9B-EE2C-4F21-92A7-F84B05378B62}" destId="{B8E32C98-277A-47BC-8FE3-6327EEC7D064}" srcOrd="1" destOrd="0" presId="urn:microsoft.com/office/officeart/2005/8/layout/hierarchy1"/>
    <dgm:cxn modelId="{2B74DD05-41FE-4390-ACAD-600C7C9536D8}" type="presParOf" srcId="{5C691ABB-8871-434D-AD45-3EBCFA2B3E75}" destId="{036A9F3C-3FF8-460C-8EA1-18AD8EA5DB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4E31B6-53A6-49D5-8EB1-90717C383EA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F2A1A35-70AD-4829-A464-04A58B2B34C3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Prestaju vrijediti</a:t>
          </a:r>
          <a:r>
            <a:rPr lang="en-GB" dirty="0">
              <a:solidFill>
                <a:schemeClr val="accent1">
                  <a:lumMod val="10000"/>
                </a:schemeClr>
              </a:solidFill>
            </a:rPr>
            <a:t>: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700FC82F-064A-4234-AA92-446A04B67869}" type="parTrans" cxnId="{3C279D8F-1345-46D6-AF81-82DF2AC67D9D}">
      <dgm:prSet/>
      <dgm:spPr/>
      <dgm:t>
        <a:bodyPr/>
        <a:lstStyle/>
        <a:p>
          <a:endParaRPr lang="en-US"/>
        </a:p>
      </dgm:t>
    </dgm:pt>
    <dgm:pt modelId="{078357AE-49A2-4FD1-ADEC-B657A8B0E102}" type="sibTrans" cxnId="{3C279D8F-1345-46D6-AF81-82DF2AC67D9D}">
      <dgm:prSet/>
      <dgm:spPr/>
      <dgm:t>
        <a:bodyPr/>
        <a:lstStyle/>
        <a:p>
          <a:endParaRPr lang="en-US"/>
        </a:p>
      </dgm:t>
    </dgm:pt>
    <dgm:pt modelId="{0C1984F7-85A4-4C51-8CEA-BD82ED7B2A7F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Pravilnik o sadržaju dopusnice, te uvjetima za izdavanje dopusnice za obavljanje djelatnosti visokog obrazovanja, izvođenje studijskih programa i </a:t>
          </a:r>
          <a:r>
            <a:rPr lang="hr-HR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dirty="0">
              <a:solidFill>
                <a:schemeClr val="accent1">
                  <a:lumMod val="10000"/>
                </a:schemeClr>
              </a:solidFill>
            </a:rPr>
            <a:t> visokih učilišta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06DCF901-737F-4751-9F27-0EE1D069E68D}" type="parTrans" cxnId="{6F10325A-42F9-41BA-8F0E-2107CBC40893}">
      <dgm:prSet/>
      <dgm:spPr/>
      <dgm:t>
        <a:bodyPr/>
        <a:lstStyle/>
        <a:p>
          <a:endParaRPr lang="en-US"/>
        </a:p>
      </dgm:t>
    </dgm:pt>
    <dgm:pt modelId="{13CFB217-B857-407A-B1B7-4DAE5A0C8F61}" type="sibTrans" cxnId="{6F10325A-42F9-41BA-8F0E-2107CBC40893}">
      <dgm:prSet/>
      <dgm:spPr/>
      <dgm:t>
        <a:bodyPr/>
        <a:lstStyle/>
        <a:p>
          <a:endParaRPr lang="en-US"/>
        </a:p>
      </dgm:t>
    </dgm:pt>
    <dgm:pt modelId="{22F1802E-229F-468F-9F19-276FA3BF3EB3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Pravilnik o uvjetima za izdavanje dopusnice za obavljanje znanstvene djelatnosti, uvjetima za </a:t>
          </a:r>
          <a:r>
            <a:rPr lang="hr-HR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dirty="0">
              <a:solidFill>
                <a:schemeClr val="accent1">
                  <a:lumMod val="10000"/>
                </a:schemeClr>
              </a:solidFill>
            </a:rPr>
            <a:t> znanstvenih organizacija i sadržaju dopusnice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D775E56C-2104-4E29-A543-AE97A897A427}" type="parTrans" cxnId="{505D3B85-C1C2-4B95-88E3-C720A14963F1}">
      <dgm:prSet/>
      <dgm:spPr/>
      <dgm:t>
        <a:bodyPr/>
        <a:lstStyle/>
        <a:p>
          <a:endParaRPr lang="en-US"/>
        </a:p>
      </dgm:t>
    </dgm:pt>
    <dgm:pt modelId="{AEA3C706-2849-4915-B789-DB831205C076}" type="sibTrans" cxnId="{505D3B85-C1C2-4B95-88E3-C720A14963F1}">
      <dgm:prSet/>
      <dgm:spPr/>
      <dgm:t>
        <a:bodyPr/>
        <a:lstStyle/>
        <a:p>
          <a:endParaRPr lang="en-US"/>
        </a:p>
      </dgm:t>
    </dgm:pt>
    <dgm:pt modelId="{F22DC9EC-752E-438E-B5F9-B3108C1FDE60}">
      <dgm:prSet/>
      <dgm:spPr/>
      <dgm:t>
        <a:bodyPr/>
        <a:lstStyle/>
        <a:p>
          <a:r>
            <a:rPr lang="hr-HR" dirty="0">
              <a:solidFill>
                <a:schemeClr val="accent1">
                  <a:lumMod val="10000"/>
                </a:schemeClr>
              </a:solidFill>
            </a:rPr>
            <a:t>Zakonom su propisani minimalni kriteriji </a:t>
          </a:r>
          <a:endParaRPr lang="en-US" dirty="0">
            <a:solidFill>
              <a:schemeClr val="accent1">
                <a:lumMod val="10000"/>
              </a:schemeClr>
            </a:solidFill>
          </a:endParaRPr>
        </a:p>
      </dgm:t>
    </dgm:pt>
    <dgm:pt modelId="{53788A17-5318-4F77-BC35-A292D3D89299}" type="parTrans" cxnId="{365ECF23-87BA-4DAD-B208-1F72A1011542}">
      <dgm:prSet/>
      <dgm:spPr/>
      <dgm:t>
        <a:bodyPr/>
        <a:lstStyle/>
        <a:p>
          <a:endParaRPr lang="en-US"/>
        </a:p>
      </dgm:t>
    </dgm:pt>
    <dgm:pt modelId="{16F6D55A-222E-4664-9275-9D0BE5E9913A}" type="sibTrans" cxnId="{365ECF23-87BA-4DAD-B208-1F72A1011542}">
      <dgm:prSet/>
      <dgm:spPr/>
      <dgm:t>
        <a:bodyPr/>
        <a:lstStyle/>
        <a:p>
          <a:endParaRPr lang="en-US"/>
        </a:p>
      </dgm:t>
    </dgm:pt>
    <dgm:pt modelId="{BDD44898-D034-40A5-8BED-8145918B9EB5}" type="pres">
      <dgm:prSet presAssocID="{2C4E31B6-53A6-49D5-8EB1-90717C383EA0}" presName="linear" presStyleCnt="0">
        <dgm:presLayoutVars>
          <dgm:animLvl val="lvl"/>
          <dgm:resizeHandles val="exact"/>
        </dgm:presLayoutVars>
      </dgm:prSet>
      <dgm:spPr/>
    </dgm:pt>
    <dgm:pt modelId="{C8D3CC82-9B8B-41BE-97FB-6679190D0052}" type="pres">
      <dgm:prSet presAssocID="{5F2A1A35-70AD-4829-A464-04A58B2B34C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4415CFA-1FE6-46EC-8B30-D84A55EA6D51}" type="pres">
      <dgm:prSet presAssocID="{5F2A1A35-70AD-4829-A464-04A58B2B34C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5861A02-F70B-4E56-AAB1-8905B1609B0D}" type="presOf" srcId="{F22DC9EC-752E-438E-B5F9-B3108C1FDE60}" destId="{94415CFA-1FE6-46EC-8B30-D84A55EA6D51}" srcOrd="0" destOrd="2" presId="urn:microsoft.com/office/officeart/2005/8/layout/vList2"/>
    <dgm:cxn modelId="{2FFE9510-ACF8-48EE-BB49-3B127772DE0C}" type="presOf" srcId="{0C1984F7-85A4-4C51-8CEA-BD82ED7B2A7F}" destId="{94415CFA-1FE6-46EC-8B30-D84A55EA6D51}" srcOrd="0" destOrd="0" presId="urn:microsoft.com/office/officeart/2005/8/layout/vList2"/>
    <dgm:cxn modelId="{365ECF23-87BA-4DAD-B208-1F72A1011542}" srcId="{5F2A1A35-70AD-4829-A464-04A58B2B34C3}" destId="{F22DC9EC-752E-438E-B5F9-B3108C1FDE60}" srcOrd="2" destOrd="0" parTransId="{53788A17-5318-4F77-BC35-A292D3D89299}" sibTransId="{16F6D55A-222E-4664-9275-9D0BE5E9913A}"/>
    <dgm:cxn modelId="{6BF02F69-EB01-40D4-9254-9B2409462E70}" type="presOf" srcId="{5F2A1A35-70AD-4829-A464-04A58B2B34C3}" destId="{C8D3CC82-9B8B-41BE-97FB-6679190D0052}" srcOrd="0" destOrd="0" presId="urn:microsoft.com/office/officeart/2005/8/layout/vList2"/>
    <dgm:cxn modelId="{6F10325A-42F9-41BA-8F0E-2107CBC40893}" srcId="{5F2A1A35-70AD-4829-A464-04A58B2B34C3}" destId="{0C1984F7-85A4-4C51-8CEA-BD82ED7B2A7F}" srcOrd="0" destOrd="0" parTransId="{06DCF901-737F-4751-9F27-0EE1D069E68D}" sibTransId="{13CFB217-B857-407A-B1B7-4DAE5A0C8F61}"/>
    <dgm:cxn modelId="{505D3B85-C1C2-4B95-88E3-C720A14963F1}" srcId="{5F2A1A35-70AD-4829-A464-04A58B2B34C3}" destId="{22F1802E-229F-468F-9F19-276FA3BF3EB3}" srcOrd="1" destOrd="0" parTransId="{D775E56C-2104-4E29-A543-AE97A897A427}" sibTransId="{AEA3C706-2849-4915-B789-DB831205C076}"/>
    <dgm:cxn modelId="{6E2AA587-36C6-44C0-8E73-AF27ACDD9529}" type="presOf" srcId="{2C4E31B6-53A6-49D5-8EB1-90717C383EA0}" destId="{BDD44898-D034-40A5-8BED-8145918B9EB5}" srcOrd="0" destOrd="0" presId="urn:microsoft.com/office/officeart/2005/8/layout/vList2"/>
    <dgm:cxn modelId="{3C279D8F-1345-46D6-AF81-82DF2AC67D9D}" srcId="{2C4E31B6-53A6-49D5-8EB1-90717C383EA0}" destId="{5F2A1A35-70AD-4829-A464-04A58B2B34C3}" srcOrd="0" destOrd="0" parTransId="{700FC82F-064A-4234-AA92-446A04B67869}" sibTransId="{078357AE-49A2-4FD1-ADEC-B657A8B0E102}"/>
    <dgm:cxn modelId="{8BAB1ECB-5C1E-4132-A5A4-E15881D78D2E}" type="presOf" srcId="{22F1802E-229F-468F-9F19-276FA3BF3EB3}" destId="{94415CFA-1FE6-46EC-8B30-D84A55EA6D51}" srcOrd="0" destOrd="1" presId="urn:microsoft.com/office/officeart/2005/8/layout/vList2"/>
    <dgm:cxn modelId="{7B475BBB-5BBB-4585-94E8-E61C643FDDFA}" type="presParOf" srcId="{BDD44898-D034-40A5-8BED-8145918B9EB5}" destId="{C8D3CC82-9B8B-41BE-97FB-6679190D0052}" srcOrd="0" destOrd="0" presId="urn:microsoft.com/office/officeart/2005/8/layout/vList2"/>
    <dgm:cxn modelId="{A8D3CDE9-2856-4106-BC5F-C5BE8A7DDB46}" type="presParOf" srcId="{BDD44898-D034-40A5-8BED-8145918B9EB5}" destId="{94415CFA-1FE6-46EC-8B30-D84A55EA6D5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Misija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i strateško planiranje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nutarnji ustroj 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i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</a:t>
          </a:r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upravljanje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visokim učilištem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Sustav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unutarnjeg osiguravanja kvalitete i razvoj kulture kvalitete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Prikupljanje, analiziranje i korištenje podataka za 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unapređivanj</a:t>
          </a:r>
          <a:r>
            <a:rPr lang="en-GB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te informiranje javnosti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Etičnost, akademski integritet i slobode</a:t>
          </a:r>
          <a:endParaRPr lang="en-US" sz="24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 custScaleY="94542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AB9C8E08-D1D4-4781-B775-0653974A942B}" type="presOf" srcId="{263C2B25-0BF8-456E-9D92-E77F26ED4106}" destId="{452A2B1D-2ADF-487E-93FF-EF05225D7213}" srcOrd="0" destOrd="0" presId="urn:microsoft.com/office/officeart/2008/layout/LinedList"/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E20C4D31-3525-4392-9F00-94F159599589}" type="presOf" srcId="{221EA732-E432-4D6D-BC12-6FBFAF69BD9B}" destId="{A5C6E3D3-6C05-407D-A72D-7B0D48D6CDF6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C7A75B67-F114-4C7B-9618-30F7CCCA8AB7}" type="presOf" srcId="{4DFBBE33-1E60-40E3-829A-94C699614C8F}" destId="{943367C8-0428-4CE2-8104-5755734C3A86}" srcOrd="0" destOrd="0" presId="urn:microsoft.com/office/officeart/2008/layout/LinedList"/>
    <dgm:cxn modelId="{15A9778A-5A0F-41DB-BA00-AF5AB59D3D7F}" type="presOf" srcId="{25E46A7F-4331-4101-8B4F-7DAB4DDF316D}" destId="{D8D4682C-95A6-43BB-A1F5-67D071EEA3E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00697FE7-2A19-46E7-ACFE-8ADA3EAD4DB6}" type="presOf" srcId="{165F49DE-8BB9-4479-9846-D62B65D5A5A8}" destId="{EAA92EE8-AEDA-4BFC-A8EF-340AEEFE98C3}" srcOrd="0" destOrd="0" presId="urn:microsoft.com/office/officeart/2008/layout/LinedList"/>
    <dgm:cxn modelId="{3CF5CC19-1182-4572-B4A1-76C1229CB77B}" type="presParOf" srcId="{ED43A978-19E3-41F3-8893-A94DCF929193}" destId="{3CD8BBD3-8F1F-4767-9C97-BEAE804F0BBC}" srcOrd="0" destOrd="0" presId="urn:microsoft.com/office/officeart/2008/layout/LinedList"/>
    <dgm:cxn modelId="{EDA80BE0-A54C-4459-97B8-5F18090DFBB9}" type="presParOf" srcId="{ED43A978-19E3-41F3-8893-A94DCF929193}" destId="{289456C6-98B6-4C1B-8C3A-D5963E09C56A}" srcOrd="1" destOrd="0" presId="urn:microsoft.com/office/officeart/2008/layout/LinedList"/>
    <dgm:cxn modelId="{E71E4408-B427-4801-81B8-30386B9B6271}" type="presParOf" srcId="{289456C6-98B6-4C1B-8C3A-D5963E09C56A}" destId="{452A2B1D-2ADF-487E-93FF-EF05225D7213}" srcOrd="0" destOrd="0" presId="urn:microsoft.com/office/officeart/2008/layout/LinedList"/>
    <dgm:cxn modelId="{C0B779F1-9E97-4B13-8EAE-54C35BFC6225}" type="presParOf" srcId="{289456C6-98B6-4C1B-8C3A-D5963E09C56A}" destId="{5B3A92A2-AB27-45A0-BFAC-4EFDB62F70DB}" srcOrd="1" destOrd="0" presId="urn:microsoft.com/office/officeart/2008/layout/LinedList"/>
    <dgm:cxn modelId="{2CB203CE-6753-4DCC-8DF9-7306959928F8}" type="presParOf" srcId="{ED43A978-19E3-41F3-8893-A94DCF929193}" destId="{0E90EE08-3C0A-4CF9-84F3-C0692D5547B3}" srcOrd="2" destOrd="0" presId="urn:microsoft.com/office/officeart/2008/layout/LinedList"/>
    <dgm:cxn modelId="{9DDEB6F4-AF06-4A42-93E8-0C78CF965A54}" type="presParOf" srcId="{ED43A978-19E3-41F3-8893-A94DCF929193}" destId="{A715803E-2A41-4791-A477-B2151967F6D8}" srcOrd="3" destOrd="0" presId="urn:microsoft.com/office/officeart/2008/layout/LinedList"/>
    <dgm:cxn modelId="{B14A8C60-2044-4E1F-932A-925D709A01B5}" type="presParOf" srcId="{A715803E-2A41-4791-A477-B2151967F6D8}" destId="{943367C8-0428-4CE2-8104-5755734C3A86}" srcOrd="0" destOrd="0" presId="urn:microsoft.com/office/officeart/2008/layout/LinedList"/>
    <dgm:cxn modelId="{BB3FA0ED-4241-489D-AC3A-C9EFC84D4B12}" type="presParOf" srcId="{A715803E-2A41-4791-A477-B2151967F6D8}" destId="{D227DCC4-FB61-4423-98E2-114A88DE5F1E}" srcOrd="1" destOrd="0" presId="urn:microsoft.com/office/officeart/2008/layout/LinedList"/>
    <dgm:cxn modelId="{80836037-43EA-4F3E-9867-1F8B51F32587}" type="presParOf" srcId="{ED43A978-19E3-41F3-8893-A94DCF929193}" destId="{5341C948-48DC-4F38-BADB-26EA9A1E4792}" srcOrd="4" destOrd="0" presId="urn:microsoft.com/office/officeart/2008/layout/LinedList"/>
    <dgm:cxn modelId="{195DA930-6B97-4061-BDD4-17CB7DAD1516}" type="presParOf" srcId="{ED43A978-19E3-41F3-8893-A94DCF929193}" destId="{124449C2-5EB4-4560-A2F1-5A6EA36DE200}" srcOrd="5" destOrd="0" presId="urn:microsoft.com/office/officeart/2008/layout/LinedList"/>
    <dgm:cxn modelId="{88EB2715-5DF0-41E4-9B77-D97B4503AFF6}" type="presParOf" srcId="{124449C2-5EB4-4560-A2F1-5A6EA36DE200}" destId="{D8D4682C-95A6-43BB-A1F5-67D071EEA3E1}" srcOrd="0" destOrd="0" presId="urn:microsoft.com/office/officeart/2008/layout/LinedList"/>
    <dgm:cxn modelId="{C4F429F5-BA82-458C-AB33-8E87D6A7C048}" type="presParOf" srcId="{124449C2-5EB4-4560-A2F1-5A6EA36DE200}" destId="{04E0333C-3FD1-45E8-BCAE-C4D3BEFD2FFD}" srcOrd="1" destOrd="0" presId="urn:microsoft.com/office/officeart/2008/layout/LinedList"/>
    <dgm:cxn modelId="{AB802214-6050-462B-B043-9C10A824B9AC}" type="presParOf" srcId="{ED43A978-19E3-41F3-8893-A94DCF929193}" destId="{EBAE6295-C906-4C01-8F3A-45FD3D2CC405}" srcOrd="6" destOrd="0" presId="urn:microsoft.com/office/officeart/2008/layout/LinedList"/>
    <dgm:cxn modelId="{F7B6BB1D-9767-46FE-BF8D-BF674FEE6CBE}" type="presParOf" srcId="{ED43A978-19E3-41F3-8893-A94DCF929193}" destId="{3B9BC10C-E44A-4421-9761-F67ADAB467CB}" srcOrd="7" destOrd="0" presId="urn:microsoft.com/office/officeart/2008/layout/LinedList"/>
    <dgm:cxn modelId="{02CB1F83-7651-4DF5-8927-78168438B7A6}" type="presParOf" srcId="{3B9BC10C-E44A-4421-9761-F67ADAB467CB}" destId="{A5C6E3D3-6C05-407D-A72D-7B0D48D6CDF6}" srcOrd="0" destOrd="0" presId="urn:microsoft.com/office/officeart/2008/layout/LinedList"/>
    <dgm:cxn modelId="{E52D2093-3C13-44B9-9D7A-07510B5AD933}" type="presParOf" srcId="{3B9BC10C-E44A-4421-9761-F67ADAB467CB}" destId="{67B17395-C237-4A9E-A9D2-CBE1C8DF107D}" srcOrd="1" destOrd="0" presId="urn:microsoft.com/office/officeart/2008/layout/LinedList"/>
    <dgm:cxn modelId="{AA3288CD-537A-45B5-B79D-3C3342299D49}" type="presParOf" srcId="{ED43A978-19E3-41F3-8893-A94DCF929193}" destId="{7989A86E-1ED7-4608-81A3-BEB4AD003CB3}" srcOrd="8" destOrd="0" presId="urn:microsoft.com/office/officeart/2008/layout/LinedList"/>
    <dgm:cxn modelId="{AC2FA51C-270A-4BED-9E26-7E242EDB8971}" type="presParOf" srcId="{ED43A978-19E3-41F3-8893-A94DCF929193}" destId="{357E9BC1-CC0B-43A2-87F1-9BECD3410115}" srcOrd="9" destOrd="0" presId="urn:microsoft.com/office/officeart/2008/layout/LinedList"/>
    <dgm:cxn modelId="{812B463E-4AD4-4AD5-AFC4-227344CB7B96}" type="presParOf" srcId="{357E9BC1-CC0B-43A2-87F1-9BECD3410115}" destId="{EAA92EE8-AEDA-4BFC-A8EF-340AEEFE98C3}" srcOrd="0" destOrd="0" presId="urn:microsoft.com/office/officeart/2008/layout/LinedList"/>
    <dgm:cxn modelId="{40FACAF4-8292-450A-8794-73CAE566DA63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Predviđeni ishodi učenja studijskog programa (razina i profil)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4DFBBE33-1E60-40E3-829A-94C699614C8F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D97B7499-0E91-4C6B-9991-089411DC0A8E}" type="parTrans" cxnId="{F40B5366-7B17-47EC-A0AA-E0F9223A3668}">
      <dgm:prSet/>
      <dgm:spPr/>
      <dgm:t>
        <a:bodyPr/>
        <a:lstStyle/>
        <a:p>
          <a:endParaRPr lang="en-US" sz="2400"/>
        </a:p>
      </dgm:t>
    </dgm:pt>
    <dgm:pt modelId="{01F47F96-1EC2-4048-8707-3C43246C0335}" type="sibTrans" cxnId="{F40B5366-7B17-47EC-A0AA-E0F9223A3668}">
      <dgm:prSet/>
      <dgm:spPr/>
      <dgm:t>
        <a:bodyPr/>
        <a:lstStyle/>
        <a:p>
          <a:endParaRPr lang="en-US" sz="2400"/>
        </a:p>
      </dgm:t>
    </dgm:pt>
    <dgm:pt modelId="{25E46A7F-4331-4101-8B4F-7DAB4DDF316D}">
      <dgm:prSet custT="1"/>
      <dgm:spPr/>
      <dgm:t>
        <a:bodyPr/>
        <a:lstStyle/>
        <a:p>
          <a:r>
            <a:rPr lang="en-GB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S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tudentska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/stručna praksa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0245F2E9-97F8-46DA-A9E3-CD8CFBF161BD}" type="parTrans" cxnId="{F19AF40D-DAFD-45CD-955F-3E7E0EB52671}">
      <dgm:prSet/>
      <dgm:spPr/>
      <dgm:t>
        <a:bodyPr/>
        <a:lstStyle/>
        <a:p>
          <a:endParaRPr lang="en-US" sz="2400"/>
        </a:p>
      </dgm:t>
    </dgm:pt>
    <dgm:pt modelId="{C4E66412-3A81-4CBB-AF33-142A04015603}" type="sibTrans" cxnId="{F19AF40D-DAFD-45CD-955F-3E7E0EB52671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Osiguravanje kvalitete </a:t>
          </a:r>
          <a:r>
            <a:rPr lang="hr-HR" sz="24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cjeloživotnog</a:t>
          </a:r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 učenja</a:t>
          </a:r>
          <a:endParaRPr lang="en-US" sz="24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165F49DE-8BB9-4479-9846-D62B65D5A5A8}">
      <dgm:prSet custT="1"/>
      <dgm:spPr/>
      <dgm:t>
        <a:bodyPr/>
        <a:lstStyle/>
        <a:p>
          <a:endParaRPr lang="en-US" sz="2400" dirty="0">
            <a:latin typeface="Univers Condensed"/>
            <a:cs typeface="Calibri"/>
          </a:endParaRPr>
        </a:p>
      </dgm:t>
    </dgm:pt>
    <dgm:pt modelId="{584D3DA1-AEDD-4C9A-971B-6D8762618A6B}" type="parTrans" cxnId="{60B7C2AE-034E-465C-82A7-EA314194DD71}">
      <dgm:prSet/>
      <dgm:spPr/>
      <dgm:t>
        <a:bodyPr/>
        <a:lstStyle/>
        <a:p>
          <a:endParaRPr lang="en-US" sz="2400"/>
        </a:p>
      </dgm:t>
    </dgm:pt>
    <dgm:pt modelId="{72CE9892-AE74-493D-9D71-B9FE65E3FDE0}" type="sibTrans" cxnId="{60B7C2AE-034E-465C-82A7-EA314194DD71}">
      <dgm:prSet/>
      <dgm:spPr/>
      <dgm:t>
        <a:bodyPr/>
        <a:lstStyle/>
        <a:p>
          <a:endParaRPr lang="en-US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CD8BBD3-8F1F-4767-9C97-BEAE804F0BBC}" type="pres">
      <dgm:prSet presAssocID="{263C2B25-0BF8-456E-9D92-E77F26ED4106}" presName="thickLine" presStyleLbl="alignNode1" presStyleIdx="0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0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0E90EE08-3C0A-4CF9-84F3-C0692D5547B3}" type="pres">
      <dgm:prSet presAssocID="{4DFBBE33-1E60-40E3-829A-94C699614C8F}" presName="thickLine" presStyleLbl="alignNode1" presStyleIdx="1" presStyleCnt="5"/>
      <dgm:spPr/>
    </dgm:pt>
    <dgm:pt modelId="{A715803E-2A41-4791-A477-B2151967F6D8}" type="pres">
      <dgm:prSet presAssocID="{4DFBBE33-1E60-40E3-829A-94C699614C8F}" presName="horz1" presStyleCnt="0"/>
      <dgm:spPr/>
    </dgm:pt>
    <dgm:pt modelId="{943367C8-0428-4CE2-8104-5755734C3A86}" type="pres">
      <dgm:prSet presAssocID="{4DFBBE33-1E60-40E3-829A-94C699614C8F}" presName="tx1" presStyleLbl="revTx" presStyleIdx="1" presStyleCnt="5"/>
      <dgm:spPr/>
    </dgm:pt>
    <dgm:pt modelId="{D227DCC4-FB61-4423-98E2-114A88DE5F1E}" type="pres">
      <dgm:prSet presAssocID="{4DFBBE33-1E60-40E3-829A-94C699614C8F}" presName="vert1" presStyleCnt="0"/>
      <dgm:spPr/>
    </dgm:pt>
    <dgm:pt modelId="{5341C948-48DC-4F38-BADB-26EA9A1E4792}" type="pres">
      <dgm:prSet presAssocID="{25E46A7F-4331-4101-8B4F-7DAB4DDF316D}" presName="thickLine" presStyleLbl="alignNode1" presStyleIdx="2" presStyleCnt="5"/>
      <dgm:spPr/>
    </dgm:pt>
    <dgm:pt modelId="{124449C2-5EB4-4560-A2F1-5A6EA36DE200}" type="pres">
      <dgm:prSet presAssocID="{25E46A7F-4331-4101-8B4F-7DAB4DDF316D}" presName="horz1" presStyleCnt="0"/>
      <dgm:spPr/>
    </dgm:pt>
    <dgm:pt modelId="{D8D4682C-95A6-43BB-A1F5-67D071EEA3E1}" type="pres">
      <dgm:prSet presAssocID="{25E46A7F-4331-4101-8B4F-7DAB4DDF316D}" presName="tx1" presStyleLbl="revTx" presStyleIdx="2" presStyleCnt="5"/>
      <dgm:spPr/>
    </dgm:pt>
    <dgm:pt modelId="{04E0333C-3FD1-45E8-BCAE-C4D3BEFD2FFD}" type="pres">
      <dgm:prSet presAssocID="{25E46A7F-4331-4101-8B4F-7DAB4DDF316D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7989A86E-1ED7-4608-81A3-BEB4AD003CB3}" type="pres">
      <dgm:prSet presAssocID="{165F49DE-8BB9-4479-9846-D62B65D5A5A8}" presName="thickLine" presStyleLbl="alignNode1" presStyleIdx="4" presStyleCnt="5"/>
      <dgm:spPr/>
    </dgm:pt>
    <dgm:pt modelId="{357E9BC1-CC0B-43A2-87F1-9BECD3410115}" type="pres">
      <dgm:prSet presAssocID="{165F49DE-8BB9-4479-9846-D62B65D5A5A8}" presName="horz1" presStyleCnt="0"/>
      <dgm:spPr/>
    </dgm:pt>
    <dgm:pt modelId="{EAA92EE8-AEDA-4BFC-A8EF-340AEEFE98C3}" type="pres">
      <dgm:prSet presAssocID="{165F49DE-8BB9-4479-9846-D62B65D5A5A8}" presName="tx1" presStyleLbl="revTx" presStyleIdx="4" presStyleCnt="5"/>
      <dgm:spPr/>
    </dgm:pt>
    <dgm:pt modelId="{E29CA888-B176-4B17-AF0B-82E7EDBD10C5}" type="pres">
      <dgm:prSet presAssocID="{165F49DE-8BB9-4479-9846-D62B65D5A5A8}" presName="vert1" presStyleCnt="0"/>
      <dgm:spPr/>
    </dgm:pt>
  </dgm:ptLst>
  <dgm:cxnLst>
    <dgm:cxn modelId="{F19AF40D-DAFD-45CD-955F-3E7E0EB52671}" srcId="{443F6D88-4C90-41D6-9882-0949DAC40C43}" destId="{25E46A7F-4331-4101-8B4F-7DAB4DDF316D}" srcOrd="2" destOrd="0" parTransId="{0245F2E9-97F8-46DA-A9E3-CD8CFBF161BD}" sibTransId="{C4E66412-3A81-4CBB-AF33-142A04015603}"/>
    <dgm:cxn modelId="{7DE48A24-F3E1-4D81-98AA-234FC20D10B0}" type="presOf" srcId="{4DFBBE33-1E60-40E3-829A-94C699614C8F}" destId="{943367C8-0428-4CE2-8104-5755734C3A86}" srcOrd="0" destOrd="0" presId="urn:microsoft.com/office/officeart/2008/layout/LinedList"/>
    <dgm:cxn modelId="{469E6938-63E6-44B6-82CD-06A47C44A474}" type="presOf" srcId="{443F6D88-4C90-41D6-9882-0949DAC40C43}" destId="{ED43A978-19E3-41F3-8893-A94DCF929193}" srcOrd="0" destOrd="0" presId="urn:microsoft.com/office/officeart/2008/layout/LinedList"/>
    <dgm:cxn modelId="{F40B5366-7B17-47EC-A0AA-E0F9223A3668}" srcId="{443F6D88-4C90-41D6-9882-0949DAC40C43}" destId="{4DFBBE33-1E60-40E3-829A-94C699614C8F}" srcOrd="1" destOrd="0" parTransId="{D97B7499-0E91-4C6B-9991-089411DC0A8E}" sibTransId="{01F47F96-1EC2-4048-8707-3C43246C0335}"/>
    <dgm:cxn modelId="{5773D890-EE53-4414-AAF5-26C9F5BCEC79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9C3425AC-DE6F-4876-8FFF-3CF732780A61}" type="presOf" srcId="{165F49DE-8BB9-4479-9846-D62B65D5A5A8}" destId="{EAA92EE8-AEDA-4BFC-A8EF-340AEEFE98C3}" srcOrd="0" destOrd="0" presId="urn:microsoft.com/office/officeart/2008/layout/LinedList"/>
    <dgm:cxn modelId="{60B7C2AE-034E-465C-82A7-EA314194DD71}" srcId="{443F6D88-4C90-41D6-9882-0949DAC40C43}" destId="{165F49DE-8BB9-4479-9846-D62B65D5A5A8}" srcOrd="4" destOrd="0" parTransId="{584D3DA1-AEDD-4C9A-971B-6D8762618A6B}" sibTransId="{72CE9892-AE74-493D-9D71-B9FE65E3FDE0}"/>
    <dgm:cxn modelId="{AA24C7C7-D572-45C4-94A5-2F76611E286F}" type="presOf" srcId="{263C2B25-0BF8-456E-9D92-E77F26ED4106}" destId="{452A2B1D-2ADF-487E-93FF-EF05225D7213}" srcOrd="0" destOrd="0" presId="urn:microsoft.com/office/officeart/2008/layout/LinedList"/>
    <dgm:cxn modelId="{B68C93D5-6A24-4F44-B43B-D3FC79771629}" srcId="{443F6D88-4C90-41D6-9882-0949DAC40C43}" destId="{263C2B25-0BF8-456E-9D92-E77F26ED4106}" srcOrd="0" destOrd="0" parTransId="{19253CBD-E44C-4D12-9C23-51D3D6B95D50}" sibTransId="{20E9B63A-028C-43F5-A282-0713C14C7FD8}"/>
    <dgm:cxn modelId="{51AD2FFE-7CFD-493B-AEA5-CB4CE8623238}" type="presOf" srcId="{25E46A7F-4331-4101-8B4F-7DAB4DDF316D}" destId="{D8D4682C-95A6-43BB-A1F5-67D071EEA3E1}" srcOrd="0" destOrd="0" presId="urn:microsoft.com/office/officeart/2008/layout/LinedList"/>
    <dgm:cxn modelId="{F84C1E3C-A621-41F8-82E7-206460C7C756}" type="presParOf" srcId="{ED43A978-19E3-41F3-8893-A94DCF929193}" destId="{3CD8BBD3-8F1F-4767-9C97-BEAE804F0BBC}" srcOrd="0" destOrd="0" presId="urn:microsoft.com/office/officeart/2008/layout/LinedList"/>
    <dgm:cxn modelId="{6CCC3D85-36F3-4EB0-808E-5FD7A129824B}" type="presParOf" srcId="{ED43A978-19E3-41F3-8893-A94DCF929193}" destId="{289456C6-98B6-4C1B-8C3A-D5963E09C56A}" srcOrd="1" destOrd="0" presId="urn:microsoft.com/office/officeart/2008/layout/LinedList"/>
    <dgm:cxn modelId="{47421A66-1B58-40C7-9A10-585842A4C457}" type="presParOf" srcId="{289456C6-98B6-4C1B-8C3A-D5963E09C56A}" destId="{452A2B1D-2ADF-487E-93FF-EF05225D7213}" srcOrd="0" destOrd="0" presId="urn:microsoft.com/office/officeart/2008/layout/LinedList"/>
    <dgm:cxn modelId="{AE0D37FE-6206-43C0-BBF6-596B90C02DBA}" type="presParOf" srcId="{289456C6-98B6-4C1B-8C3A-D5963E09C56A}" destId="{5B3A92A2-AB27-45A0-BFAC-4EFDB62F70DB}" srcOrd="1" destOrd="0" presId="urn:microsoft.com/office/officeart/2008/layout/LinedList"/>
    <dgm:cxn modelId="{434EF5FA-7CDC-4FEA-958B-0896A6E526FC}" type="presParOf" srcId="{ED43A978-19E3-41F3-8893-A94DCF929193}" destId="{0E90EE08-3C0A-4CF9-84F3-C0692D5547B3}" srcOrd="2" destOrd="0" presId="urn:microsoft.com/office/officeart/2008/layout/LinedList"/>
    <dgm:cxn modelId="{45827536-5390-49B9-9E4B-EF2C189852A4}" type="presParOf" srcId="{ED43A978-19E3-41F3-8893-A94DCF929193}" destId="{A715803E-2A41-4791-A477-B2151967F6D8}" srcOrd="3" destOrd="0" presId="urn:microsoft.com/office/officeart/2008/layout/LinedList"/>
    <dgm:cxn modelId="{0C3FAFCC-133A-4678-A404-B7FAC57110B6}" type="presParOf" srcId="{A715803E-2A41-4791-A477-B2151967F6D8}" destId="{943367C8-0428-4CE2-8104-5755734C3A86}" srcOrd="0" destOrd="0" presId="urn:microsoft.com/office/officeart/2008/layout/LinedList"/>
    <dgm:cxn modelId="{6973D2F9-ED70-4A66-9BC8-67F6B1DC3815}" type="presParOf" srcId="{A715803E-2A41-4791-A477-B2151967F6D8}" destId="{D227DCC4-FB61-4423-98E2-114A88DE5F1E}" srcOrd="1" destOrd="0" presId="urn:microsoft.com/office/officeart/2008/layout/LinedList"/>
    <dgm:cxn modelId="{C40C6E73-5B36-4792-974D-548E09F2DD71}" type="presParOf" srcId="{ED43A978-19E3-41F3-8893-A94DCF929193}" destId="{5341C948-48DC-4F38-BADB-26EA9A1E4792}" srcOrd="4" destOrd="0" presId="urn:microsoft.com/office/officeart/2008/layout/LinedList"/>
    <dgm:cxn modelId="{A467116E-B4B8-4D7A-BB56-F36A6F3C40C9}" type="presParOf" srcId="{ED43A978-19E3-41F3-8893-A94DCF929193}" destId="{124449C2-5EB4-4560-A2F1-5A6EA36DE200}" srcOrd="5" destOrd="0" presId="urn:microsoft.com/office/officeart/2008/layout/LinedList"/>
    <dgm:cxn modelId="{16234D68-3DCD-4FB8-9DAA-0B0640FB4A56}" type="presParOf" srcId="{124449C2-5EB4-4560-A2F1-5A6EA36DE200}" destId="{D8D4682C-95A6-43BB-A1F5-67D071EEA3E1}" srcOrd="0" destOrd="0" presId="urn:microsoft.com/office/officeart/2008/layout/LinedList"/>
    <dgm:cxn modelId="{526EA482-812A-4E70-B1ED-B2E1678AF632}" type="presParOf" srcId="{124449C2-5EB4-4560-A2F1-5A6EA36DE200}" destId="{04E0333C-3FD1-45E8-BCAE-C4D3BEFD2FFD}" srcOrd="1" destOrd="0" presId="urn:microsoft.com/office/officeart/2008/layout/LinedList"/>
    <dgm:cxn modelId="{F6C00A97-6D63-43EE-BB8C-10DF82C5A258}" type="presParOf" srcId="{ED43A978-19E3-41F3-8893-A94DCF929193}" destId="{EBAE6295-C906-4C01-8F3A-45FD3D2CC405}" srcOrd="6" destOrd="0" presId="urn:microsoft.com/office/officeart/2008/layout/LinedList"/>
    <dgm:cxn modelId="{60714AAC-A601-4434-BC7F-A44747EF8319}" type="presParOf" srcId="{ED43A978-19E3-41F3-8893-A94DCF929193}" destId="{3B9BC10C-E44A-4421-9761-F67ADAB467CB}" srcOrd="7" destOrd="0" presId="urn:microsoft.com/office/officeart/2008/layout/LinedList"/>
    <dgm:cxn modelId="{4BD9949F-E53E-490B-8E6B-962C98A8D6DE}" type="presParOf" srcId="{3B9BC10C-E44A-4421-9761-F67ADAB467CB}" destId="{A5C6E3D3-6C05-407D-A72D-7B0D48D6CDF6}" srcOrd="0" destOrd="0" presId="urn:microsoft.com/office/officeart/2008/layout/LinedList"/>
    <dgm:cxn modelId="{455A388B-C207-410B-9435-2EC52F53CB93}" type="presParOf" srcId="{3B9BC10C-E44A-4421-9761-F67ADAB467CB}" destId="{67B17395-C237-4A9E-A9D2-CBE1C8DF107D}" srcOrd="1" destOrd="0" presId="urn:microsoft.com/office/officeart/2008/layout/LinedList"/>
    <dgm:cxn modelId="{2601026F-8030-4C95-A12A-6F6AFECCA880}" type="presParOf" srcId="{ED43A978-19E3-41F3-8893-A94DCF929193}" destId="{7989A86E-1ED7-4608-81A3-BEB4AD003CB3}" srcOrd="8" destOrd="0" presId="urn:microsoft.com/office/officeart/2008/layout/LinedList"/>
    <dgm:cxn modelId="{91F191EC-10BC-4677-9E3F-96160C19CD50}" type="presParOf" srcId="{ED43A978-19E3-41F3-8893-A94DCF929193}" destId="{357E9BC1-CC0B-43A2-87F1-9BECD3410115}" srcOrd="9" destOrd="0" presId="urn:microsoft.com/office/officeart/2008/layout/LinedList"/>
    <dgm:cxn modelId="{CF5D9950-9965-44FA-AF39-6775F6C23DC7}" type="presParOf" srcId="{357E9BC1-CC0B-43A2-87F1-9BECD3410115}" destId="{EAA92EE8-AEDA-4BFC-A8EF-340AEEFE98C3}" srcOrd="0" destOrd="0" presId="urn:microsoft.com/office/officeart/2008/layout/LinedList"/>
    <dgm:cxn modelId="{ECA179D5-4E71-4644-80F6-7AFE15E15AB0}" type="presParOf" srcId="{357E9BC1-CC0B-43A2-87F1-9BECD3410115}" destId="{E29CA888-B176-4B17-AF0B-82E7EDBD1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63C2B25-0BF8-456E-9D92-E77F26ED4106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 panose="020B0506020202050204" pitchFamily="34" charset="0"/>
            </a:rPr>
            <a:t>Objektivno i dosljedno vrednovanje i ocjenjivanje studentskih postignuća</a:t>
          </a:r>
        </a:p>
      </dgm:t>
    </dgm:pt>
    <dgm:pt modelId="{19253CBD-E44C-4D12-9C23-51D3D6B95D50}" type="parTrans" cxnId="{B68C93D5-6A24-4F44-B43B-D3FC79771629}">
      <dgm:prSet/>
      <dgm:spPr/>
      <dgm:t>
        <a:bodyPr/>
        <a:lstStyle/>
        <a:p>
          <a:endParaRPr lang="en-US" sz="2400"/>
        </a:p>
      </dgm:t>
    </dgm:pt>
    <dgm:pt modelId="{20E9B63A-028C-43F5-A282-0713C14C7FD8}" type="sibTrans" cxnId="{B68C93D5-6A24-4F44-B43B-D3FC79771629}">
      <dgm:prSet/>
      <dgm:spPr/>
      <dgm:t>
        <a:bodyPr/>
        <a:lstStyle/>
        <a:p>
          <a:endParaRPr lang="en-US" sz="2400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Podrška studentima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/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/>
        </a:p>
      </dgm:t>
    </dgm:pt>
    <dgm:pt modelId="{81011A3B-9710-4BD0-B875-55A6058FB8F2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Nastavne metode/poučavanje usmjereno na studenta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/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/>
        </a:p>
      </dgm:t>
    </dgm:pt>
    <dgm:pt modelId="{3EB8B69E-B44D-407C-BA98-F650EA2FD717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Upis studenata, priznavanje prethodnog učenja, napredovanje i certificiranje </a:t>
          </a:r>
        </a:p>
      </dgm:t>
    </dgm:pt>
    <dgm:pt modelId="{9C77ADAC-F0FB-41EA-9424-C31B94EAED2A}" type="parTrans" cxnId="{93BD7EE3-56D2-4569-A650-56F2C2C9FB9B}">
      <dgm:prSet/>
      <dgm:spPr/>
      <dgm:t>
        <a:bodyPr/>
        <a:lstStyle/>
        <a:p>
          <a:endParaRPr lang="hr-HR" sz="2400"/>
        </a:p>
      </dgm:t>
    </dgm:pt>
    <dgm:pt modelId="{9A213158-C41B-43B3-B8C2-FC14E089715D}" type="sibTrans" cxnId="{93BD7EE3-56D2-4569-A650-56F2C2C9FB9B}">
      <dgm:prSet/>
      <dgm:spPr/>
      <dgm:t>
        <a:bodyPr/>
        <a:lstStyle/>
        <a:p>
          <a:endParaRPr lang="hr-HR" sz="2400"/>
        </a:p>
      </dgm:t>
    </dgm:pt>
    <dgm:pt modelId="{5C736796-0E17-42BA-B83C-CB2DDF12B9FF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Međunarodna mobilnost</a:t>
          </a:r>
          <a:endParaRPr lang="hr-HR" sz="2400" dirty="0">
            <a:solidFill>
              <a:schemeClr val="accent1">
                <a:lumMod val="10000"/>
              </a:schemeClr>
            </a:solidFill>
          </a:endParaRPr>
        </a:p>
      </dgm:t>
    </dgm:pt>
    <dgm:pt modelId="{8B738787-588A-4EB2-8FC8-8292FDF5C1E0}" type="parTrans" cxnId="{ADBDF067-118D-4DAD-8EE2-AB7043C6CEF7}">
      <dgm:prSet/>
      <dgm:spPr/>
      <dgm:t>
        <a:bodyPr/>
        <a:lstStyle/>
        <a:p>
          <a:endParaRPr lang="hr-HR" sz="2400"/>
        </a:p>
      </dgm:t>
    </dgm:pt>
    <dgm:pt modelId="{6EBC956A-4F85-4A85-8402-55D0C773ACF3}" type="sibTrans" cxnId="{ADBDF067-118D-4DAD-8EE2-AB7043C6CEF7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3BF6C247-E00C-4E2E-BAFB-CADFDB7DE989}" type="pres">
      <dgm:prSet presAssocID="{81011A3B-9710-4BD0-B875-55A6058FB8F2}" presName="thickLine" presStyleLbl="alignNode1" presStyleIdx="0" presStyleCnt="5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0" presStyleCnt="5"/>
      <dgm:spPr/>
    </dgm:pt>
    <dgm:pt modelId="{B5012D3E-59F8-46A0-B72D-11BF18E5874D}" type="pres">
      <dgm:prSet presAssocID="{81011A3B-9710-4BD0-B875-55A6058FB8F2}" presName="vert1" presStyleCnt="0"/>
      <dgm:spPr/>
    </dgm:pt>
    <dgm:pt modelId="{3CD8BBD3-8F1F-4767-9C97-BEAE804F0BBC}" type="pres">
      <dgm:prSet presAssocID="{263C2B25-0BF8-456E-9D92-E77F26ED4106}" presName="thickLine" presStyleLbl="alignNode1" presStyleIdx="1" presStyleCnt="5"/>
      <dgm:spPr/>
    </dgm:pt>
    <dgm:pt modelId="{289456C6-98B6-4C1B-8C3A-D5963E09C56A}" type="pres">
      <dgm:prSet presAssocID="{263C2B25-0BF8-456E-9D92-E77F26ED4106}" presName="horz1" presStyleCnt="0"/>
      <dgm:spPr/>
    </dgm:pt>
    <dgm:pt modelId="{452A2B1D-2ADF-487E-93FF-EF05225D7213}" type="pres">
      <dgm:prSet presAssocID="{263C2B25-0BF8-456E-9D92-E77F26ED4106}" presName="tx1" presStyleLbl="revTx" presStyleIdx="1" presStyleCnt="5"/>
      <dgm:spPr/>
    </dgm:pt>
    <dgm:pt modelId="{5B3A92A2-AB27-45A0-BFAC-4EFDB62F70DB}" type="pres">
      <dgm:prSet presAssocID="{263C2B25-0BF8-456E-9D92-E77F26ED4106}" presName="vert1" presStyleCnt="0"/>
      <dgm:spPr/>
    </dgm:pt>
    <dgm:pt modelId="{DF55F1DB-02D7-4CBA-AA30-D84F8680DA0D}" type="pres">
      <dgm:prSet presAssocID="{3EB8B69E-B44D-407C-BA98-F650EA2FD717}" presName="thickLine" presStyleLbl="alignNode1" presStyleIdx="2" presStyleCnt="5"/>
      <dgm:spPr/>
    </dgm:pt>
    <dgm:pt modelId="{8AEBEA2E-7DDC-40D6-99A3-C61649502E6F}" type="pres">
      <dgm:prSet presAssocID="{3EB8B69E-B44D-407C-BA98-F650EA2FD717}" presName="horz1" presStyleCnt="0"/>
      <dgm:spPr/>
    </dgm:pt>
    <dgm:pt modelId="{E8D1DAD1-D04D-44B3-9E54-63B3144DCE92}" type="pres">
      <dgm:prSet presAssocID="{3EB8B69E-B44D-407C-BA98-F650EA2FD717}" presName="tx1" presStyleLbl="revTx" presStyleIdx="2" presStyleCnt="5"/>
      <dgm:spPr/>
    </dgm:pt>
    <dgm:pt modelId="{66855B28-E6E7-41B7-B370-131847DACA8B}" type="pres">
      <dgm:prSet presAssocID="{3EB8B69E-B44D-407C-BA98-F650EA2FD717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5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5"/>
      <dgm:spPr/>
    </dgm:pt>
    <dgm:pt modelId="{67B17395-C237-4A9E-A9D2-CBE1C8DF107D}" type="pres">
      <dgm:prSet presAssocID="{221EA732-E432-4D6D-BC12-6FBFAF69BD9B}" presName="vert1" presStyleCnt="0"/>
      <dgm:spPr/>
    </dgm:pt>
    <dgm:pt modelId="{954E2FA9-EEB8-4943-A57C-272B8E3387D4}" type="pres">
      <dgm:prSet presAssocID="{5C736796-0E17-42BA-B83C-CB2DDF12B9FF}" presName="thickLine" presStyleLbl="alignNode1" presStyleIdx="4" presStyleCnt="5"/>
      <dgm:spPr/>
    </dgm:pt>
    <dgm:pt modelId="{1CA38F52-3CB9-417D-BE4F-B63707EDC008}" type="pres">
      <dgm:prSet presAssocID="{5C736796-0E17-42BA-B83C-CB2DDF12B9FF}" presName="horz1" presStyleCnt="0"/>
      <dgm:spPr/>
    </dgm:pt>
    <dgm:pt modelId="{D13E93CF-0AB6-43DB-9CF6-3BCCDBD444C1}" type="pres">
      <dgm:prSet presAssocID="{5C736796-0E17-42BA-B83C-CB2DDF12B9FF}" presName="tx1" presStyleLbl="revTx" presStyleIdx="4" presStyleCnt="5"/>
      <dgm:spPr/>
    </dgm:pt>
    <dgm:pt modelId="{537B92CC-3B18-4FB5-BC9D-5C386CA88CB4}" type="pres">
      <dgm:prSet presAssocID="{5C736796-0E17-42BA-B83C-CB2DDF12B9FF}" presName="vert1" presStyleCnt="0"/>
      <dgm:spPr/>
    </dgm:pt>
  </dgm:ptLst>
  <dgm:cxnLst>
    <dgm:cxn modelId="{3FDE0421-BE6F-48B9-A24A-495811139232}" type="presOf" srcId="{221EA732-E432-4D6D-BC12-6FBFAF69BD9B}" destId="{A5C6E3D3-6C05-407D-A72D-7B0D48D6CDF6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ADBDF067-118D-4DAD-8EE2-AB7043C6CEF7}" srcId="{443F6D88-4C90-41D6-9882-0949DAC40C43}" destId="{5C736796-0E17-42BA-B83C-CB2DDF12B9FF}" srcOrd="4" destOrd="0" parTransId="{8B738787-588A-4EB2-8FC8-8292FDF5C1E0}" sibTransId="{6EBC956A-4F85-4A85-8402-55D0C773ACF3}"/>
    <dgm:cxn modelId="{42D95878-8BEB-4557-A874-D580E230616A}" type="presOf" srcId="{5C736796-0E17-42BA-B83C-CB2DDF12B9FF}" destId="{D13E93CF-0AB6-43DB-9CF6-3BCCDBD444C1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0" destOrd="0" parTransId="{789FDCE4-320E-46A9-B8B2-AD082F886981}" sibTransId="{876A99D1-2C59-4811-BFD1-C769687AD92B}"/>
    <dgm:cxn modelId="{F348BCA4-5314-4F6C-B59E-45CE3EB7CE16}" type="presOf" srcId="{3EB8B69E-B44D-407C-BA98-F650EA2FD717}" destId="{E8D1DAD1-D04D-44B3-9E54-63B3144DCE92}" srcOrd="0" destOrd="0" presId="urn:microsoft.com/office/officeart/2008/layout/LinedList"/>
    <dgm:cxn modelId="{9B9FDEB5-9CB3-46FE-BBA1-7747B3EC9F44}" type="presOf" srcId="{81011A3B-9710-4BD0-B875-55A6058FB8F2}" destId="{979036AD-8C5A-415D-8B2F-57DB228844F7}" srcOrd="0" destOrd="0" presId="urn:microsoft.com/office/officeart/2008/layout/LinedList"/>
    <dgm:cxn modelId="{B68C93D5-6A24-4F44-B43B-D3FC79771629}" srcId="{443F6D88-4C90-41D6-9882-0949DAC40C43}" destId="{263C2B25-0BF8-456E-9D92-E77F26ED4106}" srcOrd="1" destOrd="0" parTransId="{19253CBD-E44C-4D12-9C23-51D3D6B95D50}" sibTransId="{20E9B63A-028C-43F5-A282-0713C14C7FD8}"/>
    <dgm:cxn modelId="{93BD7EE3-56D2-4569-A650-56F2C2C9FB9B}" srcId="{443F6D88-4C90-41D6-9882-0949DAC40C43}" destId="{3EB8B69E-B44D-407C-BA98-F650EA2FD717}" srcOrd="2" destOrd="0" parTransId="{9C77ADAC-F0FB-41EA-9424-C31B94EAED2A}" sibTransId="{9A213158-C41B-43B3-B8C2-FC14E089715D}"/>
    <dgm:cxn modelId="{A329DDEF-B8F0-409D-9B82-7782995563B8}" type="presOf" srcId="{263C2B25-0BF8-456E-9D92-E77F26ED4106}" destId="{452A2B1D-2ADF-487E-93FF-EF05225D7213}" srcOrd="0" destOrd="0" presId="urn:microsoft.com/office/officeart/2008/layout/LinedList"/>
    <dgm:cxn modelId="{1B8983DB-8AA8-49E1-8296-683B6C34246B}" type="presParOf" srcId="{ED43A978-19E3-41F3-8893-A94DCF929193}" destId="{3BF6C247-E00C-4E2E-BAFB-CADFDB7DE989}" srcOrd="0" destOrd="0" presId="urn:microsoft.com/office/officeart/2008/layout/LinedList"/>
    <dgm:cxn modelId="{DC9327DA-62AE-4233-B5FC-7EDEE5C7D790}" type="presParOf" srcId="{ED43A978-19E3-41F3-8893-A94DCF929193}" destId="{AB696352-0914-4AC4-9D4C-95106786A662}" srcOrd="1" destOrd="0" presId="urn:microsoft.com/office/officeart/2008/layout/LinedList"/>
    <dgm:cxn modelId="{D3FDFDEE-A232-4165-8E8D-C3CE8B435DC4}" type="presParOf" srcId="{AB696352-0914-4AC4-9D4C-95106786A662}" destId="{979036AD-8C5A-415D-8B2F-57DB228844F7}" srcOrd="0" destOrd="0" presId="urn:microsoft.com/office/officeart/2008/layout/LinedList"/>
    <dgm:cxn modelId="{B2A53203-C051-4747-A964-64BA81F6E1D7}" type="presParOf" srcId="{AB696352-0914-4AC4-9D4C-95106786A662}" destId="{B5012D3E-59F8-46A0-B72D-11BF18E5874D}" srcOrd="1" destOrd="0" presId="urn:microsoft.com/office/officeart/2008/layout/LinedList"/>
    <dgm:cxn modelId="{6828F23C-E034-43E3-B025-383318291216}" type="presParOf" srcId="{ED43A978-19E3-41F3-8893-A94DCF929193}" destId="{3CD8BBD3-8F1F-4767-9C97-BEAE804F0BBC}" srcOrd="2" destOrd="0" presId="urn:microsoft.com/office/officeart/2008/layout/LinedList"/>
    <dgm:cxn modelId="{CFA84B9E-872E-4BAC-B0CA-1B30CA013556}" type="presParOf" srcId="{ED43A978-19E3-41F3-8893-A94DCF929193}" destId="{289456C6-98B6-4C1B-8C3A-D5963E09C56A}" srcOrd="3" destOrd="0" presId="urn:microsoft.com/office/officeart/2008/layout/LinedList"/>
    <dgm:cxn modelId="{64E8906F-B04A-4849-8F39-3A618D8D1583}" type="presParOf" srcId="{289456C6-98B6-4C1B-8C3A-D5963E09C56A}" destId="{452A2B1D-2ADF-487E-93FF-EF05225D7213}" srcOrd="0" destOrd="0" presId="urn:microsoft.com/office/officeart/2008/layout/LinedList"/>
    <dgm:cxn modelId="{3D9252A4-C7DD-4B24-A51F-3ED470EA662A}" type="presParOf" srcId="{289456C6-98B6-4C1B-8C3A-D5963E09C56A}" destId="{5B3A92A2-AB27-45A0-BFAC-4EFDB62F70DB}" srcOrd="1" destOrd="0" presId="urn:microsoft.com/office/officeart/2008/layout/LinedList"/>
    <dgm:cxn modelId="{27C48717-4AEC-4738-A6CD-484B984B61C8}" type="presParOf" srcId="{ED43A978-19E3-41F3-8893-A94DCF929193}" destId="{DF55F1DB-02D7-4CBA-AA30-D84F8680DA0D}" srcOrd="4" destOrd="0" presId="urn:microsoft.com/office/officeart/2008/layout/LinedList"/>
    <dgm:cxn modelId="{427198D8-64AA-4543-B839-E407FBD82191}" type="presParOf" srcId="{ED43A978-19E3-41F3-8893-A94DCF929193}" destId="{8AEBEA2E-7DDC-40D6-99A3-C61649502E6F}" srcOrd="5" destOrd="0" presId="urn:microsoft.com/office/officeart/2008/layout/LinedList"/>
    <dgm:cxn modelId="{20E1F4E6-DB9A-4F97-9D42-601D7BB81821}" type="presParOf" srcId="{8AEBEA2E-7DDC-40D6-99A3-C61649502E6F}" destId="{E8D1DAD1-D04D-44B3-9E54-63B3144DCE92}" srcOrd="0" destOrd="0" presId="urn:microsoft.com/office/officeart/2008/layout/LinedList"/>
    <dgm:cxn modelId="{E3C69CFB-8EB8-421B-961B-5FF796D1B0DD}" type="presParOf" srcId="{8AEBEA2E-7DDC-40D6-99A3-C61649502E6F}" destId="{66855B28-E6E7-41B7-B370-131847DACA8B}" srcOrd="1" destOrd="0" presId="urn:microsoft.com/office/officeart/2008/layout/LinedList"/>
    <dgm:cxn modelId="{806DFE8C-F5F5-42FB-8EDA-3C1CFD86672E}" type="presParOf" srcId="{ED43A978-19E3-41F3-8893-A94DCF929193}" destId="{EBAE6295-C906-4C01-8F3A-45FD3D2CC405}" srcOrd="6" destOrd="0" presId="urn:microsoft.com/office/officeart/2008/layout/LinedList"/>
    <dgm:cxn modelId="{51E46AE4-6728-49C8-BF09-3ABB321B6F34}" type="presParOf" srcId="{ED43A978-19E3-41F3-8893-A94DCF929193}" destId="{3B9BC10C-E44A-4421-9761-F67ADAB467CB}" srcOrd="7" destOrd="0" presId="urn:microsoft.com/office/officeart/2008/layout/LinedList"/>
    <dgm:cxn modelId="{B86F03EA-16BF-4242-94D4-4BB13A2F0846}" type="presParOf" srcId="{3B9BC10C-E44A-4421-9761-F67ADAB467CB}" destId="{A5C6E3D3-6C05-407D-A72D-7B0D48D6CDF6}" srcOrd="0" destOrd="0" presId="urn:microsoft.com/office/officeart/2008/layout/LinedList"/>
    <dgm:cxn modelId="{4F1384AD-ADC7-44BE-A5A6-2468501BAA7F}" type="presParOf" srcId="{3B9BC10C-E44A-4421-9761-F67ADAB467CB}" destId="{67B17395-C237-4A9E-A9D2-CBE1C8DF107D}" srcOrd="1" destOrd="0" presId="urn:microsoft.com/office/officeart/2008/layout/LinedList"/>
    <dgm:cxn modelId="{0133CDD6-8F71-43E8-9324-3D6E52CE3507}" type="presParOf" srcId="{ED43A978-19E3-41F3-8893-A94DCF929193}" destId="{954E2FA9-EEB8-4943-A57C-272B8E3387D4}" srcOrd="8" destOrd="0" presId="urn:microsoft.com/office/officeart/2008/layout/LinedList"/>
    <dgm:cxn modelId="{15D59D99-406A-4438-A674-C2C61471AA57}" type="presParOf" srcId="{ED43A978-19E3-41F3-8893-A94DCF929193}" destId="{1CA38F52-3CB9-417D-BE4F-B63707EDC008}" srcOrd="9" destOrd="0" presId="urn:microsoft.com/office/officeart/2008/layout/LinedList"/>
    <dgm:cxn modelId="{A7769912-A894-4E30-80C9-555DB5C46263}" type="presParOf" srcId="{1CA38F52-3CB9-417D-BE4F-B63707EDC008}" destId="{D13E93CF-0AB6-43DB-9CF6-3BCCDBD444C1}" srcOrd="0" destOrd="0" presId="urn:microsoft.com/office/officeart/2008/layout/LinedList"/>
    <dgm:cxn modelId="{E5B764CB-CAC8-4965-9049-C772D5C339EB}" type="presParOf" srcId="{1CA38F52-3CB9-417D-BE4F-B63707EDC008}" destId="{537B92CC-3B18-4FB5-BC9D-5C386CA88C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21EA732-E432-4D6D-BC12-6FBFAF69BD9B}">
      <dgm:prSet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prostor, oprema i infrastruktura</a:t>
          </a:r>
        </a:p>
      </dgm:t>
    </dgm:pt>
    <dgm:pt modelId="{0F4D24F0-132F-4920-BB59-15DD40374AB7}" type="par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0304400E-6FBC-4BB7-99C1-5DF161769ABD}" type="sibTrans" cxnId="{3B978393-97A1-4B1E-84BC-AE8D6F3406E0}">
      <dgm:prSet/>
      <dgm:spPr/>
      <dgm:t>
        <a:bodyPr/>
        <a:lstStyle/>
        <a:p>
          <a:endParaRPr lang="en-US" sz="2400">
            <a:latin typeface="+mj-lt"/>
          </a:endParaRPr>
        </a:p>
      </dgm:t>
    </dgm:pt>
    <dgm:pt modelId="{81011A3B-9710-4BD0-B875-55A6058FB8F2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Objektivni i transparentni postupci zapošljavanja, napredovanja i reizbora nastavnika</a:t>
          </a:r>
        </a:p>
      </dgm:t>
    </dgm:pt>
    <dgm:pt modelId="{789FDCE4-320E-46A9-B8B2-AD082F886981}" type="par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76A99D1-2C59-4811-BFD1-C769687AD92B}" type="sibTrans" cxnId="{38AF8F93-7B6E-4A31-B5F3-4234532FD0D3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E28A581-7568-4434-B586-8F1E84927EBC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nastavnički kapaciteti</a:t>
          </a:r>
        </a:p>
      </dgm:t>
    </dgm:pt>
    <dgm:pt modelId="{4C2F3C1F-D980-4CA8-89FD-E87B1537890D}" type="par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2D76411-7E68-49A1-9766-D3D9EC5EF2AF}" type="sibTrans" cxnId="{01E1E3C5-FED3-46AA-83C8-330B93BEB2D6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FBE07C24-4C58-410A-A163-562C57E2C339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Podrška nastavnicima u njihovom profesionalnom razvoju</a:t>
          </a:r>
        </a:p>
      </dgm:t>
    </dgm:pt>
    <dgm:pt modelId="{95E4302F-F434-4413-9E55-9F8C2D27A193}" type="par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8669AC39-D60E-43CE-A0CA-790576A6B966}" type="sibTrans" cxnId="{A378A010-FB75-4D91-9FF1-865E630EAEC1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C9C9BC0F-52E8-4D4B-B877-A9EC9AB1E2BC}">
      <dgm:prSet phldr="0" custT="1"/>
      <dgm:spPr/>
      <dgm:t>
        <a:bodyPr/>
        <a:lstStyle/>
        <a:p>
          <a:pPr algn="l"/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Knjižnica i njezina dostupnost</a:t>
          </a:r>
        </a:p>
      </dgm:t>
    </dgm:pt>
    <dgm:pt modelId="{06585CD3-92B5-4168-A27F-1D32718ECE2B}" type="par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41D5AFC1-BB6B-44F6-8D33-0035102A57E3}" type="sibTrans" cxnId="{BADA5559-A25B-4DD2-AB36-56956C1E76D7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BAD2DE71-45A7-483A-A827-EEA9DF4D158D}">
      <dgm:prSet phldr="0" custT="1"/>
      <dgm:spPr/>
      <dgm:t>
        <a:bodyPr/>
        <a:lstStyle/>
        <a:p>
          <a:r>
            <a:rPr lang="hr-HR" sz="2400" dirty="0">
              <a:solidFill>
                <a:schemeClr val="accent1">
                  <a:lumMod val="10000"/>
                </a:schemeClr>
              </a:solidFill>
              <a:latin typeface="+mj-lt"/>
            </a:rPr>
            <a:t>Održivo i transparentno upravljanje financijama </a:t>
          </a:r>
          <a:endParaRPr lang="en-GB" sz="2400" dirty="0">
            <a:solidFill>
              <a:schemeClr val="accent1">
                <a:lumMod val="10000"/>
              </a:schemeClr>
            </a:solidFill>
            <a:latin typeface="+mj-lt"/>
          </a:endParaRPr>
        </a:p>
      </dgm:t>
    </dgm:pt>
    <dgm:pt modelId="{B444E099-3A1E-4EA9-BFD5-7BF249F22A61}" type="par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AE274D4A-38BB-4A19-83AA-D4305AD29F3D}" type="sibTrans" cxnId="{948037C9-DEC3-462E-A5ED-3B42CB95BC7A}">
      <dgm:prSet/>
      <dgm:spPr/>
      <dgm:t>
        <a:bodyPr/>
        <a:lstStyle/>
        <a:p>
          <a:endParaRPr lang="hr-HR" sz="2400">
            <a:latin typeface="+mj-lt"/>
          </a:endParaRPr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2672FEC8-0BFE-49BA-ADCE-195DE7544E34}" type="pres">
      <dgm:prSet presAssocID="{CE28A581-7568-4434-B586-8F1E84927EBC}" presName="thickLine" presStyleLbl="alignNode1" presStyleIdx="0" presStyleCnt="6"/>
      <dgm:spPr/>
    </dgm:pt>
    <dgm:pt modelId="{BBC40E5D-F64C-4668-A34F-B2875971E014}" type="pres">
      <dgm:prSet presAssocID="{CE28A581-7568-4434-B586-8F1E84927EBC}" presName="horz1" presStyleCnt="0"/>
      <dgm:spPr/>
    </dgm:pt>
    <dgm:pt modelId="{8D71F2C7-0BAF-4F35-8699-C9C8986BC91A}" type="pres">
      <dgm:prSet presAssocID="{CE28A581-7568-4434-B586-8F1E84927EBC}" presName="tx1" presStyleLbl="revTx" presStyleIdx="0" presStyleCnt="6"/>
      <dgm:spPr/>
    </dgm:pt>
    <dgm:pt modelId="{172C9F17-35BD-44DF-BDC0-383BE30BE182}" type="pres">
      <dgm:prSet presAssocID="{CE28A581-7568-4434-B586-8F1E84927EBC}" presName="vert1" presStyleCnt="0"/>
      <dgm:spPr/>
    </dgm:pt>
    <dgm:pt modelId="{3BF6C247-E00C-4E2E-BAFB-CADFDB7DE989}" type="pres">
      <dgm:prSet presAssocID="{81011A3B-9710-4BD0-B875-55A6058FB8F2}" presName="thickLine" presStyleLbl="alignNode1" presStyleIdx="1" presStyleCnt="6"/>
      <dgm:spPr/>
    </dgm:pt>
    <dgm:pt modelId="{AB696352-0914-4AC4-9D4C-95106786A662}" type="pres">
      <dgm:prSet presAssocID="{81011A3B-9710-4BD0-B875-55A6058FB8F2}" presName="horz1" presStyleCnt="0"/>
      <dgm:spPr/>
    </dgm:pt>
    <dgm:pt modelId="{979036AD-8C5A-415D-8B2F-57DB228844F7}" type="pres">
      <dgm:prSet presAssocID="{81011A3B-9710-4BD0-B875-55A6058FB8F2}" presName="tx1" presStyleLbl="revTx" presStyleIdx="1" presStyleCnt="6"/>
      <dgm:spPr/>
    </dgm:pt>
    <dgm:pt modelId="{B5012D3E-59F8-46A0-B72D-11BF18E5874D}" type="pres">
      <dgm:prSet presAssocID="{81011A3B-9710-4BD0-B875-55A6058FB8F2}" presName="vert1" presStyleCnt="0"/>
      <dgm:spPr/>
    </dgm:pt>
    <dgm:pt modelId="{C4766737-974C-4956-A96D-CB9D350CD28E}" type="pres">
      <dgm:prSet presAssocID="{FBE07C24-4C58-410A-A163-562C57E2C339}" presName="thickLine" presStyleLbl="alignNode1" presStyleIdx="2" presStyleCnt="6"/>
      <dgm:spPr/>
    </dgm:pt>
    <dgm:pt modelId="{C9DA4791-BD45-4FD0-82BC-275EC76C8CF9}" type="pres">
      <dgm:prSet presAssocID="{FBE07C24-4C58-410A-A163-562C57E2C339}" presName="horz1" presStyleCnt="0"/>
      <dgm:spPr/>
    </dgm:pt>
    <dgm:pt modelId="{C9E65528-ED14-45BD-A995-60433E4239BA}" type="pres">
      <dgm:prSet presAssocID="{FBE07C24-4C58-410A-A163-562C57E2C339}" presName="tx1" presStyleLbl="revTx" presStyleIdx="2" presStyleCnt="6"/>
      <dgm:spPr/>
    </dgm:pt>
    <dgm:pt modelId="{C906E60B-5B09-4839-8F3E-A2F2ED42DFD4}" type="pres">
      <dgm:prSet presAssocID="{FBE07C24-4C58-410A-A163-562C57E2C339}" presName="vert1" presStyleCnt="0"/>
      <dgm:spPr/>
    </dgm:pt>
    <dgm:pt modelId="{EBAE6295-C906-4C01-8F3A-45FD3D2CC405}" type="pres">
      <dgm:prSet presAssocID="{221EA732-E432-4D6D-BC12-6FBFAF69BD9B}" presName="thickLine" presStyleLbl="alignNode1" presStyleIdx="3" presStyleCnt="6"/>
      <dgm:spPr/>
    </dgm:pt>
    <dgm:pt modelId="{3B9BC10C-E44A-4421-9761-F67ADAB467CB}" type="pres">
      <dgm:prSet presAssocID="{221EA732-E432-4D6D-BC12-6FBFAF69BD9B}" presName="horz1" presStyleCnt="0"/>
      <dgm:spPr/>
    </dgm:pt>
    <dgm:pt modelId="{A5C6E3D3-6C05-407D-A72D-7B0D48D6CDF6}" type="pres">
      <dgm:prSet presAssocID="{221EA732-E432-4D6D-BC12-6FBFAF69BD9B}" presName="tx1" presStyleLbl="revTx" presStyleIdx="3" presStyleCnt="6"/>
      <dgm:spPr/>
    </dgm:pt>
    <dgm:pt modelId="{67B17395-C237-4A9E-A9D2-CBE1C8DF107D}" type="pres">
      <dgm:prSet presAssocID="{221EA732-E432-4D6D-BC12-6FBFAF69BD9B}" presName="vert1" presStyleCnt="0"/>
      <dgm:spPr/>
    </dgm:pt>
    <dgm:pt modelId="{5AD1A3F6-0ADF-43D4-A4C2-9D495F390761}" type="pres">
      <dgm:prSet presAssocID="{C9C9BC0F-52E8-4D4B-B877-A9EC9AB1E2BC}" presName="thickLine" presStyleLbl="alignNode1" presStyleIdx="4" presStyleCnt="6"/>
      <dgm:spPr/>
    </dgm:pt>
    <dgm:pt modelId="{2FAA55D7-595A-4DC6-8948-14A27AB61C3D}" type="pres">
      <dgm:prSet presAssocID="{C9C9BC0F-52E8-4D4B-B877-A9EC9AB1E2BC}" presName="horz1" presStyleCnt="0"/>
      <dgm:spPr/>
    </dgm:pt>
    <dgm:pt modelId="{E46A53E3-1C24-4D58-82DB-BB655CB95907}" type="pres">
      <dgm:prSet presAssocID="{C9C9BC0F-52E8-4D4B-B877-A9EC9AB1E2BC}" presName="tx1" presStyleLbl="revTx" presStyleIdx="4" presStyleCnt="6"/>
      <dgm:spPr/>
    </dgm:pt>
    <dgm:pt modelId="{AB9187AD-8E96-4101-9B8D-E73190952A69}" type="pres">
      <dgm:prSet presAssocID="{C9C9BC0F-52E8-4D4B-B877-A9EC9AB1E2BC}" presName="vert1" presStyleCnt="0"/>
      <dgm:spPr/>
    </dgm:pt>
    <dgm:pt modelId="{290E7D38-8CCD-46C9-ABCA-6990C12D988C}" type="pres">
      <dgm:prSet presAssocID="{BAD2DE71-45A7-483A-A827-EEA9DF4D158D}" presName="thickLine" presStyleLbl="alignNode1" presStyleIdx="5" presStyleCnt="6"/>
      <dgm:spPr/>
    </dgm:pt>
    <dgm:pt modelId="{E7E1AC02-69FD-43B8-8558-77BEE5ED28C6}" type="pres">
      <dgm:prSet presAssocID="{BAD2DE71-45A7-483A-A827-EEA9DF4D158D}" presName="horz1" presStyleCnt="0"/>
      <dgm:spPr/>
    </dgm:pt>
    <dgm:pt modelId="{10FB43C3-4E6A-47E7-BD4C-E1230DA06AF6}" type="pres">
      <dgm:prSet presAssocID="{BAD2DE71-45A7-483A-A827-EEA9DF4D158D}" presName="tx1" presStyleLbl="revTx" presStyleIdx="5" presStyleCnt="6"/>
      <dgm:spPr/>
    </dgm:pt>
    <dgm:pt modelId="{AC5340C2-7D3C-40DE-A0EB-3F9FF01EC16B}" type="pres">
      <dgm:prSet presAssocID="{BAD2DE71-45A7-483A-A827-EEA9DF4D158D}" presName="vert1" presStyleCnt="0"/>
      <dgm:spPr/>
    </dgm:pt>
  </dgm:ptLst>
  <dgm:cxnLst>
    <dgm:cxn modelId="{A378A010-FB75-4D91-9FF1-865E630EAEC1}" srcId="{443F6D88-4C90-41D6-9882-0949DAC40C43}" destId="{FBE07C24-4C58-410A-A163-562C57E2C339}" srcOrd="2" destOrd="0" parTransId="{95E4302F-F434-4413-9E55-9F8C2D27A193}" sibTransId="{8669AC39-D60E-43CE-A0CA-790576A6B966}"/>
    <dgm:cxn modelId="{55B0012C-DEE6-483E-946A-E03F1449EE62}" type="presOf" srcId="{CE28A581-7568-4434-B586-8F1E84927EBC}" destId="{8D71F2C7-0BAF-4F35-8699-C9C8986BC91A}" srcOrd="0" destOrd="0" presId="urn:microsoft.com/office/officeart/2008/layout/LinedList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3B9B3F5B-DCB3-466D-B9F6-B31E016E91BA}" type="presOf" srcId="{BAD2DE71-45A7-483A-A827-EEA9DF4D158D}" destId="{10FB43C3-4E6A-47E7-BD4C-E1230DA06AF6}" srcOrd="0" destOrd="0" presId="urn:microsoft.com/office/officeart/2008/layout/LinedList"/>
    <dgm:cxn modelId="{327E0241-9061-4415-8DCE-C2A081ED5A8A}" type="presOf" srcId="{FBE07C24-4C58-410A-A163-562C57E2C339}" destId="{C9E65528-ED14-45BD-A995-60433E4239BA}" srcOrd="0" destOrd="0" presId="urn:microsoft.com/office/officeart/2008/layout/LinedList"/>
    <dgm:cxn modelId="{11A08D77-1D72-4B0E-9782-2648CACA03F8}" type="presOf" srcId="{C9C9BC0F-52E8-4D4B-B877-A9EC9AB1E2BC}" destId="{E46A53E3-1C24-4D58-82DB-BB655CB95907}" srcOrd="0" destOrd="0" presId="urn:microsoft.com/office/officeart/2008/layout/LinedList"/>
    <dgm:cxn modelId="{BADA5559-A25B-4DD2-AB36-56956C1E76D7}" srcId="{443F6D88-4C90-41D6-9882-0949DAC40C43}" destId="{C9C9BC0F-52E8-4D4B-B877-A9EC9AB1E2BC}" srcOrd="4" destOrd="0" parTransId="{06585CD3-92B5-4168-A27F-1D32718ECE2B}" sibTransId="{41D5AFC1-BB6B-44F6-8D33-0035102A57E3}"/>
    <dgm:cxn modelId="{5C86BF7C-9BE3-4887-85FD-C67C99DE0A62}" type="presOf" srcId="{221EA732-E432-4D6D-BC12-6FBFAF69BD9B}" destId="{A5C6E3D3-6C05-407D-A72D-7B0D48D6CDF6}" srcOrd="0" destOrd="0" presId="urn:microsoft.com/office/officeart/2008/layout/LinedList"/>
    <dgm:cxn modelId="{3B978393-97A1-4B1E-84BC-AE8D6F3406E0}" srcId="{443F6D88-4C90-41D6-9882-0949DAC40C43}" destId="{221EA732-E432-4D6D-BC12-6FBFAF69BD9B}" srcOrd="3" destOrd="0" parTransId="{0F4D24F0-132F-4920-BB59-15DD40374AB7}" sibTransId="{0304400E-6FBC-4BB7-99C1-5DF161769ABD}"/>
    <dgm:cxn modelId="{38AF8F93-7B6E-4A31-B5F3-4234532FD0D3}" srcId="{443F6D88-4C90-41D6-9882-0949DAC40C43}" destId="{81011A3B-9710-4BD0-B875-55A6058FB8F2}" srcOrd="1" destOrd="0" parTransId="{789FDCE4-320E-46A9-B8B2-AD082F886981}" sibTransId="{876A99D1-2C59-4811-BFD1-C769687AD92B}"/>
    <dgm:cxn modelId="{FC1E10BF-09ED-4254-961E-0F8063121A24}" type="presOf" srcId="{81011A3B-9710-4BD0-B875-55A6058FB8F2}" destId="{979036AD-8C5A-415D-8B2F-57DB228844F7}" srcOrd="0" destOrd="0" presId="urn:microsoft.com/office/officeart/2008/layout/LinedList"/>
    <dgm:cxn modelId="{01E1E3C5-FED3-46AA-83C8-330B93BEB2D6}" srcId="{443F6D88-4C90-41D6-9882-0949DAC40C43}" destId="{CE28A581-7568-4434-B586-8F1E84927EBC}" srcOrd="0" destOrd="0" parTransId="{4C2F3C1F-D980-4CA8-89FD-E87B1537890D}" sibTransId="{E2D76411-7E68-49A1-9766-D3D9EC5EF2AF}"/>
    <dgm:cxn modelId="{948037C9-DEC3-462E-A5ED-3B42CB95BC7A}" srcId="{443F6D88-4C90-41D6-9882-0949DAC40C43}" destId="{BAD2DE71-45A7-483A-A827-EEA9DF4D158D}" srcOrd="5" destOrd="0" parTransId="{B444E099-3A1E-4EA9-BFD5-7BF249F22A61}" sibTransId="{AE274D4A-38BB-4A19-83AA-D4305AD29F3D}"/>
    <dgm:cxn modelId="{C28EE9AD-CAA2-4463-89AF-9C6266AB6915}" type="presParOf" srcId="{ED43A978-19E3-41F3-8893-A94DCF929193}" destId="{2672FEC8-0BFE-49BA-ADCE-195DE7544E34}" srcOrd="0" destOrd="0" presId="urn:microsoft.com/office/officeart/2008/layout/LinedList"/>
    <dgm:cxn modelId="{E30A0CD0-BAB2-446E-A155-81E88162A230}" type="presParOf" srcId="{ED43A978-19E3-41F3-8893-A94DCF929193}" destId="{BBC40E5D-F64C-4668-A34F-B2875971E014}" srcOrd="1" destOrd="0" presId="urn:microsoft.com/office/officeart/2008/layout/LinedList"/>
    <dgm:cxn modelId="{62140C36-11E1-4494-A7C0-EE19793F0B11}" type="presParOf" srcId="{BBC40E5D-F64C-4668-A34F-B2875971E014}" destId="{8D71F2C7-0BAF-4F35-8699-C9C8986BC91A}" srcOrd="0" destOrd="0" presId="urn:microsoft.com/office/officeart/2008/layout/LinedList"/>
    <dgm:cxn modelId="{7A77658B-BB83-46B4-B0C6-6316A61C6FFA}" type="presParOf" srcId="{BBC40E5D-F64C-4668-A34F-B2875971E014}" destId="{172C9F17-35BD-44DF-BDC0-383BE30BE182}" srcOrd="1" destOrd="0" presId="urn:microsoft.com/office/officeart/2008/layout/LinedList"/>
    <dgm:cxn modelId="{ACCCD728-11A7-410A-A724-32D861D856C1}" type="presParOf" srcId="{ED43A978-19E3-41F3-8893-A94DCF929193}" destId="{3BF6C247-E00C-4E2E-BAFB-CADFDB7DE989}" srcOrd="2" destOrd="0" presId="urn:microsoft.com/office/officeart/2008/layout/LinedList"/>
    <dgm:cxn modelId="{6021A318-CF05-4B89-A319-A2193C28687C}" type="presParOf" srcId="{ED43A978-19E3-41F3-8893-A94DCF929193}" destId="{AB696352-0914-4AC4-9D4C-95106786A662}" srcOrd="3" destOrd="0" presId="urn:microsoft.com/office/officeart/2008/layout/LinedList"/>
    <dgm:cxn modelId="{408DC594-FD17-4AFF-A731-D1278EC87857}" type="presParOf" srcId="{AB696352-0914-4AC4-9D4C-95106786A662}" destId="{979036AD-8C5A-415D-8B2F-57DB228844F7}" srcOrd="0" destOrd="0" presId="urn:microsoft.com/office/officeart/2008/layout/LinedList"/>
    <dgm:cxn modelId="{0BFD23DC-832C-4070-9573-ED44971D80F0}" type="presParOf" srcId="{AB696352-0914-4AC4-9D4C-95106786A662}" destId="{B5012D3E-59F8-46A0-B72D-11BF18E5874D}" srcOrd="1" destOrd="0" presId="urn:microsoft.com/office/officeart/2008/layout/LinedList"/>
    <dgm:cxn modelId="{2BA2D9B6-9914-4961-A668-6BEF8C3C97E3}" type="presParOf" srcId="{ED43A978-19E3-41F3-8893-A94DCF929193}" destId="{C4766737-974C-4956-A96D-CB9D350CD28E}" srcOrd="4" destOrd="0" presId="urn:microsoft.com/office/officeart/2008/layout/LinedList"/>
    <dgm:cxn modelId="{02DE7B00-40D8-4933-B588-355453314C47}" type="presParOf" srcId="{ED43A978-19E3-41F3-8893-A94DCF929193}" destId="{C9DA4791-BD45-4FD0-82BC-275EC76C8CF9}" srcOrd="5" destOrd="0" presId="urn:microsoft.com/office/officeart/2008/layout/LinedList"/>
    <dgm:cxn modelId="{FFC17187-A67E-4948-A7F5-355D0D0AE6FC}" type="presParOf" srcId="{C9DA4791-BD45-4FD0-82BC-275EC76C8CF9}" destId="{C9E65528-ED14-45BD-A995-60433E4239BA}" srcOrd="0" destOrd="0" presId="urn:microsoft.com/office/officeart/2008/layout/LinedList"/>
    <dgm:cxn modelId="{AB0B9038-706A-4FA8-89D7-2B870CF05ACB}" type="presParOf" srcId="{C9DA4791-BD45-4FD0-82BC-275EC76C8CF9}" destId="{C906E60B-5B09-4839-8F3E-A2F2ED42DFD4}" srcOrd="1" destOrd="0" presId="urn:microsoft.com/office/officeart/2008/layout/LinedList"/>
    <dgm:cxn modelId="{30AC5782-7752-4760-84AF-AD9B69FF4AFF}" type="presParOf" srcId="{ED43A978-19E3-41F3-8893-A94DCF929193}" destId="{EBAE6295-C906-4C01-8F3A-45FD3D2CC405}" srcOrd="6" destOrd="0" presId="urn:microsoft.com/office/officeart/2008/layout/LinedList"/>
    <dgm:cxn modelId="{1EF8696C-FFDC-4D8C-ACD5-12D97849E33A}" type="presParOf" srcId="{ED43A978-19E3-41F3-8893-A94DCF929193}" destId="{3B9BC10C-E44A-4421-9761-F67ADAB467CB}" srcOrd="7" destOrd="0" presId="urn:microsoft.com/office/officeart/2008/layout/LinedList"/>
    <dgm:cxn modelId="{52F37588-0730-4130-9EF6-613B855E4B97}" type="presParOf" srcId="{3B9BC10C-E44A-4421-9761-F67ADAB467CB}" destId="{A5C6E3D3-6C05-407D-A72D-7B0D48D6CDF6}" srcOrd="0" destOrd="0" presId="urn:microsoft.com/office/officeart/2008/layout/LinedList"/>
    <dgm:cxn modelId="{0588C382-FDE6-4A4B-9CAD-1C9FAEE7929E}" type="presParOf" srcId="{3B9BC10C-E44A-4421-9761-F67ADAB467CB}" destId="{67B17395-C237-4A9E-A9D2-CBE1C8DF107D}" srcOrd="1" destOrd="0" presId="urn:microsoft.com/office/officeart/2008/layout/LinedList"/>
    <dgm:cxn modelId="{7B5156AC-1FC9-4D10-8100-91D7FE410047}" type="presParOf" srcId="{ED43A978-19E3-41F3-8893-A94DCF929193}" destId="{5AD1A3F6-0ADF-43D4-A4C2-9D495F390761}" srcOrd="8" destOrd="0" presId="urn:microsoft.com/office/officeart/2008/layout/LinedList"/>
    <dgm:cxn modelId="{4929151A-8598-4CBD-8E00-403A95AE445A}" type="presParOf" srcId="{ED43A978-19E3-41F3-8893-A94DCF929193}" destId="{2FAA55D7-595A-4DC6-8948-14A27AB61C3D}" srcOrd="9" destOrd="0" presId="urn:microsoft.com/office/officeart/2008/layout/LinedList"/>
    <dgm:cxn modelId="{648FBED2-5663-48D7-8E45-536B9E9737B3}" type="presParOf" srcId="{2FAA55D7-595A-4DC6-8948-14A27AB61C3D}" destId="{E46A53E3-1C24-4D58-82DB-BB655CB95907}" srcOrd="0" destOrd="0" presId="urn:microsoft.com/office/officeart/2008/layout/LinedList"/>
    <dgm:cxn modelId="{F1AFDC6F-63B9-4FB1-B2D3-889531667ED7}" type="presParOf" srcId="{2FAA55D7-595A-4DC6-8948-14A27AB61C3D}" destId="{AB9187AD-8E96-4101-9B8D-E73190952A69}" srcOrd="1" destOrd="0" presId="urn:microsoft.com/office/officeart/2008/layout/LinedList"/>
    <dgm:cxn modelId="{60101D34-EA03-44E7-9258-59D4B45D4F7E}" type="presParOf" srcId="{ED43A978-19E3-41F3-8893-A94DCF929193}" destId="{290E7D38-8CCD-46C9-ABCA-6990C12D988C}" srcOrd="10" destOrd="0" presId="urn:microsoft.com/office/officeart/2008/layout/LinedList"/>
    <dgm:cxn modelId="{2F70D287-54B8-4B9C-A60F-853265E4EEE0}" type="presParOf" srcId="{ED43A978-19E3-41F3-8893-A94DCF929193}" destId="{E7E1AC02-69FD-43B8-8558-77BEE5ED28C6}" srcOrd="11" destOrd="0" presId="urn:microsoft.com/office/officeart/2008/layout/LinedList"/>
    <dgm:cxn modelId="{E642367F-F9AC-4383-85C3-0AB0318C5AC5}" type="presParOf" srcId="{E7E1AC02-69FD-43B8-8558-77BEE5ED28C6}" destId="{10FB43C3-4E6A-47E7-BD4C-E1230DA06AF6}" srcOrd="0" destOrd="0" presId="urn:microsoft.com/office/officeart/2008/layout/LinedList"/>
    <dgm:cxn modelId="{B5F37B9F-6A30-4490-B6A6-A196FB8A2552}" type="presParOf" srcId="{E7E1AC02-69FD-43B8-8558-77BEE5ED28C6}" destId="{AC5340C2-7D3C-40DE-A0EB-3F9FF01EC1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3F6D88-4C90-41D6-9882-0949DAC40C43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92D989E-E9D7-4DAD-A31A-4B2141025F3D}">
      <dgm:prSet phldr="0" custT="1"/>
      <dgm:spPr/>
      <dgm:t>
        <a:bodyPr/>
        <a:lstStyle/>
        <a:p>
          <a:pPr algn="l" rtl="0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33B86E29-A73A-444A-8578-8EA247030476}" type="parTrans" cxnId="{BE3CC01D-AAF4-4661-A388-67F9802C092B}">
      <dgm:prSet/>
      <dgm:spPr/>
      <dgm:t>
        <a:bodyPr/>
        <a:lstStyle/>
        <a:p>
          <a:endParaRPr lang="hr-HR" sz="2400"/>
        </a:p>
      </dgm:t>
    </dgm:pt>
    <dgm:pt modelId="{2634FDF0-F3EE-4E6C-B207-2A27AF8CAB39}" type="sibTrans" cxnId="{BE3CC01D-AAF4-4661-A388-67F9802C092B}">
      <dgm:prSet/>
      <dgm:spPr/>
      <dgm:t>
        <a:bodyPr/>
        <a:lstStyle/>
        <a:p>
          <a:endParaRPr lang="hr-HR" sz="2400"/>
        </a:p>
      </dgm:t>
    </dgm:pt>
    <dgm:pt modelId="{A60931DC-8CC6-402A-BF22-15B6FA18ED80}">
      <dgm:prSet phldr="0" custT="1"/>
      <dgm:spPr/>
      <dgm:t>
        <a:bodyPr/>
        <a:lstStyle/>
        <a:p>
          <a:pPr algn="l"/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dirty="0">
            <a:solidFill>
              <a:srgbClr val="000000"/>
            </a:solidFill>
            <a:latin typeface="Arial"/>
            <a:cs typeface="Arial"/>
          </a:endParaRPr>
        </a:p>
      </dgm:t>
    </dgm:pt>
    <dgm:pt modelId="{31CB3EFC-7EF0-4A80-973A-5D55CBE87128}" type="parTrans" cxnId="{6E5262E0-4858-42D6-A771-87F87879C57F}">
      <dgm:prSet/>
      <dgm:spPr/>
      <dgm:t>
        <a:bodyPr/>
        <a:lstStyle/>
        <a:p>
          <a:endParaRPr lang="hr-HR" sz="2400"/>
        </a:p>
      </dgm:t>
    </dgm:pt>
    <dgm:pt modelId="{D1663D00-2029-49F8-8A8B-79D6B9575EE0}" type="sibTrans" cxnId="{6E5262E0-4858-42D6-A771-87F87879C57F}">
      <dgm:prSet/>
      <dgm:spPr/>
      <dgm:t>
        <a:bodyPr/>
        <a:lstStyle/>
        <a:p>
          <a:endParaRPr lang="hr-HR" sz="2400"/>
        </a:p>
      </dgm:t>
    </dgm:pt>
    <dgm:pt modelId="{C03583AE-2DCB-4DB3-A363-14B94A68CCAB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1EBD00DC-A842-41E4-A5D1-3E8CE4A3803A}" type="parTrans" cxnId="{96241855-A82D-4116-9686-E80C51AD7BA9}">
      <dgm:prSet/>
      <dgm:spPr/>
      <dgm:t>
        <a:bodyPr/>
        <a:lstStyle/>
        <a:p>
          <a:endParaRPr lang="hr-HR" sz="2400"/>
        </a:p>
      </dgm:t>
    </dgm:pt>
    <dgm:pt modelId="{D670809E-502B-44A5-ACCC-489B671D9BE6}" type="sibTrans" cxnId="{96241855-A82D-4116-9686-E80C51AD7BA9}">
      <dgm:prSet/>
      <dgm:spPr/>
      <dgm:t>
        <a:bodyPr/>
        <a:lstStyle/>
        <a:p>
          <a:endParaRPr lang="hr-HR" sz="2400"/>
        </a:p>
      </dgm:t>
    </dgm:pt>
    <dgm:pt modelId="{90FCF55D-AE48-4BEF-9FCB-F49EDC14A417}">
      <dgm:prSet phldr="0" custT="1"/>
      <dgm:spPr/>
      <dgm:t>
        <a:bodyPr/>
        <a:lstStyle/>
        <a:p>
          <a:pPr algn="l"/>
          <a:r>
            <a:rPr lang="hr-HR" sz="24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dirty="0">
            <a:solidFill>
              <a:srgbClr val="000000"/>
            </a:solidFill>
            <a:latin typeface="+mj-lt"/>
            <a:cs typeface="Arial"/>
          </a:endParaRPr>
        </a:p>
      </dgm:t>
    </dgm:pt>
    <dgm:pt modelId="{B29329C8-C981-471F-8CAB-8D270407C759}" type="parTrans" cxnId="{8C93AFCD-7698-4844-9E58-FAE9023AD1A3}">
      <dgm:prSet/>
      <dgm:spPr/>
      <dgm:t>
        <a:bodyPr/>
        <a:lstStyle/>
        <a:p>
          <a:endParaRPr lang="hr-HR" sz="2400"/>
        </a:p>
      </dgm:t>
    </dgm:pt>
    <dgm:pt modelId="{02B18130-410B-458A-A4A4-7222944811EB}" type="sibTrans" cxnId="{8C93AFCD-7698-4844-9E58-FAE9023AD1A3}">
      <dgm:prSet/>
      <dgm:spPr/>
      <dgm:t>
        <a:bodyPr/>
        <a:lstStyle/>
        <a:p>
          <a:endParaRPr lang="hr-HR" sz="2400"/>
        </a:p>
      </dgm:t>
    </dgm:pt>
    <dgm:pt modelId="{ED43A978-19E3-41F3-8893-A94DCF929193}" type="pres">
      <dgm:prSet presAssocID="{443F6D88-4C90-41D6-9882-0949DAC40C43}" presName="vert0" presStyleCnt="0">
        <dgm:presLayoutVars>
          <dgm:dir/>
          <dgm:animOne val="branch"/>
          <dgm:animLvl val="lvl"/>
        </dgm:presLayoutVars>
      </dgm:prSet>
      <dgm:spPr/>
    </dgm:pt>
    <dgm:pt modelId="{1342FC32-5C79-414E-9D28-6239E6283E0E}" type="pres">
      <dgm:prSet presAssocID="{F92D989E-E9D7-4DAD-A31A-4B2141025F3D}" presName="thickLine" presStyleLbl="alignNode1" presStyleIdx="0" presStyleCnt="4"/>
      <dgm:spPr/>
    </dgm:pt>
    <dgm:pt modelId="{11E1082C-14F1-4EBF-96E4-AF77FC50D574}" type="pres">
      <dgm:prSet presAssocID="{F92D989E-E9D7-4DAD-A31A-4B2141025F3D}" presName="horz1" presStyleCnt="0"/>
      <dgm:spPr/>
    </dgm:pt>
    <dgm:pt modelId="{6A23CCB3-4951-4FB2-AFCA-91328941E00F}" type="pres">
      <dgm:prSet presAssocID="{F92D989E-E9D7-4DAD-A31A-4B2141025F3D}" presName="tx1" presStyleLbl="revTx" presStyleIdx="0" presStyleCnt="4"/>
      <dgm:spPr/>
    </dgm:pt>
    <dgm:pt modelId="{EE59CC10-8125-4077-8926-AA26041C1B2E}" type="pres">
      <dgm:prSet presAssocID="{F92D989E-E9D7-4DAD-A31A-4B2141025F3D}" presName="vert1" presStyleCnt="0"/>
      <dgm:spPr/>
    </dgm:pt>
    <dgm:pt modelId="{C4CCBA19-FEE4-471C-B495-2AA66C34D1BD}" type="pres">
      <dgm:prSet presAssocID="{A60931DC-8CC6-402A-BF22-15B6FA18ED80}" presName="thickLine" presStyleLbl="alignNode1" presStyleIdx="1" presStyleCnt="4"/>
      <dgm:spPr/>
    </dgm:pt>
    <dgm:pt modelId="{A3A05E3E-DE86-467E-8ED8-A307D3BE224A}" type="pres">
      <dgm:prSet presAssocID="{A60931DC-8CC6-402A-BF22-15B6FA18ED80}" presName="horz1" presStyleCnt="0"/>
      <dgm:spPr/>
    </dgm:pt>
    <dgm:pt modelId="{9EA5B382-0116-4F15-95A6-880F54A8C4BD}" type="pres">
      <dgm:prSet presAssocID="{A60931DC-8CC6-402A-BF22-15B6FA18ED80}" presName="tx1" presStyleLbl="revTx" presStyleIdx="1" presStyleCnt="4"/>
      <dgm:spPr/>
    </dgm:pt>
    <dgm:pt modelId="{656547FF-947F-4DDD-A987-323BE0A2E0C5}" type="pres">
      <dgm:prSet presAssocID="{A60931DC-8CC6-402A-BF22-15B6FA18ED80}" presName="vert1" presStyleCnt="0"/>
      <dgm:spPr/>
    </dgm:pt>
    <dgm:pt modelId="{1F8D51A9-614C-4257-A333-AC55053AA42D}" type="pres">
      <dgm:prSet presAssocID="{C03583AE-2DCB-4DB3-A363-14B94A68CCAB}" presName="thickLine" presStyleLbl="alignNode1" presStyleIdx="2" presStyleCnt="4"/>
      <dgm:spPr/>
    </dgm:pt>
    <dgm:pt modelId="{6DCD18B5-09F4-4654-86BC-D6990DDD65BC}" type="pres">
      <dgm:prSet presAssocID="{C03583AE-2DCB-4DB3-A363-14B94A68CCAB}" presName="horz1" presStyleCnt="0"/>
      <dgm:spPr/>
    </dgm:pt>
    <dgm:pt modelId="{B3C620CE-2874-41EB-A38A-1944CF683D9C}" type="pres">
      <dgm:prSet presAssocID="{C03583AE-2DCB-4DB3-A363-14B94A68CCAB}" presName="tx1" presStyleLbl="revTx" presStyleIdx="2" presStyleCnt="4"/>
      <dgm:spPr/>
    </dgm:pt>
    <dgm:pt modelId="{D04B22A5-B1DB-4A09-9DC0-3856CFEE8B48}" type="pres">
      <dgm:prSet presAssocID="{C03583AE-2DCB-4DB3-A363-14B94A68CCAB}" presName="vert1" presStyleCnt="0"/>
      <dgm:spPr/>
    </dgm:pt>
    <dgm:pt modelId="{1119EA43-AF91-4914-8C96-A0E743D855ED}" type="pres">
      <dgm:prSet presAssocID="{90FCF55D-AE48-4BEF-9FCB-F49EDC14A417}" presName="thickLine" presStyleLbl="alignNode1" presStyleIdx="3" presStyleCnt="4"/>
      <dgm:spPr/>
    </dgm:pt>
    <dgm:pt modelId="{C262C964-58CD-41F7-9D38-DC055B470CB7}" type="pres">
      <dgm:prSet presAssocID="{90FCF55D-AE48-4BEF-9FCB-F49EDC14A417}" presName="horz1" presStyleCnt="0"/>
      <dgm:spPr/>
    </dgm:pt>
    <dgm:pt modelId="{D49CA66E-7FAE-44E3-8100-5F1DDAC3D5AA}" type="pres">
      <dgm:prSet presAssocID="{90FCF55D-AE48-4BEF-9FCB-F49EDC14A417}" presName="tx1" presStyleLbl="revTx" presStyleIdx="3" presStyleCnt="4"/>
      <dgm:spPr/>
    </dgm:pt>
    <dgm:pt modelId="{D02EFEBD-3C0C-4A81-909A-FB2BBDC7E6D5}" type="pres">
      <dgm:prSet presAssocID="{90FCF55D-AE48-4BEF-9FCB-F49EDC14A417}" presName="vert1" presStyleCnt="0"/>
      <dgm:spPr/>
    </dgm:pt>
  </dgm:ptLst>
  <dgm:cxnLst>
    <dgm:cxn modelId="{BE3CC01D-AAF4-4661-A388-67F9802C092B}" srcId="{443F6D88-4C90-41D6-9882-0949DAC40C43}" destId="{F92D989E-E9D7-4DAD-A31A-4B2141025F3D}" srcOrd="0" destOrd="0" parTransId="{33B86E29-A73A-444A-8578-8EA247030476}" sibTransId="{2634FDF0-F3EE-4E6C-B207-2A27AF8CAB39}"/>
    <dgm:cxn modelId="{A5CE832E-0CEE-4817-9496-4B82A80DA725}" type="presOf" srcId="{443F6D88-4C90-41D6-9882-0949DAC40C43}" destId="{ED43A978-19E3-41F3-8893-A94DCF929193}" srcOrd="0" destOrd="0" presId="urn:microsoft.com/office/officeart/2008/layout/LinedList"/>
    <dgm:cxn modelId="{96241855-A82D-4116-9686-E80C51AD7BA9}" srcId="{443F6D88-4C90-41D6-9882-0949DAC40C43}" destId="{C03583AE-2DCB-4DB3-A363-14B94A68CCAB}" srcOrd="2" destOrd="0" parTransId="{1EBD00DC-A842-41E4-A5D1-3E8CE4A3803A}" sibTransId="{D670809E-502B-44A5-ACCC-489B671D9BE6}"/>
    <dgm:cxn modelId="{C6A695B5-6A05-43EB-9BFD-7B92EDD5B79D}" type="presOf" srcId="{F92D989E-E9D7-4DAD-A31A-4B2141025F3D}" destId="{6A23CCB3-4951-4FB2-AFCA-91328941E00F}" srcOrd="0" destOrd="0" presId="urn:microsoft.com/office/officeart/2008/layout/LinedList"/>
    <dgm:cxn modelId="{12CBC7B7-E67D-481A-8B49-EA37E0ABADD3}" type="presOf" srcId="{C03583AE-2DCB-4DB3-A363-14B94A68CCAB}" destId="{B3C620CE-2874-41EB-A38A-1944CF683D9C}" srcOrd="0" destOrd="0" presId="urn:microsoft.com/office/officeart/2008/layout/LinedList"/>
    <dgm:cxn modelId="{8C93AFCD-7698-4844-9E58-FAE9023AD1A3}" srcId="{443F6D88-4C90-41D6-9882-0949DAC40C43}" destId="{90FCF55D-AE48-4BEF-9FCB-F49EDC14A417}" srcOrd="3" destOrd="0" parTransId="{B29329C8-C981-471F-8CAB-8D270407C759}" sibTransId="{02B18130-410B-458A-A4A4-7222944811EB}"/>
    <dgm:cxn modelId="{B451E1DC-A5D5-46E3-BADF-7C09D4BDB75D}" type="presOf" srcId="{90FCF55D-AE48-4BEF-9FCB-F49EDC14A417}" destId="{D49CA66E-7FAE-44E3-8100-5F1DDAC3D5AA}" srcOrd="0" destOrd="0" presId="urn:microsoft.com/office/officeart/2008/layout/LinedList"/>
    <dgm:cxn modelId="{6E5262E0-4858-42D6-A771-87F87879C57F}" srcId="{443F6D88-4C90-41D6-9882-0949DAC40C43}" destId="{A60931DC-8CC6-402A-BF22-15B6FA18ED80}" srcOrd="1" destOrd="0" parTransId="{31CB3EFC-7EF0-4A80-973A-5D55CBE87128}" sibTransId="{D1663D00-2029-49F8-8A8B-79D6B9575EE0}"/>
    <dgm:cxn modelId="{8573A0FB-4831-4A74-8767-95079D578A87}" type="presOf" srcId="{A60931DC-8CC6-402A-BF22-15B6FA18ED80}" destId="{9EA5B382-0116-4F15-95A6-880F54A8C4BD}" srcOrd="0" destOrd="0" presId="urn:microsoft.com/office/officeart/2008/layout/LinedList"/>
    <dgm:cxn modelId="{CBF19CC3-09E1-4B84-B734-C7B1D7232EB3}" type="presParOf" srcId="{ED43A978-19E3-41F3-8893-A94DCF929193}" destId="{1342FC32-5C79-414E-9D28-6239E6283E0E}" srcOrd="0" destOrd="0" presId="urn:microsoft.com/office/officeart/2008/layout/LinedList"/>
    <dgm:cxn modelId="{7784695A-2A13-4137-896B-F0998EF3A86C}" type="presParOf" srcId="{ED43A978-19E3-41F3-8893-A94DCF929193}" destId="{11E1082C-14F1-4EBF-96E4-AF77FC50D574}" srcOrd="1" destOrd="0" presId="urn:microsoft.com/office/officeart/2008/layout/LinedList"/>
    <dgm:cxn modelId="{38076745-884F-421B-890F-7A5C090ED527}" type="presParOf" srcId="{11E1082C-14F1-4EBF-96E4-AF77FC50D574}" destId="{6A23CCB3-4951-4FB2-AFCA-91328941E00F}" srcOrd="0" destOrd="0" presId="urn:microsoft.com/office/officeart/2008/layout/LinedList"/>
    <dgm:cxn modelId="{936EC682-38DC-4CD1-AEE5-64E91B907934}" type="presParOf" srcId="{11E1082C-14F1-4EBF-96E4-AF77FC50D574}" destId="{EE59CC10-8125-4077-8926-AA26041C1B2E}" srcOrd="1" destOrd="0" presId="urn:microsoft.com/office/officeart/2008/layout/LinedList"/>
    <dgm:cxn modelId="{B8DB1579-5C36-4B85-90C4-42A218FA56EC}" type="presParOf" srcId="{ED43A978-19E3-41F3-8893-A94DCF929193}" destId="{C4CCBA19-FEE4-471C-B495-2AA66C34D1BD}" srcOrd="2" destOrd="0" presId="urn:microsoft.com/office/officeart/2008/layout/LinedList"/>
    <dgm:cxn modelId="{ECB0E443-0E4B-468C-B28F-EAF47D1385C7}" type="presParOf" srcId="{ED43A978-19E3-41F3-8893-A94DCF929193}" destId="{A3A05E3E-DE86-467E-8ED8-A307D3BE224A}" srcOrd="3" destOrd="0" presId="urn:microsoft.com/office/officeart/2008/layout/LinedList"/>
    <dgm:cxn modelId="{2B4C9F6D-66FC-42EA-87F3-D6F761C71C6D}" type="presParOf" srcId="{A3A05E3E-DE86-467E-8ED8-A307D3BE224A}" destId="{9EA5B382-0116-4F15-95A6-880F54A8C4BD}" srcOrd="0" destOrd="0" presId="urn:microsoft.com/office/officeart/2008/layout/LinedList"/>
    <dgm:cxn modelId="{CCD147D2-D7E1-495C-A996-AB5B57EAD0F4}" type="presParOf" srcId="{A3A05E3E-DE86-467E-8ED8-A307D3BE224A}" destId="{656547FF-947F-4DDD-A987-323BE0A2E0C5}" srcOrd="1" destOrd="0" presId="urn:microsoft.com/office/officeart/2008/layout/LinedList"/>
    <dgm:cxn modelId="{5ABB8650-60FA-4DE1-9C5E-05B62ABD57A8}" type="presParOf" srcId="{ED43A978-19E3-41F3-8893-A94DCF929193}" destId="{1F8D51A9-614C-4257-A333-AC55053AA42D}" srcOrd="4" destOrd="0" presId="urn:microsoft.com/office/officeart/2008/layout/LinedList"/>
    <dgm:cxn modelId="{6D1DEC44-0B5B-4179-A615-F15D90256619}" type="presParOf" srcId="{ED43A978-19E3-41F3-8893-A94DCF929193}" destId="{6DCD18B5-09F4-4654-86BC-D6990DDD65BC}" srcOrd="5" destOrd="0" presId="urn:microsoft.com/office/officeart/2008/layout/LinedList"/>
    <dgm:cxn modelId="{5A8ECAD0-E243-4C9B-B568-9A8ABC00197F}" type="presParOf" srcId="{6DCD18B5-09F4-4654-86BC-D6990DDD65BC}" destId="{B3C620CE-2874-41EB-A38A-1944CF683D9C}" srcOrd="0" destOrd="0" presId="urn:microsoft.com/office/officeart/2008/layout/LinedList"/>
    <dgm:cxn modelId="{2EC81BF4-2252-4A9C-99E3-5320CDDAA9E6}" type="presParOf" srcId="{6DCD18B5-09F4-4654-86BC-D6990DDD65BC}" destId="{D04B22A5-B1DB-4A09-9DC0-3856CFEE8B48}" srcOrd="1" destOrd="0" presId="urn:microsoft.com/office/officeart/2008/layout/LinedList"/>
    <dgm:cxn modelId="{CD4F2166-626D-418A-9E3E-E4B4B878966B}" type="presParOf" srcId="{ED43A978-19E3-41F3-8893-A94DCF929193}" destId="{1119EA43-AF91-4914-8C96-A0E743D855ED}" srcOrd="6" destOrd="0" presId="urn:microsoft.com/office/officeart/2008/layout/LinedList"/>
    <dgm:cxn modelId="{40EDBCA5-8185-4B37-B63F-5D3338404562}" type="presParOf" srcId="{ED43A978-19E3-41F3-8893-A94DCF929193}" destId="{C262C964-58CD-41F7-9D38-DC055B470CB7}" srcOrd="7" destOrd="0" presId="urn:microsoft.com/office/officeart/2008/layout/LinedList"/>
    <dgm:cxn modelId="{3CFDB189-C82B-44FC-A8F5-9DEE5EE7CE8D}" type="presParOf" srcId="{C262C964-58CD-41F7-9D38-DC055B470CB7}" destId="{D49CA66E-7FAE-44E3-8100-5F1DDAC3D5AA}" srcOrd="0" destOrd="0" presId="urn:microsoft.com/office/officeart/2008/layout/LinedList"/>
    <dgm:cxn modelId="{C66D0C3A-35F4-4F90-B9A1-924263B2C83D}" type="presParOf" srcId="{C262C964-58CD-41F7-9D38-DC055B470CB7}" destId="{D02EFEBD-3C0C-4A81-909A-FB2BBDC7E6D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BB9F6-F359-48D3-8EBD-86DFB56C22CB}">
      <dsp:nvSpPr>
        <dsp:cNvPr id="0" name=""/>
        <dsp:cNvSpPr/>
      </dsp:nvSpPr>
      <dsp:spPr>
        <a:xfrm>
          <a:off x="0" y="0"/>
          <a:ext cx="1138078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FCE6D-F1A1-408A-986E-42D3DA5A5C80}">
      <dsp:nvSpPr>
        <dsp:cNvPr id="0" name=""/>
        <dsp:cNvSpPr/>
      </dsp:nvSpPr>
      <dsp:spPr>
        <a:xfrm>
          <a:off x="0" y="0"/>
          <a:ext cx="11380787" cy="2174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Zakon o visokom obrazovanju i znanstvenoj djelatnosti </a:t>
          </a:r>
          <a:endParaRPr lang="en-GB" sz="3900" kern="1200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ts val="1600"/>
            </a:spcAft>
            <a:buNone/>
          </a:pP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  <a:ea typeface="Calibri"/>
              <a:cs typeface="Calibri"/>
            </a:rPr>
            <a:t>(NN 119/2022)</a:t>
          </a:r>
          <a:endParaRPr lang="en-US" sz="3900" kern="1200" dirty="0">
            <a:solidFill>
              <a:schemeClr val="accent1">
                <a:lumMod val="10000"/>
              </a:schemeClr>
            </a:solidFill>
            <a:latin typeface="+mn-lt"/>
            <a:ea typeface="Calibri"/>
            <a:cs typeface="Calibri"/>
          </a:endParaRPr>
        </a:p>
      </dsp:txBody>
      <dsp:txXfrm>
        <a:off x="0" y="0"/>
        <a:ext cx="11380787" cy="2174874"/>
      </dsp:txXfrm>
    </dsp:sp>
    <dsp:sp modelId="{E2536559-8356-4261-B143-468393A269C8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hueOff val="9239433"/>
            <a:satOff val="-35173"/>
            <a:lumOff val="13335"/>
            <a:alphaOff val="0"/>
          </a:schemeClr>
        </a:solidFill>
        <a:ln w="25400" cap="flat" cmpd="sng" algn="ctr">
          <a:solidFill>
            <a:schemeClr val="accent2">
              <a:hueOff val="9239433"/>
              <a:satOff val="-35173"/>
              <a:lumOff val="133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42D68-6829-4570-8A0D-96FACCF6F395}">
      <dsp:nvSpPr>
        <dsp:cNvPr id="0" name=""/>
        <dsp:cNvSpPr/>
      </dsp:nvSpPr>
      <dsp:spPr>
        <a:xfrm>
          <a:off x="0" y="2174874"/>
          <a:ext cx="11380787" cy="2174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Zakon o osiguravanju kvalitete u visokom obrazovanju i znanosti</a:t>
          </a: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</a:p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(NN 151/2022)</a:t>
          </a:r>
          <a:endParaRPr lang="en-US" sz="39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174874"/>
        <a:ext cx="11380787" cy="2174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23BB8-6FD6-4DD0-985C-90A30AAED5DE}">
      <dsp:nvSpPr>
        <dsp:cNvPr id="0" name=""/>
        <dsp:cNvSpPr/>
      </dsp:nvSpPr>
      <dsp:spPr>
        <a:xfrm>
          <a:off x="0" y="2123"/>
          <a:ext cx="11380787" cy="0"/>
        </a:xfrm>
        <a:prstGeom prst="lin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E0FE5-CAF6-4AF2-8782-E927510B0FA0}">
      <dsp:nvSpPr>
        <dsp:cNvPr id="0" name=""/>
        <dsp:cNvSpPr/>
      </dsp:nvSpPr>
      <dsp:spPr>
        <a:xfrm>
          <a:off x="0" y="2123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unutarnje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123"/>
        <a:ext cx="11380787" cy="1448500"/>
      </dsp:txXfrm>
    </dsp:sp>
    <dsp:sp modelId="{8134D835-37D5-4980-B1CA-893340B26065}">
      <dsp:nvSpPr>
        <dsp:cNvPr id="0" name=""/>
        <dsp:cNvSpPr/>
      </dsp:nvSpPr>
      <dsp:spPr>
        <a:xfrm>
          <a:off x="0" y="1450624"/>
          <a:ext cx="11380787" cy="0"/>
        </a:xfrm>
        <a:prstGeom prst="line">
          <a:avLst/>
        </a:prstGeom>
        <a:solidFill>
          <a:schemeClr val="accent3">
            <a:shade val="50000"/>
            <a:hueOff val="107625"/>
            <a:satOff val="15242"/>
            <a:lumOff val="24167"/>
            <a:alphaOff val="0"/>
          </a:schemeClr>
        </a:solidFill>
        <a:ln w="25400" cap="flat" cmpd="sng" algn="ctr">
          <a:solidFill>
            <a:schemeClr val="accent3">
              <a:shade val="50000"/>
              <a:hueOff val="107625"/>
              <a:satOff val="15242"/>
              <a:lumOff val="241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396E5-55ED-4A57-8BEF-F4EBF5AF625A}">
      <dsp:nvSpPr>
        <dsp:cNvPr id="0" name=""/>
        <dsp:cNvSpPr/>
      </dsp:nvSpPr>
      <dsp:spPr>
        <a:xfrm>
          <a:off x="0" y="1450624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vanjsko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1450624"/>
        <a:ext cx="11380787" cy="1448500"/>
      </dsp:txXfrm>
    </dsp:sp>
    <dsp:sp modelId="{973E67EF-6873-448C-A0BE-F8E1A6CD8FE4}">
      <dsp:nvSpPr>
        <dsp:cNvPr id="0" name=""/>
        <dsp:cNvSpPr/>
      </dsp:nvSpPr>
      <dsp:spPr>
        <a:xfrm>
          <a:off x="0" y="2899125"/>
          <a:ext cx="11380787" cy="0"/>
        </a:xfrm>
        <a:prstGeom prst="line">
          <a:avLst/>
        </a:prstGeom>
        <a:solidFill>
          <a:schemeClr val="accent3">
            <a:shade val="50000"/>
            <a:hueOff val="107625"/>
            <a:satOff val="15242"/>
            <a:lumOff val="24167"/>
            <a:alphaOff val="0"/>
          </a:schemeClr>
        </a:solidFill>
        <a:ln w="25400" cap="flat" cmpd="sng" algn="ctr">
          <a:solidFill>
            <a:schemeClr val="accent3">
              <a:shade val="50000"/>
              <a:hueOff val="107625"/>
              <a:satOff val="15242"/>
              <a:lumOff val="241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0D1EB-85CD-46A6-AC0C-65E1B1A84DA9}">
      <dsp:nvSpPr>
        <dsp:cNvPr id="0" name=""/>
        <dsp:cNvSpPr/>
      </dsp:nvSpPr>
      <dsp:spPr>
        <a:xfrm>
          <a:off x="0" y="2899125"/>
          <a:ext cx="11380787" cy="14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ESG III.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dio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– 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agencije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za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osiguravanje</a:t>
          </a:r>
          <a:r>
            <a:rPr lang="en-GB" sz="32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32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endParaRPr lang="en-US" sz="32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0" y="2899125"/>
        <a:ext cx="11380787" cy="1448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0A4A5-6103-4B39-8DFE-B88A25E75B9A}">
      <dsp:nvSpPr>
        <dsp:cNvPr id="0" name=""/>
        <dsp:cNvSpPr/>
      </dsp:nvSpPr>
      <dsp:spPr>
        <a:xfrm>
          <a:off x="-17677" y="343376"/>
          <a:ext cx="4876289" cy="3096443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13C9F-11B7-471B-B3F7-1C0B8B8D062F}">
      <dsp:nvSpPr>
        <dsp:cNvPr id="0" name=""/>
        <dsp:cNvSpPr/>
      </dsp:nvSpPr>
      <dsp:spPr>
        <a:xfrm>
          <a:off x="524132" y="858095"/>
          <a:ext cx="4876289" cy="3096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Utvrđuje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se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razina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ispunjenosti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endParaRPr lang="hr-HR" sz="2400" kern="1200" dirty="0">
            <a:solidFill>
              <a:schemeClr val="accent1">
                <a:lumMod val="10000"/>
              </a:schemeClr>
            </a:solidFill>
            <a:latin typeface="+mn-lt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standarda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</a:rPr>
            <a:t>kvalitete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 visokog učilišta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 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 dirty="0">
            <a:solidFill>
              <a:schemeClr val="accent1">
                <a:lumMod val="10000"/>
              </a:schemeClr>
            </a:solidFill>
            <a:latin typeface="+mj-lt"/>
          </a:endParaRPr>
        </a:p>
      </dsp:txBody>
      <dsp:txXfrm>
        <a:off x="614824" y="948787"/>
        <a:ext cx="4694905" cy="2915059"/>
      </dsp:txXfrm>
    </dsp:sp>
    <dsp:sp modelId="{ACA5EA9E-8520-4D79-A0D4-A0284E7B1E17}">
      <dsp:nvSpPr>
        <dsp:cNvPr id="0" name=""/>
        <dsp:cNvSpPr/>
      </dsp:nvSpPr>
      <dsp:spPr>
        <a:xfrm>
          <a:off x="5961298" y="369293"/>
          <a:ext cx="4876289" cy="3096443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32C98-277A-47BC-8FE3-6327EEC7D064}">
      <dsp:nvSpPr>
        <dsp:cNvPr id="0" name=""/>
        <dsp:cNvSpPr/>
      </dsp:nvSpPr>
      <dsp:spPr>
        <a:xfrm>
          <a:off x="6503108" y="884012"/>
          <a:ext cx="4876289" cy="3096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</a:rPr>
            <a:t>Obuhvaća analizu kvalitete, donošenje ocjene kvalitete te preporuka za unaprjeđenje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</a:endParaRPr>
        </a:p>
      </dsp:txBody>
      <dsp:txXfrm>
        <a:off x="6593800" y="974704"/>
        <a:ext cx="4694905" cy="2915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3CC82-9B8B-41BE-97FB-6679190D0052}">
      <dsp:nvSpPr>
        <dsp:cNvPr id="0" name=""/>
        <dsp:cNvSpPr/>
      </dsp:nvSpPr>
      <dsp:spPr>
        <a:xfrm>
          <a:off x="0" y="92567"/>
          <a:ext cx="11380787" cy="9354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>
              <a:solidFill>
                <a:schemeClr val="accent1">
                  <a:lumMod val="10000"/>
                </a:schemeClr>
              </a:solidFill>
            </a:rPr>
            <a:t>Prestaju vrijediti</a:t>
          </a:r>
          <a:r>
            <a:rPr lang="en-GB" sz="3900" kern="1200" dirty="0">
              <a:solidFill>
                <a:schemeClr val="accent1">
                  <a:lumMod val="10000"/>
                </a:schemeClr>
              </a:solidFill>
            </a:rPr>
            <a:t>:</a:t>
          </a:r>
          <a:endParaRPr lang="en-US" sz="39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45663" y="138230"/>
        <a:ext cx="11289461" cy="844089"/>
      </dsp:txXfrm>
    </dsp:sp>
    <dsp:sp modelId="{94415CFA-1FE6-46EC-8B30-D84A55EA6D51}">
      <dsp:nvSpPr>
        <dsp:cNvPr id="0" name=""/>
        <dsp:cNvSpPr/>
      </dsp:nvSpPr>
      <dsp:spPr>
        <a:xfrm>
          <a:off x="0" y="1027982"/>
          <a:ext cx="11380787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340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Pravilnik o sadržaju dopusnice, te uvjetima za izdavanje dopusnice za obavljanje djelatnosti visokog obrazovanja, izvođenje studijskih programa i </a:t>
          </a:r>
          <a:r>
            <a:rPr lang="hr-HR" sz="3000" kern="1200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 visokih učilišta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Pravilnik o uvjetima za izdavanje dopusnice za obavljanje znanstvene djelatnosti, uvjetima za </a:t>
          </a:r>
          <a:r>
            <a:rPr lang="hr-HR" sz="3000" kern="1200" dirty="0" err="1">
              <a:solidFill>
                <a:schemeClr val="accent1">
                  <a:lumMod val="10000"/>
                </a:schemeClr>
              </a:solidFill>
            </a:rPr>
            <a:t>reakreditaciju</a:t>
          </a: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 znanstvenih organizacija i sadržaju dopusnice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3000" kern="1200" dirty="0">
              <a:solidFill>
                <a:schemeClr val="accent1">
                  <a:lumMod val="10000"/>
                </a:schemeClr>
              </a:solidFill>
            </a:rPr>
            <a:t>Zakonom su propisani minimalni kriteriji </a:t>
          </a:r>
          <a:endParaRPr lang="en-US" sz="30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0" y="1027982"/>
        <a:ext cx="11380787" cy="3229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633"/>
          <a:ext cx="9358501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633"/>
          <a:ext cx="9358501" cy="83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Misija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i strateško planiranje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633"/>
        <a:ext cx="9358501" cy="831303"/>
      </dsp:txXfrm>
    </dsp:sp>
    <dsp:sp modelId="{0E90EE08-3C0A-4CF9-84F3-C0692D5547B3}">
      <dsp:nvSpPr>
        <dsp:cNvPr id="0" name=""/>
        <dsp:cNvSpPr/>
      </dsp:nvSpPr>
      <dsp:spPr>
        <a:xfrm>
          <a:off x="0" y="831936"/>
          <a:ext cx="9358501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831936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nutarnji ustroj 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i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</a:t>
          </a: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upravljanje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visokim učilištem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831936"/>
        <a:ext cx="9358501" cy="879295"/>
      </dsp:txXfrm>
    </dsp:sp>
    <dsp:sp modelId="{5341C948-48DC-4F38-BADB-26EA9A1E4792}">
      <dsp:nvSpPr>
        <dsp:cNvPr id="0" name=""/>
        <dsp:cNvSpPr/>
      </dsp:nvSpPr>
      <dsp:spPr>
        <a:xfrm>
          <a:off x="0" y="1711231"/>
          <a:ext cx="9358501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1711231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Sustav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 unutarnjeg osiguravanja kvalitete i razvoj kulture kvalitete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1711231"/>
        <a:ext cx="9358501" cy="879295"/>
      </dsp:txXfrm>
    </dsp:sp>
    <dsp:sp modelId="{EBAE6295-C906-4C01-8F3A-45FD3D2CC405}">
      <dsp:nvSpPr>
        <dsp:cNvPr id="0" name=""/>
        <dsp:cNvSpPr/>
      </dsp:nvSpPr>
      <dsp:spPr>
        <a:xfrm>
          <a:off x="0" y="2590526"/>
          <a:ext cx="9358501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590526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Prikupljanje, analiziranje i korištenje podataka za 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unapređivanj</a:t>
          </a: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 te informiranje javnosti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2590526"/>
        <a:ext cx="9358501" cy="879295"/>
      </dsp:txXfrm>
    </dsp:sp>
    <dsp:sp modelId="{7989A86E-1ED7-4608-81A3-BEB4AD003CB3}">
      <dsp:nvSpPr>
        <dsp:cNvPr id="0" name=""/>
        <dsp:cNvSpPr/>
      </dsp:nvSpPr>
      <dsp:spPr>
        <a:xfrm>
          <a:off x="0" y="3469821"/>
          <a:ext cx="9358501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3469821"/>
          <a:ext cx="9358501" cy="87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n-lt"/>
              <a:cs typeface="Calibri"/>
            </a:rPr>
            <a:t>Etičnost, akademski integritet i slobode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+mn-lt"/>
            <a:cs typeface="Calibri"/>
          </a:endParaRPr>
        </a:p>
      </dsp:txBody>
      <dsp:txXfrm>
        <a:off x="0" y="3469821"/>
        <a:ext cx="9358501" cy="8792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BD3-8F1F-4767-9C97-BEAE804F0BBC}">
      <dsp:nvSpPr>
        <dsp:cNvPr id="0" name=""/>
        <dsp:cNvSpPr/>
      </dsp:nvSpPr>
      <dsp:spPr>
        <a:xfrm>
          <a:off x="0" y="53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530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Predviđeni ishodi učenja studijskog programa (razina i profil)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530"/>
        <a:ext cx="11380787" cy="869737"/>
      </dsp:txXfrm>
    </dsp:sp>
    <dsp:sp modelId="{0E90EE08-3C0A-4CF9-84F3-C0692D5547B3}">
      <dsp:nvSpPr>
        <dsp:cNvPr id="0" name=""/>
        <dsp:cNvSpPr/>
      </dsp:nvSpPr>
      <dsp:spPr>
        <a:xfrm>
          <a:off x="0" y="870268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367C8-0428-4CE2-8104-5755734C3A86}">
      <dsp:nvSpPr>
        <dsp:cNvPr id="0" name=""/>
        <dsp:cNvSpPr/>
      </dsp:nvSpPr>
      <dsp:spPr>
        <a:xfrm>
          <a:off x="0" y="870268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Planiranje i razvoj novih te praćenje i revizija postojećih studijskih programa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870268"/>
        <a:ext cx="11380787" cy="869737"/>
      </dsp:txXfrm>
    </dsp:sp>
    <dsp:sp modelId="{5341C948-48DC-4F38-BADB-26EA9A1E4792}">
      <dsp:nvSpPr>
        <dsp:cNvPr id="0" name=""/>
        <dsp:cNvSpPr/>
      </dsp:nvSpPr>
      <dsp:spPr>
        <a:xfrm>
          <a:off x="0" y="1740006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4682C-95A6-43BB-A1F5-67D071EEA3E1}">
      <dsp:nvSpPr>
        <dsp:cNvPr id="0" name=""/>
        <dsp:cNvSpPr/>
      </dsp:nvSpPr>
      <dsp:spPr>
        <a:xfrm>
          <a:off x="0" y="1740006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S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tudentska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/stručna praksa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1740006"/>
        <a:ext cx="11380787" cy="869737"/>
      </dsp:txXfrm>
    </dsp:sp>
    <dsp:sp modelId="{EBAE6295-C906-4C01-8F3A-45FD3D2CC405}">
      <dsp:nvSpPr>
        <dsp:cNvPr id="0" name=""/>
        <dsp:cNvSpPr/>
      </dsp:nvSpPr>
      <dsp:spPr>
        <a:xfrm>
          <a:off x="0" y="2609743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609743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Osiguravanje kvalitete </a:t>
          </a:r>
          <a:r>
            <a:rPr lang="hr-HR" sz="2400" kern="1200" dirty="0" err="1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cjeloživotnog</a:t>
          </a: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  <a:cs typeface="Calibri"/>
            </a:rPr>
            <a:t> učenja</a:t>
          </a:r>
          <a:endParaRPr lang="en-US" sz="2400" kern="1200" dirty="0">
            <a:solidFill>
              <a:schemeClr val="accent1">
                <a:lumMod val="10000"/>
              </a:schemeClr>
            </a:solidFill>
            <a:latin typeface="Univers Condensed"/>
            <a:cs typeface="Calibri"/>
          </a:endParaRPr>
        </a:p>
      </dsp:txBody>
      <dsp:txXfrm>
        <a:off x="0" y="2609743"/>
        <a:ext cx="11380787" cy="869737"/>
      </dsp:txXfrm>
    </dsp:sp>
    <dsp:sp modelId="{7989A86E-1ED7-4608-81A3-BEB4AD003CB3}">
      <dsp:nvSpPr>
        <dsp:cNvPr id="0" name=""/>
        <dsp:cNvSpPr/>
      </dsp:nvSpPr>
      <dsp:spPr>
        <a:xfrm>
          <a:off x="0" y="3479481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92EE8-AEDA-4BFC-A8EF-340AEEFE98C3}">
      <dsp:nvSpPr>
        <dsp:cNvPr id="0" name=""/>
        <dsp:cNvSpPr/>
      </dsp:nvSpPr>
      <dsp:spPr>
        <a:xfrm>
          <a:off x="0" y="3479481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latin typeface="Univers Condensed"/>
            <a:cs typeface="Calibri"/>
          </a:endParaRPr>
        </a:p>
      </dsp:txBody>
      <dsp:txXfrm>
        <a:off x="0" y="3479481"/>
        <a:ext cx="11380787" cy="8697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6C247-E00C-4E2E-BAFB-CADFDB7DE989}">
      <dsp:nvSpPr>
        <dsp:cNvPr id="0" name=""/>
        <dsp:cNvSpPr/>
      </dsp:nvSpPr>
      <dsp:spPr>
        <a:xfrm>
          <a:off x="0" y="53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530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Nastavne metode/poučavanje usmjereno na studenta</a:t>
          </a:r>
        </a:p>
      </dsp:txBody>
      <dsp:txXfrm>
        <a:off x="0" y="530"/>
        <a:ext cx="11380787" cy="869737"/>
      </dsp:txXfrm>
    </dsp:sp>
    <dsp:sp modelId="{3CD8BBD3-8F1F-4767-9C97-BEAE804F0BBC}">
      <dsp:nvSpPr>
        <dsp:cNvPr id="0" name=""/>
        <dsp:cNvSpPr/>
      </dsp:nvSpPr>
      <dsp:spPr>
        <a:xfrm>
          <a:off x="0" y="870268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A2B1D-2ADF-487E-93FF-EF05225D7213}">
      <dsp:nvSpPr>
        <dsp:cNvPr id="0" name=""/>
        <dsp:cNvSpPr/>
      </dsp:nvSpPr>
      <dsp:spPr>
        <a:xfrm>
          <a:off x="0" y="870268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 panose="020B0506020202050204" pitchFamily="34" charset="0"/>
            </a:rPr>
            <a:t>Objektivno i dosljedno vrednovanje i ocjenjivanje studentskih postignuća</a:t>
          </a:r>
        </a:p>
      </dsp:txBody>
      <dsp:txXfrm>
        <a:off x="0" y="870268"/>
        <a:ext cx="11380787" cy="869737"/>
      </dsp:txXfrm>
    </dsp:sp>
    <dsp:sp modelId="{DF55F1DB-02D7-4CBA-AA30-D84F8680DA0D}">
      <dsp:nvSpPr>
        <dsp:cNvPr id="0" name=""/>
        <dsp:cNvSpPr/>
      </dsp:nvSpPr>
      <dsp:spPr>
        <a:xfrm>
          <a:off x="0" y="1740006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1DAD1-D04D-44B3-9E54-63B3144DCE92}">
      <dsp:nvSpPr>
        <dsp:cNvPr id="0" name=""/>
        <dsp:cNvSpPr/>
      </dsp:nvSpPr>
      <dsp:spPr>
        <a:xfrm>
          <a:off x="0" y="1740006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Upis studenata, priznavanje prethodnog učenja, napredovanje i certificiranje </a:t>
          </a:r>
        </a:p>
      </dsp:txBody>
      <dsp:txXfrm>
        <a:off x="0" y="1740006"/>
        <a:ext cx="11380787" cy="869737"/>
      </dsp:txXfrm>
    </dsp:sp>
    <dsp:sp modelId="{EBAE6295-C906-4C01-8F3A-45FD3D2CC405}">
      <dsp:nvSpPr>
        <dsp:cNvPr id="0" name=""/>
        <dsp:cNvSpPr/>
      </dsp:nvSpPr>
      <dsp:spPr>
        <a:xfrm>
          <a:off x="0" y="2609743"/>
          <a:ext cx="11380787" cy="0"/>
        </a:xfrm>
        <a:prstGeom prst="line">
          <a:avLst/>
        </a:prstGeom>
        <a:solidFill>
          <a:schemeClr val="accent2">
            <a:shade val="50000"/>
            <a:hueOff val="-526694"/>
            <a:satOff val="4742"/>
            <a:lumOff val="39399"/>
            <a:alphaOff val="0"/>
          </a:schemeClr>
        </a:solidFill>
        <a:ln w="25400" cap="flat" cmpd="sng" algn="ctr">
          <a:solidFill>
            <a:schemeClr val="accent2">
              <a:shade val="50000"/>
              <a:hueOff val="-526694"/>
              <a:satOff val="4742"/>
              <a:lumOff val="39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609743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Podrška studentima</a:t>
          </a:r>
        </a:p>
      </dsp:txBody>
      <dsp:txXfrm>
        <a:off x="0" y="2609743"/>
        <a:ext cx="11380787" cy="869737"/>
      </dsp:txXfrm>
    </dsp:sp>
    <dsp:sp modelId="{954E2FA9-EEB8-4943-A57C-272B8E3387D4}">
      <dsp:nvSpPr>
        <dsp:cNvPr id="0" name=""/>
        <dsp:cNvSpPr/>
      </dsp:nvSpPr>
      <dsp:spPr>
        <a:xfrm>
          <a:off x="0" y="3479481"/>
          <a:ext cx="11380787" cy="0"/>
        </a:xfrm>
        <a:prstGeom prst="line">
          <a:avLst/>
        </a:prstGeom>
        <a:solidFill>
          <a:schemeClr val="accent2">
            <a:shade val="50000"/>
            <a:hueOff val="-263347"/>
            <a:satOff val="2371"/>
            <a:lumOff val="19700"/>
            <a:alphaOff val="0"/>
          </a:schemeClr>
        </a:solidFill>
        <a:ln w="25400" cap="flat" cmpd="sng" algn="ctr">
          <a:solidFill>
            <a:schemeClr val="accent2">
              <a:shade val="50000"/>
              <a:hueOff val="-263347"/>
              <a:satOff val="2371"/>
              <a:lumOff val="19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E93CF-0AB6-43DB-9CF6-3BCCDBD444C1}">
      <dsp:nvSpPr>
        <dsp:cNvPr id="0" name=""/>
        <dsp:cNvSpPr/>
      </dsp:nvSpPr>
      <dsp:spPr>
        <a:xfrm>
          <a:off x="0" y="3479481"/>
          <a:ext cx="11380787" cy="869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Univers Condensed"/>
            </a:rPr>
            <a:t>Međunarodna mobilnost</a:t>
          </a:r>
          <a:endParaRPr lang="hr-HR" sz="2400" kern="1200" dirty="0">
            <a:solidFill>
              <a:schemeClr val="accent1">
                <a:lumMod val="10000"/>
              </a:schemeClr>
            </a:solidFill>
          </a:endParaRPr>
        </a:p>
      </dsp:txBody>
      <dsp:txXfrm>
        <a:off x="0" y="3479481"/>
        <a:ext cx="11380787" cy="8697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2FEC8-0BFE-49BA-ADCE-195DE7544E34}">
      <dsp:nvSpPr>
        <dsp:cNvPr id="0" name=""/>
        <dsp:cNvSpPr/>
      </dsp:nvSpPr>
      <dsp:spPr>
        <a:xfrm>
          <a:off x="0" y="2123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1F2C7-0BAF-4F35-8699-C9C8986BC91A}">
      <dsp:nvSpPr>
        <dsp:cNvPr id="0" name=""/>
        <dsp:cNvSpPr/>
      </dsp:nvSpPr>
      <dsp:spPr>
        <a:xfrm>
          <a:off x="0" y="2123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nastavnički kapaciteti</a:t>
          </a:r>
        </a:p>
      </dsp:txBody>
      <dsp:txXfrm>
        <a:off x="0" y="2123"/>
        <a:ext cx="11380787" cy="724250"/>
      </dsp:txXfrm>
    </dsp:sp>
    <dsp:sp modelId="{3BF6C247-E00C-4E2E-BAFB-CADFDB7DE989}">
      <dsp:nvSpPr>
        <dsp:cNvPr id="0" name=""/>
        <dsp:cNvSpPr/>
      </dsp:nvSpPr>
      <dsp:spPr>
        <a:xfrm>
          <a:off x="0" y="726374"/>
          <a:ext cx="11380787" cy="0"/>
        </a:xfrm>
        <a:prstGeom prst="line">
          <a:avLst/>
        </a:prstGeom>
        <a:solidFill>
          <a:schemeClr val="accent2">
            <a:shade val="50000"/>
            <a:hueOff val="-219456"/>
            <a:satOff val="1976"/>
            <a:lumOff val="16416"/>
            <a:alphaOff val="0"/>
          </a:schemeClr>
        </a:solidFill>
        <a:ln w="25400" cap="flat" cmpd="sng" algn="ctr">
          <a:solidFill>
            <a:schemeClr val="accent2">
              <a:shade val="50000"/>
              <a:hueOff val="-219456"/>
              <a:satOff val="1976"/>
              <a:lumOff val="164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036AD-8C5A-415D-8B2F-57DB228844F7}">
      <dsp:nvSpPr>
        <dsp:cNvPr id="0" name=""/>
        <dsp:cNvSpPr/>
      </dsp:nvSpPr>
      <dsp:spPr>
        <a:xfrm>
          <a:off x="0" y="726374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Objektivni i transparentni postupci zapošljavanja, napredovanja i reizbora nastavnika</a:t>
          </a:r>
        </a:p>
      </dsp:txBody>
      <dsp:txXfrm>
        <a:off x="0" y="726374"/>
        <a:ext cx="11380787" cy="724250"/>
      </dsp:txXfrm>
    </dsp:sp>
    <dsp:sp modelId="{C4766737-974C-4956-A96D-CB9D350CD28E}">
      <dsp:nvSpPr>
        <dsp:cNvPr id="0" name=""/>
        <dsp:cNvSpPr/>
      </dsp:nvSpPr>
      <dsp:spPr>
        <a:xfrm>
          <a:off x="0" y="1450624"/>
          <a:ext cx="11380787" cy="0"/>
        </a:xfrm>
        <a:prstGeom prst="line">
          <a:avLst/>
        </a:prstGeom>
        <a:solidFill>
          <a:schemeClr val="accent2">
            <a:shade val="50000"/>
            <a:hueOff val="-438912"/>
            <a:satOff val="3951"/>
            <a:lumOff val="32833"/>
            <a:alphaOff val="0"/>
          </a:schemeClr>
        </a:solidFill>
        <a:ln w="25400" cap="flat" cmpd="sng" algn="ctr">
          <a:solidFill>
            <a:schemeClr val="accent2">
              <a:shade val="50000"/>
              <a:hueOff val="-438912"/>
              <a:satOff val="3951"/>
              <a:lumOff val="32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65528-ED14-45BD-A995-60433E4239BA}">
      <dsp:nvSpPr>
        <dsp:cNvPr id="0" name=""/>
        <dsp:cNvSpPr/>
      </dsp:nvSpPr>
      <dsp:spPr>
        <a:xfrm>
          <a:off x="0" y="1450624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Podrška nastavnicima u njihovom profesionalnom razvoju</a:t>
          </a:r>
        </a:p>
      </dsp:txBody>
      <dsp:txXfrm>
        <a:off x="0" y="1450624"/>
        <a:ext cx="11380787" cy="724250"/>
      </dsp:txXfrm>
    </dsp:sp>
    <dsp:sp modelId="{EBAE6295-C906-4C01-8F3A-45FD3D2CC405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shade val="50000"/>
            <a:hueOff val="-658368"/>
            <a:satOff val="5927"/>
            <a:lumOff val="49249"/>
            <a:alphaOff val="0"/>
          </a:schemeClr>
        </a:solidFill>
        <a:ln w="25400" cap="flat" cmpd="sng" algn="ctr">
          <a:solidFill>
            <a:schemeClr val="accent2">
              <a:shade val="50000"/>
              <a:hueOff val="-658368"/>
              <a:satOff val="5927"/>
              <a:lumOff val="492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E3D3-6C05-407D-A72D-7B0D48D6CDF6}">
      <dsp:nvSpPr>
        <dsp:cNvPr id="0" name=""/>
        <dsp:cNvSpPr/>
      </dsp:nvSpPr>
      <dsp:spPr>
        <a:xfrm>
          <a:off x="0" y="217487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Odgovarajući prostor, oprema i infrastruktura</a:t>
          </a:r>
        </a:p>
      </dsp:txBody>
      <dsp:txXfrm>
        <a:off x="0" y="2174875"/>
        <a:ext cx="11380787" cy="724250"/>
      </dsp:txXfrm>
    </dsp:sp>
    <dsp:sp modelId="{5AD1A3F6-0ADF-43D4-A4C2-9D495F390761}">
      <dsp:nvSpPr>
        <dsp:cNvPr id="0" name=""/>
        <dsp:cNvSpPr/>
      </dsp:nvSpPr>
      <dsp:spPr>
        <a:xfrm>
          <a:off x="0" y="2899125"/>
          <a:ext cx="11380787" cy="0"/>
        </a:xfrm>
        <a:prstGeom prst="line">
          <a:avLst/>
        </a:prstGeom>
        <a:solidFill>
          <a:schemeClr val="accent2">
            <a:shade val="50000"/>
            <a:hueOff val="-438912"/>
            <a:satOff val="3951"/>
            <a:lumOff val="32833"/>
            <a:alphaOff val="0"/>
          </a:schemeClr>
        </a:solidFill>
        <a:ln w="25400" cap="flat" cmpd="sng" algn="ctr">
          <a:solidFill>
            <a:schemeClr val="accent2">
              <a:shade val="50000"/>
              <a:hueOff val="-438912"/>
              <a:satOff val="3951"/>
              <a:lumOff val="32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A53E3-1C24-4D58-82DB-BB655CB95907}">
      <dsp:nvSpPr>
        <dsp:cNvPr id="0" name=""/>
        <dsp:cNvSpPr/>
      </dsp:nvSpPr>
      <dsp:spPr>
        <a:xfrm>
          <a:off x="0" y="289912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Knjižnica i njezina dostupnost</a:t>
          </a:r>
        </a:p>
      </dsp:txBody>
      <dsp:txXfrm>
        <a:off x="0" y="2899125"/>
        <a:ext cx="11380787" cy="724250"/>
      </dsp:txXfrm>
    </dsp:sp>
    <dsp:sp modelId="{290E7D38-8CCD-46C9-ABCA-6990C12D988C}">
      <dsp:nvSpPr>
        <dsp:cNvPr id="0" name=""/>
        <dsp:cNvSpPr/>
      </dsp:nvSpPr>
      <dsp:spPr>
        <a:xfrm>
          <a:off x="0" y="3623375"/>
          <a:ext cx="11380787" cy="0"/>
        </a:xfrm>
        <a:prstGeom prst="line">
          <a:avLst/>
        </a:prstGeom>
        <a:solidFill>
          <a:schemeClr val="accent2">
            <a:shade val="50000"/>
            <a:hueOff val="-219456"/>
            <a:satOff val="1976"/>
            <a:lumOff val="16416"/>
            <a:alphaOff val="0"/>
          </a:schemeClr>
        </a:solidFill>
        <a:ln w="25400" cap="flat" cmpd="sng" algn="ctr">
          <a:solidFill>
            <a:schemeClr val="accent2">
              <a:shade val="50000"/>
              <a:hueOff val="-219456"/>
              <a:satOff val="1976"/>
              <a:lumOff val="164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B43C3-4E6A-47E7-BD4C-E1230DA06AF6}">
      <dsp:nvSpPr>
        <dsp:cNvPr id="0" name=""/>
        <dsp:cNvSpPr/>
      </dsp:nvSpPr>
      <dsp:spPr>
        <a:xfrm>
          <a:off x="0" y="3623375"/>
          <a:ext cx="11380787" cy="724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accent1">
                  <a:lumMod val="10000"/>
                </a:schemeClr>
              </a:solidFill>
              <a:latin typeface="+mj-lt"/>
            </a:rPr>
            <a:t>Održivo i transparentno upravljanje financijama </a:t>
          </a:r>
          <a:endParaRPr lang="en-GB" sz="2400" kern="1200" dirty="0">
            <a:solidFill>
              <a:schemeClr val="accent1">
                <a:lumMod val="10000"/>
              </a:schemeClr>
            </a:solidFill>
            <a:latin typeface="+mj-lt"/>
          </a:endParaRPr>
        </a:p>
      </dsp:txBody>
      <dsp:txXfrm>
        <a:off x="0" y="3623375"/>
        <a:ext cx="11380787" cy="7242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2FC32-5C79-414E-9D28-6239E6283E0E}">
      <dsp:nvSpPr>
        <dsp:cNvPr id="0" name=""/>
        <dsp:cNvSpPr/>
      </dsp:nvSpPr>
      <dsp:spPr>
        <a:xfrm>
          <a:off x="0" y="0"/>
          <a:ext cx="11380787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3CCB3-4951-4FB2-AFCA-91328941E00F}">
      <dsp:nvSpPr>
        <dsp:cNvPr id="0" name=""/>
        <dsp:cNvSpPr/>
      </dsp:nvSpPr>
      <dsp:spPr>
        <a:xfrm>
          <a:off x="0" y="0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P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repoznatljivo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st v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isoko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g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učilišt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po </a:t>
          </a: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znanstvenim, umjetničkim i stručnim postignućima na nacionalnoj i međunarodnoj razini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0"/>
        <a:ext cx="11380787" cy="1087437"/>
      </dsp:txXfrm>
    </dsp:sp>
    <dsp:sp modelId="{C4CCBA19-FEE4-471C-B495-2AA66C34D1BD}">
      <dsp:nvSpPr>
        <dsp:cNvPr id="0" name=""/>
        <dsp:cNvSpPr/>
      </dsp:nvSpPr>
      <dsp:spPr>
        <a:xfrm>
          <a:off x="0" y="1087437"/>
          <a:ext cx="11380787" cy="0"/>
        </a:xfrm>
        <a:prstGeom prst="line">
          <a:avLst/>
        </a:prstGeom>
        <a:solidFill>
          <a:schemeClr val="accent2">
            <a:shade val="50000"/>
            <a:hueOff val="-329184"/>
            <a:satOff val="2963"/>
            <a:lumOff val="24624"/>
            <a:alphaOff val="0"/>
          </a:schemeClr>
        </a:solidFill>
        <a:ln w="25400" cap="flat" cmpd="sng" algn="ctr">
          <a:solidFill>
            <a:schemeClr val="accent2">
              <a:shade val="50000"/>
              <a:hueOff val="-329184"/>
              <a:satOff val="2963"/>
              <a:lumOff val="246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5B382-0116-4F15-95A6-880F54A8C4BD}">
      <dsp:nvSpPr>
        <dsp:cNvPr id="0" name=""/>
        <dsp:cNvSpPr/>
      </dsp:nvSpPr>
      <dsp:spPr>
        <a:xfrm>
          <a:off x="0" y="1087437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Utjecaj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na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gospodarstvo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i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društvo</a:t>
          </a:r>
          <a:r>
            <a:rPr lang="en-GB" sz="2400" kern="1200" dirty="0">
              <a:solidFill>
                <a:srgbClr val="000000"/>
              </a:solidFill>
              <a:latin typeface="+mj-lt"/>
              <a:cs typeface="Arial"/>
            </a:rPr>
            <a:t> u </a:t>
          </a:r>
          <a:r>
            <a:rPr lang="en-GB" sz="2400" kern="1200" dirty="0" err="1">
              <a:solidFill>
                <a:srgbClr val="000000"/>
              </a:solidFill>
              <a:latin typeface="+mj-lt"/>
              <a:cs typeface="Arial"/>
            </a:rPr>
            <a:t>cjel</a:t>
          </a:r>
          <a:r>
            <a:rPr lang="en-GB" sz="2400" kern="1200" dirty="0" err="1">
              <a:solidFill>
                <a:srgbClr val="000000"/>
              </a:solidFill>
              <a:latin typeface="Arial"/>
              <a:cs typeface="Arial"/>
            </a:rPr>
            <a:t>ini</a:t>
          </a:r>
          <a:endParaRPr lang="hr-HR" sz="2400" kern="1200" dirty="0">
            <a:solidFill>
              <a:srgbClr val="000000"/>
            </a:solidFill>
            <a:latin typeface="Arial"/>
            <a:cs typeface="Arial"/>
          </a:endParaRPr>
        </a:p>
      </dsp:txBody>
      <dsp:txXfrm>
        <a:off x="0" y="1087437"/>
        <a:ext cx="11380787" cy="1087437"/>
      </dsp:txXfrm>
    </dsp:sp>
    <dsp:sp modelId="{1F8D51A9-614C-4257-A333-AC55053AA42D}">
      <dsp:nvSpPr>
        <dsp:cNvPr id="0" name=""/>
        <dsp:cNvSpPr/>
      </dsp:nvSpPr>
      <dsp:spPr>
        <a:xfrm>
          <a:off x="0" y="2174874"/>
          <a:ext cx="11380787" cy="0"/>
        </a:xfrm>
        <a:prstGeom prst="line">
          <a:avLst/>
        </a:prstGeom>
        <a:solidFill>
          <a:schemeClr val="accent2">
            <a:shade val="50000"/>
            <a:hueOff val="-658368"/>
            <a:satOff val="5927"/>
            <a:lumOff val="49249"/>
            <a:alphaOff val="0"/>
          </a:schemeClr>
        </a:solidFill>
        <a:ln w="25400" cap="flat" cmpd="sng" algn="ctr">
          <a:solidFill>
            <a:schemeClr val="accent2">
              <a:shade val="50000"/>
              <a:hueOff val="-658368"/>
              <a:satOff val="5927"/>
              <a:lumOff val="492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620CE-2874-41EB-A38A-1944CF683D9C}">
      <dsp:nvSpPr>
        <dsp:cNvPr id="0" name=""/>
        <dsp:cNvSpPr/>
      </dsp:nvSpPr>
      <dsp:spPr>
        <a:xfrm>
          <a:off x="0" y="2174874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Kvaliteta doktorskih studija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2174874"/>
        <a:ext cx="11380787" cy="1087437"/>
      </dsp:txXfrm>
    </dsp:sp>
    <dsp:sp modelId="{1119EA43-AF91-4914-8C96-A0E743D855ED}">
      <dsp:nvSpPr>
        <dsp:cNvPr id="0" name=""/>
        <dsp:cNvSpPr/>
      </dsp:nvSpPr>
      <dsp:spPr>
        <a:xfrm>
          <a:off x="0" y="3262312"/>
          <a:ext cx="11380787" cy="0"/>
        </a:xfrm>
        <a:prstGeom prst="line">
          <a:avLst/>
        </a:prstGeom>
        <a:solidFill>
          <a:schemeClr val="accent2">
            <a:shade val="50000"/>
            <a:hueOff val="-329184"/>
            <a:satOff val="2963"/>
            <a:lumOff val="24624"/>
            <a:alphaOff val="0"/>
          </a:schemeClr>
        </a:solidFill>
        <a:ln w="25400" cap="flat" cmpd="sng" algn="ctr">
          <a:solidFill>
            <a:schemeClr val="accent2">
              <a:shade val="50000"/>
              <a:hueOff val="-329184"/>
              <a:satOff val="2963"/>
              <a:lumOff val="246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CA66E-7FAE-44E3-8100-5F1DDAC3D5AA}">
      <dsp:nvSpPr>
        <dsp:cNvPr id="0" name=""/>
        <dsp:cNvSpPr/>
      </dsp:nvSpPr>
      <dsp:spPr>
        <a:xfrm>
          <a:off x="0" y="3262312"/>
          <a:ext cx="11380787" cy="1087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rgbClr val="000000"/>
              </a:solidFill>
              <a:latin typeface="+mj-lt"/>
              <a:cs typeface="Arial"/>
            </a:rPr>
            <a:t>Načela otvorene znanosti</a:t>
          </a:r>
          <a:endParaRPr lang="en-US" sz="2400" kern="1200" dirty="0">
            <a:solidFill>
              <a:srgbClr val="000000"/>
            </a:solidFill>
            <a:latin typeface="+mj-lt"/>
            <a:cs typeface="Arial"/>
          </a:endParaRPr>
        </a:p>
      </dsp:txBody>
      <dsp:txXfrm>
        <a:off x="0" y="3262312"/>
        <a:ext cx="11380787" cy="1087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171BB-2379-9DFF-0FA1-2B31A5B00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4C50-45AB-288F-7301-529E37F2CA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EA7A-59D1-4394-B0E6-6E4AE6DA437C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86C58-1581-E18C-49ED-E81868FF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EFFBF-496B-C294-EAF3-C0F1F248E5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97255-C235-4272-8804-0D9F61DEF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0871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6C61C-A3E0-4CB9-9F9F-D8AC739CFE15}" type="datetimeFigureOut">
              <a:rPr lang="hr-HR" smtClean="0"/>
              <a:t>16.12.2024.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6FE02-CD9E-49C0-AA4C-F78649EC2A4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642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0317B-CD9C-4FDA-9693-D8DA84FAC7EF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1704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792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105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0317B-CD9C-4FDA-9693-D8DA84FAC7EF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35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>
            <a:extLst>
              <a:ext uri="{FF2B5EF4-FFF2-40B4-BE49-F238E27FC236}">
                <a16:creationId xmlns:a16="http://schemas.microsoft.com/office/drawing/2014/main" id="{EC8D3D43-F7BB-EBBA-1E55-F58D68170723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867"/>
            <a:ext cx="12192000" cy="1934813"/>
          </a:xfrm>
          <a:prstGeom prst="rect">
            <a:avLst/>
          </a:prstGeom>
          <a:gradFill flip="none" rotWithShape="1">
            <a:gsLst>
              <a:gs pos="0">
                <a:srgbClr val="FF5B5B">
                  <a:alpha val="0"/>
                </a:srgbClr>
              </a:gs>
              <a:gs pos="44000">
                <a:schemeClr val="accent3">
                  <a:lumMod val="95000"/>
                  <a:lumOff val="5000"/>
                  <a:alpha val="0"/>
                </a:schemeClr>
              </a:gs>
              <a:gs pos="100000">
                <a:srgbClr val="0070C0">
                  <a:alpha val="31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891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42764" y="55562"/>
            <a:ext cx="11706477" cy="563562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>
            <a:off x="0" y="2846746"/>
            <a:ext cx="12192968" cy="4011254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hr-HR" dirty="0"/>
              <a:t> 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B79BA-E463-F739-20C3-A2B9141DCA18}"/>
              </a:ext>
            </a:extLst>
          </p:cNvPr>
          <p:cNvCxnSpPr>
            <a:cxnSpLocks/>
          </p:cNvCxnSpPr>
          <p:nvPr userDrawn="1"/>
        </p:nvCxnSpPr>
        <p:spPr>
          <a:xfrm>
            <a:off x="0" y="6176277"/>
            <a:ext cx="12197269" cy="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49804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BC08EA1-C6BE-514B-28D2-95F5DFAAEE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6709109" y="6258878"/>
            <a:ext cx="1914478" cy="54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07BD4-CFB6-FEF4-FAC3-51950AFFFD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437749" y="6245359"/>
            <a:ext cx="2141326" cy="543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16C454-D389-6181-7425-DA53595A695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4495" y="6335056"/>
            <a:ext cx="924663" cy="3912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00C5E7-2FBC-7BB7-74F3-C34C82B4CEE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39169" y="6410097"/>
            <a:ext cx="1255779" cy="343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2C48B3-D264-775A-6F4B-23D46E802FF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016" y="6211461"/>
            <a:ext cx="1121088" cy="5909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bg>
      <p:bgPr>
        <a:gradFill flip="none" rotWithShape="1">
          <a:gsLst>
            <a:gs pos="52000">
              <a:srgbClr val="E10612">
                <a:alpha val="0"/>
              </a:srgbClr>
            </a:gs>
            <a:gs pos="0">
              <a:srgbClr val="024E9C">
                <a:alpha val="0"/>
              </a:srgbClr>
            </a:gs>
            <a:gs pos="100000">
              <a:schemeClr val="accent1">
                <a:lumMod val="75000"/>
                <a:alpha val="2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950521" y="2315834"/>
            <a:ext cx="4290963" cy="563562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>
                <a:solidFill>
                  <a:srgbClr val="024E9C"/>
                </a:solidFill>
                <a:latin typeface="+mj-lt"/>
              </a:defRPr>
            </a:lvl1pPr>
          </a:lstStyle>
          <a:p>
            <a:r>
              <a:rPr lang="hr-HR" dirty="0"/>
              <a:t>HVALA NA PAŽNJI</a:t>
            </a:r>
            <a:endParaRPr lang="da-DK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E632CCE-F64B-6BDD-FDD7-550D101C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476" r="19588"/>
          <a:stretch/>
        </p:blipFill>
        <p:spPr>
          <a:xfrm rot="5400000">
            <a:off x="-1020073" y="1020075"/>
            <a:ext cx="7388489" cy="534833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5692645-AC4D-DB78-5349-20523FF337D9}"/>
              </a:ext>
            </a:extLst>
          </p:cNvPr>
          <p:cNvSpPr txBox="1">
            <a:spLocks/>
          </p:cNvSpPr>
          <p:nvPr userDrawn="1"/>
        </p:nvSpPr>
        <p:spPr>
          <a:xfrm>
            <a:off x="4444010" y="5938688"/>
            <a:ext cx="3303985" cy="5635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2">
                    <a:lumMod val="10000"/>
                  </a:schemeClr>
                </a:solidFill>
                <a:latin typeface="+mj-lt"/>
                <a:ea typeface="ＭＳ Ｐゴシック" pitchFamily="-97" charset="-128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  <a:ea typeface="ＭＳ Ｐゴシック" pitchFamily="-97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Narrow" pitchFamily="-97" charset="0"/>
              </a:defRPr>
            </a:lvl9pPr>
          </a:lstStyle>
          <a:p>
            <a:r>
              <a:rPr lang="hr-HR" sz="3200" dirty="0">
                <a:solidFill>
                  <a:srgbClr val="024E9C"/>
                </a:solidFill>
              </a:rPr>
              <a:t>www.azvo.hr</a:t>
            </a:r>
            <a:endParaRPr lang="da-DK" sz="3200" dirty="0">
              <a:solidFill>
                <a:srgbClr val="024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12192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891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609600" y="2552705"/>
            <a:ext cx="109728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37068" y="515938"/>
            <a:ext cx="6112933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237068" y="1130301"/>
            <a:ext cx="8652933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A2DBC02-530B-46AC-AE89-615B9CF6B656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D578506-4270-40D2-9919-7162664C971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4546AD-5DB5-4E0B-B847-60D836DCD182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BEB7762-8C3D-49C9-8EF9-6CBDFC5BB09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3712080-0910-45AC-ABF4-AC33E5ECBB03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567A2A1-D156-44EA-948C-F356C7AA8BD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54AC250-846A-48F8-BB14-372ADB45104B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F6E50EA-49C8-4392-B46A-5A90A2FDA3B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6538522-622F-48E3-B2DB-B794625C7BFA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2FA1181-06C8-467E-8609-B5E3873FDB8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D262304-7D56-4B39-A20D-152694EC6669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CB64F55-B5E2-45D7-A695-BF8EFBEE953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6C8125A-09C3-4DBC-8A5C-29402D5D47E0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C3A940E-EAB0-4807-93BE-D2325BCD85E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BF76721-D0C0-403B-AFD9-459364324B9D}" type="datetime1">
              <a:rPr lang="da-DK"/>
              <a:pPr>
                <a:defRPr/>
              </a:pPr>
              <a:t>16-12-2024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E093995-4E24-4618-BC82-CE44AFD9B4B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14777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7" r:id="rId2"/>
    <p:sldLayoutId id="214748397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9" r:id="rId13"/>
  </p:sldLayoutIdLst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nalitika@azvo.hr" TargetMode="External"/><Relationship Id="rId2" Type="http://schemas.openxmlformats.org/officeDocument/2006/relationships/hyperlink" Target="mailto:akreditacija-visoko@azvo.hr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CF0654D-CFDF-D5E1-9193-529D6F18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4100" y="4129231"/>
            <a:ext cx="9144000" cy="2728769"/>
          </a:xfrm>
          <a:prstGeom prst="rect">
            <a:avLst/>
          </a:prstGeom>
        </p:spPr>
      </p:pic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2213994" y="1323687"/>
            <a:ext cx="7764011" cy="225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normAutofit fontScale="85000" lnSpcReduction="10000"/>
          </a:bodyPr>
          <a:lstStyle/>
          <a:p>
            <a:pPr algn="ctr" defTabSz="896938"/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Standardi za vrednovanje kvalitete u postupku </a:t>
            </a:r>
            <a:r>
              <a:rPr lang="hr-HR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reakreditacije</a:t>
            </a:r>
            <a:r>
              <a:rPr lang="hr-HR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visokih učilišta</a:t>
            </a:r>
          </a:p>
          <a:p>
            <a:pPr algn="ctr" defTabSz="896938"/>
            <a:r>
              <a:rPr lang="hr-HR" altLang="sr-Latn-RS" sz="4400" b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i</a:t>
            </a:r>
          </a:p>
          <a:p>
            <a:pPr algn="ctr" defTabSz="896938"/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Analitički</a:t>
            </a:r>
            <a:r>
              <a:rPr lang="en-GB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prilog</a:t>
            </a:r>
            <a:r>
              <a:rPr lang="en-GB" altLang="sr-Latn-RS" sz="4400" b="1" i="1" dirty="0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sr-Latn-RS" sz="4400" b="1" i="1" dirty="0" err="1">
                <a:solidFill>
                  <a:schemeClr val="accent1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samoanalizi</a:t>
            </a:r>
            <a:endParaRPr lang="en-US" sz="4400" b="1" dirty="0">
              <a:solidFill>
                <a:schemeClr val="accent1">
                  <a:lumMod val="1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82A9-369B-0E9E-77EB-B8A15609E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0" y="161534"/>
            <a:ext cx="4572000" cy="917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13051-4B4F-CC5C-85D2-AA8FB5483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938" y="445859"/>
            <a:ext cx="809079" cy="342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86887-D535-6D34-AA30-422911A5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594" y="492046"/>
            <a:ext cx="1098806" cy="30083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856A20-8C9B-2230-33AF-C28434B7095C}"/>
              </a:ext>
            </a:extLst>
          </p:cNvPr>
          <p:cNvCxnSpPr>
            <a:cxnSpLocks/>
          </p:cNvCxnSpPr>
          <p:nvPr/>
        </p:nvCxnSpPr>
        <p:spPr>
          <a:xfrm>
            <a:off x="1950440" y="3619587"/>
            <a:ext cx="8649050" cy="15450"/>
          </a:xfrm>
          <a:prstGeom prst="line">
            <a:avLst/>
          </a:prstGeom>
          <a:ln w="9525">
            <a:gradFill>
              <a:gsLst>
                <a:gs pos="50000">
                  <a:srgbClr val="E10612">
                    <a:alpha val="34902"/>
                  </a:srgbClr>
                </a:gs>
                <a:gs pos="0">
                  <a:srgbClr val="024E9C">
                    <a:alpha val="30000"/>
                  </a:srgbClr>
                </a:gs>
                <a:gs pos="100000">
                  <a:schemeClr val="accent1">
                    <a:lumMod val="75000"/>
                    <a:alpha val="5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42DD6C3-8A1A-4FF6-3355-54C6E982AD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5"/>
          <a:stretch/>
        </p:blipFill>
        <p:spPr>
          <a:xfrm>
            <a:off x="929600" y="5978355"/>
            <a:ext cx="1914478" cy="543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0991F8-7FCC-468A-075A-3987261C1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8"/>
          <a:stretch/>
        </p:blipFill>
        <p:spPr>
          <a:xfrm>
            <a:off x="9121074" y="5978355"/>
            <a:ext cx="2141326" cy="543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C6A4-0842-51A6-07BD-07D889A2D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Zakonski okvir</a:t>
            </a:r>
            <a:endParaRPr lang="en-US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Univers Condensed"/>
              <a:ea typeface="Calibri"/>
              <a:cs typeface="Calibri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B7678E5-F3BA-AA2B-F73E-F10DA8902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006341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C97E1F5-22C3-4449-8C23-587C92DF5B6E}"/>
              </a:ext>
            </a:extLst>
          </p:cNvPr>
          <p:cNvGrpSpPr/>
          <p:nvPr/>
        </p:nvGrpSpPr>
        <p:grpSpPr>
          <a:xfrm>
            <a:off x="4076731" y="6134100"/>
            <a:ext cx="4038539" cy="573276"/>
            <a:chOff x="743670" y="5847462"/>
            <a:chExt cx="4038539" cy="57327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38EA15-D34E-4B95-9768-77EFFFED6D19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5" name="Picture 14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001DEAF-0816-48D0-A932-3E18590B2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6" name="Picture 15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FD908CB6-DC45-4D63-8DEC-EAA498D354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AAD9BA5-EB2F-482D-B661-E65274F9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18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20FF-5873-64C4-6417-462428EE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Standardi kvalitete u skladu s ESG</a:t>
            </a:r>
            <a:endParaRPr lang="en-GB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Univers Condensed"/>
              <a:ea typeface="Calibri"/>
              <a:cs typeface="Calibri"/>
            </a:endParaRPr>
          </a:p>
          <a:p>
            <a:endParaRPr lang="en-GB" dirty="0">
              <a:solidFill>
                <a:schemeClr val="accent1">
                  <a:lumMod val="10000"/>
                </a:schemeClr>
              </a:solidFill>
            </a:endParaRP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BA00A641-6BA1-23C2-4DB7-4FE43DD07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220001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Standards and Guidelines for Quality Assurance in the European Higher  Education Area (ESG 2015) - European Students' Union">
            <a:extLst>
              <a:ext uri="{FF2B5EF4-FFF2-40B4-BE49-F238E27FC236}">
                <a16:creationId xmlns:a16="http://schemas.microsoft.com/office/drawing/2014/main" id="{609C8114-2C1B-4508-A5BF-BE7EA468D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28" y="940470"/>
            <a:ext cx="1951225" cy="2821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8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9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Univers Condensed"/>
                <a:ea typeface="Calibri"/>
                <a:cs typeface="Calibri"/>
              </a:rPr>
              <a:t>Standardi kvalitete u skladu s ESG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70016" y="898655"/>
            <a:ext cx="5258902" cy="4349911"/>
          </a:xfrm>
        </p:spPr>
        <p:txBody>
          <a:bodyPr>
            <a:normAutofit/>
          </a:bodyPr>
          <a:lstStyle/>
          <a:p>
            <a:pPr lvl="0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r-HR" sz="2400" dirty="0">
                <a:latin typeface="+mj-lt"/>
                <a:ea typeface="ＭＳ Ｐゴシック" charset="-128"/>
              </a:rPr>
              <a:t>ESG 2.1. Vanjskim osiguravanjem kvalitete razmatra se djelotvornost procesa unutarnjeg osiguravanja kvalitete (opisano u I. dijelu ESG-ja)</a:t>
            </a:r>
            <a:endParaRPr lang="hr-HR" sz="2400" dirty="0"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02A4FC1-9CCD-4E4B-AB4D-5CAEC19C950B}" type="datetime1">
              <a:rPr lang="en-US" smtClean="0"/>
              <a:t>12/16/2024</a:t>
            </a:fld>
            <a:endParaRPr lang="en-US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C41EDDD8-77EA-4D6F-9978-6BA563C6C429}"/>
              </a:ext>
            </a:extLst>
          </p:cNvPr>
          <p:cNvGrpSpPr>
            <a:grpSpLocks/>
          </p:cNvGrpSpPr>
          <p:nvPr/>
        </p:nvGrpSpPr>
        <p:grpSpPr bwMode="auto">
          <a:xfrm>
            <a:off x="5801710" y="1129960"/>
            <a:ext cx="5298311" cy="4809663"/>
            <a:chOff x="467544" y="2230586"/>
            <a:chExt cx="4637088" cy="4222750"/>
          </a:xfrm>
        </p:grpSpPr>
        <p:sp>
          <p:nvSpPr>
            <p:cNvPr id="7" name="Rektangel 30">
              <a:extLst>
                <a:ext uri="{FF2B5EF4-FFF2-40B4-BE49-F238E27FC236}">
                  <a16:creationId xmlns:a16="http://schemas.microsoft.com/office/drawing/2014/main" id="{C9630597-EB4C-445D-99CF-25726A9D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69" y="22480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8" name="Rektangel 31">
              <a:extLst>
                <a:ext uri="{FF2B5EF4-FFF2-40B4-BE49-F238E27FC236}">
                  <a16:creationId xmlns:a16="http://schemas.microsoft.com/office/drawing/2014/main" id="{94F222B9-0A63-47B0-B297-79B00B60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8007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9" name="Rektangel 32">
              <a:extLst>
                <a:ext uri="{FF2B5EF4-FFF2-40B4-BE49-F238E27FC236}">
                  <a16:creationId xmlns:a16="http://schemas.microsoft.com/office/drawing/2014/main" id="{A29FF295-3B91-4292-9EF4-2ABFC7C9C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087836"/>
              <a:ext cx="4000501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0" name="Rektangel 33">
              <a:extLst>
                <a:ext uri="{FF2B5EF4-FFF2-40B4-BE49-F238E27FC236}">
                  <a16:creationId xmlns:a16="http://schemas.microsoft.com/office/drawing/2014/main" id="{DFC30EA5-3457-4BAF-A5E2-E5BBFE76E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51646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1" name="Rektangel 34">
              <a:extLst>
                <a:ext uri="{FF2B5EF4-FFF2-40B4-BE49-F238E27FC236}">
                  <a16:creationId xmlns:a16="http://schemas.microsoft.com/office/drawing/2014/main" id="{792363BE-E3D4-47D7-8BCB-BA824C32A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2659211"/>
              <a:ext cx="4000501" cy="4286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2" name="Rektangel 35">
              <a:extLst>
                <a:ext uri="{FF2B5EF4-FFF2-40B4-BE49-F238E27FC236}">
                  <a16:creationId xmlns:a16="http://schemas.microsoft.com/office/drawing/2014/main" id="{D0F5658E-3540-433C-A703-4549984FF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3945086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3" name="Rektangel 36">
              <a:extLst>
                <a:ext uri="{FF2B5EF4-FFF2-40B4-BE49-F238E27FC236}">
                  <a16:creationId xmlns:a16="http://schemas.microsoft.com/office/drawing/2014/main" id="{18683D63-7FAA-4803-A696-DA80A6EA2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206" y="4373711"/>
              <a:ext cx="4000501" cy="352425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14" name="Tekstboks 44">
              <a:extLst>
                <a:ext uri="{FF2B5EF4-FFF2-40B4-BE49-F238E27FC236}">
                  <a16:creationId xmlns:a16="http://schemas.microsoft.com/office/drawing/2014/main" id="{9568B539-5C69-4876-9BE8-DB820AA6A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2432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Politika osiguravanja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5" name="Tekstboks 45">
              <a:extLst>
                <a:ext uri="{FF2B5EF4-FFF2-40B4-BE49-F238E27FC236}">
                  <a16:creationId xmlns:a16="http://schemas.microsoft.com/office/drawing/2014/main" id="{1C6FFC21-F9A4-428C-A2D1-E8BE77126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8483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Upravljanje informacijama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6" name="Tekstboks 47">
              <a:extLst>
                <a:ext uri="{FF2B5EF4-FFF2-40B4-BE49-F238E27FC236}">
                  <a16:creationId xmlns:a16="http://schemas.microsoft.com/office/drawing/2014/main" id="{2B2B6A68-BD9F-4EE2-8744-9306C462B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9895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Nastavno osoblje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7" name="Tekstboks 48">
              <a:extLst>
                <a:ext uri="{FF2B5EF4-FFF2-40B4-BE49-F238E27FC236}">
                  <a16:creationId xmlns:a16="http://schemas.microsoft.com/office/drawing/2014/main" id="{698AC48F-7EC0-433C-B155-004CBA18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270048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Izrada i odobravanje programa 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8" name="Tekstboks 49">
              <a:extLst>
                <a:ext uri="{FF2B5EF4-FFF2-40B4-BE49-F238E27FC236}">
                  <a16:creationId xmlns:a16="http://schemas.microsoft.com/office/drawing/2014/main" id="{C3178DCD-2B8A-4183-8A43-42446D2B4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35593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Upis i napredovanje studenata, priznavanje i certificiranje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19" name="Tekstboks 50">
              <a:extLst>
                <a:ext uri="{FF2B5EF4-FFF2-40B4-BE49-F238E27FC236}">
                  <a16:creationId xmlns:a16="http://schemas.microsoft.com/office/drawing/2014/main" id="{3280528A-1787-49EF-9D4B-F4275585D8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441816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Resursi za učenje i podrška studentima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grpSp>
          <p:nvGrpSpPr>
            <p:cNvPr id="20" name="Gruppe 68">
              <a:extLst>
                <a:ext uri="{FF2B5EF4-FFF2-40B4-BE49-F238E27FC236}">
                  <a16:creationId xmlns:a16="http://schemas.microsoft.com/office/drawing/2014/main" id="{C3D8EC02-A253-4F5D-8642-E97F18AEC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544" y="2230586"/>
              <a:ext cx="534988" cy="2906713"/>
              <a:chOff x="876300" y="2511425"/>
              <a:chExt cx="344488" cy="2906713"/>
            </a:xfrm>
          </p:grpSpPr>
          <p:grpSp>
            <p:nvGrpSpPr>
              <p:cNvPr id="35" name="Gruppe 51">
                <a:extLst>
                  <a:ext uri="{FF2B5EF4-FFF2-40B4-BE49-F238E27FC236}">
                    <a16:creationId xmlns:a16="http://schemas.microsoft.com/office/drawing/2014/main" id="{7944AB17-D6F9-49B7-B906-9AAC045CBD8C}"/>
                  </a:ext>
                </a:extLst>
              </p:cNvPr>
              <p:cNvGrpSpPr/>
              <p:nvPr/>
            </p:nvGrpSpPr>
            <p:grpSpPr>
              <a:xfrm>
                <a:off x="876300" y="2511425"/>
                <a:ext cx="344488" cy="2906713"/>
                <a:chOff x="876300" y="2511425"/>
                <a:chExt cx="344488" cy="2906713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Rektangel 9">
                  <a:extLst>
                    <a:ext uri="{FF2B5EF4-FFF2-40B4-BE49-F238E27FC236}">
                      <a16:creationId xmlns:a16="http://schemas.microsoft.com/office/drawing/2014/main" id="{35EC7A7B-4031-41FC-8582-E78CE1C10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6300" y="2936875"/>
                  <a:ext cx="344488" cy="344488"/>
                </a:xfrm>
                <a:prstGeom prst="rect">
                  <a:avLst/>
                </a:prstGeom>
                <a:gradFill flip="none" rotWithShape="1">
                  <a:gsLst>
                    <a:gs pos="89000">
                      <a:srgbClr val="C00000"/>
                    </a:gs>
                    <a:gs pos="20000">
                      <a:srgbClr val="F50736"/>
                    </a:gs>
                    <a:gs pos="11000">
                      <a:srgbClr val="F50736"/>
                    </a:gs>
                  </a:gsLst>
                  <a:lin ang="16200000" scaled="1"/>
                  <a:tileRect/>
                </a:gradFill>
                <a:ln w="9525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indent="-342900"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buFont typeface="+mj-lt"/>
                    <a:buAutoNum type="arabicPeriod"/>
                    <a:defRPr/>
                  </a:pPr>
                  <a:endParaRPr lang="da-DK" sz="1400" kern="0" noProof="1">
                    <a:solidFill>
                      <a:srgbClr val="FFFFFF"/>
                    </a:solidFill>
                    <a:latin typeface="+mj-lt"/>
                    <a:ea typeface="ＭＳ Ｐゴシック" charset="-128"/>
                  </a:endParaRPr>
                </a:p>
              </p:txBody>
            </p:sp>
            <p:grpSp>
              <p:nvGrpSpPr>
                <p:cNvPr id="44" name="Gruppe 50">
                  <a:extLst>
                    <a:ext uri="{FF2B5EF4-FFF2-40B4-BE49-F238E27FC236}">
                      <a16:creationId xmlns:a16="http://schemas.microsoft.com/office/drawing/2014/main" id="{CDBC0DC1-C972-4CF8-8682-A8191CF76F00}"/>
                    </a:ext>
                  </a:extLst>
                </p:cNvPr>
                <p:cNvGrpSpPr/>
                <p:nvPr/>
              </p:nvGrpSpPr>
              <p:grpSpPr>
                <a:xfrm>
                  <a:off x="876300" y="2511425"/>
                  <a:ext cx="344488" cy="2906713"/>
                  <a:chOff x="876300" y="2511425"/>
                  <a:chExt cx="344488" cy="2906713"/>
                </a:xfrm>
              </p:grpSpPr>
              <p:sp>
                <p:nvSpPr>
                  <p:cNvPr id="45" name="Rektangel 20">
                    <a:extLst>
                      <a:ext uri="{FF2B5EF4-FFF2-40B4-BE49-F238E27FC236}">
                        <a16:creationId xmlns:a16="http://schemas.microsoft.com/office/drawing/2014/main" id="{19B8DCCF-5C53-43EC-A044-69B5F3D78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6300" y="4221163"/>
                    <a:ext cx="344488" cy="342900"/>
                  </a:xfrm>
                  <a:prstGeom prst="rect">
                    <a:avLst/>
                  </a:prstGeom>
                  <a:gradFill flip="none" rotWithShape="1">
                    <a:gsLst>
                      <a:gs pos="89000">
                        <a:srgbClr val="C00000"/>
                      </a:gs>
                      <a:gs pos="20000">
                        <a:srgbClr val="F50736"/>
                      </a:gs>
                      <a:gs pos="11000">
                        <a:srgbClr val="F50736"/>
                      </a:gs>
                    </a:gsLst>
                    <a:lin ang="16200000" scaled="1"/>
                    <a:tileRect/>
                  </a:gradFill>
                  <a:ln w="9525" cap="flat" cmpd="sng" algn="ctr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anchor="ctr"/>
                  <a:lstStyle/>
                  <a:p>
                    <a:pPr indent="-342900" algn="ctr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+mj-lt"/>
                      <a:buAutoNum type="arabicPeriod"/>
                      <a:defRPr/>
                    </a:pPr>
                    <a:endParaRPr lang="da-DK" sz="1400" kern="0" noProof="1">
                      <a:solidFill>
                        <a:srgbClr val="FFFFFF"/>
                      </a:solidFill>
                      <a:latin typeface="+mj-lt"/>
                      <a:ea typeface="ＭＳ Ｐゴシック" charset="-128"/>
                    </a:endParaRPr>
                  </a:p>
                </p:txBody>
              </p:sp>
              <p:grpSp>
                <p:nvGrpSpPr>
                  <p:cNvPr id="46" name="Gruppe 49">
                    <a:extLst>
                      <a:ext uri="{FF2B5EF4-FFF2-40B4-BE49-F238E27FC236}">
                        <a16:creationId xmlns:a16="http://schemas.microsoft.com/office/drawing/2014/main" id="{DA6CD777-3B43-4E63-BCCF-49AB40127EF9}"/>
                      </a:ext>
                    </a:extLst>
                  </p:cNvPr>
                  <p:cNvGrpSpPr/>
                  <p:nvPr/>
                </p:nvGrpSpPr>
                <p:grpSpPr>
                  <a:xfrm>
                    <a:off x="876300" y="2511425"/>
                    <a:ext cx="344488" cy="2906713"/>
                    <a:chOff x="876300" y="2511425"/>
                    <a:chExt cx="344488" cy="2906713"/>
                  </a:xfrm>
                </p:grpSpPr>
                <p:sp>
                  <p:nvSpPr>
                    <p:cNvPr id="47" name="Rektangel 7">
                      <a:extLst>
                        <a:ext uri="{FF2B5EF4-FFF2-40B4-BE49-F238E27FC236}">
                          <a16:creationId xmlns:a16="http://schemas.microsoft.com/office/drawing/2014/main" id="{3836D9E2-4D47-46B5-909B-AA71DAD267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2511425"/>
                      <a:ext cx="344488" cy="342900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8" name="Rektangel 11">
                      <a:extLst>
                        <a:ext uri="{FF2B5EF4-FFF2-40B4-BE49-F238E27FC236}">
                          <a16:creationId xmlns:a16="http://schemas.microsoft.com/office/drawing/2014/main" id="{3FBA6AA7-3F68-44B7-B7CA-FB2061938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3639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49" name="Rektangel 13">
                      <a:extLst>
                        <a:ext uri="{FF2B5EF4-FFF2-40B4-BE49-F238E27FC236}">
                          <a16:creationId xmlns:a16="http://schemas.microsoft.com/office/drawing/2014/main" id="{0768D8B9-B5F1-48DE-9AD6-10AECCE8B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3790950"/>
                      <a:ext cx="344488" cy="347663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0" name="Rektangel 23">
                      <a:extLst>
                        <a:ext uri="{FF2B5EF4-FFF2-40B4-BE49-F238E27FC236}">
                          <a16:creationId xmlns:a16="http://schemas.microsoft.com/office/drawing/2014/main" id="{0B1C7E36-78BE-4093-BE47-EBD59E205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4646613"/>
                      <a:ext cx="344488" cy="344487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  <p:sp>
                  <p:nvSpPr>
                    <p:cNvPr id="51" name="Rektangel 26">
                      <a:extLst>
                        <a:ext uri="{FF2B5EF4-FFF2-40B4-BE49-F238E27FC236}">
                          <a16:creationId xmlns:a16="http://schemas.microsoft.com/office/drawing/2014/main" id="{56ECA780-D427-4D7C-8B70-FBB350D712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6300" y="5073650"/>
                      <a:ext cx="344488" cy="344488"/>
                    </a:xfrm>
                    <a:prstGeom prst="rect">
                      <a:avLst/>
                    </a:prstGeom>
                    <a:gradFill flip="none" rotWithShape="1">
                      <a:gsLst>
                        <a:gs pos="89000">
                          <a:srgbClr val="C00000"/>
                        </a:gs>
                        <a:gs pos="20000">
                          <a:srgbClr val="F50736"/>
                        </a:gs>
                        <a:gs pos="11000">
                          <a:srgbClr val="F50736"/>
                        </a:gs>
                      </a:gsLst>
                      <a:lin ang="162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txBody>
                    <a:bodyPr anchor="ctr"/>
                    <a:lstStyle/>
                    <a:p>
                      <a:pPr indent="-342900" algn="ctr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+mj-lt"/>
                        <a:buAutoNum type="arabicPeriod"/>
                        <a:defRPr/>
                      </a:pPr>
                      <a:endParaRPr lang="da-DK" sz="1400" kern="0" noProof="1">
                        <a:solidFill>
                          <a:srgbClr val="FFFFFF"/>
                        </a:solidFill>
                        <a:latin typeface="+mj-lt"/>
                        <a:ea typeface="ＭＳ Ｐゴシック" charset="-128"/>
                      </a:endParaRPr>
                    </a:p>
                  </p:txBody>
                </p:sp>
              </p:grpSp>
            </p:grpSp>
          </p:grpSp>
          <p:sp>
            <p:nvSpPr>
              <p:cNvPr id="36" name="Tekstboks 54">
                <a:extLst>
                  <a:ext uri="{FF2B5EF4-FFF2-40B4-BE49-F238E27FC236}">
                    <a16:creationId xmlns:a16="http://schemas.microsoft.com/office/drawing/2014/main" id="{36C106D0-F455-42EB-993C-3F72909D21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547938"/>
                <a:ext cx="321999" cy="274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</a:t>
                </a:r>
              </a:p>
            </p:txBody>
          </p:sp>
          <p:sp>
            <p:nvSpPr>
              <p:cNvPr id="37" name="Tekstboks 58">
                <a:extLst>
                  <a:ext uri="{FF2B5EF4-FFF2-40B4-BE49-F238E27FC236}">
                    <a16:creationId xmlns:a16="http://schemas.microsoft.com/office/drawing/2014/main" id="{A46DD1B3-3070-4E63-8A89-069C0B85A5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2986088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2</a:t>
                </a:r>
              </a:p>
            </p:txBody>
          </p:sp>
          <p:sp>
            <p:nvSpPr>
              <p:cNvPr id="38" name="Tekstboks 59">
                <a:extLst>
                  <a:ext uri="{FF2B5EF4-FFF2-40B4-BE49-F238E27FC236}">
                    <a16:creationId xmlns:a16="http://schemas.microsoft.com/office/drawing/2014/main" id="{B65A0EF6-9A48-4B5D-B79E-073140F4BA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400425"/>
                <a:ext cx="321999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1.3</a:t>
                </a:r>
                <a:endParaRPr lang="da-DK" sz="1400" kern="0" noProof="1">
                  <a:solidFill>
                    <a:srgbClr val="FFFFFF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39" name="Tekstboks 61">
                <a:extLst>
                  <a:ext uri="{FF2B5EF4-FFF2-40B4-BE49-F238E27FC236}">
                    <a16:creationId xmlns:a16="http://schemas.microsoft.com/office/drawing/2014/main" id="{D96EAFE4-7FEC-40EE-A435-4463982687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3822700"/>
                <a:ext cx="321999" cy="279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noProof="1">
                    <a:solidFill>
                      <a:srgbClr val="FFFFFF"/>
                    </a:solidFill>
                    <a:latin typeface="+mj-lt"/>
                    <a:ea typeface="ＭＳ Ｐゴシック" pitchFamily="-97" charset="-128"/>
                  </a:rPr>
                  <a:t>4</a:t>
                </a:r>
              </a:p>
            </p:txBody>
          </p:sp>
          <p:sp>
            <p:nvSpPr>
              <p:cNvPr id="40" name="Tekstboks 63">
                <a:extLst>
                  <a:ext uri="{FF2B5EF4-FFF2-40B4-BE49-F238E27FC236}">
                    <a16:creationId xmlns:a16="http://schemas.microsoft.com/office/drawing/2014/main" id="{687EC958-19D2-4BC3-8B03-23D4A05A99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2386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5</a:t>
                </a:r>
              </a:p>
            </p:txBody>
          </p:sp>
          <p:sp>
            <p:nvSpPr>
              <p:cNvPr id="41" name="Tekstboks 65">
                <a:extLst>
                  <a:ext uri="{FF2B5EF4-FFF2-40B4-BE49-F238E27FC236}">
                    <a16:creationId xmlns:a16="http://schemas.microsoft.com/office/drawing/2014/main" id="{13316563-4D4B-43AD-82E6-F6BA8CF96E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4683125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1.6</a:t>
                </a:r>
                <a:endParaRPr lang="da-DK" sz="1400" kern="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endParaRPr>
              </a:p>
            </p:txBody>
          </p:sp>
          <p:sp>
            <p:nvSpPr>
              <p:cNvPr id="42" name="Tekstboks 67">
                <a:extLst>
                  <a:ext uri="{FF2B5EF4-FFF2-40B4-BE49-F238E27FC236}">
                    <a16:creationId xmlns:a16="http://schemas.microsoft.com/office/drawing/2014/main" id="{0001747E-D252-499F-BD6E-63FE1D4D4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611" y="5103813"/>
                <a:ext cx="321999" cy="271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algn="tl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hr-HR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1.</a:t>
                </a:r>
                <a:r>
                  <a:rPr lang="da-DK" sz="1400" kern="0" dirty="0">
                    <a:solidFill>
                      <a:prstClr val="white"/>
                    </a:solidFill>
                    <a:latin typeface="+mj-lt"/>
                    <a:ea typeface="ＭＳ Ｐゴシック" pitchFamily="-97" charset="-128"/>
                  </a:rPr>
                  <a:t>7</a:t>
                </a:r>
              </a:p>
            </p:txBody>
          </p:sp>
        </p:grpSp>
        <p:sp>
          <p:nvSpPr>
            <p:cNvPr id="21" name="Rektangel 23">
              <a:extLst>
                <a:ext uri="{FF2B5EF4-FFF2-40B4-BE49-F238E27FC236}">
                  <a16:creationId xmlns:a16="http://schemas.microsoft.com/office/drawing/2014/main" id="{251666E7-D0B1-4C6E-AB92-0BB4761EB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2309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2" name="Rektangel 23">
              <a:extLst>
                <a:ext uri="{FF2B5EF4-FFF2-40B4-BE49-F238E27FC236}">
                  <a16:creationId xmlns:a16="http://schemas.microsoft.com/office/drawing/2014/main" id="{D3AD9935-9072-46A1-B51B-A3DE673D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31" y="5662761"/>
              <a:ext cx="534988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3" name="Rektangel 23">
              <a:extLst>
                <a:ext uri="{FF2B5EF4-FFF2-40B4-BE49-F238E27FC236}">
                  <a16:creationId xmlns:a16="http://schemas.microsoft.com/office/drawing/2014/main" id="{41FD9491-5A4E-4852-9B27-94FDF152C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19" y="6100911"/>
              <a:ext cx="534987" cy="344488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  <a:defRPr/>
              </a:pPr>
              <a:endParaRPr lang="da-DK" sz="1400" kern="0" noProof="1">
                <a:solidFill>
                  <a:srgbClr val="FFFF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24" name="Tekstboks 67">
              <a:extLst>
                <a:ext uri="{FF2B5EF4-FFF2-40B4-BE49-F238E27FC236}">
                  <a16:creationId xmlns:a16="http://schemas.microsoft.com/office/drawing/2014/main" id="{B9BB2835-7393-42E4-8F04-C80AB7CBD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119" y="52642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1.8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5" name="Tekstboks 67">
              <a:extLst>
                <a:ext uri="{FF2B5EF4-FFF2-40B4-BE49-F238E27FC236}">
                  <a16:creationId xmlns:a16="http://schemas.microsoft.com/office/drawing/2014/main" id="{6E7BAC75-46DC-4A4B-A781-FE63CF96D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44" y="5696099"/>
              <a:ext cx="500062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1.9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6" name="Tekstboks 67">
              <a:extLst>
                <a:ext uri="{FF2B5EF4-FFF2-40B4-BE49-F238E27FC236}">
                  <a16:creationId xmlns:a16="http://schemas.microsoft.com/office/drawing/2014/main" id="{A2740B14-272E-4972-A002-9F6895312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006" y="6175524"/>
              <a:ext cx="501650" cy="27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r-HR" sz="1400" dirty="0">
                  <a:solidFill>
                    <a:prstClr val="white"/>
                  </a:solidFill>
                  <a:latin typeface="+mj-lt"/>
                  <a:ea typeface="ＭＳ Ｐゴシック" pitchFamily="-97" charset="-128"/>
                </a:rPr>
                <a:t>1.10</a:t>
              </a:r>
              <a:endParaRPr lang="da-DK" sz="1400" dirty="0">
                <a:solidFill>
                  <a:prstClr val="white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7" name="Rektangel 31">
              <a:extLst>
                <a:ext uri="{FF2B5EF4-FFF2-40B4-BE49-F238E27FC236}">
                  <a16:creationId xmlns:a16="http://schemas.microsoft.com/office/drawing/2014/main" id="{649FC62B-AA41-4538-B825-33478A31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2357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8" name="Rektangel 31">
              <a:extLst>
                <a:ext uri="{FF2B5EF4-FFF2-40B4-BE49-F238E27FC236}">
                  <a16:creationId xmlns:a16="http://schemas.microsoft.com/office/drawing/2014/main" id="{28047C74-073A-42CE-81CA-40BBE8185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5664349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29" name="Rektangel 31">
              <a:extLst>
                <a:ext uri="{FF2B5EF4-FFF2-40B4-BE49-F238E27FC236}">
                  <a16:creationId xmlns:a16="http://schemas.microsoft.com/office/drawing/2014/main" id="{7FA93927-4ED6-4E0C-B29C-BF7C22E53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619" y="6099324"/>
              <a:ext cx="4000501" cy="354012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b="1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0" name="Rektangel 31">
              <a:extLst>
                <a:ext uri="{FF2B5EF4-FFF2-40B4-BE49-F238E27FC236}">
                  <a16:creationId xmlns:a16="http://schemas.microsoft.com/office/drawing/2014/main" id="{551191AF-7654-404A-8F1B-278B2BC97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31" y="3113236"/>
              <a:ext cx="4000501" cy="354013"/>
            </a:xfrm>
            <a:prstGeom prst="rect">
              <a:avLst/>
            </a:prstGeom>
            <a:gradFill rotWithShape="1">
              <a:gsLst>
                <a:gs pos="0">
                  <a:srgbClr val="D7D8D9"/>
                </a:gs>
                <a:gs pos="100000">
                  <a:sysClr val="window" lastClr="FFFFFF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a-DK" sz="1400" kern="0" dirty="0">
                <a:solidFill>
                  <a:srgbClr val="FFFFFF"/>
                </a:solidFill>
                <a:latin typeface="+mj-lt"/>
                <a:ea typeface="ＭＳ Ｐゴシック" pitchFamily="-97" charset="-128"/>
              </a:endParaRPr>
            </a:p>
          </p:txBody>
        </p:sp>
        <p:sp>
          <p:nvSpPr>
            <p:cNvPr id="31" name="Tekstboks 46">
              <a:extLst>
                <a:ext uri="{FF2B5EF4-FFF2-40B4-BE49-F238E27FC236}">
                  <a16:creationId xmlns:a16="http://schemas.microsoft.com/office/drawing/2014/main" id="{3351A0BA-94BF-432C-852B-590521967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669" y="3151336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Učenje, poučavanje i vrednovanje usmjereno na studenta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2" name="Tekstboks 45">
              <a:extLst>
                <a:ext uri="{FF2B5EF4-FFF2-40B4-BE49-F238E27FC236}">
                  <a16:creationId xmlns:a16="http://schemas.microsoft.com/office/drawing/2014/main" id="{8D4E33A6-E3E2-4D1F-9EF6-EA0B63E92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9206" y="528652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 Informiranje javnosti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3" name="Tekstboks 45">
              <a:extLst>
                <a:ext uri="{FF2B5EF4-FFF2-40B4-BE49-F238E27FC236}">
                  <a16:creationId xmlns:a16="http://schemas.microsoft.com/office/drawing/2014/main" id="{136D1A14-6A03-486B-A6E7-3719D66EC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619" y="5745311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Kontinuirano praćenje i periodička revizija programa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4" name="Tekstboks 45">
              <a:extLst>
                <a:ext uri="{FF2B5EF4-FFF2-40B4-BE49-F238E27FC236}">
                  <a16:creationId xmlns:a16="http://schemas.microsoft.com/office/drawing/2014/main" id="{DC5578C0-71AE-4D23-BE2A-B196717A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131" y="6169174"/>
              <a:ext cx="4000501" cy="27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hr-HR" altLang="sr-Latn-RS" sz="1400" b="1" kern="0" dirty="0">
                  <a:solidFill>
                    <a:srgbClr val="FFFCF9">
                      <a:lumMod val="10000"/>
                    </a:srgbClr>
                  </a:solidFill>
                  <a:latin typeface="+mj-lt"/>
                  <a:ea typeface="ＭＳ Ｐゴシック" charset="-128"/>
                </a:rPr>
                <a:t>Periodičko vanjsko osiguravanje kvalitete</a:t>
              </a:r>
              <a:endParaRPr lang="da-DK" altLang="sr-Latn-RS" sz="1400" b="1" kern="0" dirty="0">
                <a:solidFill>
                  <a:srgbClr val="FFFCF9">
                    <a:lumMod val="10000"/>
                  </a:srgbClr>
                </a:solidFill>
                <a:latin typeface="+mj-lt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69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E097-ED94-F8F9-4B7C-85AE83D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>
                <a:latin typeface="Univers Condensed"/>
              </a:rPr>
              <a:t>Reakreditacija</a:t>
            </a:r>
            <a:r>
              <a:rPr lang="en-GB" dirty="0">
                <a:latin typeface="Univers Condensed"/>
              </a:rPr>
              <a:t> </a:t>
            </a:r>
            <a:r>
              <a:rPr lang="en-GB" dirty="0" err="1">
                <a:latin typeface="Univers Condensed"/>
              </a:rPr>
              <a:t>visokih</a:t>
            </a:r>
            <a:r>
              <a:rPr lang="en-GB" dirty="0">
                <a:latin typeface="Univers Condensed"/>
              </a:rPr>
              <a:t> </a:t>
            </a:r>
            <a:r>
              <a:rPr lang="en-GB" dirty="0" err="1">
                <a:latin typeface="Univers Condensed"/>
              </a:rPr>
              <a:t>učilišta</a:t>
            </a:r>
            <a:endParaRPr lang="en-US" dirty="0">
              <a:latin typeface="Univers Condensed"/>
            </a:endParaRPr>
          </a:p>
        </p:txBody>
      </p:sp>
      <p:graphicFrame>
        <p:nvGraphicFramePr>
          <p:cNvPr id="65" name="Content Placeholder 2">
            <a:extLst>
              <a:ext uri="{FF2B5EF4-FFF2-40B4-BE49-F238E27FC236}">
                <a16:creationId xmlns:a16="http://schemas.microsoft.com/office/drawing/2014/main" id="{67622E7F-B614-D00C-7915-AF00A08CE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319447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26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2698-226C-4DCC-BFB4-4BA13CAF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>
                <a:latin typeface="Univers Condensed" panose="020B0506020202050204" pitchFamily="34" charset="0"/>
              </a:rPr>
              <a:t>Promjene u zakonodavnom okviru u odnosu na drugi ciklus</a:t>
            </a:r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A00C9B2-0D53-ACA1-14E9-520FEF86A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996056"/>
              </p:ext>
            </p:extLst>
          </p:nvPr>
        </p:nvGraphicFramePr>
        <p:xfrm>
          <a:off x="569913" y="898525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52590-9908-427A-A0C2-E46F961503F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599613" y="6356350"/>
            <a:ext cx="2592387" cy="365125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626DE685-1B6F-4D7C-AEF2-C9AD71EC467A}" type="datetime1">
              <a:rPr lang="en-US" smtClean="0"/>
              <a:pPr>
                <a:spcAft>
                  <a:spcPts val="600"/>
                </a:spcAft>
              </a:pPr>
              <a:t>12/16/2024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3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45000">
              <a:schemeClr val="bg2">
                <a:alpha val="49000"/>
              </a:schemeClr>
            </a:gs>
            <a:gs pos="81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AA70-BF53-495C-B27D-DD5DDDDC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53998"/>
            <a:ext cx="11706477" cy="917854"/>
          </a:xfrm>
        </p:spPr>
        <p:txBody>
          <a:bodyPr>
            <a:noAutofit/>
          </a:bodyPr>
          <a:lstStyle/>
          <a:p>
            <a:r>
              <a:rPr lang="hr-HR" sz="2900" dirty="0">
                <a:latin typeface="Univers Condensed"/>
              </a:rPr>
              <a:t>Uvjeti propisani Zakonom o osiguravanju kvalitete u visokom obrazovanju i znanosti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0EBF-8130-4460-BC96-B332F31B1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1660124"/>
            <a:ext cx="11380232" cy="37730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Čl. 24. – „U postupku </a:t>
            </a:r>
            <a:r>
              <a:rPr lang="hr-HR" sz="2800" dirty="0" err="1">
                <a:solidFill>
                  <a:schemeClr val="accent1">
                    <a:lumMod val="10000"/>
                  </a:schemeClr>
                </a:solidFill>
                <a:latin typeface="+mj-lt"/>
              </a:rPr>
              <a:t>reakreditacije</a:t>
            </a: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visokog učilišta provodi se i vrednovanje akreditiranih studija u skladu s odredbama čl. 15. ovog Zakona.”</a:t>
            </a:r>
          </a:p>
          <a:p>
            <a:pPr marL="0" indent="0">
              <a:buNone/>
            </a:pPr>
            <a:endParaRPr lang="hr-HR" sz="2800" dirty="0">
              <a:solidFill>
                <a:schemeClr val="accent1">
                  <a:lumMod val="10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 Čl. 10. i 12. - kvantitativni zakonski uvjeti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44952-6E64-488B-A372-40924BC618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CA9184C1-634B-4D2F-90E1-C39B48114444}" type="datetime1">
              <a:rPr lang="en-US" smtClean="0"/>
              <a:t>12/16/2024</a:t>
            </a:fld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E8D92EB-662C-45ED-8068-975FE0FE5DBC}"/>
              </a:ext>
            </a:extLst>
          </p:cNvPr>
          <p:cNvSpPr/>
          <p:nvPr/>
        </p:nvSpPr>
        <p:spPr>
          <a:xfrm>
            <a:off x="9665745" y="4118775"/>
            <a:ext cx="826936" cy="3651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09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75207"/>
            <a:ext cx="11706477" cy="816745"/>
          </a:xfrm>
        </p:spPr>
        <p:txBody>
          <a:bodyPr>
            <a:normAutofit fontScale="90000"/>
          </a:bodyPr>
          <a:lstStyle/>
          <a:p>
            <a:r>
              <a:rPr lang="hr-HR" sz="2900" dirty="0">
                <a:latin typeface="Univers Condensed"/>
              </a:rPr>
              <a:t>Prikaz podataka - dokazi o ispunjenosti kvantitativnih zakonskih uvjeta  </a:t>
            </a:r>
            <a:br>
              <a:rPr lang="hr-HR" sz="2400" dirty="0">
                <a:latin typeface="+mn-lt"/>
              </a:rPr>
            </a:br>
            <a:r>
              <a:rPr lang="hr-HR" sz="2000" dirty="0">
                <a:latin typeface="+mn-lt"/>
              </a:rPr>
              <a:t>Tablica 1a. Omjer nastavnika i studenata (ne veći od 1 : 30) visokog učilišta (čl. 12. st. 8. i 9.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C7B40F-1099-4FA3-AF0C-FE51BC804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7363" y="1518083"/>
            <a:ext cx="8922058" cy="34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3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301842"/>
            <a:ext cx="11706477" cy="790111"/>
          </a:xfrm>
        </p:spPr>
        <p:txBody>
          <a:bodyPr>
            <a:normAutofit fontScale="90000"/>
          </a:bodyPr>
          <a:lstStyle/>
          <a:p>
            <a:r>
              <a:rPr lang="hr-HR" sz="26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>
                <a:latin typeface="+mn-lt"/>
              </a:rPr>
            </a:br>
            <a:r>
              <a:rPr lang="hr-HR" sz="2000" dirty="0">
                <a:latin typeface="+mn-lt"/>
              </a:rPr>
              <a:t>Tablica 1b. Vrijednost svih oblika neposredne nastave na studijskom programu (čl. 12. st. 2.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12/16/2024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10000"/>
                </a:schemeClr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67C129-6BAE-4D1A-9ABF-24DDD960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283" y="1189607"/>
            <a:ext cx="9186513" cy="486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443882"/>
            <a:ext cx="11706477" cy="834501"/>
          </a:xfrm>
        </p:spPr>
        <p:txBody>
          <a:bodyPr>
            <a:normAutofit/>
          </a:bodyPr>
          <a:lstStyle/>
          <a:p>
            <a:r>
              <a:rPr lang="hr-HR" sz="23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/>
            </a:br>
            <a:r>
              <a:rPr lang="en-US" sz="2400" dirty="0" err="1"/>
              <a:t>Tablica</a:t>
            </a:r>
            <a:r>
              <a:rPr lang="en-US" sz="2400" dirty="0"/>
              <a:t> 1c. </a:t>
            </a:r>
            <a:r>
              <a:rPr lang="en-US" sz="2400" dirty="0" err="1"/>
              <a:t>Prostor</a:t>
            </a:r>
            <a:r>
              <a:rPr lang="en-US" sz="2400" dirty="0"/>
              <a:t> i </a:t>
            </a:r>
            <a:r>
              <a:rPr lang="en-US" sz="2400" dirty="0" err="1"/>
              <a:t>oprema</a:t>
            </a:r>
            <a:r>
              <a:rPr lang="en-US" sz="2400" dirty="0"/>
              <a:t>* (</a:t>
            </a:r>
            <a:r>
              <a:rPr lang="en-US" sz="2400" dirty="0" err="1"/>
              <a:t>čl</a:t>
            </a:r>
            <a:r>
              <a:rPr lang="en-US" sz="2400" dirty="0"/>
              <a:t>. 12. </a:t>
            </a:r>
            <a:r>
              <a:rPr lang="en-US" sz="2400" dirty="0" err="1"/>
              <a:t>st.</a:t>
            </a:r>
            <a:r>
              <a:rPr lang="en-US" sz="2400" dirty="0"/>
              <a:t> 1. i </a:t>
            </a:r>
            <a:r>
              <a:rPr lang="en-US" sz="2400" dirty="0" err="1"/>
              <a:t>čl</a:t>
            </a:r>
            <a:r>
              <a:rPr lang="en-US" sz="2400" dirty="0"/>
              <a:t>. 10. </a:t>
            </a:r>
            <a:r>
              <a:rPr lang="en-US" sz="2400" dirty="0" err="1"/>
              <a:t>st.</a:t>
            </a:r>
            <a:r>
              <a:rPr lang="en-US" sz="2400" dirty="0"/>
              <a:t> 3. ZOK-a)</a:t>
            </a:r>
            <a:endParaRPr lang="hr-HR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E1D424A-7323-4275-95F7-D64C21520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3076" y="2299317"/>
            <a:ext cx="9161755" cy="112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7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43E7-E213-4CFF-A166-3B968633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452762"/>
            <a:ext cx="11706477" cy="905522"/>
          </a:xfrm>
        </p:spPr>
        <p:txBody>
          <a:bodyPr>
            <a:normAutofit/>
          </a:bodyPr>
          <a:lstStyle/>
          <a:p>
            <a:r>
              <a:rPr lang="hr-HR" sz="2300" dirty="0">
                <a:latin typeface="Univers Condensed"/>
              </a:rPr>
              <a:t>Prikaz podataka - dokazi o ispunjenosti kvantitativnih zakonskih uvjeta </a:t>
            </a:r>
            <a:br>
              <a:rPr lang="hr-HR" sz="2400" dirty="0"/>
            </a:br>
            <a:r>
              <a:rPr lang="hr-HR" sz="2400" dirty="0"/>
              <a:t>Tablica 1d. Nastavnici u polju u kojem djeluje visoko učilište (čl. 10. st. 5. ZOK-a)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32FEE-72F3-4D2C-8DFA-1B80FD17CA0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DE685-1B6F-4D7C-AEF2-C9AD71EC467A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12/16/2024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7B6EFD-F2D9-4D10-9B0F-AD5963823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134" y="2370338"/>
            <a:ext cx="9428085" cy="217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4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D48C-8E02-5836-2002-EC061188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dirty="0" err="1">
                <a:latin typeface="Univers Condensed"/>
              </a:rPr>
              <a:t>Standardi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kvalitete</a:t>
            </a:r>
            <a:r>
              <a:rPr lang="en-GB" sz="3400" dirty="0">
                <a:latin typeface="Univers Condensed"/>
              </a:rPr>
              <a:t> u </a:t>
            </a:r>
            <a:r>
              <a:rPr lang="en-GB" sz="3400" dirty="0" err="1">
                <a:latin typeface="Univers Condensed"/>
              </a:rPr>
              <a:t>postupku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reakreditacije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visokih</a:t>
            </a:r>
            <a:r>
              <a:rPr lang="en-GB" sz="3400" dirty="0">
                <a:latin typeface="Univers Condensed"/>
              </a:rPr>
              <a:t> </a:t>
            </a:r>
            <a:r>
              <a:rPr lang="en-GB" sz="3400" dirty="0" err="1">
                <a:latin typeface="Univers Condensed"/>
              </a:rPr>
              <a:t>učilišta</a:t>
            </a:r>
            <a:endParaRPr lang="en-GB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3C685-EACC-66FF-5DE8-12CD5608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 rtl="0">
              <a:buChar char="•"/>
            </a:pPr>
            <a:r>
              <a:rPr lang="hr-HR" sz="2000" dirty="0"/>
              <a:t>Upravljanje visokim učilištem i osiguravanje kvalitete</a:t>
            </a:r>
            <a:r>
              <a:rPr lang="en-US" sz="2000" dirty="0"/>
              <a:t>​​</a:t>
            </a:r>
          </a:p>
          <a:p>
            <a:pPr marL="228600" indent="-228600" rtl="0">
              <a:buChar char="•"/>
            </a:pPr>
            <a:r>
              <a:rPr lang="hr-HR" sz="2000" dirty="0"/>
              <a:t>Studijski programi i programi cjeloživotnog obrazovanja​</a:t>
            </a:r>
            <a:r>
              <a:rPr lang="en-US" sz="2000" dirty="0"/>
              <a:t>​</a:t>
            </a:r>
          </a:p>
          <a:p>
            <a:pPr marL="228600" indent="-228600" rtl="0">
              <a:buChar char="•"/>
            </a:pPr>
            <a:r>
              <a:rPr lang="hr-HR" sz="2000" dirty="0"/>
              <a:t>Učenje i poučavanje usmjereno na studenta – nastavni proces i podrška​</a:t>
            </a:r>
            <a:r>
              <a:rPr lang="en-US" sz="2000" dirty="0"/>
              <a:t>​</a:t>
            </a:r>
          </a:p>
          <a:p>
            <a:pPr marL="228600" indent="-228600" rtl="0">
              <a:buChar char="•"/>
            </a:pPr>
            <a:r>
              <a:rPr lang="hr-HR" sz="2000" dirty="0"/>
              <a:t>Nastavnički kapaciteti i infrastruktura visokog učilišta</a:t>
            </a:r>
            <a:r>
              <a:rPr lang="en-US" sz="2000" dirty="0"/>
              <a:t>​​</a:t>
            </a:r>
          </a:p>
          <a:p>
            <a:pPr marL="228600" indent="-228600" rtl="0">
              <a:buChar char="•"/>
            </a:pPr>
            <a:r>
              <a:rPr lang="hr-HR" sz="2000" dirty="0"/>
              <a:t>Znanstvena/umjetnička i stručna djelatnost</a:t>
            </a:r>
            <a:r>
              <a:rPr lang="en-US" dirty="0"/>
              <a:t>​​</a:t>
            </a:r>
            <a:endParaRPr lang="en-GB" dirty="0"/>
          </a:p>
        </p:txBody>
      </p:sp>
      <p:pic>
        <p:nvPicPr>
          <p:cNvPr id="1026" name="Picture 2" descr="Quality Standards | European Agency for Higher Education and Accreditation">
            <a:extLst>
              <a:ext uri="{FF2B5EF4-FFF2-40B4-BE49-F238E27FC236}">
                <a16:creationId xmlns:a16="http://schemas.microsoft.com/office/drawing/2014/main" id="{3AB42475-100A-4517-B746-72113634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673" y="2252121"/>
            <a:ext cx="4134902" cy="274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5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523" y="198997"/>
            <a:ext cx="11706477" cy="563562"/>
          </a:xfrm>
        </p:spPr>
        <p:txBody>
          <a:bodyPr/>
          <a:lstStyle/>
          <a:p>
            <a:r>
              <a:rPr lang="hr-HR" sz="3400" dirty="0">
                <a:latin typeface="Univers Condensed"/>
              </a:rPr>
              <a:t>Terminologija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04193" y="1049771"/>
            <a:ext cx="10783614" cy="390448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Tema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standardi su sadržajno grupirani u pet tematskih cjelina.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Standard  kvalitete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– jasno definirana razina kvalitete pojedinog aspekta kvalitete visokog učilišta.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Element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uzima se u obzir prilikom procjene usklađenosti nekog aspekta kvalitete visokog učilišta sa standardom kvalitete. Primjenjive zakonske odredbe koje moraju biti ispunjene prilikom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reakreditacije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visokog učilišta ugrađene su u elemente kvalitete (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označene su crvenom bojom)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.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Indikator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pokazatelj na temelju kojeg se procjenjuje razina usklađenosti sa standardom.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-97" charset="-128"/>
              <a:cs typeface="+mn-cs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Izvori za provjeru ispunjenosti standarda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7" charset="-128"/>
                <a:cs typeface="+mn-cs"/>
              </a:rPr>
              <a:t>– dokumenti visokog učilišta, mrežna stranica i ostali materijali koji služe za provjeru i procjenu razine ispunjenosti standarda. </a:t>
            </a:r>
          </a:p>
        </p:txBody>
      </p:sp>
    </p:spTree>
    <p:extLst>
      <p:ext uri="{BB962C8B-B14F-4D97-AF65-F5344CB8AC3E}">
        <p14:creationId xmlns:p14="http://schemas.microsoft.com/office/powerpoint/2010/main" val="3347460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Upravljanje visokim </a:t>
            </a:r>
            <a:br>
              <a:rPr lang="hr-HR" sz="20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učilištem i osiguravanje kvalitete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245924"/>
              </p:ext>
            </p:extLst>
          </p:nvPr>
        </p:nvGraphicFramePr>
        <p:xfrm>
          <a:off x="1416749" y="1435420"/>
          <a:ext cx="9358502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9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000" dirty="0">
                <a:latin typeface="Univers Condensed"/>
              </a:rPr>
              <a:t>Studijski programi i programi </a:t>
            </a:r>
            <a:r>
              <a:rPr lang="hr-HR" sz="2000" dirty="0" err="1">
                <a:latin typeface="Univers Condensed"/>
              </a:rPr>
              <a:t>cjeloživotnog</a:t>
            </a:r>
            <a:r>
              <a:rPr lang="hr-HR" sz="2000" dirty="0">
                <a:latin typeface="Univers Condensed"/>
              </a:rPr>
              <a:t> učenja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048958"/>
              </p:ext>
            </p:extLst>
          </p:nvPr>
        </p:nvGraphicFramePr>
        <p:xfrm>
          <a:off x="519579" y="1176821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332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/>
              <a:t>Tema 2.</a:t>
            </a:r>
            <a:r>
              <a:rPr lang="pl-PL" sz="2800" dirty="0"/>
              <a:t> Studijski programi i programi cjeloživotnog obrazovanja</a:t>
            </a:r>
            <a:endParaRPr lang="hr-H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5253570"/>
          </a:xfrm>
        </p:spPr>
        <p:txBody>
          <a:bodyPr/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2.1. Ishodi učenja na razini studijskog programa za akademsku godinu vrednovanja uz koju ide legenda</a:t>
            </a:r>
          </a:p>
          <a:p>
            <a:r>
              <a:rPr lang="hr-HR" sz="2400" i="1" dirty="0"/>
              <a:t>Svaki ishod učenja (IU) studijskog programa ima broj/šifru, a u stupcu je naveden kao kratica/oznaka koju dodjeljuje visoko učilište pojedinom ishodu učenja. Primjer izgleda legende s popisom IU:</a:t>
            </a:r>
            <a:endParaRPr lang="en-GB" sz="2400" i="1" dirty="0"/>
          </a:p>
          <a:p>
            <a:endParaRPr lang="en-GB" i="1" dirty="0"/>
          </a:p>
          <a:p>
            <a:endParaRPr lang="hr-HR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431FC6-7A1E-4A2E-98D4-3697578B0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355" y="3429000"/>
            <a:ext cx="6516210" cy="229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3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6423-6FA2-446D-9006-B8C6FC86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17" y="91421"/>
            <a:ext cx="11706477" cy="563562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2.2. Matrica povezivanja skupova ishoda učenja (IU) iz standarda kvalifikacije s ishodima učenja studijskog programa– </a:t>
            </a:r>
            <a:r>
              <a:rPr lang="hr-HR" sz="2000" u="sng" dirty="0"/>
              <a:t>popunjava se samo kada postoji standard kvalifikacije u Registru HKO-a s kojim studij treba biti usklađen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385D8F-13C6-4B45-A1A1-C645DD021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506972"/>
              </p:ext>
            </p:extLst>
          </p:nvPr>
        </p:nvGraphicFramePr>
        <p:xfrm>
          <a:off x="568457" y="1250863"/>
          <a:ext cx="11380784" cy="4081808"/>
        </p:xfrm>
        <a:graphic>
          <a:graphicData uri="http://schemas.openxmlformats.org/drawingml/2006/table">
            <a:tbl>
              <a:tblPr firstRow="1" firstCol="1" bandRow="1"/>
              <a:tblGrid>
                <a:gridCol w="3852472">
                  <a:extLst>
                    <a:ext uri="{9D8B030D-6E8A-4147-A177-3AD203B41FA5}">
                      <a16:colId xmlns:a16="http://schemas.microsoft.com/office/drawing/2014/main" val="2332637950"/>
                    </a:ext>
                  </a:extLst>
                </a:gridCol>
                <a:gridCol w="1074591">
                  <a:extLst>
                    <a:ext uri="{9D8B030D-6E8A-4147-A177-3AD203B41FA5}">
                      <a16:colId xmlns:a16="http://schemas.microsoft.com/office/drawing/2014/main" val="2295061475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92878497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2147713459"/>
                    </a:ext>
                  </a:extLst>
                </a:gridCol>
                <a:gridCol w="1074591">
                  <a:extLst>
                    <a:ext uri="{9D8B030D-6E8A-4147-A177-3AD203B41FA5}">
                      <a16:colId xmlns:a16="http://schemas.microsoft.com/office/drawing/2014/main" val="2162340272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246842996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3266372710"/>
                    </a:ext>
                  </a:extLst>
                </a:gridCol>
                <a:gridCol w="1075826">
                  <a:extLst>
                    <a:ext uri="{9D8B030D-6E8A-4147-A177-3AD203B41FA5}">
                      <a16:colId xmlns:a16="http://schemas.microsoft.com/office/drawing/2014/main" val="1255271841"/>
                    </a:ext>
                  </a:extLst>
                </a:gridCol>
              </a:tblGrid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Obvezni skupovi ishoda učenja (OSIU)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1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2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3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4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5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0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OSIU 6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522861"/>
                  </a:ext>
                </a:extLst>
              </a:tr>
              <a:tr h="802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Ishodi učenja studijskog programa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67118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1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044141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2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67461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3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651337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IU 4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264086"/>
                  </a:ext>
                </a:extLst>
              </a:tr>
              <a:tr h="495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1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1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26064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F150A-F8CE-4425-BCE2-30C24336B1D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61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III.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Učenje i poučavanje </a:t>
            </a: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usmjereno na studenta –nastavni proces i podrška</a:t>
            </a:r>
            <a:endParaRPr lang="hr-HR" sz="20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027628"/>
              </p:ext>
            </p:extLst>
          </p:nvPr>
        </p:nvGraphicFramePr>
        <p:xfrm>
          <a:off x="502802" y="1603200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7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Tema 3. Učenje i poučavanje usmjereno na studenta – nastavni proces i podrška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Poznate tablice iz prethodnog ciklusa:</a:t>
            </a:r>
          </a:p>
          <a:p>
            <a:r>
              <a:rPr lang="pl-PL" dirty="0"/>
              <a:t>Tablica 3.1. Broj studenata po studijskom programu za akademsku godinu vrednovanja</a:t>
            </a:r>
          </a:p>
          <a:p>
            <a:r>
              <a:rPr lang="hr-HR" dirty="0"/>
              <a:t>Tablica 3.2. Struktura upisanih studenata i zanimanje za studijske programe prve razine* u akademskoj godini vrednovanja i dvije prethodne akademske godine</a:t>
            </a:r>
          </a:p>
          <a:p>
            <a:r>
              <a:rPr lang="hr-HR" dirty="0"/>
              <a:t>Tablica 3.3. Struktura upisanih studenata i zanimanje za diplomske i poslijediplomske studijske programe u akademskoj godini vrednovanja i dvije prethodne akademske godine</a:t>
            </a:r>
          </a:p>
          <a:p>
            <a:r>
              <a:rPr lang="pl-PL" dirty="0"/>
              <a:t>Tablica 3.4. Završnost na studijskom programu</a:t>
            </a:r>
          </a:p>
          <a:p>
            <a:r>
              <a:rPr lang="hr-HR" dirty="0"/>
              <a:t>Tablica 3.5. Ukupna mobilnost studenata u posljednjih pet akademskih godina </a:t>
            </a:r>
          </a:p>
          <a:p>
            <a:r>
              <a:rPr lang="hr-HR" dirty="0"/>
              <a:t>Tablica 3.6. Zapošljavanje diplomiranih/bivših studenata u posljednje 3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0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IV.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Nastavnički kapaciteti i infrastruktura visokog učilišta</a:t>
            </a:r>
          </a:p>
          <a:p>
            <a:endParaRPr lang="hr-HR" sz="24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477062"/>
              </p:ext>
            </p:extLst>
          </p:nvPr>
        </p:nvGraphicFramePr>
        <p:xfrm>
          <a:off x="494412" y="1515116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8295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1" y="91421"/>
            <a:ext cx="11706477" cy="957450"/>
          </a:xfrm>
        </p:spPr>
        <p:txBody>
          <a:bodyPr>
            <a:normAutofit/>
          </a:bodyPr>
          <a:lstStyle/>
          <a:p>
            <a:br>
              <a:rPr lang="hr-HR" sz="2200" dirty="0">
                <a:latin typeface="Univers Condensed"/>
              </a:rPr>
            </a:br>
            <a:r>
              <a:rPr lang="hr-HR" sz="2200" dirty="0">
                <a:latin typeface="Univers Condensed"/>
              </a:rPr>
              <a:t>Tema 4. Nastavnički kapaciteti i infrastruktura visokog učilišta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6" y="898655"/>
            <a:ext cx="11380232" cy="4349911"/>
          </a:xfrm>
        </p:spPr>
        <p:txBody>
          <a:bodyPr>
            <a:normAutofit/>
          </a:bodyPr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4.1. Struktura osoblja u akademskoj godini vrednovanja</a:t>
            </a:r>
          </a:p>
          <a:p>
            <a:r>
              <a:rPr lang="hr-HR" sz="2400" dirty="0"/>
              <a:t>Tablica 4.4. Mobilnost nastavnika i suradnika ukupno u posljednjih 5 akademskih godina </a:t>
            </a:r>
          </a:p>
          <a:p>
            <a:r>
              <a:rPr lang="hr-HR" sz="2400" dirty="0"/>
              <a:t>Tablica 4.6. Kapitalna oprema </a:t>
            </a:r>
          </a:p>
          <a:p>
            <a:r>
              <a:rPr lang="hr-HR" sz="2400" dirty="0"/>
              <a:t>Tablica 4.8. Financijska evaluacija za zadnje dvije kalendarske godine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76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5338-FB3A-4A7B-B6A4-05F45C34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239696"/>
            <a:ext cx="11706477" cy="798991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Tablica 4.2. Nastavnici i suradnici na visokom učilištu, koji sudjeluju u nastavi, u akademskoj godini vrednovanja – dorađena tablica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40807-A4E2-4B87-87A6-4155A096553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1EF0FA-EA83-4F0C-84CC-7F07BFD49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629" y="1038687"/>
            <a:ext cx="9277165" cy="498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1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5D24-78C6-403A-B969-6167018FF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168676"/>
            <a:ext cx="11706477" cy="621437"/>
          </a:xfrm>
        </p:spPr>
        <p:txBody>
          <a:bodyPr>
            <a:normAutofit/>
          </a:bodyPr>
          <a:lstStyle/>
          <a:p>
            <a:r>
              <a:rPr lang="pl-PL" sz="2400" dirty="0"/>
              <a:t>Tablica 4.3. Nastavnici na studijskim programima u akademskoj godini vrednovanja </a:t>
            </a:r>
            <a:endParaRPr lang="hr-HR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E2468-BA6D-4D83-AB7E-6DFCD2AE94D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018AF5-BFC7-46AA-8B39-7F02D5627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592" y="719091"/>
            <a:ext cx="8726749" cy="52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4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8BCB-EBEA-483F-8376-E1EC345E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4.5. Prostor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74C30-C4F7-4FAB-9508-8F680682575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AFEE93-16D4-4D71-941F-8FC3546FA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682" y="1500325"/>
            <a:ext cx="8984201" cy="32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09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DF121-4A4E-460C-98D4-F1409054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4.7. Opremljenost knjižnice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4330-84D5-4425-9941-4ACC3CC046C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C94253-9805-4FA0-B689-4EFF0C38F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075" y="816746"/>
            <a:ext cx="8726749" cy="504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11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1739C0-5D07-C91F-BE0D-D05E30EA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>
                <a:latin typeface="Univers Condensed"/>
              </a:rPr>
              <a:t>V. tema</a:t>
            </a:r>
            <a:br>
              <a:rPr lang="hr-HR" sz="2400" dirty="0">
                <a:latin typeface="Univers Condensed"/>
              </a:rPr>
            </a:br>
            <a:br>
              <a:rPr lang="hr-HR" sz="2400" dirty="0">
                <a:latin typeface="Univers Condensed"/>
              </a:rPr>
            </a:br>
            <a:r>
              <a:rPr lang="hr-HR" sz="2400" dirty="0">
                <a:latin typeface="Univers Condensed"/>
              </a:rPr>
              <a:t>Znanstvena / umjetnička i stručna djelatnost</a:t>
            </a:r>
          </a:p>
          <a:p>
            <a:endParaRPr lang="hr-HR" sz="2400" dirty="0">
              <a:latin typeface="Univers Condensed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75821FBD-C4FA-C728-CF2E-C84D60AA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179762"/>
              </p:ext>
            </p:extLst>
          </p:nvPr>
        </p:nvGraphicFramePr>
        <p:xfrm>
          <a:off x="568454" y="1565449"/>
          <a:ext cx="11380787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353BCDE7-747C-4ED0-8686-3B22303760A1}"/>
              </a:ext>
            </a:extLst>
          </p:cNvPr>
          <p:cNvGrpSpPr/>
          <p:nvPr/>
        </p:nvGrpSpPr>
        <p:grpSpPr>
          <a:xfrm>
            <a:off x="4076730" y="6284724"/>
            <a:ext cx="4038539" cy="573276"/>
            <a:chOff x="743670" y="5847462"/>
            <a:chExt cx="4038539" cy="5732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B7DEF-22C4-484A-8571-7584BE6828BD}"/>
                </a:ext>
              </a:extLst>
            </p:cNvPr>
            <p:cNvGrpSpPr/>
            <p:nvPr/>
          </p:nvGrpSpPr>
          <p:grpSpPr>
            <a:xfrm>
              <a:off x="3078889" y="6015468"/>
              <a:ext cx="1703320" cy="287074"/>
              <a:chOff x="3078889" y="6015468"/>
              <a:chExt cx="1703320" cy="287074"/>
            </a:xfrm>
          </p:grpSpPr>
          <p:pic>
            <p:nvPicPr>
              <p:cNvPr id="10" name="Picture 9" descr="Blue letters on a black background&#10;&#10;Description automatically generated">
                <a:extLst>
                  <a:ext uri="{FF2B5EF4-FFF2-40B4-BE49-F238E27FC236}">
                    <a16:creationId xmlns:a16="http://schemas.microsoft.com/office/drawing/2014/main" id="{87D967A6-1A53-455E-BBB2-64073BD93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8889" y="6015468"/>
                <a:ext cx="662352" cy="275868"/>
              </a:xfrm>
              <a:prstGeom prst="rect">
                <a:avLst/>
              </a:prstGeom>
            </p:spPr>
          </p:pic>
          <p:pic>
            <p:nvPicPr>
              <p:cNvPr id="11" name="Picture 10" descr="A blue letter on a black background&#10;&#10;Description automatically generated">
                <a:extLst>
                  <a:ext uri="{FF2B5EF4-FFF2-40B4-BE49-F238E27FC236}">
                    <a16:creationId xmlns:a16="http://schemas.microsoft.com/office/drawing/2014/main" id="{E10B2D26-B8EC-4046-BF84-44FF5FA8D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5627" y="6061941"/>
                <a:ext cx="906582" cy="240601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96470D-5E56-4F75-93C9-FD3CB7CC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70" y="5847462"/>
              <a:ext cx="2444330" cy="573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3590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FCF-5FE7-47E9-BA3E-1BA589A3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200" dirty="0">
                <a:latin typeface="Univers Condensed"/>
              </a:rPr>
              <a:t>Tema 5. Znanstvena/umjetnička i stručna djelatnost​​</a:t>
            </a:r>
            <a:br>
              <a:rPr lang="hr-HR" sz="2200" dirty="0">
                <a:latin typeface="Univers Condensed"/>
              </a:rPr>
            </a:br>
            <a:endParaRPr lang="hr-HR" sz="2200" dirty="0">
              <a:latin typeface="Univers Condense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968B-5517-4812-A58E-367A38332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Poznate tablice iz prethodnog ciklusa:</a:t>
            </a:r>
          </a:p>
          <a:p>
            <a:r>
              <a:rPr lang="hr-HR" sz="2400" dirty="0"/>
              <a:t>Tablica 5.4. Bibliografija umjetnika (u posljednjih pet kalendarskih  godina)</a:t>
            </a:r>
          </a:p>
          <a:p>
            <a:r>
              <a:rPr lang="hr-HR" sz="2400" dirty="0"/>
              <a:t>Tablica 5.6. Projekti u posljednjih 5 kalendarskih godina </a:t>
            </a:r>
          </a:p>
          <a:p>
            <a:r>
              <a:rPr lang="pl-PL" sz="2400" dirty="0"/>
              <a:t>Tablica 5.7. Rad u organizacijskim odborima konferencija u posljednjih 5 kalendarskih  godina</a:t>
            </a:r>
          </a:p>
          <a:p>
            <a:r>
              <a:rPr lang="hr-HR" sz="2400" dirty="0"/>
              <a:t>Tablica 5.8. Uredništvo u časopisima u posljednjih 5 kalendarskih  godina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BED8-0211-427E-BF28-916D0F1F6DC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12/16/2024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89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07AF-EDE3-42B7-97F4-590C1A5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5.1. Bibliografija visokog učilišta (u posljednjih 5 kalendarskih  godina)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25DD-EA4E-4645-A5CF-5E8373A7C05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12/16/2024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B7F834-B919-447A-928E-B354B353E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566" y="816746"/>
            <a:ext cx="8953686" cy="500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31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F645-D04F-4387-9C32-170E54720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5.1. Bibliografija visokog učilišta (u posljednjih 5 kalendarskih  godina) -2. dio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49383-3E5D-4103-A9A0-EBCC6928FAF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626DE685-1B6F-4D7C-AEF2-C9AD71EC467A}" type="datetime1">
              <a:rPr lang="en-US" smtClean="0"/>
              <a:t>12/16/2024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B08B6A-855F-48AA-9973-5F679546C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629" y="1921018"/>
            <a:ext cx="9485391" cy="258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86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FEEB-9DC0-4C1B-A742-2B13CF5C3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Tablica 5.2. Istaknute publikacije ustanove objavljene u petogodišnjem razdoblju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98D47-BC2E-40A0-B8C6-4AF553E0BB1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A2D36C-ACB4-441A-B30E-456D67012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6163" y="710214"/>
            <a:ext cx="4935985" cy="53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66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304B-ACEE-4D0C-8238-608A3F27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err="1"/>
              <a:t>Tablica</a:t>
            </a:r>
            <a:r>
              <a:rPr lang="es-ES" sz="2400" dirty="0"/>
              <a:t> 5.3. </a:t>
            </a:r>
            <a:r>
              <a:rPr lang="es-ES" sz="2400" dirty="0" err="1"/>
              <a:t>Implementacija</a:t>
            </a:r>
            <a:r>
              <a:rPr lang="es-ES" sz="2400" dirty="0"/>
              <a:t> </a:t>
            </a:r>
            <a:r>
              <a:rPr lang="es-ES" sz="2400" dirty="0" err="1"/>
              <a:t>otvorene</a:t>
            </a:r>
            <a:r>
              <a:rPr lang="es-ES" sz="2400" dirty="0"/>
              <a:t> znanosti</a:t>
            </a:r>
            <a:endParaRPr lang="hr-HR" sz="2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A41879B-B65D-4F32-A7DC-CB90A6A7B2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333214"/>
              </p:ext>
            </p:extLst>
          </p:nvPr>
        </p:nvGraphicFramePr>
        <p:xfrm>
          <a:off x="569913" y="898525"/>
          <a:ext cx="11380785" cy="4713154"/>
        </p:xfrm>
        <a:graphic>
          <a:graphicData uri="http://schemas.openxmlformats.org/drawingml/2006/table">
            <a:tbl>
              <a:tblPr firstRow="1" firstCol="1" bandRow="1"/>
              <a:tblGrid>
                <a:gridCol w="4881619">
                  <a:extLst>
                    <a:ext uri="{9D8B030D-6E8A-4147-A177-3AD203B41FA5}">
                      <a16:colId xmlns:a16="http://schemas.microsoft.com/office/drawing/2014/main" val="63213046"/>
                    </a:ext>
                  </a:extLst>
                </a:gridCol>
                <a:gridCol w="4844738">
                  <a:extLst>
                    <a:ext uri="{9D8B030D-6E8A-4147-A177-3AD203B41FA5}">
                      <a16:colId xmlns:a16="http://schemas.microsoft.com/office/drawing/2014/main" val="3995965013"/>
                    </a:ext>
                  </a:extLst>
                </a:gridCol>
                <a:gridCol w="194949">
                  <a:extLst>
                    <a:ext uri="{9D8B030D-6E8A-4147-A177-3AD203B41FA5}">
                      <a16:colId xmlns:a16="http://schemas.microsoft.com/office/drawing/2014/main" val="1315862013"/>
                    </a:ext>
                  </a:extLst>
                </a:gridCol>
                <a:gridCol w="778476">
                  <a:extLst>
                    <a:ext uri="{9D8B030D-6E8A-4147-A177-3AD203B41FA5}">
                      <a16:colId xmlns:a16="http://schemas.microsoft.com/office/drawing/2014/main" val="1517203305"/>
                    </a:ext>
                  </a:extLst>
                </a:gridCol>
                <a:gridCol w="681003">
                  <a:extLst>
                    <a:ext uri="{9D8B030D-6E8A-4147-A177-3AD203B41FA5}">
                      <a16:colId xmlns:a16="http://schemas.microsoft.com/office/drawing/2014/main" val="142025738"/>
                    </a:ext>
                  </a:extLst>
                </a:gridCol>
              </a:tblGrid>
              <a:tr h="14038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POLITIKA OTVORENE ZNANOSTI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5382"/>
                  </a:ext>
                </a:extLst>
              </a:tr>
              <a:tr h="21164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Je li ustanova usvojila dokument kojim su uređena pitanja vezana za otvorenu znanost.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je odgovor potvrdan, navedite koje godine je usvojen i upišite poveznicu na taj dokument.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05313"/>
                  </a:ext>
                </a:extLst>
              </a:tr>
              <a:tr h="12736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Godina: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99058"/>
                  </a:ext>
                </a:extLst>
              </a:tr>
              <a:tr h="19803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20896"/>
                  </a:ext>
                </a:extLst>
              </a:tr>
              <a:tr h="871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Koja područja pokriva taj dokument (označite odgovarajuće).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publikacijama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ocjenskim radovima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otvoreni pristup obrazovnim sadržajima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podacima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upravljanje istraživačkim softverom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"/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vrednovanje aktivnosti vezanih uz otvorenu znanost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35668"/>
                  </a:ext>
                </a:extLst>
              </a:tr>
              <a:tr h="400483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Ima li VU institucijski repozitorij za osiguravanje otvorenog pristupa pohranjenim publikacijama i drugim rezultatima znanstvenih aktivnosti ustanove?</a:t>
                      </a: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Ako ima, </a:t>
                      </a: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upišite URL adresu</a:t>
                      </a: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tog institucijskog repozitorija.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NE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203632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URL: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223501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OTVORENI PRISTUP ZNANSTVENIM I STRUČNIM PUBLIKACIJAMA*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4882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radova u časopisima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1418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radova u časopisima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350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poglavlja u knjigama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311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poglavlja u knjigama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486483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radova objavljenih u zbornicima skupova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71397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radova objavljenih u zbornicima skupova i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6364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autorskih knjiga</a:t>
                      </a:r>
                      <a:r>
                        <a:rPr lang="hr-HR" sz="800" baseline="300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49954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autorskih knjiga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34589"/>
                  </a:ext>
                </a:extLst>
              </a:tr>
              <a:tr h="15687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Ukupan broj objavljenih uredničkih knjiga</a:t>
                      </a:r>
                      <a:r>
                        <a:rPr lang="hr-HR" sz="800" baseline="300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37432"/>
                  </a:ext>
                </a:extLst>
              </a:tr>
              <a:tr h="26392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objavljenih uredničkih knjiga pohranjenih u otvorenom pristupu u institucijskom repozitoriju VU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38448"/>
                  </a:ext>
                </a:extLst>
              </a:tr>
              <a:tr h="12736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b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UPRAVLJANJE ISTRAŽIVAČKIM PODACIMA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76803"/>
                  </a:ext>
                </a:extLst>
              </a:tr>
              <a:tr h="14038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pohranjenih u institucijski repozitorij VU.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8689"/>
                  </a:ext>
                </a:extLst>
              </a:tr>
              <a:tr h="1324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Broj istraživačkih podataka koji su u otvorenom pristupu u institucijskom repozitoriju VU.</a:t>
                      </a:r>
                      <a:endParaRPr lang="hr-HR" sz="90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8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hr-HR" sz="900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1886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C721A-2C79-4CDC-8F8F-33B8610CC99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7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8ADE9-CE8E-468D-AA5C-E204E8D2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400" dirty="0"/>
              <a:t>Tablica 5.5. Otvoreni pristup </a:t>
            </a:r>
            <a:r>
              <a:rPr lang="hr-HR" sz="2400" dirty="0" err="1"/>
              <a:t>ocjenskim</a:t>
            </a:r>
            <a:r>
              <a:rPr lang="hr-HR" sz="2400" dirty="0"/>
              <a:t> radovima obranjenima u proteklih 5 kalendarskih godina prema razini i vrsti visokog obrazovanja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9FB63-1318-4057-9EEB-070FE6D0D03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C0AF57D-FC23-4AD2-A52A-1572EED78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724" y="1003177"/>
            <a:ext cx="10404630" cy="46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37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3400" dirty="0">
                <a:latin typeface="Univers Condensed"/>
              </a:rPr>
              <a:t>Ocjene na razini standarda i teme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nije ispunjen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Minimalna razina ispunjenosti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Zadovoljavajuća ispunjenost standarda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>
                <a:latin typeface="+mj-lt"/>
              </a:rPr>
              <a:t>Standard ispunjen u cijelosti.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231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824F-6303-46FB-BDE8-B3192B9C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dirty="0" err="1">
                <a:latin typeface="Univers Condensed"/>
              </a:rPr>
              <a:t>Informacija</a:t>
            </a:r>
            <a:r>
              <a:rPr lang="en-GB" sz="3400" dirty="0">
                <a:latin typeface="Univers Condensed"/>
              </a:rPr>
              <a:t> o </a:t>
            </a:r>
            <a:r>
              <a:rPr lang="en-GB" sz="3400" dirty="0" err="1">
                <a:latin typeface="Univers Condensed"/>
              </a:rPr>
              <a:t>edukaciji</a:t>
            </a:r>
            <a:r>
              <a:rPr lang="en-GB" sz="3400" dirty="0">
                <a:latin typeface="Univers Condensed"/>
              </a:rPr>
              <a:t> </a:t>
            </a:r>
            <a:endParaRPr lang="hr-HR" sz="3400" dirty="0">
              <a:latin typeface="Univers Condense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2B071-A34F-48CF-B681-B5EB9DFCA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</a:rPr>
              <a:t>dukacij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</a:rPr>
              <a:t> o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CroRIS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-u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Informacijski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sustav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znanosti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RH),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ISPiK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-u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aplikacija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za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izradu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analitičkog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priloga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koja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će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zamijeniti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Mozvag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) i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reakreditaciji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visokih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učilišta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Održat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će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se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</a:rPr>
              <a:t>15.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siječnja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</a:rPr>
              <a:t> 2025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.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prostorijama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</a:rPr>
              <a:t>Srca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Radionica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je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namijenjena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koordinatorima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i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administratorima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na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visokim</a:t>
            </a: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u="sng" dirty="0" err="1">
                <a:latin typeface="Calibri" panose="020F0502020204030204" pitchFamily="34" charset="0"/>
                <a:ea typeface="Calibri" panose="020F0502020204030204" pitchFamily="34" charset="0"/>
              </a:rPr>
              <a:t>učilištima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koja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su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postupku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reakreditacije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u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proljeće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2025.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godine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80514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9314BF-75F3-9748-7EBF-1AC9E2BA0B30}"/>
              </a:ext>
            </a:extLst>
          </p:cNvPr>
          <p:cNvSpPr/>
          <p:nvPr/>
        </p:nvSpPr>
        <p:spPr>
          <a:xfrm>
            <a:off x="4313736" y="2607296"/>
            <a:ext cx="3564535" cy="2247424"/>
          </a:xfrm>
          <a:prstGeom prst="roundRect">
            <a:avLst/>
          </a:prstGeom>
          <a:solidFill>
            <a:srgbClr val="FDBFC2">
              <a:alpha val="4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 postupku reakreditacije: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akreditacija-visoko@azvo.hr</a:t>
            </a:r>
            <a:r>
              <a:rPr lang="pl-PL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 pitanja o</a:t>
            </a:r>
            <a:r>
              <a:rPr lang="en-GB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analitičkom</a:t>
            </a:r>
            <a:r>
              <a:rPr lang="en-GB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prilogu</a:t>
            </a:r>
            <a: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br>
              <a:rPr lang="pl-PL" sz="1800" dirty="0">
                <a:solidFill>
                  <a:srgbClr val="FEFFFE">
                    <a:lumMod val="1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hr-HR" sz="18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analitika@azvo.hr</a:t>
            </a:r>
            <a:endParaRPr lang="hr-H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084F9A-39A8-7128-77D6-27E24D16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332" y="1864311"/>
            <a:ext cx="3711343" cy="742985"/>
          </a:xfrm>
        </p:spPr>
        <p:txBody>
          <a:bodyPr/>
          <a:lstStyle/>
          <a:p>
            <a:r>
              <a:rPr lang="hr-HR" sz="3600" dirty="0"/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3024809895"/>
      </p:ext>
    </p:extLst>
  </p:cSld>
  <p:clrMapOvr>
    <a:masterClrMapping/>
  </p:clrMapOvr>
</p:sld>
</file>

<file path=ppt/theme/theme1.xml><?xml version="1.0" encoding="utf-8"?>
<a:theme xmlns:a="http://schemas.openxmlformats.org/drawingml/2006/main" name="TS101875486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ugerdefineret 6">
    <a:dk1>
      <a:srgbClr val="FFFCF9"/>
    </a:dk1>
    <a:lt1>
      <a:sysClr val="window" lastClr="FFFFFF"/>
    </a:lt1>
    <a:dk2>
      <a:srgbClr val="D7D8D9"/>
    </a:dk2>
    <a:lt2>
      <a:srgbClr val="FFFFFF"/>
    </a:lt2>
    <a:accent1>
      <a:srgbClr val="E6E6E6"/>
    </a:accent1>
    <a:accent2>
      <a:srgbClr val="F9AF18"/>
    </a:accent2>
    <a:accent3>
      <a:srgbClr val="78C5DD"/>
    </a:accent3>
    <a:accent4>
      <a:srgbClr val="0081BE"/>
    </a:accent4>
    <a:accent5>
      <a:srgbClr val="FAB900"/>
    </a:accent5>
    <a:accent6>
      <a:srgbClr val="E7711C"/>
    </a:accent6>
    <a:hlink>
      <a:srgbClr val="7EB220"/>
    </a:hlink>
    <a:folHlink>
      <a:srgbClr val="7EB22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1757</Words>
  <Application>Microsoft Office PowerPoint</Application>
  <PresentationFormat>Widescreen</PresentationFormat>
  <Paragraphs>256</Paragraphs>
  <Slides>35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Arial Narrow</vt:lpstr>
      <vt:lpstr>Calibri</vt:lpstr>
      <vt:lpstr>Symbol</vt:lpstr>
      <vt:lpstr>Times New Roman</vt:lpstr>
      <vt:lpstr>Univers Condensed</vt:lpstr>
      <vt:lpstr>Wingdings</vt:lpstr>
      <vt:lpstr>TS101875486</vt:lpstr>
      <vt:lpstr>PowerPoint Presentation</vt:lpstr>
      <vt:lpstr>Zakonski okvir</vt:lpstr>
      <vt:lpstr>Standardi kvalitete u skladu s ESG </vt:lpstr>
      <vt:lpstr>Standardi kvalitete u skladu s ESG</vt:lpstr>
      <vt:lpstr>Reakreditacija visokih učilišta</vt:lpstr>
      <vt:lpstr>Promjene u zakonodavnom okviru u odnosu na drugi ciklus</vt:lpstr>
      <vt:lpstr>Uvjeti propisani Zakonom o osiguravanju kvalitete u visokom obrazovanju i znanosti </vt:lpstr>
      <vt:lpstr>Prikaz podataka - dokazi o ispunjenosti kvantitativnih zakonskih uvjeta   Tablica 1a. Omjer nastavnika i studenata (ne veći od 1 : 30) visokog učilišta (čl. 12. st. 8. i 9. ZOK-a)</vt:lpstr>
      <vt:lpstr>Prikaz podataka - dokazi o ispunjenosti kvantitativnih zakonskih uvjeta  Tablica 1b. Vrijednost svih oblika neposredne nastave na studijskom programu (čl. 12. st. 2. ZOK-a)</vt:lpstr>
      <vt:lpstr>Prikaz podataka - dokazi o ispunjenosti kvantitativnih zakonskih uvjeta  Tablica 1c. Prostor i oprema* (čl. 12. st. 1. i čl. 10. st. 3. ZOK-a)</vt:lpstr>
      <vt:lpstr>Prikaz podataka - dokazi o ispunjenosti kvantitativnih zakonskih uvjeta  Tablica 1d. Nastavnici u polju u kojem djeluje visoko učilište (čl. 10. st. 5. ZOK-a)</vt:lpstr>
      <vt:lpstr>Standardi kvalitete u postupku reakreditacije visokih učilišta</vt:lpstr>
      <vt:lpstr>Terminologija</vt:lpstr>
      <vt:lpstr>I. tema  Upravljanje visokim  učilištem i osiguravanje kvalitete</vt:lpstr>
      <vt:lpstr>II. tema  Studijski programi i programi cjeloživotnog učenja</vt:lpstr>
      <vt:lpstr>Tema 2. Studijski programi i programi cjeloživotnog obrazovanja</vt:lpstr>
      <vt:lpstr>Tablica 2.2. Matrica povezivanja skupova ishoda učenja (IU) iz standarda kvalifikacije s ishodima učenja studijskog programa– popunjava se samo kada postoji standard kvalifikacije u Registru HKO-a s kojim studij treba biti usklađen</vt:lpstr>
      <vt:lpstr>III. tema  Učenje i poučavanje  usmjereno na studenta –nastavni proces i podrška</vt:lpstr>
      <vt:lpstr>Tema 3. Učenje i poučavanje usmjereno na studenta – nastavni proces i podrška </vt:lpstr>
      <vt:lpstr>IV. tema  Nastavnički kapaciteti i infrastruktura visokog učilišta </vt:lpstr>
      <vt:lpstr> Tema 4. Nastavnički kapaciteti i infrastruktura visokog učilišta </vt:lpstr>
      <vt:lpstr>Tablica 4.2. Nastavnici i suradnici na visokom učilištu, koji sudjeluju u nastavi, u akademskoj godini vrednovanja – dorađena tablica</vt:lpstr>
      <vt:lpstr>Tablica 4.3. Nastavnici na studijskim programima u akademskoj godini vrednovanja </vt:lpstr>
      <vt:lpstr>Tablica 4.5. Prostor</vt:lpstr>
      <vt:lpstr>Tablica 4.7. Opremljenost knjižnice</vt:lpstr>
      <vt:lpstr>V. tema  Znanstvena / umjetnička i stručna djelatnost </vt:lpstr>
      <vt:lpstr>Tema 5. Znanstvena/umjetnička i stručna djelatnost​​ </vt:lpstr>
      <vt:lpstr>Tablica 5.1. Bibliografija visokog učilišta (u posljednjih 5 kalendarskih  godina)</vt:lpstr>
      <vt:lpstr>Tablica 5.1. Bibliografija visokog učilišta (u posljednjih 5 kalendarskih  godina) -2. dio</vt:lpstr>
      <vt:lpstr>Tablica 5.2. Istaknute publikacije ustanove objavljene u petogodišnjem razdoblju</vt:lpstr>
      <vt:lpstr>Tablica 5.3. Implementacija otvorene znanosti</vt:lpstr>
      <vt:lpstr>Tablica 5.5. Otvoreni pristup ocjenskim radovima obranjenima u proteklih 5 kalendarskih godina prema razini i vrsti visokog obrazovanja</vt:lpstr>
      <vt:lpstr>Ocjene na razini standarda i teme </vt:lpstr>
      <vt:lpstr>Informacija o edukaciji 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2024-04-24T10:14:44Z</dcterms:created>
  <dcterms:modified xsi:type="dcterms:W3CDTF">2024-12-16T14:41:06Z</dcterms:modified>
  <cp:version/>
</cp:coreProperties>
</file>