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4"/>
    <p:sldMasterId id="2147483732" r:id="rId5"/>
  </p:sldMasterIdLst>
  <p:notesMasterIdLst>
    <p:notesMasterId r:id="rId37"/>
  </p:notesMasterIdLst>
  <p:handoutMasterIdLst>
    <p:handoutMasterId r:id="rId38"/>
  </p:handoutMasterIdLst>
  <p:sldIdLst>
    <p:sldId id="256" r:id="rId6"/>
    <p:sldId id="261" r:id="rId7"/>
    <p:sldId id="434" r:id="rId8"/>
    <p:sldId id="841" r:id="rId9"/>
    <p:sldId id="480" r:id="rId10"/>
    <p:sldId id="481" r:id="rId11"/>
    <p:sldId id="262" r:id="rId12"/>
    <p:sldId id="482" r:id="rId13"/>
    <p:sldId id="829" r:id="rId14"/>
    <p:sldId id="840" r:id="rId15"/>
    <p:sldId id="838" r:id="rId16"/>
    <p:sldId id="839" r:id="rId17"/>
    <p:sldId id="849" r:id="rId18"/>
    <p:sldId id="848" r:id="rId19"/>
    <p:sldId id="850" r:id="rId20"/>
    <p:sldId id="851" r:id="rId21"/>
    <p:sldId id="844" r:id="rId22"/>
    <p:sldId id="843" r:id="rId23"/>
    <p:sldId id="852" r:id="rId24"/>
    <p:sldId id="854" r:id="rId25"/>
    <p:sldId id="855" r:id="rId26"/>
    <p:sldId id="856" r:id="rId27"/>
    <p:sldId id="857" r:id="rId28"/>
    <p:sldId id="858" r:id="rId29"/>
    <p:sldId id="853" r:id="rId30"/>
    <p:sldId id="828" r:id="rId31"/>
    <p:sldId id="845" r:id="rId32"/>
    <p:sldId id="471" r:id="rId33"/>
    <p:sldId id="257" r:id="rId34"/>
    <p:sldId id="271" r:id="rId35"/>
    <p:sldId id="419" r:id="rId36"/>
  </p:sldIdLst>
  <p:sldSz cx="9144000" cy="5143500" type="screen16x9"/>
  <p:notesSz cx="6797675" cy="9926638"/>
  <p:defaultTextStyle>
    <a:defPPr>
      <a:defRPr lang="sr-Latn-R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dža Milanović" initials="NM" lastIdx="2" clrIdx="0">
    <p:extLst>
      <p:ext uri="{19B8F6BF-5375-455C-9EA6-DF929625EA0E}">
        <p15:presenceInfo xmlns:p15="http://schemas.microsoft.com/office/powerpoint/2012/main" userId="Nadža Milanović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1827"/>
    <a:srgbClr val="D91835"/>
    <a:srgbClr val="D71534"/>
    <a:srgbClr val="F9A619"/>
    <a:srgbClr val="44C0AE"/>
    <a:srgbClr val="D81C35"/>
    <a:srgbClr val="47C1AC"/>
    <a:srgbClr val="D71634"/>
    <a:srgbClr val="151E35"/>
    <a:srgbClr val="F08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F7F41B-E62C-19DD-EFF3-13542C5B503B}" v="1" dt="2024-12-16T15:07:38.163"/>
    <p1510:client id="{9ED071A0-967B-7619-3EB7-6E0DC6F8FA38}" v="35" dt="2024-12-16T09:40:19.1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commentAuthors" Target="commentAuthor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handoutMaster" Target="handoutMasters/handoutMaster1.xml"/><Relationship Id="rId20" Type="http://schemas.openxmlformats.org/officeDocument/2006/relationships/slide" Target="slides/slide15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ža Milanović" userId="ac1de06e-151b-4317-b45e-01eeb9a5cb8c" providerId="ADAL" clId="{0082A444-44E3-42BE-8C8A-5F547A9FE9D0}"/>
    <pc:docChg chg="custSel modSld">
      <pc:chgData name="Nadža Milanović" userId="ac1de06e-151b-4317-b45e-01eeb9a5cb8c" providerId="ADAL" clId="{0082A444-44E3-42BE-8C8A-5F547A9FE9D0}" dt="2024-12-16T14:59:10.660" v="714" actId="255"/>
      <pc:docMkLst>
        <pc:docMk/>
      </pc:docMkLst>
      <pc:sldChg chg="addSp delSp modSp">
        <pc:chgData name="Nadža Milanović" userId="ac1de06e-151b-4317-b45e-01eeb9a5cb8c" providerId="ADAL" clId="{0082A444-44E3-42BE-8C8A-5F547A9FE9D0}" dt="2024-12-16T09:09:26.798" v="3" actId="12788"/>
        <pc:sldMkLst>
          <pc:docMk/>
          <pc:sldMk cId="3713499039" sldId="481"/>
        </pc:sldMkLst>
        <pc:spChg chg="add del mod">
          <ac:chgData name="Nadža Milanović" userId="ac1de06e-151b-4317-b45e-01eeb9a5cb8c" providerId="ADAL" clId="{0082A444-44E3-42BE-8C8A-5F547A9FE9D0}" dt="2024-12-16T09:09:15.817" v="1" actId="931"/>
          <ac:spMkLst>
            <pc:docMk/>
            <pc:sldMk cId="3713499039" sldId="481"/>
            <ac:spMk id="7" creationId="{692E29E4-02C8-41F2-A1C7-CF0D318800E4}"/>
          </ac:spMkLst>
        </pc:spChg>
        <pc:picChg chg="del">
          <ac:chgData name="Nadža Milanović" userId="ac1de06e-151b-4317-b45e-01eeb9a5cb8c" providerId="ADAL" clId="{0082A444-44E3-42BE-8C8A-5F547A9FE9D0}" dt="2024-12-16T09:09:04.514" v="0" actId="478"/>
          <ac:picMkLst>
            <pc:docMk/>
            <pc:sldMk cId="3713499039" sldId="481"/>
            <ac:picMk id="6" creationId="{B080FF8F-F663-4CF4-B125-6F41CE1EFB13}"/>
          </ac:picMkLst>
        </pc:picChg>
        <pc:picChg chg="add mod">
          <ac:chgData name="Nadža Milanović" userId="ac1de06e-151b-4317-b45e-01eeb9a5cb8c" providerId="ADAL" clId="{0082A444-44E3-42BE-8C8A-5F547A9FE9D0}" dt="2024-12-16T09:09:26.798" v="3" actId="12788"/>
          <ac:picMkLst>
            <pc:docMk/>
            <pc:sldMk cId="3713499039" sldId="481"/>
            <ac:picMk id="9" creationId="{F4821C3D-6007-466F-97DC-2B4CC5119192}"/>
          </ac:picMkLst>
        </pc:picChg>
      </pc:sldChg>
      <pc:sldChg chg="addSp delSp modSp modAnim">
        <pc:chgData name="Nadža Milanović" userId="ac1de06e-151b-4317-b45e-01eeb9a5cb8c" providerId="ADAL" clId="{0082A444-44E3-42BE-8C8A-5F547A9FE9D0}" dt="2024-12-16T09:21:58.366" v="110"/>
        <pc:sldMkLst>
          <pc:docMk/>
          <pc:sldMk cId="1236557291" sldId="829"/>
        </pc:sldMkLst>
        <pc:spChg chg="mod">
          <ac:chgData name="Nadža Milanović" userId="ac1de06e-151b-4317-b45e-01eeb9a5cb8c" providerId="ADAL" clId="{0082A444-44E3-42BE-8C8A-5F547A9FE9D0}" dt="2024-12-16T09:21:27.915" v="107" actId="948"/>
          <ac:spMkLst>
            <pc:docMk/>
            <pc:sldMk cId="1236557291" sldId="829"/>
            <ac:spMk id="3" creationId="{68C692DC-11BB-490C-8A11-B16DC7E89AE2}"/>
          </ac:spMkLst>
        </pc:spChg>
        <pc:picChg chg="mod">
          <ac:chgData name="Nadža Milanović" userId="ac1de06e-151b-4317-b45e-01eeb9a5cb8c" providerId="ADAL" clId="{0082A444-44E3-42BE-8C8A-5F547A9FE9D0}" dt="2024-12-16T09:21:06.707" v="105" actId="1035"/>
          <ac:picMkLst>
            <pc:docMk/>
            <pc:sldMk cId="1236557291" sldId="829"/>
            <ac:picMk id="6" creationId="{9DBDB778-185E-4D72-8A01-DF456FFFFF65}"/>
          </ac:picMkLst>
        </pc:picChg>
        <pc:picChg chg="del">
          <ac:chgData name="Nadža Milanović" userId="ac1de06e-151b-4317-b45e-01eeb9a5cb8c" providerId="ADAL" clId="{0082A444-44E3-42BE-8C8A-5F547A9FE9D0}" dt="2024-12-16T09:16:41.581" v="5" actId="478"/>
          <ac:picMkLst>
            <pc:docMk/>
            <pc:sldMk cId="1236557291" sldId="829"/>
            <ac:picMk id="7" creationId="{55BF0D05-606C-49F3-9AB3-D4704A51032A}"/>
          </ac:picMkLst>
        </pc:picChg>
        <pc:picChg chg="del mod">
          <ac:chgData name="Nadža Milanović" userId="ac1de06e-151b-4317-b45e-01eeb9a5cb8c" providerId="ADAL" clId="{0082A444-44E3-42BE-8C8A-5F547A9FE9D0}" dt="2024-12-16T09:18:26.849" v="20" actId="478"/>
          <ac:picMkLst>
            <pc:docMk/>
            <pc:sldMk cId="1236557291" sldId="829"/>
            <ac:picMk id="9" creationId="{9B844CC8-504E-414F-81F1-F294A835707F}"/>
          </ac:picMkLst>
        </pc:picChg>
        <pc:picChg chg="add del mod">
          <ac:chgData name="Nadža Milanović" userId="ac1de06e-151b-4317-b45e-01eeb9a5cb8c" providerId="ADAL" clId="{0082A444-44E3-42BE-8C8A-5F547A9FE9D0}" dt="2024-12-16T09:18:25.304" v="19" actId="478"/>
          <ac:picMkLst>
            <pc:docMk/>
            <pc:sldMk cId="1236557291" sldId="829"/>
            <ac:picMk id="10" creationId="{2263B40E-3B35-4961-84FB-D6DBF05214DB}"/>
          </ac:picMkLst>
        </pc:picChg>
        <pc:picChg chg="add mod">
          <ac:chgData name="Nadža Milanović" userId="ac1de06e-151b-4317-b45e-01eeb9a5cb8c" providerId="ADAL" clId="{0082A444-44E3-42BE-8C8A-5F547A9FE9D0}" dt="2024-12-16T09:21:06.707" v="105" actId="1035"/>
          <ac:picMkLst>
            <pc:docMk/>
            <pc:sldMk cId="1236557291" sldId="829"/>
            <ac:picMk id="12" creationId="{A675692E-5073-4ACE-9857-5121B1E12636}"/>
          </ac:picMkLst>
        </pc:picChg>
        <pc:picChg chg="add mod">
          <ac:chgData name="Nadža Milanović" userId="ac1de06e-151b-4317-b45e-01eeb9a5cb8c" providerId="ADAL" clId="{0082A444-44E3-42BE-8C8A-5F547A9FE9D0}" dt="2024-12-16T09:21:06.707" v="105" actId="1035"/>
          <ac:picMkLst>
            <pc:docMk/>
            <pc:sldMk cId="1236557291" sldId="829"/>
            <ac:picMk id="14" creationId="{61CDF08D-6D33-4898-83BA-E9C7A6107C05}"/>
          </ac:picMkLst>
        </pc:picChg>
      </pc:sldChg>
      <pc:sldChg chg="addSp delSp modSp">
        <pc:chgData name="Nadža Milanović" userId="ac1de06e-151b-4317-b45e-01eeb9a5cb8c" providerId="ADAL" clId="{0082A444-44E3-42BE-8C8A-5F547A9FE9D0}" dt="2024-12-16T14:59:10.660" v="714" actId="255"/>
        <pc:sldMkLst>
          <pc:docMk/>
          <pc:sldMk cId="3145955605" sldId="845"/>
        </pc:sldMkLst>
        <pc:spChg chg="mod">
          <ac:chgData name="Nadža Milanović" userId="ac1de06e-151b-4317-b45e-01eeb9a5cb8c" providerId="ADAL" clId="{0082A444-44E3-42BE-8C8A-5F547A9FE9D0}" dt="2024-12-16T14:59:10.660" v="714" actId="255"/>
          <ac:spMkLst>
            <pc:docMk/>
            <pc:sldMk cId="3145955605" sldId="845"/>
            <ac:spMk id="7" creationId="{CCF13478-1B09-494B-AABF-19DEDEE57D43}"/>
          </ac:spMkLst>
        </pc:spChg>
        <pc:picChg chg="add del mod">
          <ac:chgData name="Nadža Milanović" userId="ac1de06e-151b-4317-b45e-01eeb9a5cb8c" providerId="ADAL" clId="{0082A444-44E3-42BE-8C8A-5F547A9FE9D0}" dt="2024-12-16T14:54:35.053" v="117" actId="478"/>
          <ac:picMkLst>
            <pc:docMk/>
            <pc:sldMk cId="3145955605" sldId="845"/>
            <ac:picMk id="3" creationId="{96F36133-E516-4108-8319-4A5B04B03690}"/>
          </ac:picMkLst>
        </pc:picChg>
        <pc:picChg chg="add del mod">
          <ac:chgData name="Nadža Milanović" userId="ac1de06e-151b-4317-b45e-01eeb9a5cb8c" providerId="ADAL" clId="{0082A444-44E3-42BE-8C8A-5F547A9FE9D0}" dt="2024-12-16T14:54:34.439" v="116" actId="478"/>
          <ac:picMkLst>
            <pc:docMk/>
            <pc:sldMk cId="3145955605" sldId="845"/>
            <ac:picMk id="9" creationId="{3CE1C9F3-9199-4688-A6AE-CE1617E8DC69}"/>
          </ac:picMkLst>
        </pc:picChg>
        <pc:picChg chg="add del mod">
          <ac:chgData name="Nadža Milanović" userId="ac1de06e-151b-4317-b45e-01eeb9a5cb8c" providerId="ADAL" clId="{0082A444-44E3-42BE-8C8A-5F547A9FE9D0}" dt="2024-12-16T14:54:36.072" v="118" actId="478"/>
          <ac:picMkLst>
            <pc:docMk/>
            <pc:sldMk cId="3145955605" sldId="845"/>
            <ac:picMk id="11" creationId="{871DEAB7-DE03-468C-8666-6783635D9477}"/>
          </ac:picMkLst>
        </pc:picChg>
      </pc:sldChg>
      <pc:sldChg chg="modSp">
        <pc:chgData name="Nadža Milanović" userId="ac1de06e-151b-4317-b45e-01eeb9a5cb8c" providerId="ADAL" clId="{0082A444-44E3-42BE-8C8A-5F547A9FE9D0}" dt="2024-12-16T14:53:11.289" v="111" actId="6549"/>
        <pc:sldMkLst>
          <pc:docMk/>
          <pc:sldMk cId="680419146" sldId="850"/>
        </pc:sldMkLst>
        <pc:spChg chg="mod">
          <ac:chgData name="Nadža Milanović" userId="ac1de06e-151b-4317-b45e-01eeb9a5cb8c" providerId="ADAL" clId="{0082A444-44E3-42BE-8C8A-5F547A9FE9D0}" dt="2024-12-16T14:53:11.289" v="111" actId="6549"/>
          <ac:spMkLst>
            <pc:docMk/>
            <pc:sldMk cId="680419146" sldId="850"/>
            <ac:spMk id="3" creationId="{D62EE9E6-F6C8-4AF7-ACEE-18BC574B3D0E}"/>
          </ac:spMkLst>
        </pc:spChg>
      </pc:sldChg>
    </pc:docChg>
  </pc:docChgLst>
  <pc:docChgLst>
    <pc:chgData name="Nadža Milanović" userId="S::nmilanov@srce.hr::ac1de06e-151b-4317-b45e-01eeb9a5cb8c" providerId="AD" clId="Web-{DFA5F64B-9120-32BB-226C-02F6CBD1E6DD}"/>
    <pc:docChg chg="delSld modSld">
      <pc:chgData name="Nadža Milanović" userId="S::nmilanov@srce.hr::ac1de06e-151b-4317-b45e-01eeb9a5cb8c" providerId="AD" clId="Web-{DFA5F64B-9120-32BB-226C-02F6CBD1E6DD}" dt="2024-12-14T21:01:09.687" v="10" actId="20577"/>
      <pc:docMkLst>
        <pc:docMk/>
      </pc:docMkLst>
      <pc:sldChg chg="del">
        <pc:chgData name="Nadža Milanović" userId="S::nmilanov@srce.hr::ac1de06e-151b-4317-b45e-01eeb9a5cb8c" providerId="AD" clId="Web-{DFA5F64B-9120-32BB-226C-02F6CBD1E6DD}" dt="2024-12-14T20:58:08.660" v="0"/>
        <pc:sldMkLst>
          <pc:docMk/>
          <pc:sldMk cId="4095185402" sldId="460"/>
        </pc:sldMkLst>
      </pc:sldChg>
      <pc:sldChg chg="modSp mod modClrScheme chgLayout">
        <pc:chgData name="Nadža Milanović" userId="S::nmilanov@srce.hr::ac1de06e-151b-4317-b45e-01eeb9a5cb8c" providerId="AD" clId="Web-{DFA5F64B-9120-32BB-226C-02F6CBD1E6DD}" dt="2024-12-14T20:58:30.677" v="2" actId="1076"/>
        <pc:sldMkLst>
          <pc:docMk/>
          <pc:sldMk cId="3520341812" sldId="482"/>
        </pc:sldMkLst>
        <pc:spChg chg="mod ord">
          <ac:chgData name="Nadža Milanović" userId="S::nmilanov@srce.hr::ac1de06e-151b-4317-b45e-01eeb9a5cb8c" providerId="AD" clId="Web-{DFA5F64B-9120-32BB-226C-02F6CBD1E6DD}" dt="2024-12-14T20:58:21.583" v="1"/>
          <ac:spMkLst>
            <pc:docMk/>
            <pc:sldMk cId="3520341812" sldId="482"/>
            <ac:spMk id="4" creationId="{859891E8-FC36-463B-BA7A-D74B45E93FAA}"/>
          </ac:spMkLst>
        </pc:spChg>
        <pc:spChg chg="mod ord">
          <ac:chgData name="Nadža Milanović" userId="S::nmilanov@srce.hr::ac1de06e-151b-4317-b45e-01eeb9a5cb8c" providerId="AD" clId="Web-{DFA5F64B-9120-32BB-226C-02F6CBD1E6DD}" dt="2024-12-14T20:58:21.583" v="1"/>
          <ac:spMkLst>
            <pc:docMk/>
            <pc:sldMk cId="3520341812" sldId="482"/>
            <ac:spMk id="5" creationId="{883A213F-A1E5-431C-970A-995414A75628}"/>
          </ac:spMkLst>
        </pc:spChg>
        <pc:spChg chg="mod ord">
          <ac:chgData name="Nadža Milanović" userId="S::nmilanov@srce.hr::ac1de06e-151b-4317-b45e-01eeb9a5cb8c" providerId="AD" clId="Web-{DFA5F64B-9120-32BB-226C-02F6CBD1E6DD}" dt="2024-12-14T20:58:21.583" v="1"/>
          <ac:spMkLst>
            <pc:docMk/>
            <pc:sldMk cId="3520341812" sldId="482"/>
            <ac:spMk id="6" creationId="{3F00C5ED-C425-44AF-8FF5-43698444BE6E}"/>
          </ac:spMkLst>
        </pc:spChg>
        <pc:graphicFrameChg chg="mod ord">
          <ac:chgData name="Nadža Milanović" userId="S::nmilanov@srce.hr::ac1de06e-151b-4317-b45e-01eeb9a5cb8c" providerId="AD" clId="Web-{DFA5F64B-9120-32BB-226C-02F6CBD1E6DD}" dt="2024-12-14T20:58:30.677" v="2" actId="1076"/>
          <ac:graphicFrameMkLst>
            <pc:docMk/>
            <pc:sldMk cId="3520341812" sldId="482"/>
            <ac:graphicFrameMk id="8" creationId="{8025A8A0-98B0-4D48-8288-8898F248DB43}"/>
          </ac:graphicFrameMkLst>
        </pc:graphicFrameChg>
      </pc:sldChg>
      <pc:sldChg chg="modSp">
        <pc:chgData name="Nadža Milanović" userId="S::nmilanov@srce.hr::ac1de06e-151b-4317-b45e-01eeb9a5cb8c" providerId="AD" clId="Web-{DFA5F64B-9120-32BB-226C-02F6CBD1E6DD}" dt="2024-12-14T21:01:09.687" v="10" actId="20577"/>
        <pc:sldMkLst>
          <pc:docMk/>
          <pc:sldMk cId="2020073786" sldId="828"/>
        </pc:sldMkLst>
        <pc:spChg chg="mod">
          <ac:chgData name="Nadža Milanović" userId="S::nmilanov@srce.hr::ac1de06e-151b-4317-b45e-01eeb9a5cb8c" providerId="AD" clId="Web-{DFA5F64B-9120-32BB-226C-02F6CBD1E6DD}" dt="2024-12-14T21:01:09.687" v="10" actId="20577"/>
          <ac:spMkLst>
            <pc:docMk/>
            <pc:sldMk cId="2020073786" sldId="828"/>
            <ac:spMk id="2" creationId="{74AA67A9-A6B3-4397-B2DC-F7ED49A76E92}"/>
          </ac:spMkLst>
        </pc:spChg>
      </pc:sldChg>
      <pc:sldChg chg="modSp mod modClrScheme chgLayout">
        <pc:chgData name="Nadža Milanović" userId="S::nmilanov@srce.hr::ac1de06e-151b-4317-b45e-01eeb9a5cb8c" providerId="AD" clId="Web-{DFA5F64B-9120-32BB-226C-02F6CBD1E6DD}" dt="2024-12-14T20:58:52.053" v="4" actId="1076"/>
        <pc:sldMkLst>
          <pc:docMk/>
          <pc:sldMk cId="3046243416" sldId="840"/>
        </pc:sldMkLst>
        <pc:spChg chg="mod ord">
          <ac:chgData name="Nadža Milanović" userId="S::nmilanov@srce.hr::ac1de06e-151b-4317-b45e-01eeb9a5cb8c" providerId="AD" clId="Web-{DFA5F64B-9120-32BB-226C-02F6CBD1E6DD}" dt="2024-12-14T20:58:41.647" v="3"/>
          <ac:spMkLst>
            <pc:docMk/>
            <pc:sldMk cId="3046243416" sldId="840"/>
            <ac:spMk id="2" creationId="{2EB11A49-B995-4AA3-B486-3CFA21D94FB9}"/>
          </ac:spMkLst>
        </pc:spChg>
        <pc:spChg chg="mod ord">
          <ac:chgData name="Nadža Milanović" userId="S::nmilanov@srce.hr::ac1de06e-151b-4317-b45e-01eeb9a5cb8c" providerId="AD" clId="Web-{DFA5F64B-9120-32BB-226C-02F6CBD1E6DD}" dt="2024-12-14T20:58:41.647" v="3"/>
          <ac:spMkLst>
            <pc:docMk/>
            <pc:sldMk cId="3046243416" sldId="840"/>
            <ac:spMk id="4" creationId="{8426AA27-6FBF-42E6-AE50-220FF176C9E0}"/>
          </ac:spMkLst>
        </pc:spChg>
        <pc:spChg chg="mod ord">
          <ac:chgData name="Nadža Milanović" userId="S::nmilanov@srce.hr::ac1de06e-151b-4317-b45e-01eeb9a5cb8c" providerId="AD" clId="Web-{DFA5F64B-9120-32BB-226C-02F6CBD1E6DD}" dt="2024-12-14T20:58:41.647" v="3"/>
          <ac:spMkLst>
            <pc:docMk/>
            <pc:sldMk cId="3046243416" sldId="840"/>
            <ac:spMk id="5" creationId="{F00974B4-6958-40E2-A780-AE0E1FAB96E2}"/>
          </ac:spMkLst>
        </pc:spChg>
        <pc:graphicFrameChg chg="mod ord">
          <ac:chgData name="Nadža Milanović" userId="S::nmilanov@srce.hr::ac1de06e-151b-4317-b45e-01eeb9a5cb8c" providerId="AD" clId="Web-{DFA5F64B-9120-32BB-226C-02F6CBD1E6DD}" dt="2024-12-14T20:58:52.053" v="4" actId="1076"/>
          <ac:graphicFrameMkLst>
            <pc:docMk/>
            <pc:sldMk cId="3046243416" sldId="840"/>
            <ac:graphicFrameMk id="6" creationId="{B9ECA701-8646-4C0D-8452-DA98492643F7}"/>
          </ac:graphicFrameMkLst>
        </pc:graphicFrameChg>
      </pc:sldChg>
      <pc:sldChg chg="modSp">
        <pc:chgData name="Nadža Milanović" userId="S::nmilanov@srce.hr::ac1de06e-151b-4317-b45e-01eeb9a5cb8c" providerId="AD" clId="Web-{DFA5F64B-9120-32BB-226C-02F6CBD1E6DD}" dt="2024-12-14T20:59:23.837" v="5"/>
        <pc:sldMkLst>
          <pc:docMk/>
          <pc:sldMk cId="1621925427" sldId="849"/>
        </pc:sldMkLst>
        <pc:graphicFrameChg chg="modGraphic">
          <ac:chgData name="Nadža Milanović" userId="S::nmilanov@srce.hr::ac1de06e-151b-4317-b45e-01eeb9a5cb8c" providerId="AD" clId="Web-{DFA5F64B-9120-32BB-226C-02F6CBD1E6DD}" dt="2024-12-14T20:59:23.837" v="5"/>
          <ac:graphicFrameMkLst>
            <pc:docMk/>
            <pc:sldMk cId="1621925427" sldId="849"/>
            <ac:graphicFrameMk id="6" creationId="{9DEC32C7-5633-453F-9B8C-8F2716772C25}"/>
          </ac:graphicFrameMkLst>
        </pc:graphicFrameChg>
      </pc:sldChg>
      <pc:sldChg chg="modSp">
        <pc:chgData name="Nadža Milanović" userId="S::nmilanov@srce.hr::ac1de06e-151b-4317-b45e-01eeb9a5cb8c" providerId="AD" clId="Web-{DFA5F64B-9120-32BB-226C-02F6CBD1E6DD}" dt="2024-12-14T21:00:57.171" v="9" actId="20577"/>
        <pc:sldMkLst>
          <pc:docMk/>
          <pc:sldMk cId="4245294104" sldId="853"/>
        </pc:sldMkLst>
        <pc:spChg chg="mod">
          <ac:chgData name="Nadža Milanović" userId="S::nmilanov@srce.hr::ac1de06e-151b-4317-b45e-01eeb9a5cb8c" providerId="AD" clId="Web-{DFA5F64B-9120-32BB-226C-02F6CBD1E6DD}" dt="2024-12-14T21:00:57.171" v="9" actId="20577"/>
          <ac:spMkLst>
            <pc:docMk/>
            <pc:sldMk cId="4245294104" sldId="853"/>
            <ac:spMk id="9" creationId="{DCCE1366-2DAA-4D63-ABB1-9A2D7B879793}"/>
          </ac:spMkLst>
        </pc:spChg>
      </pc:sldChg>
    </pc:docChg>
  </pc:docChgLst>
  <pc:docChgLst>
    <pc:chgData name="Petra Udovičić" userId="S::pudovicic@srce.hr::e8be1ccf-9e01-48ec-a882-e5b94a7be5be" providerId="AD" clId="Web-{2EF7F41B-E62C-19DD-EFF3-13542C5B503B}"/>
    <pc:docChg chg="modSld">
      <pc:chgData name="Petra Udovičić" userId="S::pudovicic@srce.hr::e8be1ccf-9e01-48ec-a882-e5b94a7be5be" providerId="AD" clId="Web-{2EF7F41B-E62C-19DD-EFF3-13542C5B503B}" dt="2024-12-16T15:12:35.973" v="141"/>
      <pc:docMkLst>
        <pc:docMk/>
      </pc:docMkLst>
      <pc:sldChg chg="modNotes">
        <pc:chgData name="Petra Udovičić" userId="S::pudovicic@srce.hr::e8be1ccf-9e01-48ec-a882-e5b94a7be5be" providerId="AD" clId="Web-{2EF7F41B-E62C-19DD-EFF3-13542C5B503B}" dt="2024-12-16T15:06:21.300" v="12"/>
        <pc:sldMkLst>
          <pc:docMk/>
          <pc:sldMk cId="646375668" sldId="262"/>
        </pc:sldMkLst>
      </pc:sldChg>
      <pc:sldChg chg="modNotes">
        <pc:chgData name="Petra Udovičić" userId="S::pudovicic@srce.hr::e8be1ccf-9e01-48ec-a882-e5b94a7be5be" providerId="AD" clId="Web-{2EF7F41B-E62C-19DD-EFF3-13542C5B503B}" dt="2024-12-16T15:07:37.756" v="42"/>
        <pc:sldMkLst>
          <pc:docMk/>
          <pc:sldMk cId="3520341812" sldId="482"/>
        </pc:sldMkLst>
      </pc:sldChg>
      <pc:sldChg chg="modNotes">
        <pc:chgData name="Petra Udovičić" userId="S::pudovicic@srce.hr::e8be1ccf-9e01-48ec-a882-e5b94a7be5be" providerId="AD" clId="Web-{2EF7F41B-E62C-19DD-EFF3-13542C5B503B}" dt="2024-12-16T15:11:33.923" v="94"/>
        <pc:sldMkLst>
          <pc:docMk/>
          <pc:sldMk cId="1236557291" sldId="829"/>
        </pc:sldMkLst>
      </pc:sldChg>
      <pc:sldChg chg="modNotes">
        <pc:chgData name="Petra Udovičić" userId="S::pudovicic@srce.hr::e8be1ccf-9e01-48ec-a882-e5b94a7be5be" providerId="AD" clId="Web-{2EF7F41B-E62C-19DD-EFF3-13542C5B503B}" dt="2024-12-16T15:12:35.973" v="141"/>
        <pc:sldMkLst>
          <pc:docMk/>
          <pc:sldMk cId="3046243416" sldId="840"/>
        </pc:sldMkLst>
      </pc:sldChg>
    </pc:docChg>
  </pc:docChgLst>
  <pc:docChgLst>
    <pc:chgData name="Ivana Erdelez" userId="737c64ef-435c-4219-9027-3fc9e7306876" providerId="ADAL" clId="{B26DE74D-5577-44F6-89D6-A235CC4CADF0}"/>
    <pc:docChg chg="modSld">
      <pc:chgData name="Ivana Erdelez" userId="737c64ef-435c-4219-9027-3fc9e7306876" providerId="ADAL" clId="{B26DE74D-5577-44F6-89D6-A235CC4CADF0}" dt="2024-02-01T09:56:24.814" v="10"/>
      <pc:docMkLst>
        <pc:docMk/>
      </pc:docMkLst>
      <pc:sldChg chg="modSp mod">
        <pc:chgData name="Ivana Erdelez" userId="737c64ef-435c-4219-9027-3fc9e7306876" providerId="ADAL" clId="{B26DE74D-5577-44F6-89D6-A235CC4CADF0}" dt="2024-02-01T09:56:11.215" v="6"/>
        <pc:sldMkLst>
          <pc:docMk/>
          <pc:sldMk cId="2518549054" sldId="257"/>
        </pc:sldMkLst>
      </pc:sldChg>
      <pc:sldChg chg="modSp mod">
        <pc:chgData name="Ivana Erdelez" userId="737c64ef-435c-4219-9027-3fc9e7306876" providerId="ADAL" clId="{B26DE74D-5577-44F6-89D6-A235CC4CADF0}" dt="2024-02-01T09:56:06.495" v="4"/>
        <pc:sldMkLst>
          <pc:docMk/>
          <pc:sldMk cId="268664596" sldId="264"/>
        </pc:sldMkLst>
      </pc:sldChg>
      <pc:sldChg chg="modSp mod">
        <pc:chgData name="Ivana Erdelez" userId="737c64ef-435c-4219-9027-3fc9e7306876" providerId="ADAL" clId="{B26DE74D-5577-44F6-89D6-A235CC4CADF0}" dt="2024-02-01T09:56:00.950" v="1"/>
        <pc:sldMkLst>
          <pc:docMk/>
          <pc:sldMk cId="2174766328" sldId="265"/>
        </pc:sldMkLst>
      </pc:sldChg>
      <pc:sldChg chg="modSp mod">
        <pc:chgData name="Ivana Erdelez" userId="737c64ef-435c-4219-9027-3fc9e7306876" providerId="ADAL" clId="{B26DE74D-5577-44F6-89D6-A235CC4CADF0}" dt="2024-02-01T09:56:08.118" v="5"/>
        <pc:sldMkLst>
          <pc:docMk/>
          <pc:sldMk cId="4123401086" sldId="273"/>
        </pc:sldMkLst>
      </pc:sldChg>
      <pc:sldChg chg="modSp mod">
        <pc:chgData name="Ivana Erdelez" userId="737c64ef-435c-4219-9027-3fc9e7306876" providerId="ADAL" clId="{B26DE74D-5577-44F6-89D6-A235CC4CADF0}" dt="2024-02-01T09:56:14.981" v="8"/>
        <pc:sldMkLst>
          <pc:docMk/>
          <pc:sldMk cId="2323373511" sldId="275"/>
        </pc:sldMkLst>
      </pc:sldChg>
      <pc:sldChg chg="modSp mod">
        <pc:chgData name="Ivana Erdelez" userId="737c64ef-435c-4219-9027-3fc9e7306876" providerId="ADAL" clId="{B26DE74D-5577-44F6-89D6-A235CC4CADF0}" dt="2024-02-01T09:56:12.862" v="7"/>
        <pc:sldMkLst>
          <pc:docMk/>
          <pc:sldMk cId="3708803682" sldId="419"/>
        </pc:sldMkLst>
      </pc:sldChg>
      <pc:sldChg chg="modSp mod">
        <pc:chgData name="Ivana Erdelez" userId="737c64ef-435c-4219-9027-3fc9e7306876" providerId="ADAL" clId="{B26DE74D-5577-44F6-89D6-A235CC4CADF0}" dt="2024-02-01T09:56:02.599" v="2"/>
        <pc:sldMkLst>
          <pc:docMk/>
          <pc:sldMk cId="2132451981" sldId="447"/>
        </pc:sldMkLst>
      </pc:sldChg>
      <pc:sldChg chg="modSp mod">
        <pc:chgData name="Ivana Erdelez" userId="737c64ef-435c-4219-9027-3fc9e7306876" providerId="ADAL" clId="{B26DE74D-5577-44F6-89D6-A235CC4CADF0}" dt="2024-02-01T09:55:59.217" v="0"/>
        <pc:sldMkLst>
          <pc:docMk/>
          <pc:sldMk cId="745804881" sldId="469"/>
        </pc:sldMkLst>
      </pc:sldChg>
      <pc:sldChg chg="modSp mod">
        <pc:chgData name="Ivana Erdelez" userId="737c64ef-435c-4219-9027-3fc9e7306876" providerId="ADAL" clId="{B26DE74D-5577-44F6-89D6-A235CC4CADF0}" dt="2024-02-01T09:56:04.143" v="3"/>
        <pc:sldMkLst>
          <pc:docMk/>
          <pc:sldMk cId="2170750488" sldId="470"/>
        </pc:sldMkLst>
      </pc:sldChg>
      <pc:sldChg chg="modSp mod">
        <pc:chgData name="Ivana Erdelez" userId="737c64ef-435c-4219-9027-3fc9e7306876" providerId="ADAL" clId="{B26DE74D-5577-44F6-89D6-A235CC4CADF0}" dt="2024-02-01T09:56:22.075" v="9"/>
        <pc:sldMkLst>
          <pc:docMk/>
          <pc:sldMk cId="3058058694" sldId="472"/>
        </pc:sldMkLst>
      </pc:sldChg>
      <pc:sldChg chg="modSp mod">
        <pc:chgData name="Ivana Erdelez" userId="737c64ef-435c-4219-9027-3fc9e7306876" providerId="ADAL" clId="{B26DE74D-5577-44F6-89D6-A235CC4CADF0}" dt="2024-02-01T09:56:24.814" v="10"/>
        <pc:sldMkLst>
          <pc:docMk/>
          <pc:sldMk cId="2857244960" sldId="474"/>
        </pc:sldMkLst>
      </pc:sldChg>
    </pc:docChg>
  </pc:docChgLst>
  <pc:docChgLst>
    <pc:chgData name="Igor Vuković" userId="S::ivukovic@srce.hr::8cf61035-a36d-414c-a41f-bf2eed2b4d6d" providerId="AD" clId="Web-{9ED071A0-967B-7619-3EB7-6E0DC6F8FA38}"/>
    <pc:docChg chg="modSld">
      <pc:chgData name="Igor Vuković" userId="S::ivukovic@srce.hr::8cf61035-a36d-414c-a41f-bf2eed2b4d6d" providerId="AD" clId="Web-{9ED071A0-967B-7619-3EB7-6E0DC6F8FA38}" dt="2024-12-16T09:40:15.668" v="10" actId="20577"/>
      <pc:docMkLst>
        <pc:docMk/>
      </pc:docMkLst>
      <pc:sldChg chg="modSp">
        <pc:chgData name="Igor Vuković" userId="S::ivukovic@srce.hr::8cf61035-a36d-414c-a41f-bf2eed2b4d6d" providerId="AD" clId="Web-{9ED071A0-967B-7619-3EB7-6E0DC6F8FA38}" dt="2024-12-16T08:45:40.872" v="7"/>
        <pc:sldMkLst>
          <pc:docMk/>
          <pc:sldMk cId="1233752162" sldId="480"/>
        </pc:sldMkLst>
        <pc:spChg chg="mod">
          <ac:chgData name="Igor Vuković" userId="S::ivukovic@srce.hr::8cf61035-a36d-414c-a41f-bf2eed2b4d6d" providerId="AD" clId="Web-{9ED071A0-967B-7619-3EB7-6E0DC6F8FA38}" dt="2024-12-16T08:45:38.512" v="5" actId="20577"/>
          <ac:spMkLst>
            <pc:docMk/>
            <pc:sldMk cId="1233752162" sldId="480"/>
            <ac:spMk id="7" creationId="{46435B88-34A1-487C-96B5-91DAA38DE02A}"/>
          </ac:spMkLst>
        </pc:spChg>
        <pc:graphicFrameChg chg="mod modGraphic">
          <ac:chgData name="Igor Vuković" userId="S::ivukovic@srce.hr::8cf61035-a36d-414c-a41f-bf2eed2b4d6d" providerId="AD" clId="Web-{9ED071A0-967B-7619-3EB7-6E0DC6F8FA38}" dt="2024-12-16T08:45:40.872" v="7"/>
          <ac:graphicFrameMkLst>
            <pc:docMk/>
            <pc:sldMk cId="1233752162" sldId="480"/>
            <ac:graphicFrameMk id="6" creationId="{C211CADE-5F5D-4092-82B3-67CE996CAECF}"/>
          </ac:graphicFrameMkLst>
        </pc:graphicFrameChg>
      </pc:sldChg>
      <pc:sldChg chg="modSp">
        <pc:chgData name="Igor Vuković" userId="S::ivukovic@srce.hr::8cf61035-a36d-414c-a41f-bf2eed2b4d6d" providerId="AD" clId="Web-{9ED071A0-967B-7619-3EB7-6E0DC6F8FA38}" dt="2024-12-16T08:40:25.038" v="1" actId="20577"/>
        <pc:sldMkLst>
          <pc:docMk/>
          <pc:sldMk cId="2068426972" sldId="841"/>
        </pc:sldMkLst>
        <pc:spChg chg="mod">
          <ac:chgData name="Igor Vuković" userId="S::ivukovic@srce.hr::8cf61035-a36d-414c-a41f-bf2eed2b4d6d" providerId="AD" clId="Web-{9ED071A0-967B-7619-3EB7-6E0DC6F8FA38}" dt="2024-12-16T08:40:25.038" v="1" actId="20577"/>
          <ac:spMkLst>
            <pc:docMk/>
            <pc:sldMk cId="2068426972" sldId="841"/>
            <ac:spMk id="3" creationId="{C4A9B196-10DD-4941-9B23-8483B0859F02}"/>
          </ac:spMkLst>
        </pc:spChg>
      </pc:sldChg>
      <pc:sldChg chg="modSp">
        <pc:chgData name="Igor Vuković" userId="S::ivukovic@srce.hr::8cf61035-a36d-414c-a41f-bf2eed2b4d6d" providerId="AD" clId="Web-{9ED071A0-967B-7619-3EB7-6E0DC6F8FA38}" dt="2024-12-16T09:40:15.668" v="10" actId="20577"/>
        <pc:sldMkLst>
          <pc:docMk/>
          <pc:sldMk cId="680419146" sldId="850"/>
        </pc:sldMkLst>
        <pc:spChg chg="mod">
          <ac:chgData name="Igor Vuković" userId="S::ivukovic@srce.hr::8cf61035-a36d-414c-a41f-bf2eed2b4d6d" providerId="AD" clId="Web-{9ED071A0-967B-7619-3EB7-6E0DC6F8FA38}" dt="2024-12-16T09:40:15.668" v="10" actId="20577"/>
          <ac:spMkLst>
            <pc:docMk/>
            <pc:sldMk cId="680419146" sldId="850"/>
            <ac:spMk id="3" creationId="{D62EE9E6-F6C8-4AF7-ACEE-18BC574B3D0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D02526-1B8D-4AA3-BAC6-B05F2E5C261F}" type="doc">
      <dgm:prSet loTypeId="urn:microsoft.com/office/officeart/2005/8/layout/default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E8D253D6-834B-4FCD-89CD-8AD49ABE4D69}">
      <dgm:prSet phldrT="[Text]"/>
      <dgm:spPr/>
      <dgm:t>
        <a:bodyPr/>
        <a:lstStyle/>
        <a:p>
          <a:r>
            <a:rPr lang="hr-HR"/>
            <a:t>Nastavnici</a:t>
          </a:r>
          <a:endParaRPr lang="en-GB"/>
        </a:p>
      </dgm:t>
    </dgm:pt>
    <dgm:pt modelId="{56D98D4C-0949-4F46-A3D9-E28D0EA7F756}" type="parTrans" cxnId="{1072585C-2443-4D11-B6DA-2462EB68B28F}">
      <dgm:prSet/>
      <dgm:spPr/>
      <dgm:t>
        <a:bodyPr/>
        <a:lstStyle/>
        <a:p>
          <a:endParaRPr lang="en-GB"/>
        </a:p>
      </dgm:t>
    </dgm:pt>
    <dgm:pt modelId="{58C731EC-2ACF-4EE1-BAAF-577ED26D23BB}" type="sibTrans" cxnId="{1072585C-2443-4D11-B6DA-2462EB68B28F}">
      <dgm:prSet/>
      <dgm:spPr/>
      <dgm:t>
        <a:bodyPr/>
        <a:lstStyle/>
        <a:p>
          <a:endParaRPr lang="en-GB"/>
        </a:p>
      </dgm:t>
    </dgm:pt>
    <dgm:pt modelId="{E06E5502-B3C7-49AA-998F-23A271E0ECD0}">
      <dgm:prSet phldrT="[Text]"/>
      <dgm:spPr/>
      <dgm:t>
        <a:bodyPr/>
        <a:lstStyle/>
        <a:p>
          <a:r>
            <a:rPr lang="hr-HR"/>
            <a:t>Kapitalna oprema</a:t>
          </a:r>
          <a:endParaRPr lang="en-GB"/>
        </a:p>
      </dgm:t>
    </dgm:pt>
    <dgm:pt modelId="{EDA9865A-5566-4BE8-AC2E-138C43225530}" type="parTrans" cxnId="{1477FFFB-311D-4D27-BFDE-58A93A6B3A83}">
      <dgm:prSet/>
      <dgm:spPr/>
      <dgm:t>
        <a:bodyPr/>
        <a:lstStyle/>
        <a:p>
          <a:endParaRPr lang="en-GB"/>
        </a:p>
      </dgm:t>
    </dgm:pt>
    <dgm:pt modelId="{4C22D7D4-BC23-4982-A635-31772F70E4AF}" type="sibTrans" cxnId="{1477FFFB-311D-4D27-BFDE-58A93A6B3A83}">
      <dgm:prSet/>
      <dgm:spPr/>
      <dgm:t>
        <a:bodyPr/>
        <a:lstStyle/>
        <a:p>
          <a:endParaRPr lang="en-GB"/>
        </a:p>
      </dgm:t>
    </dgm:pt>
    <dgm:pt modelId="{E122BA88-AC8B-4B24-AE2E-F8D7A88B3FAE}">
      <dgm:prSet phldrT="[Text]"/>
      <dgm:spPr/>
      <dgm:t>
        <a:bodyPr/>
        <a:lstStyle/>
        <a:p>
          <a:r>
            <a:rPr lang="hr-HR"/>
            <a:t>Projekti</a:t>
          </a:r>
          <a:endParaRPr lang="en-GB"/>
        </a:p>
      </dgm:t>
    </dgm:pt>
    <dgm:pt modelId="{D955C724-F01D-4F47-B440-B7CFDB8EF8B3}" type="parTrans" cxnId="{9AD0E97E-CA16-457D-9F7E-D1C313905652}">
      <dgm:prSet/>
      <dgm:spPr/>
      <dgm:t>
        <a:bodyPr/>
        <a:lstStyle/>
        <a:p>
          <a:endParaRPr lang="en-GB"/>
        </a:p>
      </dgm:t>
    </dgm:pt>
    <dgm:pt modelId="{61638F69-57B6-4D6E-82F4-FA82E30106C9}" type="sibTrans" cxnId="{9AD0E97E-CA16-457D-9F7E-D1C313905652}">
      <dgm:prSet/>
      <dgm:spPr/>
      <dgm:t>
        <a:bodyPr/>
        <a:lstStyle/>
        <a:p>
          <a:endParaRPr lang="en-GB"/>
        </a:p>
      </dgm:t>
    </dgm:pt>
    <dgm:pt modelId="{44C58723-F261-4B3D-BF26-13FED473B565}">
      <dgm:prSet phldrT="[Text]"/>
      <dgm:spPr/>
      <dgm:t>
        <a:bodyPr/>
        <a:lstStyle/>
        <a:p>
          <a:r>
            <a:rPr lang="hr-HR"/>
            <a:t>Konferencije</a:t>
          </a:r>
          <a:endParaRPr lang="en-GB"/>
        </a:p>
      </dgm:t>
    </dgm:pt>
    <dgm:pt modelId="{BA516AD8-282C-4373-8D68-1E00B62E806D}" type="parTrans" cxnId="{5716BAFA-8437-4263-A087-16CA2F47405A}">
      <dgm:prSet/>
      <dgm:spPr/>
      <dgm:t>
        <a:bodyPr/>
        <a:lstStyle/>
        <a:p>
          <a:endParaRPr lang="en-GB"/>
        </a:p>
      </dgm:t>
    </dgm:pt>
    <dgm:pt modelId="{2F956643-CF2A-4E15-9FFA-6579F12D1B3F}" type="sibTrans" cxnId="{5716BAFA-8437-4263-A087-16CA2F47405A}">
      <dgm:prSet/>
      <dgm:spPr/>
      <dgm:t>
        <a:bodyPr/>
        <a:lstStyle/>
        <a:p>
          <a:endParaRPr lang="en-GB"/>
        </a:p>
      </dgm:t>
    </dgm:pt>
    <dgm:pt modelId="{58BE51D1-E4F9-4FEE-950F-0E3ADE151A58}">
      <dgm:prSet phldrT="[Text]"/>
      <dgm:spPr/>
      <dgm:t>
        <a:bodyPr/>
        <a:lstStyle/>
        <a:p>
          <a:r>
            <a:rPr lang="hr-HR"/>
            <a:t>Časopisi</a:t>
          </a:r>
          <a:endParaRPr lang="en-GB"/>
        </a:p>
      </dgm:t>
    </dgm:pt>
    <dgm:pt modelId="{483FA756-6F25-4ECA-A4A5-D43EFC151D70}" type="parTrans" cxnId="{C9DD81A9-5C50-40AD-AE18-FBCB112147DA}">
      <dgm:prSet/>
      <dgm:spPr/>
      <dgm:t>
        <a:bodyPr/>
        <a:lstStyle/>
        <a:p>
          <a:endParaRPr lang="en-GB"/>
        </a:p>
      </dgm:t>
    </dgm:pt>
    <dgm:pt modelId="{B257768D-DC1C-4E37-8D86-FADCC3BFAAD3}" type="sibTrans" cxnId="{C9DD81A9-5C50-40AD-AE18-FBCB112147DA}">
      <dgm:prSet/>
      <dgm:spPr/>
      <dgm:t>
        <a:bodyPr/>
        <a:lstStyle/>
        <a:p>
          <a:endParaRPr lang="en-GB"/>
        </a:p>
      </dgm:t>
    </dgm:pt>
    <dgm:pt modelId="{A94FD325-A8CB-49E6-9AC3-E924BCD17FCC}">
      <dgm:prSet phldrT="[Text]"/>
      <dgm:spPr/>
      <dgm:t>
        <a:bodyPr/>
        <a:lstStyle/>
        <a:p>
          <a:r>
            <a:rPr lang="hr-HR"/>
            <a:t>Bibilografija</a:t>
          </a:r>
          <a:endParaRPr lang="en-GB"/>
        </a:p>
      </dgm:t>
    </dgm:pt>
    <dgm:pt modelId="{7E9FC67F-2D3C-4083-AD9D-A72C25082FEC}" type="parTrans" cxnId="{D49295BB-FEF2-4AEF-AEA3-B8FC11F60B23}">
      <dgm:prSet/>
      <dgm:spPr/>
      <dgm:t>
        <a:bodyPr/>
        <a:lstStyle/>
        <a:p>
          <a:endParaRPr lang="en-GB"/>
        </a:p>
      </dgm:t>
    </dgm:pt>
    <dgm:pt modelId="{81D3EACC-D692-4362-AEEA-272FA69FB515}" type="sibTrans" cxnId="{D49295BB-FEF2-4AEF-AEA3-B8FC11F60B23}">
      <dgm:prSet/>
      <dgm:spPr/>
      <dgm:t>
        <a:bodyPr/>
        <a:lstStyle/>
        <a:p>
          <a:endParaRPr lang="en-GB"/>
        </a:p>
      </dgm:t>
    </dgm:pt>
    <dgm:pt modelId="{F26E92D7-3782-4332-A873-B6A63D2BEA77}" type="pres">
      <dgm:prSet presAssocID="{C7D02526-1B8D-4AA3-BAC6-B05F2E5C261F}" presName="diagram" presStyleCnt="0">
        <dgm:presLayoutVars>
          <dgm:dir/>
          <dgm:resizeHandles val="exact"/>
        </dgm:presLayoutVars>
      </dgm:prSet>
      <dgm:spPr/>
    </dgm:pt>
    <dgm:pt modelId="{CB9E7649-501E-4907-A7BF-460C1E635329}" type="pres">
      <dgm:prSet presAssocID="{E8D253D6-834B-4FCD-89CD-8AD49ABE4D69}" presName="node" presStyleLbl="node1" presStyleIdx="0" presStyleCnt="6">
        <dgm:presLayoutVars>
          <dgm:bulletEnabled val="1"/>
        </dgm:presLayoutVars>
      </dgm:prSet>
      <dgm:spPr/>
    </dgm:pt>
    <dgm:pt modelId="{4B602C40-3854-40B2-9C8C-315D0792D650}" type="pres">
      <dgm:prSet presAssocID="{58C731EC-2ACF-4EE1-BAAF-577ED26D23BB}" presName="sibTrans" presStyleCnt="0"/>
      <dgm:spPr/>
    </dgm:pt>
    <dgm:pt modelId="{697E3CAE-9C5F-4B6B-886B-11425E2E8102}" type="pres">
      <dgm:prSet presAssocID="{E06E5502-B3C7-49AA-998F-23A271E0ECD0}" presName="node" presStyleLbl="node1" presStyleIdx="1" presStyleCnt="6">
        <dgm:presLayoutVars>
          <dgm:bulletEnabled val="1"/>
        </dgm:presLayoutVars>
      </dgm:prSet>
      <dgm:spPr/>
    </dgm:pt>
    <dgm:pt modelId="{7BC27250-A735-4265-B7AD-BE2D835CCDCF}" type="pres">
      <dgm:prSet presAssocID="{4C22D7D4-BC23-4982-A635-31772F70E4AF}" presName="sibTrans" presStyleCnt="0"/>
      <dgm:spPr/>
    </dgm:pt>
    <dgm:pt modelId="{8F151081-6B54-48D2-A266-E62256071FC3}" type="pres">
      <dgm:prSet presAssocID="{A94FD325-A8CB-49E6-9AC3-E924BCD17FCC}" presName="node" presStyleLbl="node1" presStyleIdx="2" presStyleCnt="6">
        <dgm:presLayoutVars>
          <dgm:bulletEnabled val="1"/>
        </dgm:presLayoutVars>
      </dgm:prSet>
      <dgm:spPr/>
    </dgm:pt>
    <dgm:pt modelId="{676506EE-5E02-4016-9F30-0A3ED2BD3CB3}" type="pres">
      <dgm:prSet presAssocID="{81D3EACC-D692-4362-AEEA-272FA69FB515}" presName="sibTrans" presStyleCnt="0"/>
      <dgm:spPr/>
    </dgm:pt>
    <dgm:pt modelId="{43E617CD-514D-4100-9477-C248AA5DE266}" type="pres">
      <dgm:prSet presAssocID="{E122BA88-AC8B-4B24-AE2E-F8D7A88B3FAE}" presName="node" presStyleLbl="node1" presStyleIdx="3" presStyleCnt="6">
        <dgm:presLayoutVars>
          <dgm:bulletEnabled val="1"/>
        </dgm:presLayoutVars>
      </dgm:prSet>
      <dgm:spPr/>
    </dgm:pt>
    <dgm:pt modelId="{C47D4469-864F-47F8-9AAE-FB2C2A8C60FD}" type="pres">
      <dgm:prSet presAssocID="{61638F69-57B6-4D6E-82F4-FA82E30106C9}" presName="sibTrans" presStyleCnt="0"/>
      <dgm:spPr/>
    </dgm:pt>
    <dgm:pt modelId="{04CF4A05-9101-4492-A625-592C140ECC30}" type="pres">
      <dgm:prSet presAssocID="{44C58723-F261-4B3D-BF26-13FED473B565}" presName="node" presStyleLbl="node1" presStyleIdx="4" presStyleCnt="6">
        <dgm:presLayoutVars>
          <dgm:bulletEnabled val="1"/>
        </dgm:presLayoutVars>
      </dgm:prSet>
      <dgm:spPr/>
    </dgm:pt>
    <dgm:pt modelId="{3688A88F-4D1B-4143-B9CA-3554C2A3B2C2}" type="pres">
      <dgm:prSet presAssocID="{2F956643-CF2A-4E15-9FFA-6579F12D1B3F}" presName="sibTrans" presStyleCnt="0"/>
      <dgm:spPr/>
    </dgm:pt>
    <dgm:pt modelId="{C1EBAC5C-79D9-4C09-8DB9-A67ABCC72CBA}" type="pres">
      <dgm:prSet presAssocID="{58BE51D1-E4F9-4FEE-950F-0E3ADE151A58}" presName="node" presStyleLbl="node1" presStyleIdx="5" presStyleCnt="6">
        <dgm:presLayoutVars>
          <dgm:bulletEnabled val="1"/>
        </dgm:presLayoutVars>
      </dgm:prSet>
      <dgm:spPr/>
    </dgm:pt>
  </dgm:ptLst>
  <dgm:cxnLst>
    <dgm:cxn modelId="{AE566E1B-3325-4C24-8611-2135850AF552}" type="presOf" srcId="{E122BA88-AC8B-4B24-AE2E-F8D7A88B3FAE}" destId="{43E617CD-514D-4100-9477-C248AA5DE266}" srcOrd="0" destOrd="0" presId="urn:microsoft.com/office/officeart/2005/8/layout/default"/>
    <dgm:cxn modelId="{1072585C-2443-4D11-B6DA-2462EB68B28F}" srcId="{C7D02526-1B8D-4AA3-BAC6-B05F2E5C261F}" destId="{E8D253D6-834B-4FCD-89CD-8AD49ABE4D69}" srcOrd="0" destOrd="0" parTransId="{56D98D4C-0949-4F46-A3D9-E28D0EA7F756}" sibTransId="{58C731EC-2ACF-4EE1-BAAF-577ED26D23BB}"/>
    <dgm:cxn modelId="{88E3644C-E9A8-49A9-A09C-591B8998320F}" type="presOf" srcId="{E8D253D6-834B-4FCD-89CD-8AD49ABE4D69}" destId="{CB9E7649-501E-4907-A7BF-460C1E635329}" srcOrd="0" destOrd="0" presId="urn:microsoft.com/office/officeart/2005/8/layout/default"/>
    <dgm:cxn modelId="{9AD0E97E-CA16-457D-9F7E-D1C313905652}" srcId="{C7D02526-1B8D-4AA3-BAC6-B05F2E5C261F}" destId="{E122BA88-AC8B-4B24-AE2E-F8D7A88B3FAE}" srcOrd="3" destOrd="0" parTransId="{D955C724-F01D-4F47-B440-B7CFDB8EF8B3}" sibTransId="{61638F69-57B6-4D6E-82F4-FA82E30106C9}"/>
    <dgm:cxn modelId="{209DF6A2-4E0E-447C-8D39-BD494B630A8B}" type="presOf" srcId="{A94FD325-A8CB-49E6-9AC3-E924BCD17FCC}" destId="{8F151081-6B54-48D2-A266-E62256071FC3}" srcOrd="0" destOrd="0" presId="urn:microsoft.com/office/officeart/2005/8/layout/default"/>
    <dgm:cxn modelId="{C9DD81A9-5C50-40AD-AE18-FBCB112147DA}" srcId="{C7D02526-1B8D-4AA3-BAC6-B05F2E5C261F}" destId="{58BE51D1-E4F9-4FEE-950F-0E3ADE151A58}" srcOrd="5" destOrd="0" parTransId="{483FA756-6F25-4ECA-A4A5-D43EFC151D70}" sibTransId="{B257768D-DC1C-4E37-8D86-FADCC3BFAAD3}"/>
    <dgm:cxn modelId="{D49295BB-FEF2-4AEF-AEA3-B8FC11F60B23}" srcId="{C7D02526-1B8D-4AA3-BAC6-B05F2E5C261F}" destId="{A94FD325-A8CB-49E6-9AC3-E924BCD17FCC}" srcOrd="2" destOrd="0" parTransId="{7E9FC67F-2D3C-4083-AD9D-A72C25082FEC}" sibTransId="{81D3EACC-D692-4362-AEEA-272FA69FB515}"/>
    <dgm:cxn modelId="{43EB62C6-4F90-4CED-BF9D-554733EA2A84}" type="presOf" srcId="{E06E5502-B3C7-49AA-998F-23A271E0ECD0}" destId="{697E3CAE-9C5F-4B6B-886B-11425E2E8102}" srcOrd="0" destOrd="0" presId="urn:microsoft.com/office/officeart/2005/8/layout/default"/>
    <dgm:cxn modelId="{0773F7C7-CF12-4555-869D-AA39B8D12B53}" type="presOf" srcId="{C7D02526-1B8D-4AA3-BAC6-B05F2E5C261F}" destId="{F26E92D7-3782-4332-A873-B6A63D2BEA77}" srcOrd="0" destOrd="0" presId="urn:microsoft.com/office/officeart/2005/8/layout/default"/>
    <dgm:cxn modelId="{0E1DF4C9-80B7-4E99-8BEC-7EAB821346B3}" type="presOf" srcId="{44C58723-F261-4B3D-BF26-13FED473B565}" destId="{04CF4A05-9101-4492-A625-592C140ECC30}" srcOrd="0" destOrd="0" presId="urn:microsoft.com/office/officeart/2005/8/layout/default"/>
    <dgm:cxn modelId="{6AC60CF2-88E3-425C-8FCD-144F96084213}" type="presOf" srcId="{58BE51D1-E4F9-4FEE-950F-0E3ADE151A58}" destId="{C1EBAC5C-79D9-4C09-8DB9-A67ABCC72CBA}" srcOrd="0" destOrd="0" presId="urn:microsoft.com/office/officeart/2005/8/layout/default"/>
    <dgm:cxn modelId="{5716BAFA-8437-4263-A087-16CA2F47405A}" srcId="{C7D02526-1B8D-4AA3-BAC6-B05F2E5C261F}" destId="{44C58723-F261-4B3D-BF26-13FED473B565}" srcOrd="4" destOrd="0" parTransId="{BA516AD8-282C-4373-8D68-1E00B62E806D}" sibTransId="{2F956643-CF2A-4E15-9FFA-6579F12D1B3F}"/>
    <dgm:cxn modelId="{1477FFFB-311D-4D27-BFDE-58A93A6B3A83}" srcId="{C7D02526-1B8D-4AA3-BAC6-B05F2E5C261F}" destId="{E06E5502-B3C7-49AA-998F-23A271E0ECD0}" srcOrd="1" destOrd="0" parTransId="{EDA9865A-5566-4BE8-AC2E-138C43225530}" sibTransId="{4C22D7D4-BC23-4982-A635-31772F70E4AF}"/>
    <dgm:cxn modelId="{99438543-FCD8-4332-8B96-0C6894E8F874}" type="presParOf" srcId="{F26E92D7-3782-4332-A873-B6A63D2BEA77}" destId="{CB9E7649-501E-4907-A7BF-460C1E635329}" srcOrd="0" destOrd="0" presId="urn:microsoft.com/office/officeart/2005/8/layout/default"/>
    <dgm:cxn modelId="{60772248-0048-447E-B937-313A3ACB3145}" type="presParOf" srcId="{F26E92D7-3782-4332-A873-B6A63D2BEA77}" destId="{4B602C40-3854-40B2-9C8C-315D0792D650}" srcOrd="1" destOrd="0" presId="urn:microsoft.com/office/officeart/2005/8/layout/default"/>
    <dgm:cxn modelId="{D77129A9-186A-4748-8F37-D0FEF4977C88}" type="presParOf" srcId="{F26E92D7-3782-4332-A873-B6A63D2BEA77}" destId="{697E3CAE-9C5F-4B6B-886B-11425E2E8102}" srcOrd="2" destOrd="0" presId="urn:microsoft.com/office/officeart/2005/8/layout/default"/>
    <dgm:cxn modelId="{478505BE-0CC6-472C-AE13-2BCF3A318C2A}" type="presParOf" srcId="{F26E92D7-3782-4332-A873-B6A63D2BEA77}" destId="{7BC27250-A735-4265-B7AD-BE2D835CCDCF}" srcOrd="3" destOrd="0" presId="urn:microsoft.com/office/officeart/2005/8/layout/default"/>
    <dgm:cxn modelId="{A6C99BF4-4314-4DE5-9B47-10A5C045E38D}" type="presParOf" srcId="{F26E92D7-3782-4332-A873-B6A63D2BEA77}" destId="{8F151081-6B54-48D2-A266-E62256071FC3}" srcOrd="4" destOrd="0" presId="urn:microsoft.com/office/officeart/2005/8/layout/default"/>
    <dgm:cxn modelId="{844B2928-A6AE-49C6-B25D-46AF690F9640}" type="presParOf" srcId="{F26E92D7-3782-4332-A873-B6A63D2BEA77}" destId="{676506EE-5E02-4016-9F30-0A3ED2BD3CB3}" srcOrd="5" destOrd="0" presId="urn:microsoft.com/office/officeart/2005/8/layout/default"/>
    <dgm:cxn modelId="{0A91F237-C053-4BCA-8B56-9817924D71E5}" type="presParOf" srcId="{F26E92D7-3782-4332-A873-B6A63D2BEA77}" destId="{43E617CD-514D-4100-9477-C248AA5DE266}" srcOrd="6" destOrd="0" presId="urn:microsoft.com/office/officeart/2005/8/layout/default"/>
    <dgm:cxn modelId="{3A4D566E-0CDD-4406-B272-903A699A791D}" type="presParOf" srcId="{F26E92D7-3782-4332-A873-B6A63D2BEA77}" destId="{C47D4469-864F-47F8-9AAE-FB2C2A8C60FD}" srcOrd="7" destOrd="0" presId="urn:microsoft.com/office/officeart/2005/8/layout/default"/>
    <dgm:cxn modelId="{EF8AE995-5F0F-4011-8DCC-C28835EB5AC1}" type="presParOf" srcId="{F26E92D7-3782-4332-A873-B6A63D2BEA77}" destId="{04CF4A05-9101-4492-A625-592C140ECC30}" srcOrd="8" destOrd="0" presId="urn:microsoft.com/office/officeart/2005/8/layout/default"/>
    <dgm:cxn modelId="{B84571DD-3546-4043-9277-9D813D188F65}" type="presParOf" srcId="{F26E92D7-3782-4332-A873-B6A63D2BEA77}" destId="{3688A88F-4D1B-4143-B9CA-3554C2A3B2C2}" srcOrd="9" destOrd="0" presId="urn:microsoft.com/office/officeart/2005/8/layout/default"/>
    <dgm:cxn modelId="{FE2EFC1A-96DB-4F45-B602-12625CD8F5E0}" type="presParOf" srcId="{F26E92D7-3782-4332-A873-B6A63D2BEA77}" destId="{C1EBAC5C-79D9-4C09-8DB9-A67ABCC72CB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8B473A-5914-42E8-AFCF-556CF2B87F5D}" type="doc">
      <dgm:prSet loTypeId="urn:microsoft.com/office/officeart/2005/8/layout/process1" loCatId="process" qsTypeId="urn:microsoft.com/office/officeart/2005/8/quickstyle/3d1" qsCatId="3D" csTypeId="urn:microsoft.com/office/officeart/2005/8/colors/colorful1" csCatId="colorful" phldr="1"/>
      <dgm:spPr/>
    </dgm:pt>
    <dgm:pt modelId="{31D325F5-B819-4F4D-B43E-148445BA3EFD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hr-HR"/>
            <a:t>Unos podataka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hr-HR"/>
            <a:t>u CroRIS</a:t>
          </a:r>
          <a:endParaRPr lang="en-GB"/>
        </a:p>
      </dgm:t>
    </dgm:pt>
    <dgm:pt modelId="{586D04AC-627A-4727-846C-9DAFDD5F37E4}" type="parTrans" cxnId="{1EB3BA68-EC92-430D-89E0-521FAAF7B1C5}">
      <dgm:prSet/>
      <dgm:spPr/>
      <dgm:t>
        <a:bodyPr/>
        <a:lstStyle/>
        <a:p>
          <a:endParaRPr lang="en-GB"/>
        </a:p>
      </dgm:t>
    </dgm:pt>
    <dgm:pt modelId="{3302B88A-6D4B-40C9-A31E-972024B3127A}" type="sibTrans" cxnId="{1EB3BA68-EC92-430D-89E0-521FAAF7B1C5}">
      <dgm:prSet/>
      <dgm:spPr/>
      <dgm:t>
        <a:bodyPr/>
        <a:lstStyle/>
        <a:p>
          <a:endParaRPr lang="en-GB"/>
        </a:p>
      </dgm:t>
    </dgm:pt>
    <dgm:pt modelId="{10EA8147-5B58-48AE-9ABC-2F664F3D816B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hr-HR"/>
            <a:t>CroRIS izvještaji</a:t>
          </a:r>
          <a:endParaRPr lang="en-GB"/>
        </a:p>
      </dgm:t>
    </dgm:pt>
    <dgm:pt modelId="{C38226EB-CAA0-49EB-B4DF-9B97D5F549CA}" type="parTrans" cxnId="{B0DBC861-5BD8-497B-AED2-85E36CFEC19B}">
      <dgm:prSet/>
      <dgm:spPr/>
      <dgm:t>
        <a:bodyPr/>
        <a:lstStyle/>
        <a:p>
          <a:endParaRPr lang="en-GB"/>
        </a:p>
      </dgm:t>
    </dgm:pt>
    <dgm:pt modelId="{3041DAF5-D040-4320-8940-6543A9B93C52}" type="sibTrans" cxnId="{B0DBC861-5BD8-497B-AED2-85E36CFEC19B}">
      <dgm:prSet/>
      <dgm:spPr/>
      <dgm:t>
        <a:bodyPr/>
        <a:lstStyle/>
        <a:p>
          <a:endParaRPr lang="en-GB"/>
        </a:p>
      </dgm:t>
    </dgm:pt>
    <dgm:pt modelId="{EE665F06-DE82-4A83-9086-5BF79F8EAA1C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hr-HR"/>
            <a:t>ISPiK Reakreditacija</a:t>
          </a:r>
          <a:endParaRPr lang="en-GB"/>
        </a:p>
      </dgm:t>
    </dgm:pt>
    <dgm:pt modelId="{DA35C472-27E1-48D0-949D-D95D9002B5C1}" type="parTrans" cxnId="{340CEBA3-5DA5-40C6-8CDE-48F46C2B2977}">
      <dgm:prSet/>
      <dgm:spPr/>
      <dgm:t>
        <a:bodyPr/>
        <a:lstStyle/>
        <a:p>
          <a:endParaRPr lang="en-GB"/>
        </a:p>
      </dgm:t>
    </dgm:pt>
    <dgm:pt modelId="{9DA96A61-8CF7-4449-AE0A-A1B2F0D35CE7}" type="sibTrans" cxnId="{340CEBA3-5DA5-40C6-8CDE-48F46C2B2977}">
      <dgm:prSet/>
      <dgm:spPr/>
      <dgm:t>
        <a:bodyPr/>
        <a:lstStyle/>
        <a:p>
          <a:endParaRPr lang="en-GB"/>
        </a:p>
      </dgm:t>
    </dgm:pt>
    <dgm:pt modelId="{E053C1E0-2CCD-4AAF-8232-F27DD819A89D}" type="pres">
      <dgm:prSet presAssocID="{E88B473A-5914-42E8-AFCF-556CF2B87F5D}" presName="Name0" presStyleCnt="0">
        <dgm:presLayoutVars>
          <dgm:dir/>
          <dgm:resizeHandles val="exact"/>
        </dgm:presLayoutVars>
      </dgm:prSet>
      <dgm:spPr/>
    </dgm:pt>
    <dgm:pt modelId="{6D9BC964-E5A0-4631-A87A-6C53330D652C}" type="pres">
      <dgm:prSet presAssocID="{31D325F5-B819-4F4D-B43E-148445BA3EFD}" presName="node" presStyleLbl="node1" presStyleIdx="0" presStyleCnt="3" custLinFactNeighborY="-116">
        <dgm:presLayoutVars>
          <dgm:bulletEnabled val="1"/>
        </dgm:presLayoutVars>
      </dgm:prSet>
      <dgm:spPr/>
    </dgm:pt>
    <dgm:pt modelId="{BB91660E-842B-4641-9B04-E6CDA0ECC7F6}" type="pres">
      <dgm:prSet presAssocID="{3302B88A-6D4B-40C9-A31E-972024B3127A}" presName="sibTrans" presStyleLbl="sibTrans2D1" presStyleIdx="0" presStyleCnt="2"/>
      <dgm:spPr/>
    </dgm:pt>
    <dgm:pt modelId="{8C4799A2-E889-4A04-83E6-068787A5B41B}" type="pres">
      <dgm:prSet presAssocID="{3302B88A-6D4B-40C9-A31E-972024B3127A}" presName="connectorText" presStyleLbl="sibTrans2D1" presStyleIdx="0" presStyleCnt="2"/>
      <dgm:spPr/>
    </dgm:pt>
    <dgm:pt modelId="{B60664C1-4811-42B8-BC3A-90C5CB3BED16}" type="pres">
      <dgm:prSet presAssocID="{10EA8147-5B58-48AE-9ABC-2F664F3D816B}" presName="node" presStyleLbl="node1" presStyleIdx="1" presStyleCnt="3">
        <dgm:presLayoutVars>
          <dgm:bulletEnabled val="1"/>
        </dgm:presLayoutVars>
      </dgm:prSet>
      <dgm:spPr/>
    </dgm:pt>
    <dgm:pt modelId="{E44AFE22-4198-407A-A24A-391BF112B715}" type="pres">
      <dgm:prSet presAssocID="{3041DAF5-D040-4320-8940-6543A9B93C52}" presName="sibTrans" presStyleLbl="sibTrans2D1" presStyleIdx="1" presStyleCnt="2"/>
      <dgm:spPr/>
    </dgm:pt>
    <dgm:pt modelId="{73CF6B54-8399-42FE-8F93-9B1B4B9BD485}" type="pres">
      <dgm:prSet presAssocID="{3041DAF5-D040-4320-8940-6543A9B93C52}" presName="connectorText" presStyleLbl="sibTrans2D1" presStyleIdx="1" presStyleCnt="2"/>
      <dgm:spPr/>
    </dgm:pt>
    <dgm:pt modelId="{E589939B-9D09-4D77-9139-93DFE2A7DF42}" type="pres">
      <dgm:prSet presAssocID="{EE665F06-DE82-4A83-9086-5BF79F8EAA1C}" presName="node" presStyleLbl="node1" presStyleIdx="2" presStyleCnt="3">
        <dgm:presLayoutVars>
          <dgm:bulletEnabled val="1"/>
        </dgm:presLayoutVars>
      </dgm:prSet>
      <dgm:spPr/>
    </dgm:pt>
  </dgm:ptLst>
  <dgm:cxnLst>
    <dgm:cxn modelId="{EF8E6801-7EA7-42B7-858D-0F69E0D58500}" type="presOf" srcId="{3302B88A-6D4B-40C9-A31E-972024B3127A}" destId="{BB91660E-842B-4641-9B04-E6CDA0ECC7F6}" srcOrd="0" destOrd="0" presId="urn:microsoft.com/office/officeart/2005/8/layout/process1"/>
    <dgm:cxn modelId="{B0DBC861-5BD8-497B-AED2-85E36CFEC19B}" srcId="{E88B473A-5914-42E8-AFCF-556CF2B87F5D}" destId="{10EA8147-5B58-48AE-9ABC-2F664F3D816B}" srcOrd="1" destOrd="0" parTransId="{C38226EB-CAA0-49EB-B4DF-9B97D5F549CA}" sibTransId="{3041DAF5-D040-4320-8940-6543A9B93C52}"/>
    <dgm:cxn modelId="{B3EF3C42-33ED-4711-B47B-67D0F77C8D45}" type="presOf" srcId="{3041DAF5-D040-4320-8940-6543A9B93C52}" destId="{E44AFE22-4198-407A-A24A-391BF112B715}" srcOrd="0" destOrd="0" presId="urn:microsoft.com/office/officeart/2005/8/layout/process1"/>
    <dgm:cxn modelId="{1EB3BA68-EC92-430D-89E0-521FAAF7B1C5}" srcId="{E88B473A-5914-42E8-AFCF-556CF2B87F5D}" destId="{31D325F5-B819-4F4D-B43E-148445BA3EFD}" srcOrd="0" destOrd="0" parTransId="{586D04AC-627A-4727-846C-9DAFDD5F37E4}" sibTransId="{3302B88A-6D4B-40C9-A31E-972024B3127A}"/>
    <dgm:cxn modelId="{138B5353-5677-4CDE-9107-50F020342DFB}" type="presOf" srcId="{E88B473A-5914-42E8-AFCF-556CF2B87F5D}" destId="{E053C1E0-2CCD-4AAF-8232-F27DD819A89D}" srcOrd="0" destOrd="0" presId="urn:microsoft.com/office/officeart/2005/8/layout/process1"/>
    <dgm:cxn modelId="{EB2226A3-6E14-414F-99CA-83AD130BB268}" type="presOf" srcId="{31D325F5-B819-4F4D-B43E-148445BA3EFD}" destId="{6D9BC964-E5A0-4631-A87A-6C53330D652C}" srcOrd="0" destOrd="0" presId="urn:microsoft.com/office/officeart/2005/8/layout/process1"/>
    <dgm:cxn modelId="{340CEBA3-5DA5-40C6-8CDE-48F46C2B2977}" srcId="{E88B473A-5914-42E8-AFCF-556CF2B87F5D}" destId="{EE665F06-DE82-4A83-9086-5BF79F8EAA1C}" srcOrd="2" destOrd="0" parTransId="{DA35C472-27E1-48D0-949D-D95D9002B5C1}" sibTransId="{9DA96A61-8CF7-4449-AE0A-A1B2F0D35CE7}"/>
    <dgm:cxn modelId="{2A0BCDD3-BD77-4845-821C-83BAE3943A8D}" type="presOf" srcId="{3302B88A-6D4B-40C9-A31E-972024B3127A}" destId="{8C4799A2-E889-4A04-83E6-068787A5B41B}" srcOrd="1" destOrd="0" presId="urn:microsoft.com/office/officeart/2005/8/layout/process1"/>
    <dgm:cxn modelId="{04896EEE-A869-4451-8DF5-158D0C0C9D1D}" type="presOf" srcId="{3041DAF5-D040-4320-8940-6543A9B93C52}" destId="{73CF6B54-8399-42FE-8F93-9B1B4B9BD485}" srcOrd="1" destOrd="0" presId="urn:microsoft.com/office/officeart/2005/8/layout/process1"/>
    <dgm:cxn modelId="{82C562F2-6D72-4017-81A3-6960177B8299}" type="presOf" srcId="{EE665F06-DE82-4A83-9086-5BF79F8EAA1C}" destId="{E589939B-9D09-4D77-9139-93DFE2A7DF42}" srcOrd="0" destOrd="0" presId="urn:microsoft.com/office/officeart/2005/8/layout/process1"/>
    <dgm:cxn modelId="{FFE821F8-4985-439C-8B43-2222C728B7BB}" type="presOf" srcId="{10EA8147-5B58-48AE-9ABC-2F664F3D816B}" destId="{B60664C1-4811-42B8-BC3A-90C5CB3BED16}" srcOrd="0" destOrd="0" presId="urn:microsoft.com/office/officeart/2005/8/layout/process1"/>
    <dgm:cxn modelId="{6E80F4C3-59E8-4D5F-A114-461C6D6DE42C}" type="presParOf" srcId="{E053C1E0-2CCD-4AAF-8232-F27DD819A89D}" destId="{6D9BC964-E5A0-4631-A87A-6C53330D652C}" srcOrd="0" destOrd="0" presId="urn:microsoft.com/office/officeart/2005/8/layout/process1"/>
    <dgm:cxn modelId="{F06376C8-DC25-4947-B5CE-ECDEF0A34E13}" type="presParOf" srcId="{E053C1E0-2CCD-4AAF-8232-F27DD819A89D}" destId="{BB91660E-842B-4641-9B04-E6CDA0ECC7F6}" srcOrd="1" destOrd="0" presId="urn:microsoft.com/office/officeart/2005/8/layout/process1"/>
    <dgm:cxn modelId="{B19E4AE0-B414-4B3B-9391-9BC9D880B689}" type="presParOf" srcId="{BB91660E-842B-4641-9B04-E6CDA0ECC7F6}" destId="{8C4799A2-E889-4A04-83E6-068787A5B41B}" srcOrd="0" destOrd="0" presId="urn:microsoft.com/office/officeart/2005/8/layout/process1"/>
    <dgm:cxn modelId="{A5677874-4E53-4141-9175-AA5ABE411EC1}" type="presParOf" srcId="{E053C1E0-2CCD-4AAF-8232-F27DD819A89D}" destId="{B60664C1-4811-42B8-BC3A-90C5CB3BED16}" srcOrd="2" destOrd="0" presId="urn:microsoft.com/office/officeart/2005/8/layout/process1"/>
    <dgm:cxn modelId="{3C51A17A-ED6B-44C6-9740-AC26DC9833D6}" type="presParOf" srcId="{E053C1E0-2CCD-4AAF-8232-F27DD819A89D}" destId="{E44AFE22-4198-407A-A24A-391BF112B715}" srcOrd="3" destOrd="0" presId="urn:microsoft.com/office/officeart/2005/8/layout/process1"/>
    <dgm:cxn modelId="{0116686D-3ADC-4B5A-A186-009215159614}" type="presParOf" srcId="{E44AFE22-4198-407A-A24A-391BF112B715}" destId="{73CF6B54-8399-42FE-8F93-9B1B4B9BD485}" srcOrd="0" destOrd="0" presId="urn:microsoft.com/office/officeart/2005/8/layout/process1"/>
    <dgm:cxn modelId="{7D504FDB-9050-4A0A-BD8F-038C7A1DBBFD}" type="presParOf" srcId="{E053C1E0-2CCD-4AAF-8232-F27DD819A89D}" destId="{E589939B-9D09-4D77-9139-93DFE2A7DF42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35A955-CA8B-4A2D-A56B-6CDD320A17C6}" type="doc">
      <dgm:prSet loTypeId="urn:microsoft.com/office/officeart/2005/8/layout/StepDownProcess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FDA8EB3B-A455-40E3-9548-E12207584594}">
      <dgm:prSet phldrT="[Text]" custT="1"/>
      <dgm:spPr/>
      <dgm:t>
        <a:bodyPr/>
        <a:lstStyle/>
        <a:p>
          <a:r>
            <a:rPr lang="hr-HR" sz="1800"/>
            <a:t>Prijava u sustav</a:t>
          </a:r>
          <a:endParaRPr lang="en-GB" sz="1800"/>
        </a:p>
      </dgm:t>
    </dgm:pt>
    <dgm:pt modelId="{2DACEB7C-FE8E-448C-B0CD-E540BA94ED47}" type="parTrans" cxnId="{D62F6252-0C85-4598-AA17-790DC4510C60}">
      <dgm:prSet/>
      <dgm:spPr/>
      <dgm:t>
        <a:bodyPr/>
        <a:lstStyle/>
        <a:p>
          <a:endParaRPr lang="en-GB"/>
        </a:p>
      </dgm:t>
    </dgm:pt>
    <dgm:pt modelId="{867E4B7D-39E6-4CB8-AD87-1E79C752A253}" type="sibTrans" cxnId="{D62F6252-0C85-4598-AA17-790DC4510C60}">
      <dgm:prSet/>
      <dgm:spPr/>
      <dgm:t>
        <a:bodyPr/>
        <a:lstStyle/>
        <a:p>
          <a:endParaRPr lang="en-GB"/>
        </a:p>
      </dgm:t>
    </dgm:pt>
    <dgm:pt modelId="{CB5152B9-7ACB-4031-8210-EE00A99CA3C5}">
      <dgm:prSet phldrT="[Text]" custT="1"/>
      <dgm:spPr/>
      <dgm:t>
        <a:bodyPr/>
        <a:lstStyle/>
        <a:p>
          <a:pPr algn="l"/>
          <a:r>
            <a:rPr lang="hr-HR" sz="2000"/>
            <a:t>Kreiranje korisnika u sustavu</a:t>
          </a:r>
          <a:endParaRPr lang="en-GB" sz="2000"/>
        </a:p>
      </dgm:t>
    </dgm:pt>
    <dgm:pt modelId="{3EDC4D26-7E24-450E-96D7-D59ADA7848CD}" type="parTrans" cxnId="{1D5EA6A6-273E-45A3-88F9-4332277160D9}">
      <dgm:prSet/>
      <dgm:spPr/>
      <dgm:t>
        <a:bodyPr/>
        <a:lstStyle/>
        <a:p>
          <a:endParaRPr lang="en-GB"/>
        </a:p>
      </dgm:t>
    </dgm:pt>
    <dgm:pt modelId="{ACF9144B-B699-4A6B-AD95-E80BAE472BE9}" type="sibTrans" cxnId="{1D5EA6A6-273E-45A3-88F9-4332277160D9}">
      <dgm:prSet/>
      <dgm:spPr/>
      <dgm:t>
        <a:bodyPr/>
        <a:lstStyle/>
        <a:p>
          <a:endParaRPr lang="en-GB"/>
        </a:p>
      </dgm:t>
    </dgm:pt>
    <dgm:pt modelId="{00E9AEDF-326D-4522-BE98-4D9D8E56B7E8}">
      <dgm:prSet phldrT="[Text]" custT="1"/>
      <dgm:spPr/>
      <dgm:t>
        <a:bodyPr/>
        <a:lstStyle/>
        <a:p>
          <a:r>
            <a:rPr lang="hr-HR" sz="1800"/>
            <a:t>Kontakt AZVO</a:t>
          </a:r>
          <a:endParaRPr lang="en-GB" sz="1800"/>
        </a:p>
      </dgm:t>
    </dgm:pt>
    <dgm:pt modelId="{002C0D0E-7691-4DE6-826B-7E098F83E51A}" type="parTrans" cxnId="{7ACC0176-2A0E-42E2-BF50-ABBBFD90CA83}">
      <dgm:prSet/>
      <dgm:spPr/>
      <dgm:t>
        <a:bodyPr/>
        <a:lstStyle/>
        <a:p>
          <a:endParaRPr lang="en-GB"/>
        </a:p>
      </dgm:t>
    </dgm:pt>
    <dgm:pt modelId="{F2D57810-C87D-4455-B0AF-CDD59DC80119}" type="sibTrans" cxnId="{7ACC0176-2A0E-42E2-BF50-ABBBFD90CA83}">
      <dgm:prSet/>
      <dgm:spPr/>
      <dgm:t>
        <a:bodyPr/>
        <a:lstStyle/>
        <a:p>
          <a:endParaRPr lang="en-GB"/>
        </a:p>
      </dgm:t>
    </dgm:pt>
    <dgm:pt modelId="{13E5DDFB-2B99-4658-B53B-9CEF18F253F9}">
      <dgm:prSet phldrT="[Text]" custT="1"/>
      <dgm:spPr/>
      <dgm:t>
        <a:bodyPr/>
        <a:lstStyle/>
        <a:p>
          <a:r>
            <a:rPr lang="hr-HR" sz="2000"/>
            <a:t>Dodjela ovlasti za rad </a:t>
          </a:r>
          <a:endParaRPr lang="en-GB" sz="2000"/>
        </a:p>
      </dgm:t>
    </dgm:pt>
    <dgm:pt modelId="{8D1A8E85-A6AA-445A-8B67-61674180EA15}" type="parTrans" cxnId="{56BA3432-B2D2-4B40-B804-394184B2D2E5}">
      <dgm:prSet/>
      <dgm:spPr/>
      <dgm:t>
        <a:bodyPr/>
        <a:lstStyle/>
        <a:p>
          <a:endParaRPr lang="en-GB"/>
        </a:p>
      </dgm:t>
    </dgm:pt>
    <dgm:pt modelId="{F43EEB01-8F2E-4CD2-8366-568282F26756}" type="sibTrans" cxnId="{56BA3432-B2D2-4B40-B804-394184B2D2E5}">
      <dgm:prSet/>
      <dgm:spPr/>
      <dgm:t>
        <a:bodyPr/>
        <a:lstStyle/>
        <a:p>
          <a:endParaRPr lang="en-GB"/>
        </a:p>
      </dgm:t>
    </dgm:pt>
    <dgm:pt modelId="{9A0DD961-42B4-4332-AD1A-E298D0F5D77C}">
      <dgm:prSet phldrT="[Text]" custT="1"/>
      <dgm:spPr/>
      <dgm:t>
        <a:bodyPr/>
        <a:lstStyle/>
        <a:p>
          <a:r>
            <a:rPr lang="hr-HR" sz="2000"/>
            <a:t>Prijava u sustav</a:t>
          </a:r>
          <a:endParaRPr lang="en-GB" sz="2000"/>
        </a:p>
      </dgm:t>
    </dgm:pt>
    <dgm:pt modelId="{BD7B828A-449B-4580-A331-0193F9B2AC7C}" type="parTrans" cxnId="{43CC4605-C45A-45F3-AC06-2E912A3FBC52}">
      <dgm:prSet/>
      <dgm:spPr/>
      <dgm:t>
        <a:bodyPr/>
        <a:lstStyle/>
        <a:p>
          <a:endParaRPr lang="en-GB"/>
        </a:p>
      </dgm:t>
    </dgm:pt>
    <dgm:pt modelId="{9E4FF12E-EAE7-4AA1-9C3F-5EFF76E05AA2}" type="sibTrans" cxnId="{43CC4605-C45A-45F3-AC06-2E912A3FBC52}">
      <dgm:prSet/>
      <dgm:spPr/>
      <dgm:t>
        <a:bodyPr/>
        <a:lstStyle/>
        <a:p>
          <a:endParaRPr lang="en-GB"/>
        </a:p>
      </dgm:t>
    </dgm:pt>
    <dgm:pt modelId="{EE8BD8D6-84C2-4152-80C6-C0EF650C326D}">
      <dgm:prSet phldrT="[Text]" custT="1"/>
      <dgm:spPr/>
      <dgm:t>
        <a:bodyPr/>
        <a:lstStyle/>
        <a:p>
          <a:r>
            <a:rPr lang="hr-HR" sz="2000"/>
            <a:t>Moguć pristup modulu Reakreditacija</a:t>
          </a:r>
          <a:endParaRPr lang="en-GB" sz="2000"/>
        </a:p>
      </dgm:t>
    </dgm:pt>
    <dgm:pt modelId="{A928DC52-E6D8-4680-B662-F2F536F74D70}" type="parTrans" cxnId="{5B0904B2-BDE0-4BB7-8E61-B708E52852F6}">
      <dgm:prSet/>
      <dgm:spPr/>
      <dgm:t>
        <a:bodyPr/>
        <a:lstStyle/>
        <a:p>
          <a:endParaRPr lang="en-GB"/>
        </a:p>
      </dgm:t>
    </dgm:pt>
    <dgm:pt modelId="{80521508-B458-473D-9D46-07A8BA25CC1A}" type="sibTrans" cxnId="{5B0904B2-BDE0-4BB7-8E61-B708E52852F6}">
      <dgm:prSet/>
      <dgm:spPr/>
      <dgm:t>
        <a:bodyPr/>
        <a:lstStyle/>
        <a:p>
          <a:endParaRPr lang="en-GB"/>
        </a:p>
      </dgm:t>
    </dgm:pt>
    <dgm:pt modelId="{B9514410-B7F5-441B-B950-CE13E51C5B2F}" type="pres">
      <dgm:prSet presAssocID="{4E35A955-CA8B-4A2D-A56B-6CDD320A17C6}" presName="rootnode" presStyleCnt="0">
        <dgm:presLayoutVars>
          <dgm:chMax/>
          <dgm:chPref/>
          <dgm:dir/>
          <dgm:animLvl val="lvl"/>
        </dgm:presLayoutVars>
      </dgm:prSet>
      <dgm:spPr/>
    </dgm:pt>
    <dgm:pt modelId="{DE6D0D32-D020-433F-85EC-7A4B37CA44E3}" type="pres">
      <dgm:prSet presAssocID="{FDA8EB3B-A455-40E3-9548-E12207584594}" presName="composite" presStyleCnt="0"/>
      <dgm:spPr/>
    </dgm:pt>
    <dgm:pt modelId="{BA86ED06-B22B-4A05-BA1B-A982D2724B99}" type="pres">
      <dgm:prSet presAssocID="{FDA8EB3B-A455-40E3-9548-E12207584594}" presName="bentUpArrow1" presStyleLbl="alignImgPlace1" presStyleIdx="0" presStyleCnt="2"/>
      <dgm:spPr/>
    </dgm:pt>
    <dgm:pt modelId="{0B48349F-EC20-4247-B702-9B887DBFF6A3}" type="pres">
      <dgm:prSet presAssocID="{FDA8EB3B-A455-40E3-9548-E12207584594}" presName="ParentText" presStyleLbl="node1" presStyleIdx="0" presStyleCnt="3" custLinFactNeighborX="-18115" custLinFactNeighborY="-758">
        <dgm:presLayoutVars>
          <dgm:chMax val="1"/>
          <dgm:chPref val="1"/>
          <dgm:bulletEnabled val="1"/>
        </dgm:presLayoutVars>
      </dgm:prSet>
      <dgm:spPr/>
    </dgm:pt>
    <dgm:pt modelId="{B1C038FC-1A7B-4EC5-851F-7021BD1189A3}" type="pres">
      <dgm:prSet presAssocID="{FDA8EB3B-A455-40E3-9548-E12207584594}" presName="ChildText" presStyleLbl="revTx" presStyleIdx="0" presStyleCnt="3" custScaleX="370513" custLinFactX="10109" custLinFactNeighborX="100000" custLinFactNeighborY="-937">
        <dgm:presLayoutVars>
          <dgm:chMax val="0"/>
          <dgm:chPref val="0"/>
          <dgm:bulletEnabled val="1"/>
        </dgm:presLayoutVars>
      </dgm:prSet>
      <dgm:spPr/>
    </dgm:pt>
    <dgm:pt modelId="{E09DF7AB-798D-4311-A53F-4A7820BC4C5F}" type="pres">
      <dgm:prSet presAssocID="{867E4B7D-39E6-4CB8-AD87-1E79C752A253}" presName="sibTrans" presStyleCnt="0"/>
      <dgm:spPr/>
    </dgm:pt>
    <dgm:pt modelId="{8C5F3671-5758-4DE0-82D3-BEC846A7BAD9}" type="pres">
      <dgm:prSet presAssocID="{00E9AEDF-326D-4522-BE98-4D9D8E56B7E8}" presName="composite" presStyleCnt="0"/>
      <dgm:spPr/>
    </dgm:pt>
    <dgm:pt modelId="{EF042F6A-3A25-42D0-A2E4-32FFDDC2C7C2}" type="pres">
      <dgm:prSet presAssocID="{00E9AEDF-326D-4522-BE98-4D9D8E56B7E8}" presName="bentUpArrow1" presStyleLbl="alignImgPlace1" presStyleIdx="1" presStyleCnt="2" custLinFactNeighborX="-35289" custLinFactNeighborY="-1786"/>
      <dgm:spPr/>
    </dgm:pt>
    <dgm:pt modelId="{6E44391C-2464-40B7-A74F-CD63DB1B4AA9}" type="pres">
      <dgm:prSet presAssocID="{00E9AEDF-326D-4522-BE98-4D9D8E56B7E8}" presName="ParentText" presStyleLbl="node1" presStyleIdx="1" presStyleCnt="3" custLinFactNeighborX="-49322" custLinFactNeighborY="-2221">
        <dgm:presLayoutVars>
          <dgm:chMax val="1"/>
          <dgm:chPref val="1"/>
          <dgm:bulletEnabled val="1"/>
        </dgm:presLayoutVars>
      </dgm:prSet>
      <dgm:spPr/>
    </dgm:pt>
    <dgm:pt modelId="{131C40DD-7C25-4A3C-AD0C-12E2495A76C8}" type="pres">
      <dgm:prSet presAssocID="{00E9AEDF-326D-4522-BE98-4D9D8E56B7E8}" presName="ChildText" presStyleLbl="revTx" presStyleIdx="1" presStyleCnt="3" custScaleX="378779" custLinFactNeighborX="75837" custLinFactNeighborY="3877">
        <dgm:presLayoutVars>
          <dgm:chMax val="0"/>
          <dgm:chPref val="0"/>
          <dgm:bulletEnabled val="1"/>
        </dgm:presLayoutVars>
      </dgm:prSet>
      <dgm:spPr/>
    </dgm:pt>
    <dgm:pt modelId="{9ACF3E86-44CA-4760-893F-80014B94783F}" type="pres">
      <dgm:prSet presAssocID="{F2D57810-C87D-4455-B0AF-CDD59DC80119}" presName="sibTrans" presStyleCnt="0"/>
      <dgm:spPr/>
    </dgm:pt>
    <dgm:pt modelId="{15A79283-634B-42BD-BEBE-64B7B28C2F1D}" type="pres">
      <dgm:prSet presAssocID="{9A0DD961-42B4-4332-AD1A-E298D0F5D77C}" presName="composite" presStyleCnt="0"/>
      <dgm:spPr/>
    </dgm:pt>
    <dgm:pt modelId="{1AD85F9F-DFEB-4E7D-9011-E22C5ACC615F}" type="pres">
      <dgm:prSet presAssocID="{9A0DD961-42B4-4332-AD1A-E298D0F5D77C}" presName="ParentText" presStyleLbl="node1" presStyleIdx="2" presStyleCnt="3" custLinFactNeighborX="-73719" custLinFactNeighborY="-757">
        <dgm:presLayoutVars>
          <dgm:chMax val="1"/>
          <dgm:chPref val="1"/>
          <dgm:bulletEnabled val="1"/>
        </dgm:presLayoutVars>
      </dgm:prSet>
      <dgm:spPr/>
    </dgm:pt>
    <dgm:pt modelId="{58276B42-7809-47F4-81E2-FF4A1918F8B5}" type="pres">
      <dgm:prSet presAssocID="{9A0DD961-42B4-4332-AD1A-E298D0F5D77C}" presName="FinalChildText" presStyleLbl="revTx" presStyleIdx="2" presStyleCnt="3" custScaleX="298396" custLinFactNeighborX="-1786" custLinFactNeighborY="0">
        <dgm:presLayoutVars>
          <dgm:chMax val="0"/>
          <dgm:chPref val="0"/>
          <dgm:bulletEnabled val="1"/>
        </dgm:presLayoutVars>
      </dgm:prSet>
      <dgm:spPr/>
    </dgm:pt>
  </dgm:ptLst>
  <dgm:cxnLst>
    <dgm:cxn modelId="{43CC4605-C45A-45F3-AC06-2E912A3FBC52}" srcId="{4E35A955-CA8B-4A2D-A56B-6CDD320A17C6}" destId="{9A0DD961-42B4-4332-AD1A-E298D0F5D77C}" srcOrd="2" destOrd="0" parTransId="{BD7B828A-449B-4580-A331-0193F9B2AC7C}" sibTransId="{9E4FF12E-EAE7-4AA1-9C3F-5EFF76E05AA2}"/>
    <dgm:cxn modelId="{F4BF841D-DB9E-4474-BAD3-170037689DE7}" type="presOf" srcId="{9A0DD961-42B4-4332-AD1A-E298D0F5D77C}" destId="{1AD85F9F-DFEB-4E7D-9011-E22C5ACC615F}" srcOrd="0" destOrd="0" presId="urn:microsoft.com/office/officeart/2005/8/layout/StepDownProcess"/>
    <dgm:cxn modelId="{56BA3432-B2D2-4B40-B804-394184B2D2E5}" srcId="{00E9AEDF-326D-4522-BE98-4D9D8E56B7E8}" destId="{13E5DDFB-2B99-4658-B53B-9CEF18F253F9}" srcOrd="0" destOrd="0" parTransId="{8D1A8E85-A6AA-445A-8B67-61674180EA15}" sibTransId="{F43EEB01-8F2E-4CD2-8366-568282F26756}"/>
    <dgm:cxn modelId="{73C6EB3E-9FB3-4D2E-B34B-6B42BD04ADB7}" type="presOf" srcId="{4E35A955-CA8B-4A2D-A56B-6CDD320A17C6}" destId="{B9514410-B7F5-441B-B950-CE13E51C5B2F}" srcOrd="0" destOrd="0" presId="urn:microsoft.com/office/officeart/2005/8/layout/StepDownProcess"/>
    <dgm:cxn modelId="{D62F6252-0C85-4598-AA17-790DC4510C60}" srcId="{4E35A955-CA8B-4A2D-A56B-6CDD320A17C6}" destId="{FDA8EB3B-A455-40E3-9548-E12207584594}" srcOrd="0" destOrd="0" parTransId="{2DACEB7C-FE8E-448C-B0CD-E540BA94ED47}" sibTransId="{867E4B7D-39E6-4CB8-AD87-1E79C752A253}"/>
    <dgm:cxn modelId="{7ACC0176-2A0E-42E2-BF50-ABBBFD90CA83}" srcId="{4E35A955-CA8B-4A2D-A56B-6CDD320A17C6}" destId="{00E9AEDF-326D-4522-BE98-4D9D8E56B7E8}" srcOrd="1" destOrd="0" parTransId="{002C0D0E-7691-4DE6-826B-7E098F83E51A}" sibTransId="{F2D57810-C87D-4455-B0AF-CDD59DC80119}"/>
    <dgm:cxn modelId="{39804077-DF2D-4B99-9D0E-DA43268ABAFE}" type="presOf" srcId="{13E5DDFB-2B99-4658-B53B-9CEF18F253F9}" destId="{131C40DD-7C25-4A3C-AD0C-12E2495A76C8}" srcOrd="0" destOrd="0" presId="urn:microsoft.com/office/officeart/2005/8/layout/StepDownProcess"/>
    <dgm:cxn modelId="{5A44AE80-3AE1-4EBB-A06D-02D624AE4D84}" type="presOf" srcId="{FDA8EB3B-A455-40E3-9548-E12207584594}" destId="{0B48349F-EC20-4247-B702-9B887DBFF6A3}" srcOrd="0" destOrd="0" presId="urn:microsoft.com/office/officeart/2005/8/layout/StepDownProcess"/>
    <dgm:cxn modelId="{076D77A4-8D3B-4539-A647-7FCCB4A3DD45}" type="presOf" srcId="{EE8BD8D6-84C2-4152-80C6-C0EF650C326D}" destId="{58276B42-7809-47F4-81E2-FF4A1918F8B5}" srcOrd="0" destOrd="0" presId="urn:microsoft.com/office/officeart/2005/8/layout/StepDownProcess"/>
    <dgm:cxn modelId="{1D5EA6A6-273E-45A3-88F9-4332277160D9}" srcId="{FDA8EB3B-A455-40E3-9548-E12207584594}" destId="{CB5152B9-7ACB-4031-8210-EE00A99CA3C5}" srcOrd="0" destOrd="0" parTransId="{3EDC4D26-7E24-450E-96D7-D59ADA7848CD}" sibTransId="{ACF9144B-B699-4A6B-AD95-E80BAE472BE9}"/>
    <dgm:cxn modelId="{5B0904B2-BDE0-4BB7-8E61-B708E52852F6}" srcId="{9A0DD961-42B4-4332-AD1A-E298D0F5D77C}" destId="{EE8BD8D6-84C2-4152-80C6-C0EF650C326D}" srcOrd="0" destOrd="0" parTransId="{A928DC52-E6D8-4680-B662-F2F536F74D70}" sibTransId="{80521508-B458-473D-9D46-07A8BA25CC1A}"/>
    <dgm:cxn modelId="{C6DD16BD-5AD8-4DBC-A5DE-CD05A1156328}" type="presOf" srcId="{CB5152B9-7ACB-4031-8210-EE00A99CA3C5}" destId="{B1C038FC-1A7B-4EC5-851F-7021BD1189A3}" srcOrd="0" destOrd="0" presId="urn:microsoft.com/office/officeart/2005/8/layout/StepDownProcess"/>
    <dgm:cxn modelId="{A2F687D9-8797-4375-B1A6-BE7C19CF61F9}" type="presOf" srcId="{00E9AEDF-326D-4522-BE98-4D9D8E56B7E8}" destId="{6E44391C-2464-40B7-A74F-CD63DB1B4AA9}" srcOrd="0" destOrd="0" presId="urn:microsoft.com/office/officeart/2005/8/layout/StepDownProcess"/>
    <dgm:cxn modelId="{CD859D25-C5E0-46DC-A26C-12B9799EF0D2}" type="presParOf" srcId="{B9514410-B7F5-441B-B950-CE13E51C5B2F}" destId="{DE6D0D32-D020-433F-85EC-7A4B37CA44E3}" srcOrd="0" destOrd="0" presId="urn:microsoft.com/office/officeart/2005/8/layout/StepDownProcess"/>
    <dgm:cxn modelId="{73367BD1-CF50-49BF-94B8-4AE044FA49E1}" type="presParOf" srcId="{DE6D0D32-D020-433F-85EC-7A4B37CA44E3}" destId="{BA86ED06-B22B-4A05-BA1B-A982D2724B99}" srcOrd="0" destOrd="0" presId="urn:microsoft.com/office/officeart/2005/8/layout/StepDownProcess"/>
    <dgm:cxn modelId="{2467C43D-35D6-41C4-9D5A-55C989D4941E}" type="presParOf" srcId="{DE6D0D32-D020-433F-85EC-7A4B37CA44E3}" destId="{0B48349F-EC20-4247-B702-9B887DBFF6A3}" srcOrd="1" destOrd="0" presId="urn:microsoft.com/office/officeart/2005/8/layout/StepDownProcess"/>
    <dgm:cxn modelId="{EC4BA2A4-9308-4D22-A4A1-8697FE52FA4B}" type="presParOf" srcId="{DE6D0D32-D020-433F-85EC-7A4B37CA44E3}" destId="{B1C038FC-1A7B-4EC5-851F-7021BD1189A3}" srcOrd="2" destOrd="0" presId="urn:microsoft.com/office/officeart/2005/8/layout/StepDownProcess"/>
    <dgm:cxn modelId="{165A5D99-FF5F-42C4-B6B6-EFF3AB9E1293}" type="presParOf" srcId="{B9514410-B7F5-441B-B950-CE13E51C5B2F}" destId="{E09DF7AB-798D-4311-A53F-4A7820BC4C5F}" srcOrd="1" destOrd="0" presId="urn:microsoft.com/office/officeart/2005/8/layout/StepDownProcess"/>
    <dgm:cxn modelId="{ACFCC77A-38F1-4E12-A2CB-56545018EDF5}" type="presParOf" srcId="{B9514410-B7F5-441B-B950-CE13E51C5B2F}" destId="{8C5F3671-5758-4DE0-82D3-BEC846A7BAD9}" srcOrd="2" destOrd="0" presId="urn:microsoft.com/office/officeart/2005/8/layout/StepDownProcess"/>
    <dgm:cxn modelId="{AE8C3997-0149-46BC-BBF5-BEA7B9B2FAA0}" type="presParOf" srcId="{8C5F3671-5758-4DE0-82D3-BEC846A7BAD9}" destId="{EF042F6A-3A25-42D0-A2E4-32FFDDC2C7C2}" srcOrd="0" destOrd="0" presId="urn:microsoft.com/office/officeart/2005/8/layout/StepDownProcess"/>
    <dgm:cxn modelId="{56802F91-60C3-46B9-966F-DCEEEA3E5385}" type="presParOf" srcId="{8C5F3671-5758-4DE0-82D3-BEC846A7BAD9}" destId="{6E44391C-2464-40B7-A74F-CD63DB1B4AA9}" srcOrd="1" destOrd="0" presId="urn:microsoft.com/office/officeart/2005/8/layout/StepDownProcess"/>
    <dgm:cxn modelId="{E5BC89B7-71BF-40A9-BBF9-06AE0DC08EBA}" type="presParOf" srcId="{8C5F3671-5758-4DE0-82D3-BEC846A7BAD9}" destId="{131C40DD-7C25-4A3C-AD0C-12E2495A76C8}" srcOrd="2" destOrd="0" presId="urn:microsoft.com/office/officeart/2005/8/layout/StepDownProcess"/>
    <dgm:cxn modelId="{D92433A4-7083-4102-9631-5FB5FC319285}" type="presParOf" srcId="{B9514410-B7F5-441B-B950-CE13E51C5B2F}" destId="{9ACF3E86-44CA-4760-893F-80014B94783F}" srcOrd="3" destOrd="0" presId="urn:microsoft.com/office/officeart/2005/8/layout/StepDownProcess"/>
    <dgm:cxn modelId="{6B73F64A-AB4E-479D-BF16-48AEF57E79BC}" type="presParOf" srcId="{B9514410-B7F5-441B-B950-CE13E51C5B2F}" destId="{15A79283-634B-42BD-BEBE-64B7B28C2F1D}" srcOrd="4" destOrd="0" presId="urn:microsoft.com/office/officeart/2005/8/layout/StepDownProcess"/>
    <dgm:cxn modelId="{D2FD39E9-8D46-4814-88FE-12D07F51794A}" type="presParOf" srcId="{15A79283-634B-42BD-BEBE-64B7B28C2F1D}" destId="{1AD85F9F-DFEB-4E7D-9011-E22C5ACC615F}" srcOrd="0" destOrd="0" presId="urn:microsoft.com/office/officeart/2005/8/layout/StepDownProcess"/>
    <dgm:cxn modelId="{00605EDC-1DA3-4A31-9084-171E10D6A4DC}" type="presParOf" srcId="{15A79283-634B-42BD-BEBE-64B7B28C2F1D}" destId="{58276B42-7809-47F4-81E2-FF4A1918F8B5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E7649-501E-4907-A7BF-460C1E635329}">
      <dsp:nvSpPr>
        <dsp:cNvPr id="0" name=""/>
        <dsp:cNvSpPr/>
      </dsp:nvSpPr>
      <dsp:spPr>
        <a:xfrm>
          <a:off x="40322" y="1299"/>
          <a:ext cx="1990923" cy="119455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Nastavnici</a:t>
          </a:r>
          <a:endParaRPr lang="en-GB" sz="2500" kern="1200"/>
        </a:p>
      </dsp:txBody>
      <dsp:txXfrm>
        <a:off x="40322" y="1299"/>
        <a:ext cx="1990923" cy="1194554"/>
      </dsp:txXfrm>
    </dsp:sp>
    <dsp:sp modelId="{697E3CAE-9C5F-4B6B-886B-11425E2E8102}">
      <dsp:nvSpPr>
        <dsp:cNvPr id="0" name=""/>
        <dsp:cNvSpPr/>
      </dsp:nvSpPr>
      <dsp:spPr>
        <a:xfrm>
          <a:off x="2230338" y="1299"/>
          <a:ext cx="1990923" cy="119455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Kapitalna oprema</a:t>
          </a:r>
          <a:endParaRPr lang="en-GB" sz="2500" kern="1200"/>
        </a:p>
      </dsp:txBody>
      <dsp:txXfrm>
        <a:off x="2230338" y="1299"/>
        <a:ext cx="1990923" cy="1194554"/>
      </dsp:txXfrm>
    </dsp:sp>
    <dsp:sp modelId="{8F151081-6B54-48D2-A266-E62256071FC3}">
      <dsp:nvSpPr>
        <dsp:cNvPr id="0" name=""/>
        <dsp:cNvSpPr/>
      </dsp:nvSpPr>
      <dsp:spPr>
        <a:xfrm>
          <a:off x="4420354" y="1299"/>
          <a:ext cx="1990923" cy="119455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Bibilografija</a:t>
          </a:r>
          <a:endParaRPr lang="en-GB" sz="2500" kern="1200"/>
        </a:p>
      </dsp:txBody>
      <dsp:txXfrm>
        <a:off x="4420354" y="1299"/>
        <a:ext cx="1990923" cy="1194554"/>
      </dsp:txXfrm>
    </dsp:sp>
    <dsp:sp modelId="{43E617CD-514D-4100-9477-C248AA5DE266}">
      <dsp:nvSpPr>
        <dsp:cNvPr id="0" name=""/>
        <dsp:cNvSpPr/>
      </dsp:nvSpPr>
      <dsp:spPr>
        <a:xfrm>
          <a:off x="40322" y="1394946"/>
          <a:ext cx="1990923" cy="119455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Projekti</a:t>
          </a:r>
          <a:endParaRPr lang="en-GB" sz="2500" kern="1200"/>
        </a:p>
      </dsp:txBody>
      <dsp:txXfrm>
        <a:off x="40322" y="1394946"/>
        <a:ext cx="1990923" cy="1194554"/>
      </dsp:txXfrm>
    </dsp:sp>
    <dsp:sp modelId="{04CF4A05-9101-4492-A625-592C140ECC30}">
      <dsp:nvSpPr>
        <dsp:cNvPr id="0" name=""/>
        <dsp:cNvSpPr/>
      </dsp:nvSpPr>
      <dsp:spPr>
        <a:xfrm>
          <a:off x="2230338" y="1394946"/>
          <a:ext cx="1990923" cy="1194554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Konferencije</a:t>
          </a:r>
          <a:endParaRPr lang="en-GB" sz="2500" kern="1200"/>
        </a:p>
      </dsp:txBody>
      <dsp:txXfrm>
        <a:off x="2230338" y="1394946"/>
        <a:ext cx="1990923" cy="1194554"/>
      </dsp:txXfrm>
    </dsp:sp>
    <dsp:sp modelId="{C1EBAC5C-79D9-4C09-8DB9-A67ABCC72CBA}">
      <dsp:nvSpPr>
        <dsp:cNvPr id="0" name=""/>
        <dsp:cNvSpPr/>
      </dsp:nvSpPr>
      <dsp:spPr>
        <a:xfrm>
          <a:off x="4420354" y="1394946"/>
          <a:ext cx="1990923" cy="119455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/>
            <a:t>Časopisi</a:t>
          </a:r>
          <a:endParaRPr lang="en-GB" sz="2500" kern="1200"/>
        </a:p>
      </dsp:txBody>
      <dsp:txXfrm>
        <a:off x="4420354" y="1394946"/>
        <a:ext cx="1990923" cy="1194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9BC964-E5A0-4631-A87A-6C53330D652C}">
      <dsp:nvSpPr>
        <dsp:cNvPr id="0" name=""/>
        <dsp:cNvSpPr/>
      </dsp:nvSpPr>
      <dsp:spPr>
        <a:xfrm>
          <a:off x="7466" y="960146"/>
          <a:ext cx="2231521" cy="13389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hr-HR" sz="2400" kern="1200"/>
            <a:t>Unos podataka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hr-HR" sz="2400" kern="1200"/>
            <a:t>u CroRIS</a:t>
          </a:r>
          <a:endParaRPr lang="en-GB" sz="2400" kern="1200"/>
        </a:p>
      </dsp:txBody>
      <dsp:txXfrm>
        <a:off x="46681" y="999361"/>
        <a:ext cx="2153091" cy="1260482"/>
      </dsp:txXfrm>
    </dsp:sp>
    <dsp:sp modelId="{BB91660E-842B-4641-9B04-E6CDA0ECC7F6}">
      <dsp:nvSpPr>
        <dsp:cNvPr id="0" name=""/>
        <dsp:cNvSpPr/>
      </dsp:nvSpPr>
      <dsp:spPr>
        <a:xfrm rot="1709">
          <a:off x="2462139" y="1353677"/>
          <a:ext cx="473082" cy="55341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>
        <a:off x="2462139" y="1464325"/>
        <a:ext cx="331157" cy="332051"/>
      </dsp:txXfrm>
    </dsp:sp>
    <dsp:sp modelId="{B60664C1-4811-42B8-BC3A-90C5CB3BED16}">
      <dsp:nvSpPr>
        <dsp:cNvPr id="0" name=""/>
        <dsp:cNvSpPr/>
      </dsp:nvSpPr>
      <dsp:spPr>
        <a:xfrm>
          <a:off x="3131595" y="961699"/>
          <a:ext cx="2231521" cy="13389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hr-HR" sz="2400" kern="1200"/>
            <a:t>CroRIS izvještaji</a:t>
          </a:r>
          <a:endParaRPr lang="en-GB" sz="2400" kern="1200"/>
        </a:p>
      </dsp:txBody>
      <dsp:txXfrm>
        <a:off x="3170810" y="1000914"/>
        <a:ext cx="2153091" cy="1260482"/>
      </dsp:txXfrm>
    </dsp:sp>
    <dsp:sp modelId="{E44AFE22-4198-407A-A24A-391BF112B715}">
      <dsp:nvSpPr>
        <dsp:cNvPr id="0" name=""/>
        <dsp:cNvSpPr/>
      </dsp:nvSpPr>
      <dsp:spPr>
        <a:xfrm>
          <a:off x="5586268" y="1354447"/>
          <a:ext cx="473082" cy="55341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>
        <a:off x="5586268" y="1465130"/>
        <a:ext cx="331157" cy="332051"/>
      </dsp:txXfrm>
    </dsp:sp>
    <dsp:sp modelId="{E589939B-9D09-4D77-9139-93DFE2A7DF42}">
      <dsp:nvSpPr>
        <dsp:cNvPr id="0" name=""/>
        <dsp:cNvSpPr/>
      </dsp:nvSpPr>
      <dsp:spPr>
        <a:xfrm>
          <a:off x="6255724" y="961699"/>
          <a:ext cx="2231521" cy="13389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hr-HR" sz="2400" kern="1200"/>
            <a:t>ISPiK Reakreditacija</a:t>
          </a:r>
          <a:endParaRPr lang="en-GB" sz="2400" kern="1200"/>
        </a:p>
      </dsp:txBody>
      <dsp:txXfrm>
        <a:off x="6294939" y="1000914"/>
        <a:ext cx="2153091" cy="12604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86ED06-B22B-4A05-BA1B-A982D2724B99}">
      <dsp:nvSpPr>
        <dsp:cNvPr id="0" name=""/>
        <dsp:cNvSpPr/>
      </dsp:nvSpPr>
      <dsp:spPr>
        <a:xfrm rot="5400000">
          <a:off x="478507" y="989788"/>
          <a:ext cx="875382" cy="99659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accent2">
                <a:tint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48349F-EC20-4247-B702-9B887DBFF6A3}">
      <dsp:nvSpPr>
        <dsp:cNvPr id="0" name=""/>
        <dsp:cNvSpPr/>
      </dsp:nvSpPr>
      <dsp:spPr>
        <a:xfrm>
          <a:off x="0" y="11590"/>
          <a:ext cx="1473629" cy="1031492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/>
            <a:t>Prijava u sustav</a:t>
          </a:r>
          <a:endParaRPr lang="en-GB" sz="1800" kern="1200"/>
        </a:p>
      </dsp:txBody>
      <dsp:txXfrm>
        <a:off x="50362" y="61952"/>
        <a:ext cx="1372905" cy="930768"/>
      </dsp:txXfrm>
    </dsp:sp>
    <dsp:sp modelId="{B1C038FC-1A7B-4EC5-851F-7021BD1189A3}">
      <dsp:nvSpPr>
        <dsp:cNvPr id="0" name=""/>
        <dsp:cNvSpPr/>
      </dsp:nvSpPr>
      <dsp:spPr>
        <a:xfrm>
          <a:off x="1450688" y="109973"/>
          <a:ext cx="3971075" cy="833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000" kern="1200"/>
            <a:t>Kreiranje korisnika u sustavu</a:t>
          </a:r>
          <a:endParaRPr lang="en-GB" sz="2000" kern="1200"/>
        </a:p>
      </dsp:txBody>
      <dsp:txXfrm>
        <a:off x="1450688" y="109973"/>
        <a:ext cx="3971075" cy="833697"/>
      </dsp:txXfrm>
    </dsp:sp>
    <dsp:sp modelId="{EF042F6A-3A25-42D0-A2E4-32FFDDC2C7C2}">
      <dsp:nvSpPr>
        <dsp:cNvPr id="0" name=""/>
        <dsp:cNvSpPr/>
      </dsp:nvSpPr>
      <dsp:spPr>
        <a:xfrm rot="5400000">
          <a:off x="2064763" y="2132861"/>
          <a:ext cx="875382" cy="99659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accent2">
                <a:tint val="50000"/>
                <a:hueOff val="11245096"/>
                <a:satOff val="-10869"/>
                <a:lumOff val="971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50000"/>
                <a:hueOff val="11245096"/>
                <a:satOff val="-10869"/>
                <a:lumOff val="971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50000"/>
                <a:hueOff val="11245096"/>
                <a:satOff val="-10869"/>
                <a:lumOff val="971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E44391C-2464-40B7-A74F-CD63DB1B4AA9}">
      <dsp:nvSpPr>
        <dsp:cNvPr id="0" name=""/>
        <dsp:cNvSpPr/>
      </dsp:nvSpPr>
      <dsp:spPr>
        <a:xfrm>
          <a:off x="1457704" y="1155206"/>
          <a:ext cx="1473629" cy="1031492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4840326"/>
                <a:satOff val="9201"/>
                <a:lumOff val="-31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840326"/>
                <a:satOff val="9201"/>
                <a:lumOff val="-31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840326"/>
                <a:satOff val="9201"/>
                <a:lumOff val="-31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/>
            <a:t>Kontakt AZVO</a:t>
          </a:r>
          <a:endParaRPr lang="en-GB" sz="1800" kern="1200"/>
        </a:p>
      </dsp:txBody>
      <dsp:txXfrm>
        <a:off x="1508066" y="1205568"/>
        <a:ext cx="1372905" cy="930768"/>
      </dsp:txXfrm>
    </dsp:sp>
    <dsp:sp modelId="{131C40DD-7C25-4A3C-AD0C-12E2495A76C8}">
      <dsp:nvSpPr>
        <dsp:cNvPr id="0" name=""/>
        <dsp:cNvSpPr/>
      </dsp:nvSpPr>
      <dsp:spPr>
        <a:xfrm>
          <a:off x="2977015" y="1308814"/>
          <a:ext cx="4059668" cy="833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000" kern="1200"/>
            <a:t>Dodjela ovlasti za rad </a:t>
          </a:r>
          <a:endParaRPr lang="en-GB" sz="2000" kern="1200"/>
        </a:p>
      </dsp:txBody>
      <dsp:txXfrm>
        <a:off x="2977015" y="1308814"/>
        <a:ext cx="4059668" cy="833697"/>
      </dsp:txXfrm>
    </dsp:sp>
    <dsp:sp modelId="{1AD85F9F-DFEB-4E7D-9011-E22C5ACC615F}">
      <dsp:nvSpPr>
        <dsp:cNvPr id="0" name=""/>
        <dsp:cNvSpPr/>
      </dsp:nvSpPr>
      <dsp:spPr>
        <a:xfrm>
          <a:off x="2995493" y="2329014"/>
          <a:ext cx="1473629" cy="1031492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9680652"/>
                <a:satOff val="18402"/>
                <a:lumOff val="-627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9680652"/>
                <a:satOff val="18402"/>
                <a:lumOff val="-627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9680652"/>
                <a:satOff val="18402"/>
                <a:lumOff val="-627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/>
            <a:t>Prijava u sustav</a:t>
          </a:r>
          <a:endParaRPr lang="en-GB" sz="2000" kern="1200"/>
        </a:p>
      </dsp:txBody>
      <dsp:txXfrm>
        <a:off x="3045855" y="2379376"/>
        <a:ext cx="1372905" cy="930768"/>
      </dsp:txXfrm>
    </dsp:sp>
    <dsp:sp modelId="{58276B42-7809-47F4-81E2-FF4A1918F8B5}">
      <dsp:nvSpPr>
        <dsp:cNvPr id="0" name=""/>
        <dsp:cNvSpPr/>
      </dsp:nvSpPr>
      <dsp:spPr>
        <a:xfrm>
          <a:off x="4473143" y="2435199"/>
          <a:ext cx="3198141" cy="833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000" kern="1200"/>
            <a:t>Moguć pristup modulu Reakreditacija</a:t>
          </a:r>
          <a:endParaRPr lang="en-GB" sz="2000" kern="1200"/>
        </a:p>
      </dsp:txBody>
      <dsp:txXfrm>
        <a:off x="4473143" y="2435199"/>
        <a:ext cx="3198141" cy="8336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ce.unizg.hr/" TargetMode="External"/><Relationship Id="rId2" Type="http://schemas.openxmlformats.org/officeDocument/2006/relationships/image" Target="../media/image2.png"/><Relationship Id="rId1" Type="http://schemas.openxmlformats.org/officeDocument/2006/relationships/theme" Target="../theme/theme4.xml"/><Relationship Id="rId4" Type="http://schemas.openxmlformats.org/officeDocument/2006/relationships/image" Target="../media/image3.gif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853DB-230B-4F3D-B9BF-250411BF9C4B}" type="datetimeFigureOut">
              <a:rPr lang="hr-HR" smtClean="0"/>
              <a:t>16.12.2024.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A04F5-5F63-4D08-AD88-EB891A182B2F}" type="slidenum">
              <a:rPr lang="hr-HR" smtClean="0"/>
              <a:t>‹#›</a:t>
            </a:fld>
            <a:endParaRPr lang="hr-HR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424" y="9029196"/>
            <a:ext cx="685385" cy="270000"/>
          </a:xfrm>
          <a:prstGeom prst="rect">
            <a:avLst/>
          </a:prstGeom>
        </p:spPr>
      </p:pic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" y="8948196"/>
            <a:ext cx="110798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41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ce.unizg.hr/" TargetMode="External"/><Relationship Id="rId2" Type="http://schemas.openxmlformats.org/officeDocument/2006/relationships/image" Target="../media/image2.png"/><Relationship Id="rId1" Type="http://schemas.openxmlformats.org/officeDocument/2006/relationships/theme" Target="../theme/theme3.xml"/><Relationship Id="rId4" Type="http://schemas.openxmlformats.org/officeDocument/2006/relationships/image" Target="../media/image3.gif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F9046-B63C-4A32-BE1A-8D8BC0B360B6}" type="datetimeFigureOut">
              <a:rPr lang="hr-HR" smtClean="0"/>
              <a:t>16.12.2024.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095B1D-EC5B-426D-9BEA-45F6C2B62C27}" type="slidenum">
              <a:rPr lang="hr-HR" smtClean="0"/>
              <a:t>‹#›</a:t>
            </a:fld>
            <a:endParaRPr lang="hr-HR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424" y="9004812"/>
            <a:ext cx="685385" cy="270000"/>
          </a:xfrm>
          <a:prstGeom prst="rect">
            <a:avLst/>
          </a:prstGeom>
        </p:spPr>
      </p:pic>
      <p:pic>
        <p:nvPicPr>
          <p:cNvPr id="9" name="Picture 8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" y="8923812"/>
            <a:ext cx="110798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65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podrska@srce.hr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0394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/>
              <a:t>Uvod – zakoni, pravilnici i obveze VU-ova</a:t>
            </a:r>
          </a:p>
          <a:p>
            <a:r>
              <a:rPr lang="hr-HR"/>
              <a:t>Ispričati što smo napravili:</a:t>
            </a:r>
          </a:p>
          <a:p>
            <a:pPr lvl="1"/>
            <a:r>
              <a:rPr lang="hr-HR"/>
              <a:t>ISVU – izdavanje digitalnih završnih dokumenata – objasniti kako funkcionira</a:t>
            </a:r>
          </a:p>
          <a:p>
            <a:pPr lvl="2"/>
            <a:r>
              <a:rPr lang="hr-HR"/>
              <a:t>AKD i digitalni potpis – par slideova</a:t>
            </a:r>
          </a:p>
          <a:p>
            <a:pPr lvl="2"/>
            <a:r>
              <a:rPr lang="hr-HR"/>
              <a:t>Prikaz procesa izdavanja po koracima (početna Ogijeva prezentacija s radne skupine – doraditi da bude preglednije)</a:t>
            </a:r>
          </a:p>
          <a:p>
            <a:pPr lvl="1"/>
            <a:r>
              <a:rPr lang="hr-HR"/>
              <a:t>Digitalni registar diploma</a:t>
            </a:r>
          </a:p>
          <a:p>
            <a:pPr lvl="2"/>
            <a:r>
              <a:rPr lang="hr-HR"/>
              <a:t>Objasniti kao na prezentaciji radne skupine</a:t>
            </a:r>
          </a:p>
          <a:p>
            <a:pPr lvl="2"/>
            <a:r>
              <a:rPr lang="hr-HR"/>
              <a:t>Objasniti što dokumenti moraju sadržavati da bi mogli ući u Registar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47229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>
                <a:ea typeface="Calibri"/>
                <a:cs typeface="Calibri"/>
              </a:rPr>
              <a:t>Zahvala...</a:t>
            </a:r>
          </a:p>
          <a:p>
            <a:r>
              <a:rPr lang="hr-HR"/>
              <a:t>Kao što je ranije spomenuto, dio izvještaja za </a:t>
            </a:r>
            <a:r>
              <a:rPr lang="hr-HR" err="1"/>
              <a:t>reakreditaciju</a:t>
            </a:r>
            <a:r>
              <a:rPr lang="hr-HR"/>
              <a:t> generira se na osnovu podataka evidentiranih u </a:t>
            </a:r>
            <a:r>
              <a:rPr lang="hr-HR" err="1"/>
              <a:t>CroRIS</a:t>
            </a:r>
            <a:r>
              <a:rPr lang="hr-HR"/>
              <a:t>-u. Dakle, kako bi izvještaji bili kvalitetni, važno je da i podaci budu točni i ažurni. Konkretno, to uključuje podatke vezane uz:</a:t>
            </a:r>
            <a:endParaRPr lang="hr-H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52676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… </a:t>
            </a:r>
            <a:r>
              <a:rPr lang="en-US" err="1"/>
              <a:t>vezane</a:t>
            </a:r>
            <a:r>
              <a:rPr lang="en-US"/>
              <a:t> </a:t>
            </a:r>
            <a:r>
              <a:rPr lang="en-US" err="1"/>
              <a:t>uz</a:t>
            </a:r>
            <a:r>
              <a:rPr lang="en-US"/>
              <a:t>: </a:t>
            </a:r>
            <a:r>
              <a:rPr lang="en-US" err="1"/>
              <a:t>Nastavnike</a:t>
            </a:r>
            <a:r>
              <a:rPr lang="en-US"/>
              <a:t>, </a:t>
            </a:r>
            <a:r>
              <a:rPr lang="en-US" err="1"/>
              <a:t>opremu</a:t>
            </a:r>
            <a:r>
              <a:rPr lang="en-US"/>
              <a:t>...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Tko</a:t>
            </a:r>
            <a:r>
              <a:rPr lang="en-US"/>
              <a:t> </a:t>
            </a:r>
            <a:r>
              <a:rPr lang="en-US" err="1"/>
              <a:t>unosi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uređuje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podatke</a:t>
            </a:r>
            <a:r>
              <a:rPr lang="en-US"/>
              <a:t> u </a:t>
            </a:r>
            <a:r>
              <a:rPr lang="en-US" err="1"/>
              <a:t>sustavu</a:t>
            </a:r>
            <a:r>
              <a:rPr lang="en-US"/>
              <a:t>?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Svi </a:t>
            </a:r>
            <a:r>
              <a:rPr lang="en-US" err="1"/>
              <a:t>registrirani</a:t>
            </a:r>
            <a:r>
              <a:rPr lang="en-US"/>
              <a:t> </a:t>
            </a:r>
            <a:r>
              <a:rPr lang="en-US" err="1"/>
              <a:t>djelatnici</a:t>
            </a:r>
            <a:r>
              <a:rPr lang="en-US"/>
              <a:t> </a:t>
            </a:r>
            <a:r>
              <a:rPr lang="en-US" err="1"/>
              <a:t>ustanove</a:t>
            </a:r>
            <a:r>
              <a:rPr lang="en-US"/>
              <a:t> koji </a:t>
            </a:r>
            <a:r>
              <a:rPr lang="en-US" err="1"/>
              <a:t>posjeduju</a:t>
            </a:r>
            <a:r>
              <a:rPr lang="en-US"/>
              <a:t> AAI </a:t>
            </a:r>
            <a:r>
              <a:rPr lang="en-US" err="1"/>
              <a:t>identitet</a:t>
            </a:r>
            <a:r>
              <a:rPr lang="en-US"/>
              <a:t>. </a:t>
            </a:r>
            <a:r>
              <a:rPr lang="en-US" err="1"/>
              <a:t>Međutim</a:t>
            </a:r>
            <a:r>
              <a:rPr lang="en-US"/>
              <a:t>, za </a:t>
            </a:r>
            <a:r>
              <a:rPr lang="en-US" err="1"/>
              <a:t>točnost</a:t>
            </a:r>
            <a:r>
              <a:rPr lang="en-US"/>
              <a:t>, </a:t>
            </a:r>
            <a:r>
              <a:rPr lang="en-US" err="1"/>
              <a:t>korekciju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doradu</a:t>
            </a:r>
            <a:r>
              <a:rPr lang="en-US"/>
              <a:t> </a:t>
            </a:r>
            <a:r>
              <a:rPr lang="en-US" err="1"/>
              <a:t>tih</a:t>
            </a:r>
            <a:r>
              <a:rPr lang="en-US"/>
              <a:t> </a:t>
            </a:r>
            <a:r>
              <a:rPr lang="en-US" err="1"/>
              <a:t>podataka</a:t>
            </a:r>
            <a:r>
              <a:rPr lang="en-US"/>
              <a:t> </a:t>
            </a:r>
            <a:r>
              <a:rPr lang="en-US" err="1"/>
              <a:t>odgovorni</a:t>
            </a:r>
            <a:r>
              <a:rPr lang="en-US"/>
              <a:t> </a:t>
            </a:r>
            <a:r>
              <a:rPr lang="en-US" err="1"/>
              <a:t>su</a:t>
            </a:r>
            <a:r>
              <a:rPr lang="en-US"/>
              <a:t> </a:t>
            </a:r>
            <a:r>
              <a:rPr lang="en-US" err="1"/>
              <a:t>koordinatori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urednici</a:t>
            </a:r>
            <a:r>
              <a:rPr lang="en-US"/>
              <a:t> </a:t>
            </a:r>
            <a:r>
              <a:rPr lang="en-US" err="1"/>
              <a:t>unutar</a:t>
            </a:r>
            <a:r>
              <a:rPr lang="en-US"/>
              <a:t> </a:t>
            </a:r>
            <a:r>
              <a:rPr lang="en-US" err="1"/>
              <a:t>ustanova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 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Ustanove</a:t>
            </a:r>
            <a:r>
              <a:rPr lang="en-US"/>
              <a:t> same </a:t>
            </a:r>
            <a:r>
              <a:rPr lang="en-US" err="1"/>
              <a:t>biraju</a:t>
            </a:r>
            <a:r>
              <a:rPr lang="en-US"/>
              <a:t> </a:t>
            </a:r>
            <a:r>
              <a:rPr lang="en-US" err="1"/>
              <a:t>koordinatora</a:t>
            </a:r>
            <a:r>
              <a:rPr lang="en-US"/>
              <a:t>. </a:t>
            </a:r>
            <a:r>
              <a:rPr lang="en-US" err="1"/>
              <a:t>Koordinator</a:t>
            </a:r>
            <a:r>
              <a:rPr lang="en-US"/>
              <a:t> </a:t>
            </a:r>
            <a:r>
              <a:rPr lang="en-US" err="1"/>
              <a:t>potom</a:t>
            </a:r>
            <a:r>
              <a:rPr lang="en-US"/>
              <a:t> </a:t>
            </a:r>
            <a:r>
              <a:rPr lang="en-US" err="1"/>
              <a:t>postavlja</a:t>
            </a:r>
            <a:r>
              <a:rPr lang="en-US"/>
              <a:t> </a:t>
            </a:r>
            <a:r>
              <a:rPr lang="en-US" err="1"/>
              <a:t>urednike</a:t>
            </a:r>
            <a:r>
              <a:rPr lang="en-US"/>
              <a:t> za </a:t>
            </a:r>
            <a:r>
              <a:rPr lang="en-US" err="1"/>
              <a:t>pojedine</a:t>
            </a:r>
            <a:r>
              <a:rPr lang="en-US"/>
              <a:t> module.</a:t>
            </a:r>
          </a:p>
          <a:p>
            <a:r>
              <a:rPr lang="en-US"/>
              <a:t>Ako </a:t>
            </a:r>
            <a:r>
              <a:rPr lang="en-US" err="1"/>
              <a:t>nemate</a:t>
            </a:r>
            <a:r>
              <a:rPr lang="en-US"/>
              <a:t> </a:t>
            </a:r>
            <a:r>
              <a:rPr lang="en-US" err="1"/>
              <a:t>koordinatora</a:t>
            </a:r>
            <a:r>
              <a:rPr lang="en-US"/>
              <a:t>, </a:t>
            </a:r>
            <a:r>
              <a:rPr lang="en-US" err="1"/>
              <a:t>trebate</a:t>
            </a:r>
            <a:r>
              <a:rPr lang="en-US"/>
              <a:t> </a:t>
            </a:r>
            <a:r>
              <a:rPr lang="en-US" err="1"/>
              <a:t>poslati</a:t>
            </a:r>
            <a:r>
              <a:rPr lang="en-US"/>
              <a:t> </a:t>
            </a:r>
            <a:r>
              <a:rPr lang="en-US" err="1"/>
              <a:t>zahtjev</a:t>
            </a:r>
            <a:r>
              <a:rPr lang="en-US"/>
              <a:t> za </a:t>
            </a:r>
            <a:r>
              <a:rPr lang="en-US" err="1"/>
              <a:t>imenovanje</a:t>
            </a:r>
            <a:r>
              <a:rPr lang="en-US"/>
              <a:t> (</a:t>
            </a:r>
            <a:r>
              <a:rPr lang="en-US" err="1"/>
              <a:t>više</a:t>
            </a:r>
            <a:r>
              <a:rPr lang="en-US"/>
              <a:t> </a:t>
            </a:r>
            <a:r>
              <a:rPr lang="en-US" err="1"/>
              <a:t>informacija</a:t>
            </a:r>
            <a:r>
              <a:rPr lang="en-US"/>
              <a:t> </a:t>
            </a:r>
            <a:r>
              <a:rPr lang="en-US" err="1"/>
              <a:t>dostupno</a:t>
            </a:r>
            <a:r>
              <a:rPr lang="en-US"/>
              <a:t> je </a:t>
            </a:r>
            <a:r>
              <a:rPr lang="en-US" err="1"/>
              <a:t>na</a:t>
            </a:r>
            <a:r>
              <a:rPr lang="en-US"/>
              <a:t> </a:t>
            </a:r>
            <a:r>
              <a:rPr lang="en-US" err="1"/>
              <a:t>našem</a:t>
            </a:r>
            <a:r>
              <a:rPr lang="en-US"/>
              <a:t> </a:t>
            </a:r>
            <a:r>
              <a:rPr lang="en-US" err="1"/>
              <a:t>wikiju</a:t>
            </a:r>
            <a:r>
              <a:rPr lang="en-US"/>
              <a:t> </a:t>
            </a:r>
            <a:r>
              <a:rPr lang="en-US" err="1"/>
              <a:t>ili</a:t>
            </a:r>
            <a:r>
              <a:rPr lang="en-US"/>
              <a:t> </a:t>
            </a:r>
            <a:r>
              <a:rPr lang="en-US" err="1"/>
              <a:t>putem</a:t>
            </a:r>
            <a:r>
              <a:rPr lang="en-US"/>
              <a:t> e-</a:t>
            </a:r>
            <a:r>
              <a:rPr lang="en-US" err="1"/>
              <a:t>pošte</a:t>
            </a:r>
            <a:r>
              <a:rPr lang="en-US"/>
              <a:t> </a:t>
            </a:r>
            <a:r>
              <a:rPr lang="en-US" err="1"/>
              <a:t>na</a:t>
            </a:r>
            <a:r>
              <a:rPr lang="en-US"/>
              <a:t> </a:t>
            </a:r>
            <a:r>
              <a:rPr lang="en-US">
                <a:hlinkClick r:id="rId3"/>
              </a:rPr>
              <a:t>podrska@srce.hr</a:t>
            </a:r>
            <a:r>
              <a:rPr lang="en-US"/>
              <a:t>).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87867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Reakreditacijski</a:t>
            </a:r>
            <a:r>
              <a:rPr lang="en-US"/>
              <a:t> </a:t>
            </a:r>
            <a:r>
              <a:rPr lang="en-US" err="1"/>
              <a:t>izvještaji</a:t>
            </a:r>
            <a:r>
              <a:rPr lang="en-US"/>
              <a:t>, koji se </a:t>
            </a:r>
            <a:r>
              <a:rPr lang="en-US" err="1"/>
              <a:t>generiraju</a:t>
            </a:r>
            <a:r>
              <a:rPr lang="en-US"/>
              <a:t> </a:t>
            </a:r>
            <a:r>
              <a:rPr lang="en-US" err="1"/>
              <a:t>na</a:t>
            </a:r>
            <a:r>
              <a:rPr lang="en-US"/>
              <a:t> </a:t>
            </a:r>
            <a:r>
              <a:rPr lang="en-US" err="1"/>
              <a:t>temelju</a:t>
            </a:r>
            <a:r>
              <a:rPr lang="en-US"/>
              <a:t> </a:t>
            </a:r>
            <a:r>
              <a:rPr lang="en-US" err="1"/>
              <a:t>podataka</a:t>
            </a:r>
            <a:r>
              <a:rPr lang="en-US"/>
              <a:t> u </a:t>
            </a:r>
            <a:r>
              <a:rPr lang="en-US" err="1"/>
              <a:t>CroRIS</a:t>
            </a:r>
            <a:r>
              <a:rPr lang="en-US"/>
              <a:t>-u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šalju</a:t>
            </a:r>
            <a:r>
              <a:rPr lang="en-US"/>
              <a:t> u </a:t>
            </a:r>
            <a:r>
              <a:rPr lang="en-US" err="1"/>
              <a:t>sustav</a:t>
            </a:r>
            <a:r>
              <a:rPr lang="en-US"/>
              <a:t> ISPIK, </a:t>
            </a:r>
            <a:r>
              <a:rPr lang="en-US" err="1"/>
              <a:t>dostupni</a:t>
            </a:r>
            <a:r>
              <a:rPr lang="en-US"/>
              <a:t> </a:t>
            </a:r>
            <a:r>
              <a:rPr lang="en-US" err="1"/>
              <a:t>su</a:t>
            </a:r>
            <a:r>
              <a:rPr lang="en-US"/>
              <a:t> za </a:t>
            </a:r>
            <a:r>
              <a:rPr lang="en-US" err="1"/>
              <a:t>pregled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u </a:t>
            </a:r>
            <a:r>
              <a:rPr lang="en-US" err="1"/>
              <a:t>CroRIS</a:t>
            </a:r>
            <a:r>
              <a:rPr lang="en-US"/>
              <a:t> </a:t>
            </a:r>
            <a:r>
              <a:rPr lang="en-US" err="1"/>
              <a:t>izvještajnom</a:t>
            </a:r>
            <a:r>
              <a:rPr lang="en-US"/>
              <a:t> </a:t>
            </a:r>
            <a:r>
              <a:rPr lang="en-US" err="1"/>
              <a:t>sustavu</a:t>
            </a:r>
            <a:r>
              <a:rPr lang="en-US"/>
              <a:t> (</a:t>
            </a:r>
            <a:r>
              <a:rPr lang="en-US" err="1"/>
              <a:t>gornji</a:t>
            </a:r>
            <a:r>
              <a:rPr lang="en-US"/>
              <a:t> </a:t>
            </a:r>
            <a:r>
              <a:rPr lang="en-US" err="1"/>
              <a:t>navigacijski</a:t>
            </a:r>
            <a:r>
              <a:rPr lang="en-US"/>
              <a:t> </a:t>
            </a:r>
            <a:r>
              <a:rPr lang="en-US" err="1"/>
              <a:t>izbornik</a:t>
            </a:r>
            <a:r>
              <a:rPr lang="en-US"/>
              <a:t> </a:t>
            </a:r>
            <a:r>
              <a:rPr lang="en-US" err="1"/>
              <a:t>kao</a:t>
            </a:r>
            <a:r>
              <a:rPr lang="en-US"/>
              <a:t> I </a:t>
            </a:r>
            <a:r>
              <a:rPr lang="en-US" err="1"/>
              <a:t>svi</a:t>
            </a:r>
            <a:r>
              <a:rPr lang="en-US"/>
              <a:t> moduli).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en-US" err="1"/>
              <a:t>Iz</a:t>
            </a:r>
            <a:r>
              <a:rPr lang="en-US"/>
              <a:t> </a:t>
            </a:r>
            <a:r>
              <a:rPr lang="en-US" err="1"/>
              <a:t>sustava</a:t>
            </a:r>
            <a:r>
              <a:rPr lang="en-US"/>
              <a:t> </a:t>
            </a:r>
            <a:r>
              <a:rPr lang="en-US" err="1"/>
              <a:t>možete</a:t>
            </a:r>
            <a:r>
              <a:rPr lang="en-US"/>
              <a:t> </a:t>
            </a:r>
            <a:r>
              <a:rPr lang="en-US" err="1"/>
              <a:t>preuzeti</a:t>
            </a:r>
            <a:r>
              <a:rPr lang="en-US"/>
              <a:t> </a:t>
            </a:r>
            <a:r>
              <a:rPr lang="en-US" err="1"/>
              <a:t>pojedine</a:t>
            </a:r>
            <a:r>
              <a:rPr lang="en-US"/>
              <a:t> </a:t>
            </a:r>
            <a:r>
              <a:rPr lang="en-US" err="1"/>
              <a:t>izvještaje</a:t>
            </a:r>
            <a:r>
              <a:rPr lang="en-US"/>
              <a:t> u Excel </a:t>
            </a:r>
            <a:r>
              <a:rPr lang="en-US" err="1"/>
              <a:t>formatu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Sustav je </a:t>
            </a:r>
            <a:r>
              <a:rPr lang="en-US" err="1"/>
              <a:t>dizajniran</a:t>
            </a:r>
            <a:r>
              <a:rPr lang="en-US"/>
              <a:t> </a:t>
            </a:r>
            <a:r>
              <a:rPr lang="en-US" err="1"/>
              <a:t>kako</a:t>
            </a:r>
            <a:r>
              <a:rPr lang="en-US"/>
              <a:t> bi </a:t>
            </a:r>
            <a:r>
              <a:rPr lang="en-US" err="1"/>
              <a:t>pomogao</a:t>
            </a:r>
            <a:r>
              <a:rPr lang="en-US"/>
              <a:t> u </a:t>
            </a:r>
            <a:r>
              <a:rPr lang="en-US" err="1"/>
              <a:t>čišćenju</a:t>
            </a:r>
            <a:r>
              <a:rPr lang="en-US"/>
              <a:t> </a:t>
            </a:r>
            <a:r>
              <a:rPr lang="en-US" err="1"/>
              <a:t>zapisa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osiguravanju</a:t>
            </a:r>
            <a:r>
              <a:rPr lang="en-US"/>
              <a:t> </a:t>
            </a:r>
            <a:r>
              <a:rPr lang="en-US" err="1"/>
              <a:t>njihove</a:t>
            </a:r>
            <a:r>
              <a:rPr lang="en-US"/>
              <a:t> </a:t>
            </a:r>
            <a:r>
              <a:rPr lang="en-US" err="1"/>
              <a:t>točnosti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4436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Nakon</a:t>
            </a:r>
            <a:r>
              <a:rPr lang="en-US"/>
              <a:t> </a:t>
            </a:r>
            <a:r>
              <a:rPr lang="en-US" err="1"/>
              <a:t>unosa</a:t>
            </a:r>
            <a:r>
              <a:rPr lang="en-US"/>
              <a:t> </a:t>
            </a:r>
            <a:r>
              <a:rPr lang="en-US" err="1"/>
              <a:t>podataka</a:t>
            </a:r>
            <a:r>
              <a:rPr lang="en-US"/>
              <a:t> u transakcijski sustav CroRIS, oni se obrađuju tijekom noći i postaju vidljivi u izvještajnom sustavu CroRIS.</a:t>
            </a:r>
          </a:p>
          <a:p>
            <a:r>
              <a:rPr lang="en-US"/>
              <a:t> 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Važno</a:t>
            </a:r>
            <a:r>
              <a:rPr lang="en-US"/>
              <a:t> je </a:t>
            </a:r>
            <a:r>
              <a:rPr lang="en-US" err="1"/>
              <a:t>pričekati</a:t>
            </a:r>
            <a:r>
              <a:rPr lang="en-US"/>
              <a:t> </a:t>
            </a:r>
            <a:r>
              <a:rPr lang="en-US" err="1"/>
              <a:t>dok</a:t>
            </a:r>
            <a:r>
              <a:rPr lang="en-US"/>
              <a:t> se </a:t>
            </a:r>
            <a:r>
              <a:rPr lang="en-US" err="1"/>
              <a:t>podaci</a:t>
            </a:r>
            <a:r>
              <a:rPr lang="en-US"/>
              <a:t> </a:t>
            </a:r>
            <a:r>
              <a:rPr lang="en-US" err="1"/>
              <a:t>obrade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ažuriraju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Kada </a:t>
            </a:r>
            <a:r>
              <a:rPr lang="en-US" err="1"/>
              <a:t>ste</a:t>
            </a:r>
            <a:r>
              <a:rPr lang="en-US"/>
              <a:t> </a:t>
            </a:r>
            <a:r>
              <a:rPr lang="en-US" err="1"/>
              <a:t>zadovoljni</a:t>
            </a:r>
            <a:r>
              <a:rPr lang="en-US"/>
              <a:t> </a:t>
            </a:r>
            <a:r>
              <a:rPr lang="en-US" err="1"/>
              <a:t>unosom</a:t>
            </a:r>
            <a:r>
              <a:rPr lang="en-US"/>
              <a:t> </a:t>
            </a:r>
            <a:r>
              <a:rPr lang="en-US" err="1"/>
              <a:t>podataka</a:t>
            </a:r>
            <a:r>
              <a:rPr lang="en-US"/>
              <a:t>, </a:t>
            </a:r>
            <a:r>
              <a:rPr lang="en-US" err="1"/>
              <a:t>izvještaji</a:t>
            </a:r>
            <a:r>
              <a:rPr lang="en-US"/>
              <a:t> se </a:t>
            </a:r>
            <a:r>
              <a:rPr lang="en-US" err="1"/>
              <a:t>na</a:t>
            </a:r>
            <a:r>
              <a:rPr lang="en-US"/>
              <a:t> </a:t>
            </a:r>
            <a:r>
              <a:rPr lang="en-US" err="1"/>
              <a:t>zahtjev</a:t>
            </a:r>
            <a:r>
              <a:rPr lang="en-US"/>
              <a:t> </a:t>
            </a:r>
            <a:r>
              <a:rPr lang="en-US" err="1"/>
              <a:t>mogu</a:t>
            </a:r>
            <a:r>
              <a:rPr lang="en-US"/>
              <a:t> </a:t>
            </a:r>
            <a:r>
              <a:rPr lang="en-US" err="1"/>
              <a:t>poslati</a:t>
            </a:r>
            <a:r>
              <a:rPr lang="en-US"/>
              <a:t> u ISPIK... O </a:t>
            </a:r>
            <a:r>
              <a:rPr lang="en-US" err="1"/>
              <a:t>čemu</a:t>
            </a:r>
            <a:r>
              <a:rPr lang="en-US"/>
              <a:t> </a:t>
            </a:r>
            <a:r>
              <a:rPr lang="en-US" err="1"/>
              <a:t>će</a:t>
            </a:r>
            <a:r>
              <a:rPr lang="en-US"/>
              <a:t>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više</a:t>
            </a:r>
            <a:r>
              <a:rPr lang="en-US"/>
              <a:t> </a:t>
            </a:r>
            <a:r>
              <a:rPr lang="en-US" err="1"/>
              <a:t>dalje</a:t>
            </a:r>
            <a:r>
              <a:rPr lang="en-US"/>
              <a:t> </a:t>
            </a:r>
            <a:r>
              <a:rPr lang="en-US" err="1"/>
              <a:t>reći</a:t>
            </a:r>
            <a:r>
              <a:rPr lang="en-US"/>
              <a:t> </a:t>
            </a:r>
            <a:r>
              <a:rPr lang="en-US" err="1"/>
              <a:t>Nadža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10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18791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/>
              <a:t>Pojednostavljeni pogled budućeg stanja</a:t>
            </a:r>
          </a:p>
          <a:p>
            <a:pPr marL="176427" indent="-176427">
              <a:buFontTx/>
              <a:buChar char="-"/>
            </a:pPr>
            <a:r>
              <a:rPr lang="hr-HR"/>
              <a:t>Ideja je imati 2 nacionalna infromacijska stustava:</a:t>
            </a:r>
          </a:p>
          <a:p>
            <a:pPr marL="646876" lvl="1" indent="-176427">
              <a:buFontTx/>
              <a:buChar char="-"/>
            </a:pPr>
            <a:r>
              <a:rPr lang="hr-HR"/>
              <a:t>CroRIS za znanost</a:t>
            </a:r>
          </a:p>
          <a:p>
            <a:pPr marL="646876" lvl="1" indent="-176427">
              <a:buFontTx/>
              <a:buChar char="-"/>
            </a:pPr>
            <a:r>
              <a:rPr lang="hr-HR"/>
              <a:t>ISeVO za visoko obrazovanje</a:t>
            </a:r>
          </a:p>
          <a:p>
            <a:pPr marL="176427" indent="-176427">
              <a:buFontTx/>
              <a:buChar char="-"/>
            </a:pPr>
            <a:r>
              <a:rPr lang="hr-HR"/>
              <a:t>Koji će međusobno biti povezani i biti izvor i podloga za razne izvještaje, analize, poslovne procese, odlučivanja… </a:t>
            </a:r>
          </a:p>
          <a:p>
            <a:r>
              <a:rPr lang="hr-HR"/>
              <a:t>npr. </a:t>
            </a:r>
          </a:p>
          <a:p>
            <a:pPr marL="176427" indent="-176427">
              <a:buFontTx/>
              <a:buChar char="-"/>
            </a:pPr>
            <a:r>
              <a:rPr lang="hr-HR"/>
              <a:t>proces reakreditacije bi trebao dohvaćati sve potrebne podatke iz CroRIS-a i ISeVO-a </a:t>
            </a:r>
          </a:p>
          <a:p>
            <a:pPr marL="646876" lvl="1" indent="-176427">
              <a:buFontTx/>
              <a:buChar char="-"/>
            </a:pPr>
            <a:r>
              <a:rPr lang="hr-HR"/>
              <a:t>Izvještaji koji se pripremaju u Mozvagu, nakon dostavljanja podataka, sad bi se pripremali dohvatom podataka iz ova dva sustava</a:t>
            </a:r>
          </a:p>
          <a:p>
            <a:pPr marL="176427" indent="-176427">
              <a:buFontTx/>
              <a:buChar char="-"/>
            </a:pPr>
            <a:endParaRPr lang="hr-HR"/>
          </a:p>
          <a:p>
            <a:pPr marL="176427" indent="-176427">
              <a:buFontTx/>
              <a:buChar char="-"/>
            </a:pPr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30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66597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31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86537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ce.unizg.hr/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hyperlink" Target="http://www.srce.unizg.hr/otvoreni-pristup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datni naslovni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353A74F-4DD0-138A-975C-5030F8A82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0250" y="1947513"/>
            <a:ext cx="5143500" cy="542415"/>
          </a:xfrm>
        </p:spPr>
        <p:txBody>
          <a:bodyPr anchor="b">
            <a:normAutofit/>
          </a:bodyPr>
          <a:lstStyle>
            <a:lvl1pPr algn="ctr">
              <a:defRPr sz="23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25F8E03-8A89-5F11-2482-9205EF7B53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0250" y="2732813"/>
            <a:ext cx="5143500" cy="1241822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hr-HR"/>
              <a:t>Kliknite da biste uredili stil podnaslova matrice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F21C0B-EC09-4837-B2A6-D55A3986B074}"/>
              </a:ext>
            </a:extLst>
          </p:cNvPr>
          <p:cNvCxnSpPr>
            <a:cxnSpLocks/>
          </p:cNvCxnSpPr>
          <p:nvPr/>
        </p:nvCxnSpPr>
        <p:spPr>
          <a:xfrm>
            <a:off x="1615381" y="2611370"/>
            <a:ext cx="5915025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801C58-8B03-4514-8919-2916CC7BB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F23E58-7E92-466F-9C53-C8CC4874C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4133305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63071"/>
            <a:ext cx="7886700" cy="6656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1" y="1163171"/>
            <a:ext cx="7886700" cy="338865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200"/>
            </a:lvl3pPr>
            <a:lvl4pPr>
              <a:defRPr sz="1100"/>
            </a:lvl4pPr>
            <a:lvl5pPr>
              <a:defRPr sz="100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8CE25-8879-4D48-B4AD-189C8D4CF7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44912" y="4749904"/>
            <a:ext cx="1197135" cy="274637"/>
          </a:xfrm>
        </p:spPr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74D94-8336-41CE-B88A-07D441B83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1052" y="4749904"/>
            <a:ext cx="5735171" cy="274637"/>
          </a:xfrm>
        </p:spPr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3210199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1748DB3-FA31-1911-AAF3-D9A18CECD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1432113"/>
            <a:ext cx="5915025" cy="820622"/>
          </a:xfrm>
        </p:spPr>
        <p:txBody>
          <a:bodyPr anchor="b">
            <a:noAutofit/>
          </a:bodyPr>
          <a:lstStyle>
            <a:lvl1pPr>
              <a:defRPr sz="24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2558BF4-1C49-4404-8F31-516B6C444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0975" y="2422553"/>
            <a:ext cx="5915025" cy="112514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257169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1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4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75F42F8-6F72-C635-A622-A932D2286450}"/>
              </a:ext>
            </a:extLst>
          </p:cNvPr>
          <p:cNvCxnSpPr>
            <a:cxnSpLocks/>
          </p:cNvCxnSpPr>
          <p:nvPr/>
        </p:nvCxnSpPr>
        <p:spPr>
          <a:xfrm>
            <a:off x="1455440" y="2337643"/>
            <a:ext cx="5915025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D18CF3-F27A-4CF7-88DA-6DE5ADBB00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44912" y="4739818"/>
            <a:ext cx="1197135" cy="274637"/>
          </a:xfrm>
        </p:spPr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6D1D6D-C8A3-4CDF-B800-B23D48CE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7776" y="4739818"/>
            <a:ext cx="5721724" cy="274637"/>
          </a:xfrm>
        </p:spPr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305914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83242"/>
            <a:ext cx="7886700" cy="6387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1" y="1288531"/>
            <a:ext cx="3886200" cy="326350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1" y="1288531"/>
            <a:ext cx="3886200" cy="326350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7DA85-8210-4E8D-B374-3ED24910A8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44912" y="4733094"/>
            <a:ext cx="1197135" cy="274637"/>
          </a:xfrm>
        </p:spPr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F2D232-DF4A-4A1E-BF7E-F3A0332EF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1053" y="4733094"/>
            <a:ext cx="5715000" cy="274637"/>
          </a:xfrm>
        </p:spPr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77DE46-CB3E-4961-9ED4-3117935A6D2A}"/>
              </a:ext>
            </a:extLst>
          </p:cNvPr>
          <p:cNvCxnSpPr>
            <a:cxnSpLocks/>
          </p:cNvCxnSpPr>
          <p:nvPr userDrawn="1"/>
        </p:nvCxnSpPr>
        <p:spPr>
          <a:xfrm>
            <a:off x="472381" y="1103811"/>
            <a:ext cx="8235521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4290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83241"/>
            <a:ext cx="7886700" cy="6179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173467"/>
            <a:ext cx="3868340" cy="61793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791401"/>
            <a:ext cx="3868340" cy="2850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4" y="1173467"/>
            <a:ext cx="3887391" cy="61793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4" y="1791401"/>
            <a:ext cx="3887391" cy="2850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C4DA47-703A-4DA8-B646-C4526E2169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44912" y="4739268"/>
            <a:ext cx="1197135" cy="274637"/>
          </a:xfrm>
        </p:spPr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977B39-4152-427A-989E-29F97EE3B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1053" y="4740367"/>
            <a:ext cx="5741894" cy="274637"/>
          </a:xfrm>
        </p:spPr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BA72B13-549B-4580-90CB-A27218653D99}"/>
              </a:ext>
            </a:extLst>
          </p:cNvPr>
          <p:cNvCxnSpPr>
            <a:cxnSpLocks/>
          </p:cNvCxnSpPr>
          <p:nvPr userDrawn="1"/>
        </p:nvCxnSpPr>
        <p:spPr>
          <a:xfrm>
            <a:off x="472381" y="1036571"/>
            <a:ext cx="8235521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59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83241"/>
            <a:ext cx="7886700" cy="6723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hr-HR"/>
              <a:t>Kliknite da biste uredili stil naslova matrice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CFEF19-0D93-24E5-035A-7045BEC950A8}"/>
              </a:ext>
            </a:extLst>
          </p:cNvPr>
          <p:cNvCxnSpPr>
            <a:cxnSpLocks/>
          </p:cNvCxnSpPr>
          <p:nvPr/>
        </p:nvCxnSpPr>
        <p:spPr>
          <a:xfrm>
            <a:off x="472381" y="1103811"/>
            <a:ext cx="8235521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440ABD-21B3-4DBF-9F7A-5E1926A6E9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44912" y="4746542"/>
            <a:ext cx="1197135" cy="274637"/>
          </a:xfrm>
        </p:spPr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201F9D-E111-475C-BADF-64FF933C5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14500" y="4746542"/>
            <a:ext cx="5715000" cy="274637"/>
          </a:xfrm>
        </p:spPr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1786540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5F2A4F-3A01-472D-BD9C-D4948A5650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44912" y="4739818"/>
            <a:ext cx="1197135" cy="274637"/>
          </a:xfrm>
        </p:spPr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7E9C3A-0250-4665-881A-700202FFE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1052" y="4739818"/>
            <a:ext cx="5728447" cy="274637"/>
          </a:xfrm>
        </p:spPr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392389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3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4"/>
            <a:ext cx="4629151" cy="365521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9" cy="28586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C2E657-A4E2-407A-BE3A-64539E7AA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EBB3A-ABE2-420C-A7BA-FE654A21A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774981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3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4"/>
            <a:ext cx="4629151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69" indent="0">
              <a:buNone/>
              <a:defRPr sz="1575"/>
            </a:lvl2pPr>
            <a:lvl3pPr marL="514337" indent="0">
              <a:buNone/>
              <a:defRPr sz="1350"/>
            </a:lvl3pPr>
            <a:lvl4pPr marL="771506" indent="0">
              <a:buNone/>
              <a:defRPr sz="1125"/>
            </a:lvl4pPr>
            <a:lvl5pPr marL="1028675" indent="0">
              <a:buNone/>
              <a:defRPr sz="1125"/>
            </a:lvl5pPr>
            <a:lvl6pPr marL="1285843" indent="0">
              <a:buNone/>
              <a:defRPr sz="1125"/>
            </a:lvl6pPr>
            <a:lvl7pPr marL="1543011" indent="0">
              <a:buNone/>
              <a:defRPr sz="1125"/>
            </a:lvl7pPr>
            <a:lvl8pPr marL="1800180" indent="0">
              <a:buNone/>
              <a:defRPr sz="1125"/>
            </a:lvl8pPr>
            <a:lvl9pPr marL="2057349" indent="0">
              <a:buNone/>
              <a:defRPr sz="1125"/>
            </a:lvl9pPr>
          </a:lstStyle>
          <a:p>
            <a:r>
              <a:rPr lang="hr-HR"/>
              <a:t>Kliknite ikonu da biste dodali  sliku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9" cy="28586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D3E6CB-F5AA-4066-A4D3-5B061AB34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587E8-ED36-4755-84AA-33A38C729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2920350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A4C00A3-8776-D597-837E-E5B8F56EAE41}"/>
              </a:ext>
            </a:extLst>
          </p:cNvPr>
          <p:cNvCxnSpPr>
            <a:cxnSpLocks/>
          </p:cNvCxnSpPr>
          <p:nvPr/>
        </p:nvCxnSpPr>
        <p:spPr>
          <a:xfrm>
            <a:off x="472381" y="1103811"/>
            <a:ext cx="8235521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A435A82-00C5-4FAF-A070-5826349FB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8701E76-D4BD-4098-B7A4-0CE4DBA5F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2302201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273846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273846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43133-84E4-438A-9797-31F583791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4EF4D-B2FC-4089-BB33-7AFA9E267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1850425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DF2BC9C-A258-536B-6C86-75014EEF9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0250" y="1947513"/>
            <a:ext cx="5143500" cy="542415"/>
          </a:xfrm>
        </p:spPr>
        <p:txBody>
          <a:bodyPr anchor="b">
            <a:normAutofit/>
          </a:bodyPr>
          <a:lstStyle>
            <a:lvl1pPr algn="ctr">
              <a:defRPr sz="23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63BF917-F1AF-4524-9230-791165FC7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0250" y="2732813"/>
            <a:ext cx="5143500" cy="1241822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8631278-818C-4468-DD85-3462C518445E}"/>
              </a:ext>
            </a:extLst>
          </p:cNvPr>
          <p:cNvCxnSpPr>
            <a:cxnSpLocks/>
          </p:cNvCxnSpPr>
          <p:nvPr userDrawn="1"/>
        </p:nvCxnSpPr>
        <p:spPr>
          <a:xfrm>
            <a:off x="1615381" y="2611370"/>
            <a:ext cx="5915025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38FB34-E984-4A70-A81B-1178C3629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4CD700-0456-4099-94A2-04E511AAD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3218173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adnji slaj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7">
            <a:extLst>
              <a:ext uri="{FF2B5EF4-FFF2-40B4-BE49-F238E27FC236}">
                <a16:creationId xmlns:a16="http://schemas.microsoft.com/office/drawing/2014/main" id="{AEDFD92A-D570-4044-74DA-54F7B23EEE49}"/>
              </a:ext>
            </a:extLst>
          </p:cNvPr>
          <p:cNvSpPr txBox="1"/>
          <p:nvPr userDrawn="1"/>
        </p:nvSpPr>
        <p:spPr>
          <a:xfrm>
            <a:off x="5704218" y="2915042"/>
            <a:ext cx="254790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hr-HR" sz="7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Srce politikom otvorenog pristupa široj javnosti osigurava dostupnost i korištenje svih rezultata rada Srca, a prvenstveno obrazovnih i stručnih informacija i sadržaja nastalih djelovanjem i radom Srca.</a:t>
            </a:r>
            <a:endParaRPr lang="hr-HR" sz="700">
              <a:solidFill>
                <a:srgbClr val="CC3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B1EFE6B7-D1D6-47CD-6EA4-D03F00A30F0E}"/>
              </a:ext>
            </a:extLst>
          </p:cNvPr>
          <p:cNvSpPr txBox="1"/>
          <p:nvPr userDrawn="1"/>
        </p:nvSpPr>
        <p:spPr>
          <a:xfrm>
            <a:off x="2633835" y="2918939"/>
            <a:ext cx="261070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pt-BR" sz="700" b="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Ovo djelo je dano na korištenje pod licencom Creative Commons </a:t>
            </a:r>
            <a:r>
              <a:rPr lang="pt-BR" sz="700" b="0" i="1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Imenovanje</a:t>
            </a:r>
            <a:r>
              <a:rPr lang="hr-HR" sz="700" b="0" i="1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-Bez prerada </a:t>
            </a:r>
            <a:r>
              <a:rPr lang="pt-BR" sz="700" b="0" i="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4.0 međunarodna</a:t>
            </a:r>
            <a:r>
              <a:rPr lang="pt-BR" sz="700" b="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lang="hr-HR" sz="700" b="1" u="none" kern="1200">
              <a:solidFill>
                <a:srgbClr val="CC3C0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AAB90880-4F0D-7C1A-B069-4249B48B4087}"/>
              </a:ext>
            </a:extLst>
          </p:cNvPr>
          <p:cNvSpPr txBox="1"/>
          <p:nvPr userDrawn="1"/>
        </p:nvSpPr>
        <p:spPr>
          <a:xfrm>
            <a:off x="1018086" y="3599709"/>
            <a:ext cx="94929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675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www.srce.unizg.hr</a:t>
            </a:r>
            <a:endParaRPr lang="hr-HR" sz="675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0ECCBBAB-08B2-29D2-8D07-A6D32135129A}"/>
              </a:ext>
            </a:extLst>
          </p:cNvPr>
          <p:cNvSpPr/>
          <p:nvPr userDrawn="1"/>
        </p:nvSpPr>
        <p:spPr>
          <a:xfrm>
            <a:off x="2838213" y="3599709"/>
            <a:ext cx="2201950" cy="19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80" b="1" u="sng" kern="1200">
                <a:solidFill>
                  <a:srgbClr val="C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creativecommons.org/licenses/by-nd/4.0/deed.hr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356471A3-9D15-19E7-C3C5-79A39F9FFFDA}"/>
              </a:ext>
            </a:extLst>
          </p:cNvPr>
          <p:cNvSpPr/>
          <p:nvPr userDrawn="1"/>
        </p:nvSpPr>
        <p:spPr>
          <a:xfrm>
            <a:off x="6159678" y="3599709"/>
            <a:ext cx="1636987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675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www.srce.unizg.hr/otvoreni-pristup</a:t>
            </a:r>
            <a:endParaRPr lang="hr-HR" sz="675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4">
            <a:extLst>
              <a:ext uri="{FF2B5EF4-FFF2-40B4-BE49-F238E27FC236}">
                <a16:creationId xmlns:a16="http://schemas.microsoft.com/office/drawing/2014/main" id="{113E224B-D696-BF4A-9BF2-F98217CA187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479" y="3944468"/>
            <a:ext cx="685385" cy="270000"/>
          </a:xfrm>
          <a:prstGeom prst="rect">
            <a:avLst/>
          </a:prstGeom>
        </p:spPr>
      </p:pic>
      <p:pic>
        <p:nvPicPr>
          <p:cNvPr id="20" name="Picture 16">
            <a:hlinkClick r:id="rId3"/>
            <a:extLst>
              <a:ext uri="{FF2B5EF4-FFF2-40B4-BE49-F238E27FC236}">
                <a16:creationId xmlns:a16="http://schemas.microsoft.com/office/drawing/2014/main" id="{6127FA4B-F666-45C5-680E-5F8CB71DD35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76" y="2918939"/>
            <a:ext cx="1201718" cy="46854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38BBC1-AE76-4E31-A813-3AE66F387691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175A99-3C77-4CF2-A91F-6E58F7A3838B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9B63765A-0810-4DA2-BAA9-86CDB74EB01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11873" y="402695"/>
            <a:ext cx="6720254" cy="147592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E6CA525B-2D2E-49E5-A9CA-61E7485C5463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211873" y="2066393"/>
            <a:ext cx="6720254" cy="6008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AF4CF1C-745A-4B8A-A0F4-65D520C6ACE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173" y="3944726"/>
            <a:ext cx="768031" cy="26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108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14062E9D-142C-F67B-5C19-22A0FB32C9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44601" y="1744197"/>
            <a:ext cx="5254797" cy="2384425"/>
          </a:xfrm>
          <a:prstGeom prst="rect">
            <a:avLst/>
          </a:prstGeom>
        </p:spPr>
        <p:txBody>
          <a:bodyPr/>
          <a:lstStyle/>
          <a:p>
            <a:r>
              <a:rPr lang="hr-HR"/>
              <a:t>Kliknite ikonu da biste dodali  sliku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9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lagođeni izg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5F123A9-AD7D-AED8-46ED-E29893A05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487" y="2244113"/>
            <a:ext cx="5915025" cy="73941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BE4BFF0-D125-86A7-CCAE-B468AC558A40}"/>
              </a:ext>
            </a:extLst>
          </p:cNvPr>
          <p:cNvCxnSpPr>
            <a:cxnSpLocks/>
          </p:cNvCxnSpPr>
          <p:nvPr/>
        </p:nvCxnSpPr>
        <p:spPr>
          <a:xfrm>
            <a:off x="1614488" y="2977703"/>
            <a:ext cx="5915025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Subtitle 2">
            <a:extLst>
              <a:ext uri="{FF2B5EF4-FFF2-40B4-BE49-F238E27FC236}">
                <a16:creationId xmlns:a16="http://schemas.microsoft.com/office/drawing/2014/main" id="{F2D2217B-1BDD-4FA1-B069-A04B3E2F90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0250" y="3101801"/>
            <a:ext cx="5143500" cy="1241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04688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A99239-FD53-9984-76A9-B48DEFFE886B}"/>
              </a:ext>
            </a:extLst>
          </p:cNvPr>
          <p:cNvCxnSpPr/>
          <p:nvPr/>
        </p:nvCxnSpPr>
        <p:spPr>
          <a:xfrm>
            <a:off x="1659487" y="4733923"/>
            <a:ext cx="0" cy="2560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861B1C1-1DFF-4411-534B-3764D3A4C50A}"/>
              </a:ext>
            </a:extLst>
          </p:cNvPr>
          <p:cNvCxnSpPr/>
          <p:nvPr/>
        </p:nvCxnSpPr>
        <p:spPr>
          <a:xfrm>
            <a:off x="7478549" y="4733923"/>
            <a:ext cx="0" cy="2560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C151862D-108B-5E80-3537-5ACE387D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FA6F22B-D305-10FD-132B-93D5797AB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5F70E2-9774-4B9F-B9F1-AA3F852A48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44912" y="4766164"/>
            <a:ext cx="119713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i="1">
                <a:solidFill>
                  <a:schemeClr val="tx1"/>
                </a:solidFill>
              </a:defRPr>
            </a:lvl1pPr>
          </a:lstStyle>
          <a:p>
            <a:r>
              <a:rPr lang="en-US"/>
              <a:t>17. 12. 2024.</a:t>
            </a:r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A46192-7FD8-4465-A667-5FE4EDBD7B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63263" y="4767263"/>
            <a:ext cx="5017474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i="1">
                <a:solidFill>
                  <a:schemeClr val="tx1"/>
                </a:solidFill>
              </a:defRPr>
            </a:lvl1pPr>
          </a:lstStyle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1118362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31" r:id="rId12"/>
    <p:sldLayoutId id="2147483729" r:id="rId13"/>
  </p:sldLayoutIdLst>
  <p:hf sldNum="0" hdr="0"/>
  <p:txStyles>
    <p:titleStyle>
      <a:lvl1pPr algn="ctr" defTabSz="514337" rtl="0" eaLnBrk="1" latinLnBrk="0" hangingPunct="1">
        <a:lnSpc>
          <a:spcPct val="90000"/>
        </a:lnSpc>
        <a:spcBef>
          <a:spcPct val="0"/>
        </a:spcBef>
        <a:buNone/>
        <a:defRPr sz="2025" b="1" kern="1200">
          <a:solidFill>
            <a:schemeClr val="tx1">
              <a:lumMod val="95000"/>
              <a:lumOff val="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Clr>
          <a:srgbClr val="C00000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78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620" userDrawn="1">
          <p15:clr>
            <a:srgbClr val="F26B43"/>
          </p15:clr>
        </p15:guide>
        <p15:guide id="4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5322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picpedia.org/chalkboard/a/agenda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ispik.srce.hr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isevo-helpdesk@srce.hr" TargetMode="External"/><Relationship Id="rId2" Type="http://schemas.openxmlformats.org/officeDocument/2006/relationships/hyperlink" Target="mailto:isvu@srce.hr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mailto:helpdesk@certilia.com" TargetMode="External"/><Relationship Id="rId4" Type="http://schemas.openxmlformats.org/officeDocument/2006/relationships/hyperlink" Target="mailto:E-sveucilista@carnet.hr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17DE4A4-2088-44A2-B1C9-D662C0E94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97" y="1605280"/>
            <a:ext cx="7411607" cy="1378246"/>
          </a:xfrm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hr-HR">
                <a:solidFill>
                  <a:schemeClr val="tx2"/>
                </a:solidFill>
              </a:rPr>
              <a:t>Pregled procesa unosa podataka i </a:t>
            </a:r>
            <a:br>
              <a:rPr lang="hr-HR">
                <a:solidFill>
                  <a:schemeClr val="tx2"/>
                </a:solidFill>
              </a:rPr>
            </a:br>
            <a:r>
              <a:rPr lang="hr-HR">
                <a:solidFill>
                  <a:schemeClr val="tx2"/>
                </a:solidFill>
              </a:rPr>
              <a:t>sustava za izradu analitičkog priloga </a:t>
            </a:r>
            <a:br>
              <a:rPr lang="hr-HR">
                <a:solidFill>
                  <a:schemeClr val="tx2"/>
                </a:solidFill>
              </a:rPr>
            </a:br>
            <a:r>
              <a:rPr lang="hr-HR">
                <a:solidFill>
                  <a:schemeClr val="tx2"/>
                </a:solidFill>
              </a:rPr>
              <a:t>u postupku reakreditacije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267F370-F4A5-4DFB-A74B-587E29F389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0250" y="3101801"/>
            <a:ext cx="5143500" cy="1584133"/>
          </a:xfrm>
        </p:spPr>
        <p:txBody>
          <a:bodyPr/>
          <a:lstStyle/>
          <a:p>
            <a:pPr fontAlgn="base"/>
            <a:r>
              <a:rPr lang="hr-HR"/>
              <a:t>mr. sc. Nadža Milanović, Petra Udovičić</a:t>
            </a:r>
            <a:r>
              <a:rPr lang="en-US"/>
              <a:t>​</a:t>
            </a:r>
          </a:p>
          <a:p>
            <a:pPr fontAlgn="base"/>
            <a:r>
              <a:rPr lang="hr-HR"/>
              <a:t>Sveučilišni računski centar (Srce)</a:t>
            </a:r>
            <a:r>
              <a:rPr lang="en-US"/>
              <a:t>​</a:t>
            </a:r>
            <a:endParaRPr lang="hr-HR"/>
          </a:p>
          <a:p>
            <a:pPr fontAlgn="base"/>
            <a:endParaRPr lang="en-US"/>
          </a:p>
          <a:p>
            <a:pPr fontAlgn="base"/>
            <a:r>
              <a:rPr lang="hr-HR"/>
              <a:t>Edukacija za izradu samoanalize, 17. 12. 2024.</a:t>
            </a:r>
          </a:p>
          <a:p>
            <a:r>
              <a:rPr lang="en-GB"/>
              <a:t>Hotel Zonar Zagreb </a:t>
            </a:r>
            <a:r>
              <a:rPr lang="en-US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14824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9D21E-3260-4B2D-949D-3F742F080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/>
              <a:t>Sadržaj</a:t>
            </a:r>
            <a:endParaRPr lang="en-GB" sz="2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DD819-C690-4092-9C94-354F164FF9F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hr-HR" sz="1800"/>
              <a:t>Uvod 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pl-PL" sz="1800">
                <a:solidFill>
                  <a:srgbClr val="D91835"/>
                </a:solidFill>
              </a:rPr>
              <a:t>CroRIS </a:t>
            </a:r>
            <a:r>
              <a:rPr lang="pl-PL" sz="1800"/>
              <a:t>i priprema izvještaja za reakreditaciju</a:t>
            </a:r>
            <a:endParaRPr lang="hr-HR" sz="180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hr-HR" sz="1800">
                <a:solidFill>
                  <a:srgbClr val="C00000"/>
                </a:solidFill>
              </a:rPr>
              <a:t>ISPiK</a:t>
            </a:r>
            <a:r>
              <a:rPr lang="hr-HR" sz="1800"/>
              <a:t> i </a:t>
            </a:r>
            <a:r>
              <a:rPr lang="pl-PL" sz="1800"/>
              <a:t>priprema izvještaja za reakreditaciju</a:t>
            </a:r>
            <a:endParaRPr lang="hr-HR" sz="180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hr-HR" sz="1800"/>
              <a:t>Zaključak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hr-HR" sz="180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532305D-071E-4CD4-95F5-BD96A773F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7B940-C244-46FC-990E-D98200CED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EC5D2D-2B59-4C48-B6BB-939DE7BC61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552890" y="1369219"/>
            <a:ext cx="3930517" cy="2584315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019054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78C87-EA91-4868-8125-23178DA1F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800"/>
              <a:t>Uvod</a:t>
            </a:r>
            <a:endParaRPr lang="en-GB" sz="28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5640D-32C1-41A4-9EB9-A939C7289E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532305D-071E-4CD4-95F5-BD96A773F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67B940-C244-46FC-990E-D98200CED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4180891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65760-3A95-4FF4-8FCA-02F2A5897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49803"/>
            <a:ext cx="7886700" cy="701903"/>
          </a:xfrm>
        </p:spPr>
        <p:txBody>
          <a:bodyPr>
            <a:normAutofit/>
          </a:bodyPr>
          <a:lstStyle/>
          <a:p>
            <a:r>
              <a:rPr lang="hr-HR" sz="2400"/>
              <a:t>Podrška procesu vrednovanja visokih učilišta </a:t>
            </a:r>
            <a:endParaRPr lang="en-GB" sz="2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9B196-10DD-4941-9B23-8483B0859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039772"/>
            <a:ext cx="7844246" cy="1108460"/>
          </a:xfrm>
          <a:solidFill>
            <a:srgbClr val="D71534">
              <a:alpha val="25000"/>
            </a:srgbClr>
          </a:solidFill>
          <a:effectLst>
            <a:softEdge rad="38100"/>
          </a:effectLst>
        </p:spPr>
        <p:txBody>
          <a:bodyPr anchor="t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hr-HR" sz="1200">
                <a:latin typeface="Arial"/>
                <a:cs typeface="Arial"/>
              </a:rPr>
              <a:t>   </a:t>
            </a:r>
            <a:r>
              <a:rPr lang="en-GB" sz="1200">
                <a:latin typeface="Arial"/>
                <a:cs typeface="Arial"/>
              </a:rPr>
              <a:t>Za </a:t>
            </a:r>
            <a:r>
              <a:rPr lang="en-GB" sz="1200" err="1">
                <a:latin typeface="Arial"/>
                <a:cs typeface="Arial"/>
              </a:rPr>
              <a:t>pripremu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analitičkog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priloga</a:t>
            </a:r>
            <a:r>
              <a:rPr lang="en-GB" sz="1200">
                <a:latin typeface="Arial"/>
                <a:cs typeface="Arial"/>
              </a:rPr>
              <a:t> je </a:t>
            </a:r>
            <a:r>
              <a:rPr lang="en-GB" sz="1200" err="1">
                <a:latin typeface="Arial"/>
                <a:cs typeface="Arial"/>
              </a:rPr>
              <a:t>već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dugi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niz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godina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korišten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informacijski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sustav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b="1" err="1">
                <a:latin typeface="Arial"/>
                <a:cs typeface="Arial"/>
              </a:rPr>
              <a:t>Mozvag</a:t>
            </a:r>
            <a:r>
              <a:rPr lang="en-GB" sz="1200">
                <a:latin typeface="Arial"/>
                <a:cs typeface="Arial"/>
              </a:rPr>
              <a:t>, </a:t>
            </a:r>
            <a:r>
              <a:rPr lang="en-GB" sz="1200" err="1">
                <a:latin typeface="Arial"/>
                <a:cs typeface="Arial"/>
              </a:rPr>
              <a:t>čija</a:t>
            </a:r>
            <a:r>
              <a:rPr lang="en-GB" sz="1200">
                <a:latin typeface="Arial"/>
                <a:cs typeface="Arial"/>
              </a:rPr>
              <a:t> je </a:t>
            </a:r>
            <a:r>
              <a:rPr lang="en-GB" sz="1200" err="1">
                <a:latin typeface="Arial"/>
                <a:cs typeface="Arial"/>
              </a:rPr>
              <a:t>prva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verzija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nastala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još</a:t>
            </a:r>
            <a:r>
              <a:rPr lang="en-GB" sz="1200">
                <a:latin typeface="Arial"/>
                <a:cs typeface="Arial"/>
              </a:rPr>
              <a:t> u </a:t>
            </a:r>
            <a:r>
              <a:rPr lang="en-GB" sz="1200" err="1">
                <a:latin typeface="Arial"/>
                <a:cs typeface="Arial"/>
              </a:rPr>
              <a:t>vrijeme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bolonjske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reforme</a:t>
            </a:r>
            <a:r>
              <a:rPr lang="en-GB" sz="1200">
                <a:latin typeface="Arial"/>
                <a:cs typeface="Arial"/>
              </a:rPr>
              <a:t>, </a:t>
            </a:r>
            <a:r>
              <a:rPr lang="en-GB" sz="1200" err="1">
                <a:latin typeface="Arial"/>
                <a:cs typeface="Arial"/>
              </a:rPr>
              <a:t>krajem</a:t>
            </a:r>
            <a:r>
              <a:rPr lang="en-GB" sz="1200">
                <a:latin typeface="Arial"/>
                <a:cs typeface="Arial"/>
              </a:rPr>
              <a:t> 2004. </a:t>
            </a:r>
            <a:r>
              <a:rPr lang="en-GB" sz="1200" err="1">
                <a:latin typeface="Arial"/>
                <a:cs typeface="Arial"/>
              </a:rPr>
              <a:t>godine</a:t>
            </a:r>
            <a:r>
              <a:rPr lang="en-GB" sz="1200">
                <a:latin typeface="Arial"/>
                <a:cs typeface="Arial"/>
              </a:rPr>
              <a:t>. U </a:t>
            </a:r>
            <a:r>
              <a:rPr lang="en-GB" sz="1200" err="1">
                <a:latin typeface="Arial"/>
                <a:cs typeface="Arial"/>
              </a:rPr>
              <a:t>međuvremenu</a:t>
            </a:r>
            <a:r>
              <a:rPr lang="en-GB" sz="1200">
                <a:latin typeface="Arial"/>
                <a:cs typeface="Arial"/>
              </a:rPr>
              <a:t> je </a:t>
            </a:r>
            <a:r>
              <a:rPr lang="en-GB" sz="1200" err="1">
                <a:latin typeface="Arial"/>
                <a:cs typeface="Arial"/>
              </a:rPr>
              <a:t>Mozvag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već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jednom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opsežno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prilagođen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zakonodavnim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promjenama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te</a:t>
            </a:r>
            <a:r>
              <a:rPr lang="en-GB" sz="1200">
                <a:latin typeface="Arial"/>
                <a:cs typeface="Arial"/>
              </a:rPr>
              <a:t> je </a:t>
            </a:r>
            <a:r>
              <a:rPr lang="en-GB" sz="1200" err="1">
                <a:latin typeface="Arial"/>
                <a:cs typeface="Arial"/>
              </a:rPr>
              <a:t>integriran</a:t>
            </a:r>
            <a:r>
              <a:rPr lang="en-GB" sz="1200">
                <a:latin typeface="Arial"/>
                <a:cs typeface="Arial"/>
              </a:rPr>
              <a:t> s </a:t>
            </a:r>
            <a:r>
              <a:rPr lang="en-GB" sz="1200" err="1">
                <a:latin typeface="Arial"/>
                <a:cs typeface="Arial"/>
              </a:rPr>
              <a:t>Informacijskim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sustavom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visokih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učilišta</a:t>
            </a:r>
            <a:r>
              <a:rPr lang="en-GB" sz="1200">
                <a:latin typeface="Arial"/>
                <a:cs typeface="Arial"/>
              </a:rPr>
              <a:t> (ISVU) </a:t>
            </a:r>
            <a:r>
              <a:rPr lang="en-GB" sz="1200" err="1">
                <a:latin typeface="Arial"/>
                <a:cs typeface="Arial"/>
              </a:rPr>
              <a:t>i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Hrvatskom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znanstvenom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bibliografijom</a:t>
            </a:r>
            <a:r>
              <a:rPr lang="en-GB" sz="1200">
                <a:latin typeface="Arial"/>
                <a:cs typeface="Arial"/>
              </a:rPr>
              <a:t> (CROSBI) u </a:t>
            </a:r>
            <a:r>
              <a:rPr lang="en-GB" sz="1200" err="1">
                <a:latin typeface="Arial"/>
                <a:cs typeface="Arial"/>
              </a:rPr>
              <a:t>cilju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olakšavanja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pripreme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složenih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podataka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potrebnih</a:t>
            </a:r>
            <a:r>
              <a:rPr lang="en-GB" sz="1200">
                <a:latin typeface="Arial"/>
                <a:cs typeface="Arial"/>
              </a:rPr>
              <a:t> za </a:t>
            </a:r>
            <a:r>
              <a:rPr lang="en-GB" sz="1200" err="1">
                <a:latin typeface="Arial"/>
                <a:cs typeface="Arial"/>
              </a:rPr>
              <a:t>izradu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analitičkog</a:t>
            </a:r>
            <a:r>
              <a:rPr lang="en-GB" sz="1200">
                <a:latin typeface="Arial"/>
                <a:cs typeface="Arial"/>
              </a:rPr>
              <a:t> </a:t>
            </a:r>
            <a:r>
              <a:rPr lang="en-GB" sz="1200" err="1">
                <a:latin typeface="Arial"/>
                <a:cs typeface="Arial"/>
              </a:rPr>
              <a:t>priloga</a:t>
            </a:r>
            <a:r>
              <a:rPr lang="en-GB" sz="1200">
                <a:latin typeface="Arial"/>
                <a:cs typeface="Arial"/>
              </a:rPr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D4298-723A-47BD-B800-24F567CED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F530C-D14B-4967-ACAB-C0405F88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pic>
        <p:nvPicPr>
          <p:cNvPr id="7" name="Graphic 6" descr="Information">
            <a:extLst>
              <a:ext uri="{FF2B5EF4-FFF2-40B4-BE49-F238E27FC236}">
                <a16:creationId xmlns:a16="http://schemas.microsoft.com/office/drawing/2014/main" id="{5B22C925-DF84-48EE-AA13-A32B018D0F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104" y="1054499"/>
            <a:ext cx="143789" cy="1437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F870458-2315-4CBB-B5B4-9B5781B688E2}"/>
              </a:ext>
            </a:extLst>
          </p:cNvPr>
          <p:cNvSpPr txBox="1"/>
          <p:nvPr/>
        </p:nvSpPr>
        <p:spPr>
          <a:xfrm>
            <a:off x="628650" y="2179630"/>
            <a:ext cx="7886700" cy="995874"/>
          </a:xfrm>
          <a:prstGeom prst="rect">
            <a:avLst/>
          </a:prstGeom>
          <a:solidFill>
            <a:srgbClr val="44C0AE">
              <a:alpha val="75000"/>
            </a:srgbClr>
          </a:solidFill>
          <a:effectLst>
            <a:softEdge rad="38100"/>
          </a:effectLst>
        </p:spPr>
        <p:txBody>
          <a:bodyPr wrap="square" rtlCol="0">
            <a:noAutofit/>
          </a:bodyPr>
          <a:lstStyle/>
          <a:p>
            <a:pPr>
              <a:spcBef>
                <a:spcPts val="600"/>
              </a:spcBef>
            </a:pPr>
            <a:r>
              <a:rPr lang="hr-HR" b="1"/>
              <a:t>2022: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/>
              <a:t>Zakon o visokom obrazovanju i znanstvenoj djelatnosti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r-HR"/>
              <a:t>Zakon o osiguravanju kvalitete u visokom obrazovanju i znanosti</a:t>
            </a:r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516613-23C1-42F1-B26C-BDCB38CCF21A}"/>
              </a:ext>
            </a:extLst>
          </p:cNvPr>
          <p:cNvSpPr txBox="1"/>
          <p:nvPr/>
        </p:nvSpPr>
        <p:spPr>
          <a:xfrm>
            <a:off x="628649" y="3206902"/>
            <a:ext cx="7942755" cy="1397240"/>
          </a:xfrm>
          <a:prstGeom prst="rect">
            <a:avLst/>
          </a:prstGeom>
          <a:solidFill>
            <a:srgbClr val="F9A619">
              <a:alpha val="50000"/>
            </a:srgbClr>
          </a:solidFill>
          <a:effectLst>
            <a:softEdge rad="38100"/>
          </a:effectLst>
        </p:spPr>
        <p:txBody>
          <a:bodyPr wrap="square" rtlCol="0">
            <a:noAutofit/>
          </a:bodyPr>
          <a:lstStyle/>
          <a:p>
            <a:pPr>
              <a:spcBef>
                <a:spcPts val="600"/>
              </a:spcBef>
            </a:pPr>
            <a:r>
              <a:rPr lang="hr-HR" b="1"/>
              <a:t>2024: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>
                <a:sym typeface="Wingdings" panose="05000000000000000000" pitchFamily="2" charset="2"/>
              </a:rPr>
              <a:t>Novi, III. ciklus reakreditacije visokih učilišta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>
                <a:sym typeface="Wingdings" panose="05000000000000000000" pitchFamily="2" charset="2"/>
              </a:rPr>
              <a:t>Razvoj modula za </a:t>
            </a:r>
            <a:r>
              <a:rPr lang="hr-HR" b="1">
                <a:sym typeface="Wingdings" panose="05000000000000000000" pitchFamily="2" charset="2"/>
              </a:rPr>
              <a:t>Reakreditaciju</a:t>
            </a:r>
            <a:r>
              <a:rPr lang="hr-HR">
                <a:sym typeface="Wingdings" panose="05000000000000000000" pitchFamily="2" charset="2"/>
              </a:rPr>
              <a:t> u sklopu Informacijskog sustava pokazatelja i kvalitete (ISPiK) sa svrhom podrške pripreme analitičkog priloga izvješća o samoanalizi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>
                <a:sym typeface="Wingdings" panose="05000000000000000000" pitchFamily="2" charset="2"/>
              </a:rPr>
              <a:t>Priprema skupa izvještaja za reakreditaciju u CroRIS-u i povezivanje s novim modulom u ISPiK-u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68426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930C8-EC48-4E6D-96A7-5A81FDE43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48430"/>
            <a:ext cx="7886700" cy="640553"/>
          </a:xfrm>
        </p:spPr>
        <p:txBody>
          <a:bodyPr>
            <a:normAutofit/>
          </a:bodyPr>
          <a:lstStyle/>
          <a:p>
            <a:r>
              <a:rPr lang="hr-HR" sz="2400"/>
              <a:t>Analitički prilog samoanalizi</a:t>
            </a:r>
            <a:endParaRPr lang="en-GB" sz="240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211CADE-5F5D-4092-82B3-67CE996CAE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6190741"/>
              </p:ext>
            </p:extLst>
          </p:nvPr>
        </p:nvGraphicFramePr>
        <p:xfrm>
          <a:off x="628650" y="1078427"/>
          <a:ext cx="7886700" cy="24333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88865">
                  <a:extLst>
                    <a:ext uri="{9D8B030D-6E8A-4147-A177-3AD203B41FA5}">
                      <a16:colId xmlns:a16="http://schemas.microsoft.com/office/drawing/2014/main" val="2665009953"/>
                    </a:ext>
                  </a:extLst>
                </a:gridCol>
                <a:gridCol w="934432">
                  <a:extLst>
                    <a:ext uri="{9D8B030D-6E8A-4147-A177-3AD203B41FA5}">
                      <a16:colId xmlns:a16="http://schemas.microsoft.com/office/drawing/2014/main" val="1799649165"/>
                    </a:ext>
                  </a:extLst>
                </a:gridCol>
                <a:gridCol w="3786725">
                  <a:extLst>
                    <a:ext uri="{9D8B030D-6E8A-4147-A177-3AD203B41FA5}">
                      <a16:colId xmlns:a16="http://schemas.microsoft.com/office/drawing/2014/main" val="600314915"/>
                    </a:ext>
                  </a:extLst>
                </a:gridCol>
                <a:gridCol w="2276678">
                  <a:extLst>
                    <a:ext uri="{9D8B030D-6E8A-4147-A177-3AD203B41FA5}">
                      <a16:colId xmlns:a16="http://schemas.microsoft.com/office/drawing/2014/main" val="3481466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1" err="1">
                          <a:solidFill>
                            <a:srgbClr val="172B4D"/>
                          </a:solidFill>
                          <a:effectLst/>
                        </a:rPr>
                        <a:t>Prilog</a:t>
                      </a:r>
                      <a:r>
                        <a:rPr lang="en-GB" sz="1400" b="1">
                          <a:solidFill>
                            <a:srgbClr val="172B4D"/>
                          </a:solidFill>
                          <a:effectLst/>
                        </a:rPr>
                        <a:t> I.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</a:rPr>
                        <a:t>Tema I.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err="1">
                          <a:effectLst/>
                        </a:rPr>
                        <a:t>Dokazi</a:t>
                      </a:r>
                      <a:r>
                        <a:rPr lang="en-GB" sz="1400">
                          <a:effectLst/>
                        </a:rPr>
                        <a:t> o </a:t>
                      </a:r>
                      <a:r>
                        <a:rPr lang="en-GB" sz="1400" err="1">
                          <a:effectLst/>
                        </a:rPr>
                        <a:t>ispunjenosti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kvantitativnih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zakonskih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uvjeta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err="1">
                          <a:effectLst/>
                        </a:rPr>
                        <a:t>Tablice</a:t>
                      </a:r>
                      <a:r>
                        <a:rPr lang="pt-BR" sz="1400">
                          <a:effectLst/>
                        </a:rPr>
                        <a:t> 1.a do 1.d</a:t>
                      </a:r>
                    </a:p>
                  </a:txBody>
                  <a:tcPr marL="63500" marR="63500" marT="44450" marB="44450"/>
                </a:tc>
                <a:extLst>
                  <a:ext uri="{0D108BD9-81ED-4DB2-BD59-A6C34878D82A}">
                    <a16:rowId xmlns:a16="http://schemas.microsoft.com/office/drawing/2014/main" val="76806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1" err="1">
                          <a:solidFill>
                            <a:srgbClr val="172B4D"/>
                          </a:solidFill>
                          <a:effectLst/>
                        </a:rPr>
                        <a:t>Prilog</a:t>
                      </a:r>
                      <a:r>
                        <a:rPr lang="en-GB" sz="1400" b="1">
                          <a:solidFill>
                            <a:srgbClr val="172B4D"/>
                          </a:solidFill>
                          <a:effectLst/>
                        </a:rPr>
                        <a:t> II.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</a:rPr>
                        <a:t>Tema II.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err="1">
                          <a:effectLst/>
                        </a:rPr>
                        <a:t>Ishodi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učenja</a:t>
                      </a:r>
                      <a:r>
                        <a:rPr lang="en-GB" sz="1400">
                          <a:effectLst/>
                        </a:rPr>
                        <a:t> - </a:t>
                      </a:r>
                      <a:r>
                        <a:rPr lang="en-GB" sz="1400" err="1">
                          <a:effectLst/>
                        </a:rPr>
                        <a:t>Studijski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programi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programi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cjeloživotnog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učenja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err="1">
                          <a:effectLst/>
                        </a:rPr>
                        <a:t>Tablice</a:t>
                      </a:r>
                      <a:r>
                        <a:rPr lang="en-GB" sz="1400">
                          <a:effectLst/>
                        </a:rPr>
                        <a:t> 2.1 </a:t>
                      </a:r>
                      <a:r>
                        <a:rPr lang="en-GB" sz="1400" err="1">
                          <a:effectLst/>
                        </a:rPr>
                        <a:t>i</a:t>
                      </a:r>
                      <a:r>
                        <a:rPr lang="en-GB" sz="1400">
                          <a:effectLst/>
                        </a:rPr>
                        <a:t> 2.2</a:t>
                      </a:r>
                    </a:p>
                  </a:txBody>
                  <a:tcPr marL="63500" marR="63500" marT="44450" marB="44450"/>
                </a:tc>
                <a:extLst>
                  <a:ext uri="{0D108BD9-81ED-4DB2-BD59-A6C34878D82A}">
                    <a16:rowId xmlns:a16="http://schemas.microsoft.com/office/drawing/2014/main" val="204318956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1" err="1">
                          <a:solidFill>
                            <a:srgbClr val="172B4D"/>
                          </a:solidFill>
                          <a:effectLst/>
                        </a:rPr>
                        <a:t>Prilog</a:t>
                      </a:r>
                      <a:r>
                        <a:rPr lang="en-GB" sz="1400" b="1">
                          <a:solidFill>
                            <a:srgbClr val="172B4D"/>
                          </a:solidFill>
                          <a:effectLst/>
                        </a:rPr>
                        <a:t> III.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</a:rPr>
                        <a:t>Tema III.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err="1">
                          <a:effectLst/>
                        </a:rPr>
                        <a:t>Učenje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poučavanje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usmjereno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na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studenta</a:t>
                      </a:r>
                      <a:r>
                        <a:rPr lang="en-GB" sz="1400">
                          <a:effectLst/>
                        </a:rPr>
                        <a:t> - </a:t>
                      </a:r>
                      <a:r>
                        <a:rPr lang="en-GB" sz="1400" err="1">
                          <a:effectLst/>
                        </a:rPr>
                        <a:t>Nastavni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proces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podrška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err="1">
                          <a:effectLst/>
                        </a:rPr>
                        <a:t>Tablice</a:t>
                      </a:r>
                      <a:r>
                        <a:rPr lang="en-GB" sz="1400">
                          <a:effectLst/>
                        </a:rPr>
                        <a:t> 3.1 do 3.6</a:t>
                      </a:r>
                    </a:p>
                  </a:txBody>
                  <a:tcPr marL="63500" marR="63500" marT="44450" marB="44450"/>
                </a:tc>
                <a:extLst>
                  <a:ext uri="{0D108BD9-81ED-4DB2-BD59-A6C34878D82A}">
                    <a16:rowId xmlns:a16="http://schemas.microsoft.com/office/drawing/2014/main" val="191198370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</a:rPr>
                        <a:t>Tema IV.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err="1">
                          <a:effectLst/>
                        </a:rPr>
                        <a:t>Nastavnički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kapaciteti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infrastruktura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visokog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učilišta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err="1">
                          <a:effectLst/>
                        </a:rPr>
                        <a:t>Tablice</a:t>
                      </a:r>
                      <a:r>
                        <a:rPr lang="en-GB" sz="1400">
                          <a:effectLst/>
                        </a:rPr>
                        <a:t> 4.1 do 4.8</a:t>
                      </a:r>
                    </a:p>
                  </a:txBody>
                  <a:tcPr marL="63500" marR="63500" marT="44450" marB="44450"/>
                </a:tc>
                <a:extLst>
                  <a:ext uri="{0D108BD9-81ED-4DB2-BD59-A6C34878D82A}">
                    <a16:rowId xmlns:a16="http://schemas.microsoft.com/office/drawing/2014/main" val="49767317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</a:rPr>
                        <a:t>Tema V.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err="1">
                          <a:effectLst/>
                        </a:rPr>
                        <a:t>Znanstvena</a:t>
                      </a:r>
                      <a:r>
                        <a:rPr lang="en-GB" sz="1400">
                          <a:effectLst/>
                        </a:rPr>
                        <a:t>/</a:t>
                      </a:r>
                      <a:r>
                        <a:rPr lang="en-GB" sz="1400" err="1">
                          <a:effectLst/>
                        </a:rPr>
                        <a:t>umjetnička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i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stručna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r>
                        <a:rPr lang="en-GB" sz="1400" err="1">
                          <a:effectLst/>
                        </a:rPr>
                        <a:t>djelatnost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err="1">
                          <a:effectLst/>
                        </a:rPr>
                        <a:t>Tablice</a:t>
                      </a:r>
                      <a:r>
                        <a:rPr lang="en-GB" sz="1400">
                          <a:effectLst/>
                        </a:rPr>
                        <a:t> 5.1 do 5.8</a:t>
                      </a:r>
                    </a:p>
                  </a:txBody>
                  <a:tcPr marL="63500" marR="63500" marT="44450" marB="44450"/>
                </a:tc>
                <a:extLst>
                  <a:ext uri="{0D108BD9-81ED-4DB2-BD59-A6C34878D82A}">
                    <a16:rowId xmlns:a16="http://schemas.microsoft.com/office/drawing/2014/main" val="20907004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56DFED-F91B-45BC-8C0F-8C2EECF08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E0B02-317F-4678-A9EF-7D27455D9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435B88-34A1-487C-96B5-91DAA38DE02A}"/>
              </a:ext>
            </a:extLst>
          </p:cNvPr>
          <p:cNvSpPr txBox="1"/>
          <p:nvPr/>
        </p:nvSpPr>
        <p:spPr>
          <a:xfrm>
            <a:off x="628650" y="3601191"/>
            <a:ext cx="788670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07950" indent="-107950">
              <a:buFont typeface="Arial" panose="020B0604020202020204" pitchFamily="34" charset="0"/>
              <a:buChar char="•"/>
            </a:pPr>
            <a:r>
              <a:rPr lang="hr-HR"/>
              <a:t>28 različit tip tablica u izvještaju</a:t>
            </a:r>
            <a:endParaRPr lang="en-US"/>
          </a:p>
          <a:p>
            <a:pPr marL="107950" indent="-107950">
              <a:buFont typeface="Arial" panose="020B0604020202020204" pitchFamily="34" charset="0"/>
              <a:buChar char="•"/>
            </a:pPr>
            <a:r>
              <a:rPr lang="hr-HR"/>
              <a:t>Broj pojedinačnih tablica u izvještaju ovisi o broju studijskih programa koje visoko učilište izvodi</a:t>
            </a:r>
            <a:endParaRPr lang="hr-HR">
              <a:cs typeface="Arial"/>
            </a:endParaRPr>
          </a:p>
          <a:p>
            <a:pPr marL="107950" indent="-107950">
              <a:buFont typeface="Arial" panose="020B0604020202020204" pitchFamily="34" charset="0"/>
              <a:buChar char="•"/>
            </a:pPr>
            <a:r>
              <a:rPr lang="hr-HR"/>
              <a:t>Potrebni podaci o: nastavnicima, predmetima, ishodima učenja, publikacijama, kapitalnoj opremi…</a:t>
            </a:r>
            <a:endParaRPr lang="hr-HR">
              <a:cs typeface="Arial"/>
            </a:endParaRPr>
          </a:p>
          <a:p>
            <a:pPr marL="107950" indent="-107950">
              <a:buFont typeface="Arial" panose="020B0604020202020204" pitchFamily="34" charset="0"/>
              <a:buChar char="•"/>
            </a:pPr>
            <a:r>
              <a:rPr lang="hr-HR"/>
              <a:t>Priprema izvještaja na hrvatskom i engleskom jeziku</a:t>
            </a:r>
            <a:endParaRPr lang="hr-HR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3752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8F7EE-B26F-4492-8D40-92B8AD040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792466"/>
          </a:xfrm>
        </p:spPr>
        <p:txBody>
          <a:bodyPr>
            <a:normAutofit/>
          </a:bodyPr>
          <a:lstStyle/>
          <a:p>
            <a:r>
              <a:rPr lang="hr-HR" sz="2400"/>
              <a:t>Odnos informacijskih sustava u </a:t>
            </a:r>
            <a:br>
              <a:rPr lang="hr-HR" sz="2400"/>
            </a:br>
            <a:r>
              <a:rPr lang="hr-HR" sz="2400"/>
              <a:t>procesu pripreme analitičkog priloga</a:t>
            </a:r>
            <a:endParaRPr lang="en-GB" sz="2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D5ACB-F6F0-4483-A130-A6DCD8269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AF2B2-C006-443F-ADD5-0300D5099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4821C3D-6007-466F-97DC-2B4CC51191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91" y="1232507"/>
            <a:ext cx="8034618" cy="3310939"/>
          </a:xfrm>
        </p:spPr>
      </p:pic>
    </p:spTree>
    <p:extLst>
      <p:ext uri="{BB962C8B-B14F-4D97-AF65-F5344CB8AC3E}">
        <p14:creationId xmlns:p14="http://schemas.microsoft.com/office/powerpoint/2010/main" val="3713499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F524-5453-4BFE-B2B3-24055BBAE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1364297"/>
            <a:ext cx="5915025" cy="888438"/>
          </a:xfrm>
        </p:spPr>
        <p:txBody>
          <a:bodyPr>
            <a:noAutofit/>
          </a:bodyPr>
          <a:lstStyle/>
          <a:p>
            <a:r>
              <a:rPr lang="hr-HR" sz="2400"/>
              <a:t>CroRIS i priprema </a:t>
            </a:r>
            <a:br>
              <a:rPr lang="hr-HR" sz="2400"/>
            </a:br>
            <a:r>
              <a:rPr lang="hr-HR" sz="2400"/>
              <a:t>izvještaja za reakreditaciju</a:t>
            </a:r>
            <a:endParaRPr lang="en-GB" sz="24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92490-2965-41DD-A0E3-23DDFA36B0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r-HR" sz="1600"/>
              <a:t>Unos podataka i priprema podataka u obliku za izvještaj</a:t>
            </a:r>
            <a:endParaRPr lang="en-GB" sz="160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67B940-C244-46FC-990E-D98200CED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63263" y="4767263"/>
            <a:ext cx="5017474" cy="274637"/>
          </a:xfrm>
        </p:spPr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532305D-071E-4CD4-95F5-BD96A773F3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44912" y="4766164"/>
            <a:ext cx="1197135" cy="274637"/>
          </a:xfrm>
        </p:spPr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46375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00C5ED-C425-44AF-8FF5-43698444B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sz="2400"/>
              <a:t>Priprema podataka u CroRIS-u potrebnih za izvještaj</a:t>
            </a:r>
            <a:endParaRPr lang="en-GB" sz="2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891E8-FC36-463B-BA7A-D74B45E93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A213F-A1E5-431C-970A-995414A75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025A8A0-98B0-4D48-8288-8898F248DB43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34182093"/>
              </p:ext>
            </p:extLst>
          </p:nvPr>
        </p:nvGraphicFramePr>
        <p:xfrm>
          <a:off x="1346548" y="1605158"/>
          <a:ext cx="6451600" cy="259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20341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64CD6-0C7B-4C50-B1CA-7346A1FF3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649162"/>
          </a:xfrm>
        </p:spPr>
        <p:txBody>
          <a:bodyPr>
            <a:normAutofit/>
          </a:bodyPr>
          <a:lstStyle/>
          <a:p>
            <a:r>
              <a:rPr lang="hr-HR" sz="2400"/>
              <a:t>CroRIS izvještaji</a:t>
            </a:r>
            <a:endParaRPr lang="en-GB" sz="2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692DC-11BB-490C-8A11-B16DC7E89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923009"/>
            <a:ext cx="7831740" cy="12797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hr-HR" sz="1600"/>
              <a:t>Pripremljen je skup izvještaja za Reakreditacije 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hr-HR"/>
              <a:t>Podaci pripremljeni u obliku koji je potreban za analitički prilog samoanalizi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hr-HR"/>
              <a:t>Izvještaji se mogu (trebaju) provjeriti u CroRIS-u prije dohvata podataka iz CroRIS-a u ISPiK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CC48A2-61EF-4615-90B8-B3C479418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969AA-BD2B-439A-B4EC-F410F2118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BDB778-185E-4D72-8A01-DF456FFFF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91" y="2251499"/>
            <a:ext cx="2880000" cy="2318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75692E-5073-4ACE-9857-5121B1E126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454" y="2251499"/>
            <a:ext cx="2880000" cy="1812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1CDF08D-6D33-4898-83BA-E9C7A6107C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117" y="2251499"/>
            <a:ext cx="2880000" cy="1511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655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11A49-B995-4AA3-B486-3CFA21D94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/>
              <a:t>Tijek podataka od CroRIS-a do ISPiK-a</a:t>
            </a:r>
            <a:endParaRPr lang="en-GB" sz="2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6AA27-6FBF-42E6-AE50-220FF176C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974B4-6958-40E2-A780-AE0E1FAB9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9ECA701-8646-4C0D-8452-DA98492643F7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76484598"/>
              </p:ext>
            </p:extLst>
          </p:nvPr>
        </p:nvGraphicFramePr>
        <p:xfrm>
          <a:off x="328309" y="1300380"/>
          <a:ext cx="8494712" cy="3262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C663020-637B-4AE8-8CE5-9F6AE52B9F69}"/>
              </a:ext>
            </a:extLst>
          </p:cNvPr>
          <p:cNvSpPr txBox="1"/>
          <p:nvPr/>
        </p:nvSpPr>
        <p:spPr>
          <a:xfrm>
            <a:off x="2349507" y="1298027"/>
            <a:ext cx="1509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400" b="1"/>
              <a:t>Jedan dan za kreiranje izvještaja </a:t>
            </a:r>
          </a:p>
          <a:p>
            <a:pPr algn="ctr"/>
            <a:r>
              <a:rPr lang="hr-HR" sz="1400" b="1"/>
              <a:t>(noćna obrada)</a:t>
            </a:r>
            <a:endParaRPr lang="en-GB" sz="1400" b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E6D9A1-0840-4AE0-9D39-760E02E3FECF}"/>
              </a:ext>
            </a:extLst>
          </p:cNvPr>
          <p:cNvSpPr txBox="1"/>
          <p:nvPr/>
        </p:nvSpPr>
        <p:spPr>
          <a:xfrm>
            <a:off x="5464907" y="1299720"/>
            <a:ext cx="1509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400" b="1"/>
              <a:t>Dohvat podataka iz CroRIS-a na zahtjev</a:t>
            </a:r>
            <a:endParaRPr lang="en-GB" sz="1400" b="1"/>
          </a:p>
        </p:txBody>
      </p:sp>
    </p:spTree>
    <p:extLst>
      <p:ext uri="{BB962C8B-B14F-4D97-AF65-F5344CB8AC3E}">
        <p14:creationId xmlns:p14="http://schemas.microsoft.com/office/powerpoint/2010/main" val="3046243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FB013-773D-40BC-91EA-3671DE1A7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1236017"/>
            <a:ext cx="5915025" cy="1016718"/>
          </a:xfrm>
        </p:spPr>
        <p:txBody>
          <a:bodyPr>
            <a:noAutofit/>
          </a:bodyPr>
          <a:lstStyle/>
          <a:p>
            <a:r>
              <a:rPr lang="hr-HR" sz="2800"/>
              <a:t>Informacijski sustav</a:t>
            </a:r>
            <a:br>
              <a:rPr lang="hr-HR" sz="2800"/>
            </a:br>
            <a:r>
              <a:rPr lang="hr-HR" sz="2800"/>
              <a:t> pokazatelja i kvalitete</a:t>
            </a:r>
            <a:endParaRPr lang="en-GB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C5301-4EA6-4813-A244-392A700442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>
                <a:hlinkClick r:id="rId2"/>
              </a:rPr>
              <a:t>https://ispik.srce.hr/</a:t>
            </a:r>
            <a:r>
              <a:rPr lang="hr-HR" b="1"/>
              <a:t> </a:t>
            </a:r>
            <a:endParaRPr lang="en-GB" b="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B89ED-0B2C-498C-9213-9C73C04B9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0017F-930A-4E0F-B847-A2FBE2700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Pregled procesa unosa podataka i sustava za izradu analitičkog priloga u postupku reakreditacije</a:t>
            </a:r>
            <a:endParaRPr lang="hr-H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195171-34D3-42A5-BE9D-3BC8FCD652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238" y="538419"/>
            <a:ext cx="1080499" cy="6645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7470E7-DE06-4796-BEC8-58FD2D5CC4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487" y="2750191"/>
            <a:ext cx="1620000" cy="159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50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CF9D-D1BB-47FB-9B80-068EF82BF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80219"/>
            <a:ext cx="7886700" cy="582832"/>
          </a:xfrm>
        </p:spPr>
        <p:txBody>
          <a:bodyPr>
            <a:normAutofit/>
          </a:bodyPr>
          <a:lstStyle/>
          <a:p>
            <a:r>
              <a:rPr lang="hr-HR" sz="2400"/>
              <a:t>Informacijski sustav pokazatelja i kvalitete – ISPiK </a:t>
            </a:r>
            <a:endParaRPr lang="en-GB" sz="2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C7EDD8-AE7D-44A7-AD53-1C2F65FF2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44683-E1F2-4274-87BF-7F9553868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Pregled procesa unosa podataka i sustava za izradu analitičkog priloga u postupku reakreditacije</a:t>
            </a:r>
            <a:endParaRPr lang="hr-HR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8D021E6-1F10-42DF-90A7-7AC3E5CF5BBC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6983307" y="960341"/>
            <a:ext cx="2160693" cy="356728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80000" indent="-180000">
              <a:lnSpc>
                <a:spcPct val="100000"/>
              </a:lnSpc>
              <a:spcBef>
                <a:spcPts val="600"/>
              </a:spcBef>
            </a:pPr>
            <a:r>
              <a:rPr lang="hr-HR" sz="1400">
                <a:solidFill>
                  <a:schemeClr val="tx2"/>
                </a:solidFill>
                <a:latin typeface="Arial"/>
                <a:cs typeface="Arial"/>
              </a:rPr>
              <a:t>Sustav za prikupljanje i izračun pokazatelja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</a:pPr>
            <a:r>
              <a:rPr lang="hr-HR" sz="1400">
                <a:solidFill>
                  <a:schemeClr val="tx2"/>
                </a:solidFill>
                <a:latin typeface="Arial"/>
                <a:cs typeface="Arial"/>
              </a:rPr>
              <a:t>Samo prijavljeni korisnici s dodijeljenom odgovarajućom ulogom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</a:pPr>
            <a:r>
              <a:rPr lang="hr-HR" sz="1400"/>
              <a:t>Prijava u sustav: AAI identitetom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</a:pPr>
            <a:r>
              <a:rPr lang="hr-HR" sz="1400">
                <a:solidFill>
                  <a:schemeClr val="tx2"/>
                </a:solidFill>
                <a:latin typeface="Arial"/>
                <a:cs typeface="Arial"/>
              </a:rPr>
              <a:t>Prvi modul u sustavu: </a:t>
            </a:r>
            <a:r>
              <a:rPr lang="hr-HR" sz="1400" b="1">
                <a:solidFill>
                  <a:schemeClr val="tx2"/>
                </a:solidFill>
                <a:latin typeface="Arial"/>
                <a:cs typeface="Arial"/>
              </a:rPr>
              <a:t>Reakreditacija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</a:pPr>
            <a:r>
              <a:rPr lang="hr-HR" sz="1400">
                <a:solidFill>
                  <a:schemeClr val="tx2"/>
                </a:solidFill>
                <a:latin typeface="Arial"/>
                <a:cs typeface="Arial"/>
              </a:rPr>
              <a:t>Modul u razvoju:  </a:t>
            </a:r>
            <a:r>
              <a:rPr lang="hr-HR" sz="1400" b="1">
                <a:solidFill>
                  <a:schemeClr val="tx2"/>
                </a:solidFill>
                <a:latin typeface="Arial"/>
                <a:cs typeface="Arial"/>
              </a:rPr>
              <a:t>Programski ugovori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C0A51EA-A140-42AB-9269-B0BBE44B94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50" y="960341"/>
            <a:ext cx="6800181" cy="32228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7960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6EF8-8C2F-40F6-AC07-1CC80D828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Postupak dobivanja prava za rad u sustavu</a:t>
            </a:r>
            <a:endParaRPr lang="en-GB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DEC32C7-5633-453F-9B8C-8F2716772C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1400090"/>
              </p:ext>
            </p:extLst>
          </p:nvPr>
        </p:nvGraphicFramePr>
        <p:xfrm>
          <a:off x="884849" y="1120163"/>
          <a:ext cx="7937012" cy="3387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D07E2-CBCB-420E-AB8B-94A13109F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AC15-386D-4894-8615-1197E0EC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1621925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70F9-5F9A-4F97-AC68-231A722F0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63071"/>
            <a:ext cx="7886700" cy="612033"/>
          </a:xfrm>
        </p:spPr>
        <p:txBody>
          <a:bodyPr/>
          <a:lstStyle/>
          <a:p>
            <a:r>
              <a:rPr lang="hr-HR"/>
              <a:t>ISPiK modul: Reakreditacija</a:t>
            </a:r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D17A5C5-86FB-4E1B-9954-14EB48E1F3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27" y="994929"/>
            <a:ext cx="7149346" cy="3352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782EF2-1AEF-46CC-B712-66B8507EF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67D8B-6612-4123-9BEA-0138639C0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41207F-8B05-40E3-BC86-E140B743A400}"/>
              </a:ext>
            </a:extLst>
          </p:cNvPr>
          <p:cNvSpPr txBox="1"/>
          <p:nvPr/>
        </p:nvSpPr>
        <p:spPr>
          <a:xfrm>
            <a:off x="218829" y="4417867"/>
            <a:ext cx="5735171" cy="253916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hr-HR" sz="1050" i="1">
                <a:solidFill>
                  <a:srgbClr val="0E1827"/>
                </a:solidFill>
              </a:rPr>
              <a:t>Primjeri su s testnog sustava s podacima za potrebe testiranja i demonstracije rada sustava</a:t>
            </a:r>
            <a:endParaRPr lang="en-GB" sz="1050" i="1">
              <a:solidFill>
                <a:srgbClr val="0E18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096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F6F67-D79F-41D5-BFE9-9A0F8FB41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Osnovni pojmovi povezani sa sustavom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EE9E6-F6C8-4AF7-ACEE-18BC574B3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128270" indent="-128270">
              <a:lnSpc>
                <a:spcPct val="110000"/>
              </a:lnSpc>
              <a:spcBef>
                <a:spcPts val="300"/>
              </a:spcBef>
            </a:pPr>
            <a:r>
              <a:rPr lang="hr-HR" b="1">
                <a:latin typeface="Arial"/>
                <a:cs typeface="Arial"/>
              </a:rPr>
              <a:t>Ciklus </a:t>
            </a:r>
            <a:r>
              <a:rPr lang="hr-HR" b="1" err="1">
                <a:latin typeface="Arial"/>
                <a:cs typeface="Arial"/>
              </a:rPr>
              <a:t>reakreditacije</a:t>
            </a:r>
            <a:r>
              <a:rPr lang="hr-HR" b="1">
                <a:latin typeface="Arial"/>
                <a:cs typeface="Arial"/>
              </a:rPr>
              <a:t> – </a:t>
            </a:r>
            <a:r>
              <a:rPr lang="hr-HR">
                <a:latin typeface="Arial"/>
                <a:cs typeface="Arial"/>
              </a:rPr>
              <a:t>III. ciklus </a:t>
            </a:r>
            <a:r>
              <a:rPr lang="hr-HR" err="1">
                <a:latin typeface="Arial"/>
                <a:cs typeface="Arial"/>
              </a:rPr>
              <a:t>reakreditacije</a:t>
            </a:r>
          </a:p>
          <a:p>
            <a:pPr marL="385445" lvl="1" indent="-128270">
              <a:lnSpc>
                <a:spcPct val="110000"/>
              </a:lnSpc>
              <a:spcBef>
                <a:spcPts val="300"/>
              </a:spcBef>
            </a:pPr>
            <a:r>
              <a:rPr lang="hr-HR">
                <a:latin typeface="Arial"/>
                <a:cs typeface="Arial"/>
              </a:rPr>
              <a:t>Obuhvaća postupke </a:t>
            </a:r>
            <a:r>
              <a:rPr lang="hr-HR" err="1">
                <a:latin typeface="Arial"/>
                <a:cs typeface="Arial"/>
              </a:rPr>
              <a:t>reakreditacije</a:t>
            </a:r>
            <a:r>
              <a:rPr lang="hr-HR">
                <a:latin typeface="Arial"/>
                <a:cs typeface="Arial"/>
              </a:rPr>
              <a:t> u nekom ciklusu</a:t>
            </a:r>
          </a:p>
          <a:p>
            <a:pPr marL="128270" indent="-128270">
              <a:lnSpc>
                <a:spcPct val="110000"/>
              </a:lnSpc>
              <a:spcBef>
                <a:spcPts val="300"/>
              </a:spcBef>
            </a:pPr>
            <a:r>
              <a:rPr lang="hr-HR" b="1">
                <a:latin typeface="Arial"/>
                <a:cs typeface="Arial"/>
              </a:rPr>
              <a:t>Postupak </a:t>
            </a:r>
            <a:r>
              <a:rPr lang="hr-HR" b="1" err="1">
                <a:latin typeface="Arial"/>
                <a:cs typeface="Arial"/>
              </a:rPr>
              <a:t>reakreditacije</a:t>
            </a:r>
            <a:r>
              <a:rPr lang="hr-HR">
                <a:latin typeface="Arial"/>
                <a:cs typeface="Arial"/>
              </a:rPr>
              <a:t> – povezan s godinom i visokim učilištem</a:t>
            </a:r>
          </a:p>
          <a:p>
            <a:pPr marL="385445" lvl="1" indent="-128270">
              <a:lnSpc>
                <a:spcPct val="110000"/>
              </a:lnSpc>
              <a:spcBef>
                <a:spcPts val="300"/>
              </a:spcBef>
            </a:pPr>
            <a:r>
              <a:rPr lang="hr-HR">
                <a:latin typeface="Arial"/>
                <a:cs typeface="Arial"/>
              </a:rPr>
              <a:t>Otvara se za visoko učilište koje treba pripremiti analitički prilog u postupku </a:t>
            </a:r>
            <a:r>
              <a:rPr lang="hr-HR" err="1">
                <a:latin typeface="Arial"/>
                <a:cs typeface="Arial"/>
              </a:rPr>
              <a:t>reakreditacije</a:t>
            </a:r>
          </a:p>
          <a:p>
            <a:pPr marL="385445" lvl="1" indent="-128270">
              <a:lnSpc>
                <a:spcPct val="110000"/>
              </a:lnSpc>
              <a:spcBef>
                <a:spcPts val="300"/>
              </a:spcBef>
            </a:pPr>
            <a:r>
              <a:rPr lang="hr-HR">
                <a:latin typeface="Arial"/>
                <a:cs typeface="Arial"/>
              </a:rPr>
              <a:t>Prolazi kroz faze u pripremi izvještaja i ima status</a:t>
            </a:r>
          </a:p>
          <a:p>
            <a:pPr marL="128270" indent="-128270">
              <a:lnSpc>
                <a:spcPct val="110000"/>
              </a:lnSpc>
              <a:spcBef>
                <a:spcPts val="300"/>
              </a:spcBef>
            </a:pPr>
            <a:r>
              <a:rPr lang="hr-HR" b="1">
                <a:latin typeface="Arial"/>
                <a:cs typeface="Arial"/>
              </a:rPr>
              <a:t>Izvještaj = Analitički prilog</a:t>
            </a:r>
          </a:p>
          <a:p>
            <a:pPr marL="385445" lvl="1" indent="-128270">
              <a:lnSpc>
                <a:spcPct val="110000"/>
              </a:lnSpc>
              <a:spcBef>
                <a:spcPts val="300"/>
              </a:spcBef>
            </a:pPr>
            <a:r>
              <a:rPr lang="hr-HR">
                <a:latin typeface="Arial"/>
                <a:cs typeface="Arial"/>
              </a:rPr>
              <a:t>Podijeljen na tri priloga, na hrvatskom i engleskom jeziku (šest dokumenata)</a:t>
            </a:r>
          </a:p>
          <a:p>
            <a:pPr marL="128270" indent="-128270">
              <a:lnSpc>
                <a:spcPct val="110000"/>
              </a:lnSpc>
              <a:spcBef>
                <a:spcPts val="300"/>
              </a:spcBef>
            </a:pPr>
            <a:r>
              <a:rPr lang="hr-HR" b="1">
                <a:latin typeface="Arial"/>
                <a:cs typeface="Arial"/>
              </a:rPr>
              <a:t>Temeljni podaci</a:t>
            </a:r>
          </a:p>
          <a:p>
            <a:pPr marL="385445" lvl="1" indent="-128270">
              <a:lnSpc>
                <a:spcPct val="110000"/>
              </a:lnSpc>
              <a:spcBef>
                <a:spcPts val="300"/>
              </a:spcBef>
            </a:pPr>
            <a:r>
              <a:rPr lang="hr-HR">
                <a:latin typeface="Arial"/>
                <a:cs typeface="Arial"/>
              </a:rPr>
              <a:t>Osnovni podaci o VU koji se koriste u pripremi tablica za unos vrijednosti za izvještaj</a:t>
            </a:r>
          </a:p>
          <a:p>
            <a:pPr marL="128270" indent="-128270">
              <a:lnSpc>
                <a:spcPct val="110000"/>
              </a:lnSpc>
              <a:spcBef>
                <a:spcPts val="300"/>
              </a:spcBef>
            </a:pPr>
            <a:r>
              <a:rPr lang="hr-HR" b="1">
                <a:latin typeface="Arial"/>
                <a:cs typeface="Arial"/>
              </a:rPr>
              <a:t>Pokazatelji</a:t>
            </a:r>
          </a:p>
          <a:p>
            <a:pPr marL="385445" lvl="1" indent="-128270">
              <a:lnSpc>
                <a:spcPct val="110000"/>
              </a:lnSpc>
              <a:spcBef>
                <a:spcPts val="300"/>
              </a:spcBef>
            </a:pPr>
            <a:r>
              <a:rPr lang="hr-HR">
                <a:latin typeface="Arial"/>
                <a:cs typeface="Arial"/>
              </a:rPr>
              <a:t>Vrijednosti u tablicama u izvještaju</a:t>
            </a:r>
            <a:endParaRPr lang="en-GB">
              <a:latin typeface="Arial"/>
              <a:cs typeface="Arial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55D18-78D7-4393-A55A-1337313A6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B0F72-1B05-4887-8D9F-9447548C5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680419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56285-4F80-49F5-AD99-BEB6EFDF7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Faze pripreme analitičkog priloga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F0154-0D49-4146-99B6-E87D1CC98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287" y="1044424"/>
            <a:ext cx="7886700" cy="1320615"/>
          </a:xfrm>
        </p:spPr>
        <p:txBody>
          <a:bodyPr/>
          <a:lstStyle/>
          <a:p>
            <a:pPr marL="0" indent="0">
              <a:buNone/>
            </a:pPr>
            <a:r>
              <a:rPr lang="hr-HR"/>
              <a:t>Tri glavne faze:</a:t>
            </a:r>
          </a:p>
          <a:p>
            <a:pPr marL="342900" indent="-342900">
              <a:buAutoNum type="arabicPeriod"/>
            </a:pPr>
            <a:r>
              <a:rPr lang="hr-HR"/>
              <a:t>Priprema temeljnih podataka</a:t>
            </a:r>
          </a:p>
          <a:p>
            <a:pPr marL="342900" indent="-342900">
              <a:buAutoNum type="arabicPeriod"/>
            </a:pPr>
            <a:r>
              <a:rPr lang="hr-HR"/>
              <a:t>Unos podataka (pokazatelja) za izvještaj</a:t>
            </a:r>
          </a:p>
          <a:p>
            <a:pPr marL="342900" indent="-342900">
              <a:buAutoNum type="arabicPeriod"/>
            </a:pPr>
            <a:r>
              <a:rPr lang="hr-HR"/>
              <a:t>Generiranje izvještaja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65B1A-F294-4D9B-83A1-9BDC0AC17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FB2CA-5D78-455F-9656-A4D566457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C4CB5FB3-2B36-4D25-82B2-2A813F394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87" y="2365039"/>
            <a:ext cx="7886700" cy="205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074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D0AC2-5BD5-4709-AB6B-7A7491E5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06" y="360140"/>
            <a:ext cx="8096438" cy="665629"/>
          </a:xfrm>
        </p:spPr>
        <p:txBody>
          <a:bodyPr>
            <a:noAutofit/>
          </a:bodyPr>
          <a:lstStyle/>
          <a:p>
            <a:r>
              <a:rPr lang="hr-HR"/>
              <a:t>Proces pripreme analitičkog priloga i statusi postupka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AA73C-AC30-42E4-A851-2343C2A4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659DF-DC41-4C02-978D-D3D6892AD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79F4E6-4AD1-4F1B-8CDE-F2061176A5D0}"/>
              </a:ext>
            </a:extLst>
          </p:cNvPr>
          <p:cNvSpPr txBox="1"/>
          <p:nvPr/>
        </p:nvSpPr>
        <p:spPr>
          <a:xfrm>
            <a:off x="262606" y="2691556"/>
            <a:ext cx="152711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/>
              <a:t>Otvaranje postupka reakreditacije za neko </a:t>
            </a:r>
            <a:r>
              <a:rPr lang="hr-HR" sz="1050"/>
              <a:t>visoko učilište</a:t>
            </a:r>
            <a:endParaRPr lang="en-GB" sz="1050"/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priprema studijskih programa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priprema polja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FEE2D6-8800-4115-9F88-DE847F78D2B7}"/>
              </a:ext>
            </a:extLst>
          </p:cNvPr>
          <p:cNvSpPr txBox="1"/>
          <p:nvPr/>
        </p:nvSpPr>
        <p:spPr>
          <a:xfrm>
            <a:off x="2025687" y="2691556"/>
            <a:ext cx="1527117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/>
              <a:t>Unos temeljnih podataka za izvještaj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nastavnici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ishodi učenja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OSIU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Predmeti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Predmeti na SP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4305BC9-8236-4258-9C94-8B3BE354E773}"/>
              </a:ext>
            </a:extLst>
          </p:cNvPr>
          <p:cNvSpPr txBox="1"/>
          <p:nvPr/>
        </p:nvSpPr>
        <p:spPr>
          <a:xfrm>
            <a:off x="3812213" y="2691556"/>
            <a:ext cx="152711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/>
              <a:t>Unos podataka za tablice u izvještaju</a:t>
            </a:r>
            <a:endParaRPr lang="hr-HR" sz="1050"/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hr-HR" sz="1050"/>
              <a:t>unos</a:t>
            </a:r>
            <a:r>
              <a:rPr lang="en-GB" sz="1050"/>
              <a:t> tablica po tablica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50"/>
              <a:t>nema promjena u temeljnim podacima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87DD7B8-0DF9-4D69-8F6F-2D42F8504CE5}"/>
              </a:ext>
            </a:extLst>
          </p:cNvPr>
          <p:cNvSpPr txBox="1"/>
          <p:nvPr/>
        </p:nvSpPr>
        <p:spPr>
          <a:xfrm>
            <a:off x="5583109" y="2691556"/>
            <a:ext cx="15271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050"/>
              <a:t>Generiranje</a:t>
            </a:r>
            <a:r>
              <a:rPr lang="en-GB" sz="1050"/>
              <a:t> izvještaja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/>
              <a:t>nema promjena u podacima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2982BFE-1AEB-4157-8D4C-52C296827773}"/>
              </a:ext>
            </a:extLst>
          </p:cNvPr>
          <p:cNvSpPr txBox="1"/>
          <p:nvPr/>
        </p:nvSpPr>
        <p:spPr>
          <a:xfrm>
            <a:off x="7361820" y="1839678"/>
            <a:ext cx="15271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050"/>
              <a:t>Postupak je završen</a:t>
            </a:r>
            <a:endParaRPr lang="en-GB" sz="105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/>
              <a:t>nema promjena u podacima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8B4865F-5764-46A6-A012-09E0639B5DDA}"/>
              </a:ext>
            </a:extLst>
          </p:cNvPr>
          <p:cNvSpPr txBox="1"/>
          <p:nvPr/>
        </p:nvSpPr>
        <p:spPr>
          <a:xfrm>
            <a:off x="7128017" y="3469614"/>
            <a:ext cx="2015983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050"/>
              <a:t>Postupak je završen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050"/>
              <a:t>nema promjena u podacima za tu godinu</a:t>
            </a:r>
          </a:p>
          <a:p>
            <a:r>
              <a:rPr lang="hr-HR" sz="1050"/>
              <a:t>U nekoj narednoj godini kreirat će se novi postupak za to VU, iskopirati ovi podaci i mijenjati u toj godini</a:t>
            </a:r>
            <a:endParaRPr lang="en-GB" sz="105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8242430-5728-46AE-A9D6-ED680510E329}"/>
              </a:ext>
            </a:extLst>
          </p:cNvPr>
          <p:cNvGrpSpPr/>
          <p:nvPr/>
        </p:nvGrpSpPr>
        <p:grpSpPr>
          <a:xfrm>
            <a:off x="262606" y="1062180"/>
            <a:ext cx="8618788" cy="2360129"/>
            <a:chOff x="262606" y="1062180"/>
            <a:chExt cx="8618788" cy="2360129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CCE3B54-5FEA-4CF4-BB68-072F72FB6A57}"/>
                </a:ext>
              </a:extLst>
            </p:cNvPr>
            <p:cNvGrpSpPr/>
            <p:nvPr/>
          </p:nvGrpSpPr>
          <p:grpSpPr>
            <a:xfrm>
              <a:off x="262606" y="1062180"/>
              <a:ext cx="8618788" cy="2360129"/>
              <a:chOff x="262606" y="1171045"/>
              <a:chExt cx="8618788" cy="2360129"/>
            </a:xfrm>
          </p:grpSpPr>
          <p:sp>
            <p:nvSpPr>
              <p:cNvPr id="3" name="Flowchart: Alternate Process 2">
                <a:extLst>
                  <a:ext uri="{FF2B5EF4-FFF2-40B4-BE49-F238E27FC236}">
                    <a16:creationId xmlns:a16="http://schemas.microsoft.com/office/drawing/2014/main" id="{6300F729-2268-4F7F-B91A-839DC45F27DB}"/>
                  </a:ext>
                </a:extLst>
              </p:cNvPr>
              <p:cNvSpPr/>
              <p:nvPr/>
            </p:nvSpPr>
            <p:spPr>
              <a:xfrm>
                <a:off x="262606" y="1983844"/>
                <a:ext cx="1527117" cy="734646"/>
              </a:xfrm>
              <a:prstGeom prst="flowChartAlternateProcess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hr-HR"/>
                  <a:t>Postupak u pripremi, AZVO</a:t>
                </a:r>
                <a:endParaRPr lang="en-GB"/>
              </a:p>
            </p:txBody>
          </p:sp>
          <p:sp>
            <p:nvSpPr>
              <p:cNvPr id="9" name="Flowchart: Alternate Process 8">
                <a:extLst>
                  <a:ext uri="{FF2B5EF4-FFF2-40B4-BE49-F238E27FC236}">
                    <a16:creationId xmlns:a16="http://schemas.microsoft.com/office/drawing/2014/main" id="{0A49F5EF-21D1-4D89-98E8-DEF158E0853D}"/>
                  </a:ext>
                </a:extLst>
              </p:cNvPr>
              <p:cNvSpPr/>
              <p:nvPr/>
            </p:nvSpPr>
            <p:spPr>
              <a:xfrm>
                <a:off x="2046456" y="1983844"/>
                <a:ext cx="1516185" cy="734646"/>
              </a:xfrm>
              <a:prstGeom prst="flowChartAlternateProcess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hr-HR"/>
                  <a:t>Postupak u pripremi, VU</a:t>
                </a:r>
                <a:endParaRPr lang="en-GB"/>
              </a:p>
            </p:txBody>
          </p:sp>
          <p:sp>
            <p:nvSpPr>
              <p:cNvPr id="10" name="Flowchart: Alternate Process 9">
                <a:extLst>
                  <a:ext uri="{FF2B5EF4-FFF2-40B4-BE49-F238E27FC236}">
                    <a16:creationId xmlns:a16="http://schemas.microsoft.com/office/drawing/2014/main" id="{B144136D-95FD-4CBB-97DD-E6D38CC8BE7D}"/>
                  </a:ext>
                </a:extLst>
              </p:cNvPr>
              <p:cNvSpPr/>
              <p:nvPr/>
            </p:nvSpPr>
            <p:spPr>
              <a:xfrm>
                <a:off x="3819374" y="1983844"/>
                <a:ext cx="1516185" cy="734646"/>
              </a:xfrm>
              <a:prstGeom prst="flowChartAlternateProcess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hr-HR"/>
                  <a:t>Unos pokazatelja, VU</a:t>
                </a:r>
                <a:endParaRPr lang="en-GB"/>
              </a:p>
            </p:txBody>
          </p:sp>
          <p:sp>
            <p:nvSpPr>
              <p:cNvPr id="11" name="Flowchart: Alternate Process 10">
                <a:extLst>
                  <a:ext uri="{FF2B5EF4-FFF2-40B4-BE49-F238E27FC236}">
                    <a16:creationId xmlns:a16="http://schemas.microsoft.com/office/drawing/2014/main" id="{BE5BEF00-AD00-4DE8-A62F-5C7A28204DC5}"/>
                  </a:ext>
                </a:extLst>
              </p:cNvPr>
              <p:cNvSpPr/>
              <p:nvPr/>
            </p:nvSpPr>
            <p:spPr>
              <a:xfrm>
                <a:off x="5592292" y="1983844"/>
                <a:ext cx="1516185" cy="734646"/>
              </a:xfrm>
              <a:prstGeom prst="flowChartAlternateProcess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hr-HR"/>
                  <a:t>Izvještaj postupka spreman</a:t>
                </a:r>
                <a:endParaRPr lang="en-GB"/>
              </a:p>
            </p:txBody>
          </p:sp>
          <p:sp>
            <p:nvSpPr>
              <p:cNvPr id="12" name="Flowchart: Alternate Process 11">
                <a:extLst>
                  <a:ext uri="{FF2B5EF4-FFF2-40B4-BE49-F238E27FC236}">
                    <a16:creationId xmlns:a16="http://schemas.microsoft.com/office/drawing/2014/main" id="{669BDA82-8EAD-4FA6-8625-F34E862665E5}"/>
                  </a:ext>
                </a:extLst>
              </p:cNvPr>
              <p:cNvSpPr/>
              <p:nvPr/>
            </p:nvSpPr>
            <p:spPr>
              <a:xfrm>
                <a:off x="7365209" y="1171045"/>
                <a:ext cx="1516185" cy="734646"/>
              </a:xfrm>
              <a:prstGeom prst="flowChartAlternateProcess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hr-HR"/>
                  <a:t>Postupak završen</a:t>
                </a:r>
                <a:endParaRPr lang="en-GB"/>
              </a:p>
            </p:txBody>
          </p:sp>
          <p:sp>
            <p:nvSpPr>
              <p:cNvPr id="13" name="Flowchart: Alternate Process 12">
                <a:extLst>
                  <a:ext uri="{FF2B5EF4-FFF2-40B4-BE49-F238E27FC236}">
                    <a16:creationId xmlns:a16="http://schemas.microsoft.com/office/drawing/2014/main" id="{8D6FD399-1CA6-4B95-A3EC-DA0172E30D0A}"/>
                  </a:ext>
                </a:extLst>
              </p:cNvPr>
              <p:cNvSpPr/>
              <p:nvPr/>
            </p:nvSpPr>
            <p:spPr>
              <a:xfrm>
                <a:off x="7365208" y="2796528"/>
                <a:ext cx="1516185" cy="734646"/>
              </a:xfrm>
              <a:prstGeom prst="flowChartAlternateProcess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hr-HR"/>
                  <a:t>Pismo očekivanja</a:t>
                </a:r>
                <a:endParaRPr lang="en-GB"/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C54C90E0-52C1-4498-A464-EA7D81F564D6}"/>
                  </a:ext>
                </a:extLst>
              </p:cNvPr>
              <p:cNvCxnSpPr>
                <a:stCxn id="3" idx="3"/>
                <a:endCxn id="9" idx="1"/>
              </p:cNvCxnSpPr>
              <p:nvPr/>
            </p:nvCxnSpPr>
            <p:spPr>
              <a:xfrm>
                <a:off x="1789723" y="2351167"/>
                <a:ext cx="2567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2E8CB59-3340-46B1-ABAA-4C11C3007F73}"/>
                  </a:ext>
                </a:extLst>
              </p:cNvPr>
              <p:cNvCxnSpPr>
                <a:cxnSpLocks/>
                <a:stCxn id="9" idx="3"/>
                <a:endCxn id="10" idx="1"/>
              </p:cNvCxnSpPr>
              <p:nvPr/>
            </p:nvCxnSpPr>
            <p:spPr>
              <a:xfrm>
                <a:off x="3562641" y="2351167"/>
                <a:ext cx="2567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8E250F74-C205-4B74-B432-C850B07CC991}"/>
                  </a:ext>
                </a:extLst>
              </p:cNvPr>
              <p:cNvCxnSpPr>
                <a:cxnSpLocks/>
                <a:stCxn id="10" idx="3"/>
                <a:endCxn id="11" idx="1"/>
              </p:cNvCxnSpPr>
              <p:nvPr/>
            </p:nvCxnSpPr>
            <p:spPr>
              <a:xfrm>
                <a:off x="5335559" y="2351167"/>
                <a:ext cx="2567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Connector: Elbow 28">
                <a:extLst>
                  <a:ext uri="{FF2B5EF4-FFF2-40B4-BE49-F238E27FC236}">
                    <a16:creationId xmlns:a16="http://schemas.microsoft.com/office/drawing/2014/main" id="{A3BCB872-436B-4E84-8DB1-C412F97E8BA9}"/>
                  </a:ext>
                </a:extLst>
              </p:cNvPr>
              <p:cNvCxnSpPr>
                <a:cxnSpLocks/>
                <a:stCxn id="11" idx="3"/>
                <a:endCxn id="13" idx="1"/>
              </p:cNvCxnSpPr>
              <p:nvPr/>
            </p:nvCxnSpPr>
            <p:spPr>
              <a:xfrm>
                <a:off x="7108477" y="2351167"/>
                <a:ext cx="256731" cy="812684"/>
              </a:xfrm>
              <a:prstGeom prst="bentConnector3">
                <a:avLst>
                  <a:gd name="adj1" fmla="val 50000"/>
                </a:avLst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6" name="Connector: Elbow 45">
              <a:extLst>
                <a:ext uri="{FF2B5EF4-FFF2-40B4-BE49-F238E27FC236}">
                  <a16:creationId xmlns:a16="http://schemas.microsoft.com/office/drawing/2014/main" id="{423E44B2-6BD5-4558-8916-5B992EAA4BAC}"/>
                </a:ext>
              </a:extLst>
            </p:cNvPr>
            <p:cNvCxnSpPr>
              <a:stCxn id="11" idx="3"/>
              <a:endCxn id="12" idx="1"/>
            </p:cNvCxnSpPr>
            <p:nvPr/>
          </p:nvCxnSpPr>
          <p:spPr>
            <a:xfrm flipV="1">
              <a:off x="7108477" y="1429503"/>
              <a:ext cx="256732" cy="812799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8350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30FD91-DAEA-4601-B0AB-B559F9778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Unos temeljnih podataka za izvještaj </a:t>
            </a:r>
            <a:endParaRPr lang="en-GB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01CA7B0-FD13-4BA3-A238-5895DDD2D6D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61" y="1322285"/>
            <a:ext cx="4500000" cy="3068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C67489D-D31E-4BB8-B2D7-9D316B594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4772" y="1288531"/>
            <a:ext cx="3560578" cy="3263504"/>
          </a:xfrm>
        </p:spPr>
        <p:txBody>
          <a:bodyPr/>
          <a:lstStyle/>
          <a:p>
            <a:pPr marL="0" indent="0">
              <a:buNone/>
            </a:pPr>
            <a:r>
              <a:rPr lang="en-GB"/>
              <a:t>Temeljni podaci</a:t>
            </a:r>
            <a:r>
              <a:rPr lang="hr-HR"/>
              <a:t> su:</a:t>
            </a:r>
            <a:r>
              <a:rPr lang="en-GB"/>
              <a:t> </a:t>
            </a:r>
            <a:endParaRPr lang="hr-HR"/>
          </a:p>
          <a:p>
            <a:r>
              <a:rPr lang="hr-HR"/>
              <a:t>S</a:t>
            </a:r>
            <a:r>
              <a:rPr lang="en-GB"/>
              <a:t>tudijsk</a:t>
            </a:r>
            <a:r>
              <a:rPr lang="hr-HR"/>
              <a:t>i</a:t>
            </a:r>
            <a:r>
              <a:rPr lang="en-GB"/>
              <a:t> program</a:t>
            </a:r>
            <a:r>
              <a:rPr lang="hr-HR"/>
              <a:t>i (predpriprema iz ISeVO-a)</a:t>
            </a:r>
          </a:p>
          <a:p>
            <a:r>
              <a:rPr lang="hr-HR"/>
              <a:t>P</a:t>
            </a:r>
            <a:r>
              <a:rPr lang="en-GB"/>
              <a:t>odručja i polja</a:t>
            </a:r>
            <a:r>
              <a:rPr lang="hr-HR"/>
              <a:t> (predpriprema iz ISeVO-a)</a:t>
            </a:r>
          </a:p>
          <a:p>
            <a:r>
              <a:rPr lang="en-GB"/>
              <a:t>Nastavni</a:t>
            </a:r>
            <a:r>
              <a:rPr lang="hr-HR"/>
              <a:t>ci (dohvat iz CroRIS-a, obavezno)</a:t>
            </a:r>
          </a:p>
          <a:p>
            <a:r>
              <a:rPr lang="en-GB"/>
              <a:t>Predmet</a:t>
            </a:r>
            <a:r>
              <a:rPr lang="hr-HR"/>
              <a:t>i (upis, dohvat iz ISVU-a, učitavanje iz csv-a, povezivanje sa studijskim programom)</a:t>
            </a:r>
          </a:p>
          <a:p>
            <a:r>
              <a:rPr lang="hr-HR"/>
              <a:t>I</a:t>
            </a:r>
            <a:r>
              <a:rPr lang="en-GB"/>
              <a:t>shod</a:t>
            </a:r>
            <a:r>
              <a:rPr lang="hr-HR"/>
              <a:t>i</a:t>
            </a:r>
            <a:r>
              <a:rPr lang="en-GB"/>
              <a:t> učenja</a:t>
            </a:r>
            <a:r>
              <a:rPr lang="hr-HR"/>
              <a:t> (upis, dohvat iz ISVU-a, učitavanje iz csv-a</a:t>
            </a:r>
          </a:p>
          <a:p>
            <a:pPr marL="0" indent="0">
              <a:buNone/>
            </a:pPr>
            <a:endParaRPr lang="hr-HR"/>
          </a:p>
          <a:p>
            <a:pPr marL="0" indent="0">
              <a:buNone/>
            </a:pP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AA73C-AC30-42E4-A851-2343C2A4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659DF-DC41-4C02-978D-D3D6892AD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04B725A2-36E9-462B-9BE3-DB05E8DE5C92}"/>
              </a:ext>
            </a:extLst>
          </p:cNvPr>
          <p:cNvSpPr/>
          <p:nvPr/>
        </p:nvSpPr>
        <p:spPr>
          <a:xfrm>
            <a:off x="7762047" y="947171"/>
            <a:ext cx="1080000" cy="432000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Postupak u pripremi, VU</a:t>
            </a:r>
            <a:endParaRPr lang="en-GB" sz="1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3CFD25-3251-4347-98B1-DBF333F05855}"/>
              </a:ext>
            </a:extLst>
          </p:cNvPr>
          <p:cNvSpPr/>
          <p:nvPr/>
        </p:nvSpPr>
        <p:spPr>
          <a:xfrm>
            <a:off x="3007360" y="1681480"/>
            <a:ext cx="965200" cy="2895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494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B366-4A68-4D13-B303-7CC0C700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Unos podataka za tablice u izvještaju</a:t>
            </a:r>
            <a:endParaRPr lang="en-GB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9E688DE-6062-496A-AD65-8BDFF6309B9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46" y="1464610"/>
            <a:ext cx="7972765" cy="2118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1F2B93-2159-4EC4-A863-7345A11CDF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146" y="3701108"/>
            <a:ext cx="8007205" cy="432000"/>
          </a:xfrm>
        </p:spPr>
        <p:txBody>
          <a:bodyPr>
            <a:normAutofit fontScale="77500" lnSpcReduction="20000"/>
          </a:bodyPr>
          <a:lstStyle/>
          <a:p>
            <a:r>
              <a:rPr lang="hr-HR"/>
              <a:t>Grupirano po temama i povezanim tablicama – kao što će biti ispisano u izvještaju</a:t>
            </a:r>
          </a:p>
          <a:p>
            <a:r>
              <a:rPr lang="hr-HR"/>
              <a:t>Kretanje po tablicama </a:t>
            </a:r>
            <a:r>
              <a:rPr lang="hr-HR">
                <a:sym typeface="Wingdings" panose="05000000000000000000" pitchFamily="2" charset="2"/>
              </a:rPr>
              <a:t> izbornik na lijevoj strani ekrana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3E17-33AC-476A-9FB1-FCC57ECC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BDF8-DF78-49AE-99B1-DE956671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5109A76D-E62F-4406-9655-28D0521723FB}"/>
              </a:ext>
            </a:extLst>
          </p:cNvPr>
          <p:cNvSpPr/>
          <p:nvPr/>
        </p:nvSpPr>
        <p:spPr>
          <a:xfrm>
            <a:off x="7722098" y="947171"/>
            <a:ext cx="1119949" cy="432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Unos pokazatelja, VU</a:t>
            </a:r>
            <a:endParaRPr lang="en-GB" sz="1000"/>
          </a:p>
        </p:txBody>
      </p:sp>
    </p:spTree>
    <p:extLst>
      <p:ext uri="{BB962C8B-B14F-4D97-AF65-F5344CB8AC3E}">
        <p14:creationId xmlns:p14="http://schemas.microsoft.com/office/powerpoint/2010/main" val="1584721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B366-4A68-4D13-B303-7CC0C700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/>
              <a:t>Unos podataka za tablice u Temi I.</a:t>
            </a:r>
            <a:br>
              <a:rPr lang="hr-HR"/>
            </a:br>
            <a:r>
              <a:rPr lang="hr-HR" sz="2000"/>
              <a:t>DOKAZI O ISPUNJENOSTI KVANTITATIVNIH ZAKONSKIH UVJETA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3E17-33AC-476A-9FB1-FCC57ECC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BDF8-DF78-49AE-99B1-DE956671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5109A76D-E62F-4406-9655-28D0521723FB}"/>
              </a:ext>
            </a:extLst>
          </p:cNvPr>
          <p:cNvSpPr/>
          <p:nvPr/>
        </p:nvSpPr>
        <p:spPr>
          <a:xfrm>
            <a:off x="7722098" y="947171"/>
            <a:ext cx="1119949" cy="432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Unos pokazatelja, VU</a:t>
            </a:r>
            <a:endParaRPr lang="en-GB" sz="100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0F4B64F4-F135-4F28-91F3-9F421082A3A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43" y="1288532"/>
            <a:ext cx="4752000" cy="32467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5E5135-2488-4FFC-ABD0-F5B7C979D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5897" y="1460205"/>
            <a:ext cx="3149453" cy="30918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1a. Omjer nastavnika i studenata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1b. Kontakt sati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1c. Prostor i oprema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1d. Nastavnici u polju</a:t>
            </a:r>
          </a:p>
          <a:p>
            <a:pPr>
              <a:buFont typeface="Wingdings" panose="05000000000000000000" pitchFamily="2" charset="2"/>
              <a:buChar char="Ø"/>
            </a:pPr>
            <a:endParaRPr lang="hr-HR"/>
          </a:p>
          <a:p>
            <a:r>
              <a:rPr lang="hr-HR"/>
              <a:t>Unos podataka prilagođen tablici</a:t>
            </a:r>
          </a:p>
          <a:p>
            <a:r>
              <a:rPr lang="hr-HR"/>
              <a:t>U izvještaju je po jedna tablica 1a, 1c i 1d i više tablica 1b koliko ima studijskih programa</a:t>
            </a:r>
          </a:p>
        </p:txBody>
      </p:sp>
    </p:spTree>
    <p:extLst>
      <p:ext uri="{BB962C8B-B14F-4D97-AF65-F5344CB8AC3E}">
        <p14:creationId xmlns:p14="http://schemas.microsoft.com/office/powerpoint/2010/main" val="1045447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B366-4A68-4D13-B303-7CC0C700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/>
              <a:t>Unos podataka za tablice u Temi II.</a:t>
            </a:r>
            <a:br>
              <a:rPr lang="hr-HR"/>
            </a:br>
            <a:r>
              <a:rPr lang="hr-HR" sz="2000"/>
              <a:t>ISHODI UČENJA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3E17-33AC-476A-9FB1-FCC57ECC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BDF8-DF78-49AE-99B1-DE956671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5109A76D-E62F-4406-9655-28D0521723FB}"/>
              </a:ext>
            </a:extLst>
          </p:cNvPr>
          <p:cNvSpPr/>
          <p:nvPr/>
        </p:nvSpPr>
        <p:spPr>
          <a:xfrm>
            <a:off x="7722098" y="947171"/>
            <a:ext cx="1119949" cy="432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Unos pokazatelja, VU</a:t>
            </a:r>
            <a:endParaRPr lang="en-GB" sz="10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5E5135-2488-4FFC-ABD0-F5B7C979D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5897" y="1460205"/>
            <a:ext cx="3149453" cy="30918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2.1 Matrica: Predmet x IU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2.2 Matrica: IU x OSIU</a:t>
            </a:r>
          </a:p>
          <a:p>
            <a:pPr marL="0" indent="0">
              <a:buNone/>
            </a:pPr>
            <a:endParaRPr lang="hr-HR"/>
          </a:p>
          <a:p>
            <a:r>
              <a:rPr lang="hr-HR"/>
              <a:t>Unos podataka prilagođen tablici</a:t>
            </a:r>
          </a:p>
          <a:p>
            <a:r>
              <a:rPr lang="hr-HR"/>
              <a:t>U izvještaju ima tablica 2.1 i 2.2 koliko ima studijskih programa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A112BC5C-756B-4BD5-916A-F5293193AF3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06" y="1257284"/>
            <a:ext cx="4752000" cy="32405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78223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B366-4A68-4D13-B303-7CC0C700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13737"/>
            <a:ext cx="7886700" cy="886207"/>
          </a:xfrm>
        </p:spPr>
        <p:txBody>
          <a:bodyPr>
            <a:normAutofit fontScale="90000"/>
          </a:bodyPr>
          <a:lstStyle/>
          <a:p>
            <a:r>
              <a:rPr lang="hr-HR"/>
              <a:t>Unos podataka za tablice u temi III.</a:t>
            </a:r>
            <a:br>
              <a:rPr lang="hr-HR"/>
            </a:br>
            <a:r>
              <a:rPr lang="hr-HR" sz="2000"/>
              <a:t>UČENJE I POUČAVANJE USMJERENO NA STUDENTA – </a:t>
            </a:r>
            <a:br>
              <a:rPr lang="hr-HR" sz="2000"/>
            </a:br>
            <a:r>
              <a:rPr lang="hr-HR" sz="2000"/>
              <a:t>NASTAVNI PROCES I PODRŠKA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3E17-33AC-476A-9FB1-FCC57ECC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BDF8-DF78-49AE-99B1-DE956671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5109A76D-E62F-4406-9655-28D0521723FB}"/>
              </a:ext>
            </a:extLst>
          </p:cNvPr>
          <p:cNvSpPr/>
          <p:nvPr/>
        </p:nvSpPr>
        <p:spPr>
          <a:xfrm>
            <a:off x="7722098" y="947171"/>
            <a:ext cx="1119949" cy="432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Unos pokazatelja, VU</a:t>
            </a:r>
            <a:endParaRPr lang="en-GB" sz="10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5E5135-2488-4FFC-ABD0-F5B7C979D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5897" y="1460205"/>
            <a:ext cx="3593805" cy="30918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3.1. Broj studenata po SP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3.2. Prijave i upisi za SP prve razine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3.3. Prijave i upisi za SP druge i treće razine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3.4. Završnost SP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3.5. Mobilnost studenata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3.6. Zapošljavanje</a:t>
            </a:r>
          </a:p>
          <a:p>
            <a:pPr marL="0" indent="0">
              <a:buNone/>
            </a:pPr>
            <a:endParaRPr lang="hr-HR"/>
          </a:p>
          <a:p>
            <a:r>
              <a:rPr lang="hr-HR"/>
              <a:t>Unos podataka prilagođen tablici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F82BCFF-0815-4C02-9EE3-114EF788281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17" y="1260304"/>
            <a:ext cx="4752000" cy="3234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3816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B366-4A68-4D13-B303-7CC0C700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/>
              <a:t>Unos podataka za tablice u temi IV.</a:t>
            </a:r>
            <a:br>
              <a:rPr lang="hr-HR"/>
            </a:br>
            <a:r>
              <a:rPr lang="hr-HR" sz="2000"/>
              <a:t>NASTAVNIČKI KAPACITETI I INFRASTRUKTURA VISOKOG UČILIŠTA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3E17-33AC-476A-9FB1-FCC57ECC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BDF8-DF78-49AE-99B1-DE956671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5109A76D-E62F-4406-9655-28D0521723FB}"/>
              </a:ext>
            </a:extLst>
          </p:cNvPr>
          <p:cNvSpPr/>
          <p:nvPr/>
        </p:nvSpPr>
        <p:spPr>
          <a:xfrm>
            <a:off x="7722098" y="987035"/>
            <a:ext cx="1119949" cy="432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Unos pokazatelja, VU</a:t>
            </a:r>
            <a:endParaRPr lang="en-GB" sz="10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5E5135-2488-4FFC-ABD0-F5B7C979D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5897" y="1460205"/>
            <a:ext cx="3149453" cy="30918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4.1. Struktura osoblja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4.2. Nastavnici i suradnici na VU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4.3. Nastavnici na SP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4.4. Mobilnost nastavnika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4.5. Prostor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4.6. Kapitalna oprema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4.7. Knjižnica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4.8. Financije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B4532F1-0F87-4B83-83E4-622741716B8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83" y="1255441"/>
            <a:ext cx="4752000" cy="3244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0153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B366-4A68-4D13-B303-7CC0C700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/>
              <a:t>Unos podataka za tablice u temi V.</a:t>
            </a:r>
            <a:br>
              <a:rPr lang="hr-HR"/>
            </a:br>
            <a:r>
              <a:rPr lang="hr-HR" sz="2000"/>
              <a:t>ZNANSTVENA/UMJETNIČKA I STRUČNA DJELATNOST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83E17-33AC-476A-9FB1-FCC57ECC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CBDF8-DF78-49AE-99B1-DE956671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5109A76D-E62F-4406-9655-28D0521723FB}"/>
              </a:ext>
            </a:extLst>
          </p:cNvPr>
          <p:cNvSpPr/>
          <p:nvPr/>
        </p:nvSpPr>
        <p:spPr>
          <a:xfrm>
            <a:off x="7722098" y="947171"/>
            <a:ext cx="1119949" cy="432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Unos pokazatelja, VU</a:t>
            </a:r>
            <a:endParaRPr lang="en-GB" sz="10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5E5135-2488-4FFC-ABD0-F5B7C979D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5897" y="1460205"/>
            <a:ext cx="3149453" cy="30918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5.1. Bibliografija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5.2. Istaknute publikacije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5.3. Otvorena znanost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5.4. Bibliografija umjetnika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5.5. Otvoreni pristup ocjenskim radovima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5.6. Projekti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5.7. Konferencije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/>
              <a:t>Tablica 5.8. Časopisi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47A7F69-16F1-45CA-8FC0-5BC788CF6C2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18" y="1139411"/>
            <a:ext cx="4752000" cy="3503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92829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44D7F-CB99-44F3-8522-D98EC44C0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Generiranje izvještaja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CCE1366-2DAA-4D63-ABB1-9A2D7B8797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94188" y="1469846"/>
            <a:ext cx="3607289" cy="245818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128270" indent="-12827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/>
              <a:t>Analitički prilog generira se u tri dijela: Prilog I, Prilog II i Prilog III. Svaki prilog se generira na hrvatskom i engleskom jeziku</a:t>
            </a:r>
            <a:endParaRPr lang="en-US"/>
          </a:p>
          <a:p>
            <a:pPr marL="128270" indent="-12827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/>
              <a:t>Klikom na plavi gumb, prilog se preuzima lokalno na računalo</a:t>
            </a:r>
          </a:p>
          <a:p>
            <a:pPr marL="128270" indent="-12827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/>
              <a:t>AZVO korisnici mogu promijeniti status postupka </a:t>
            </a:r>
            <a:r>
              <a:rPr lang="hr-HR">
                <a:sym typeface="Wingdings" panose="05000000000000000000" pitchFamily="2" charset="2"/>
              </a:rPr>
              <a:t> </a:t>
            </a:r>
            <a:r>
              <a:rPr lang="hr-HR"/>
              <a:t>Postupak završen ili Pismo očekivanja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4F8BC-7E3E-4E3A-8A5E-34EB72479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9AE6F-700B-4164-B703-C2655D2C1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7DCE8B1F-2967-4804-9298-380E46947D3A}"/>
              </a:ext>
            </a:extLst>
          </p:cNvPr>
          <p:cNvSpPr/>
          <p:nvPr/>
        </p:nvSpPr>
        <p:spPr>
          <a:xfrm>
            <a:off x="7762047" y="947171"/>
            <a:ext cx="1080000" cy="4320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000"/>
              <a:t>Izvještaj postupka spreman</a:t>
            </a:r>
            <a:endParaRPr lang="en-GB" sz="100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9AADD5DB-F616-4E84-A91B-7BD9864D398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23" y="1379171"/>
            <a:ext cx="4500000" cy="3071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BA22567-96F0-4944-B164-3175513F614E}"/>
              </a:ext>
            </a:extLst>
          </p:cNvPr>
          <p:cNvSpPr/>
          <p:nvPr/>
        </p:nvSpPr>
        <p:spPr>
          <a:xfrm>
            <a:off x="3158490" y="1744980"/>
            <a:ext cx="925830" cy="247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2941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A67A9-A6B3-4397-B2DC-F7ED49A76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1731055"/>
            <a:ext cx="5915025" cy="521680"/>
          </a:xfrm>
        </p:spPr>
        <p:txBody>
          <a:bodyPr>
            <a:noAutofit/>
          </a:bodyPr>
          <a:lstStyle/>
          <a:p>
            <a:r>
              <a:rPr lang="hr-HR" sz="2800">
                <a:latin typeface="Arial"/>
                <a:cs typeface="Arial"/>
              </a:rPr>
              <a:t>Umjesto zaključka</a:t>
            </a:r>
            <a:endParaRPr lang="en-GB" sz="2800">
              <a:latin typeface="Arial"/>
              <a:cs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F192D-3D3D-4B79-B6A1-00C9DD0D39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r-HR" sz="4000" b="1">
                <a:solidFill>
                  <a:srgbClr val="C00000"/>
                </a:solidFill>
              </a:rPr>
              <a:t>Naredni koraci</a:t>
            </a:r>
            <a:endParaRPr lang="en-GB" sz="4000" b="1">
              <a:solidFill>
                <a:srgbClr val="C0000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A1B07-6191-4750-B7CB-AA15864AA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7BD9A-6472-4CBA-A8E6-AC98CE0E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Pregled procesa unosa podataka i sustava za izradu analitičkog priloga u postupku reakreditacije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200737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6888E62-76C3-4996-9752-168B1A95D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Naredni koraci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13478-1B09-494B-AABF-19DEDEE57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1600"/>
              <a:t>Imate li CroRIS koordinatora i CroRIS urednika na ustanovi?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/>
              <a:t>Ako ne, onda ih treba imenovati i trebaju dobiti pristup CroRIS-u</a:t>
            </a:r>
          </a:p>
          <a:p>
            <a:pPr lvl="1"/>
            <a:endParaRPr lang="hr-HR"/>
          </a:p>
          <a:p>
            <a:r>
              <a:rPr lang="hr-HR" sz="1600"/>
              <a:t>Odrediti osobu (ili više njih) koja će unositi podatke i generirati priloge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/>
              <a:t>Kontaktirati AZVO s imenovanjem (vidi slajd 13)</a:t>
            </a:r>
          </a:p>
          <a:p>
            <a:pPr lvl="1"/>
            <a:endParaRPr lang="hr-HR"/>
          </a:p>
          <a:p>
            <a:r>
              <a:rPr lang="hr-HR" sz="1600"/>
              <a:t>Sudjelovati na edukaciji za unos podataka: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/>
              <a:t>15. 1. 2025. u Srcu, Marohnićeva</a:t>
            </a:r>
          </a:p>
          <a:p>
            <a:endParaRPr lang="hr-HR" sz="1600"/>
          </a:p>
          <a:p>
            <a:r>
              <a:rPr lang="hr-HR" sz="1600"/>
              <a:t>Sudjelovanje na CroRIS edukaciji za urednike (po potrebi)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/>
              <a:t>Druga polovica siječnja (točan termin će biti javljen putem redovnih CroRIS kanala)</a:t>
            </a:r>
          </a:p>
          <a:p>
            <a:endParaRPr lang="en-GB" sz="16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555A8-6571-455C-BE52-9ED92BB4E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0DBC4-0BF5-4285-ADE0-07A4B207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</p:spTree>
    <p:extLst>
      <p:ext uri="{BB962C8B-B14F-4D97-AF65-F5344CB8AC3E}">
        <p14:creationId xmlns:p14="http://schemas.microsoft.com/office/powerpoint/2010/main" val="31459556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7292B7B-419E-41D1-999C-3B5695BC3AC1}"/>
              </a:ext>
            </a:extLst>
          </p:cNvPr>
          <p:cNvSpPr txBox="1"/>
          <p:nvPr/>
        </p:nvSpPr>
        <p:spPr>
          <a:xfrm>
            <a:off x="1944686" y="1074234"/>
            <a:ext cx="525462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3600" b="1">
                <a:solidFill>
                  <a:srgbClr val="D91835"/>
                </a:solidFill>
              </a:rPr>
              <a:t>Pitanja?</a:t>
            </a:r>
            <a:endParaRPr lang="en-GB" sz="3600" b="1">
              <a:solidFill>
                <a:srgbClr val="D91835"/>
              </a:solidFill>
            </a:endParaRPr>
          </a:p>
        </p:txBody>
      </p:sp>
      <p:pic>
        <p:nvPicPr>
          <p:cNvPr id="15" name="Content Placeholder 6">
            <a:extLst>
              <a:ext uri="{FF2B5EF4-FFF2-40B4-BE49-F238E27FC236}">
                <a16:creationId xmlns:a16="http://schemas.microsoft.com/office/drawing/2014/main" id="{3FA092AE-343B-45D6-8A76-2524F1E2E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569" y="1825082"/>
            <a:ext cx="4700861" cy="3129984"/>
          </a:xfrm>
          <a:prstGeom prst="ellipse">
            <a:avLst/>
          </a:prstGeom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2757865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72914"/>
            <a:ext cx="6858000" cy="1376581"/>
          </a:xfrm>
        </p:spPr>
        <p:txBody>
          <a:bodyPr/>
          <a:lstStyle/>
          <a:p>
            <a:r>
              <a:rPr lang="hr-HR"/>
              <a:t>Hvala na sudjelovanju!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E2B89B6-735F-408B-9BE2-F78D12744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3482"/>
              </p:ext>
            </p:extLst>
          </p:nvPr>
        </p:nvGraphicFramePr>
        <p:xfrm>
          <a:off x="2012938" y="1471961"/>
          <a:ext cx="4849734" cy="1231322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424867">
                  <a:extLst>
                    <a:ext uri="{9D8B030D-6E8A-4147-A177-3AD203B41FA5}">
                      <a16:colId xmlns:a16="http://schemas.microsoft.com/office/drawing/2014/main" val="559735083"/>
                    </a:ext>
                  </a:extLst>
                </a:gridCol>
                <a:gridCol w="2424867">
                  <a:extLst>
                    <a:ext uri="{9D8B030D-6E8A-4147-A177-3AD203B41FA5}">
                      <a16:colId xmlns:a16="http://schemas.microsoft.com/office/drawing/2014/main" val="2576043331"/>
                    </a:ext>
                  </a:extLst>
                </a:gridCol>
              </a:tblGrid>
              <a:tr h="615661">
                <a:tc>
                  <a:txBody>
                    <a:bodyPr/>
                    <a:lstStyle/>
                    <a:p>
                      <a:pPr algn="ctr"/>
                      <a:r>
                        <a:rPr lang="hr-HR" sz="1200" b="1"/>
                        <a:t>ISVU </a:t>
                      </a:r>
                      <a:endParaRPr lang="hr-HR" sz="1200"/>
                    </a:p>
                    <a:p>
                      <a:pPr algn="ctr"/>
                      <a:r>
                        <a:rPr lang="hr-HR" sz="1200">
                          <a:hlinkClick r:id="rId2"/>
                        </a:rPr>
                        <a:t>isvu@srce.hr</a:t>
                      </a:r>
                      <a:r>
                        <a:rPr lang="hr-HR" sz="1200"/>
                        <a:t> 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b="1"/>
                        <a:t>ISeVO</a:t>
                      </a:r>
                    </a:p>
                    <a:p>
                      <a:pPr algn="ctr"/>
                      <a:r>
                        <a:rPr lang="hr-HR" sz="1200" b="0">
                          <a:hlinkClick r:id="rId3"/>
                        </a:rPr>
                        <a:t>isevo-helpdesk@srce.hr</a:t>
                      </a:r>
                      <a:endParaRPr lang="en-GB" sz="12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1145381"/>
                  </a:ext>
                </a:extLst>
              </a:tr>
              <a:tr h="615661">
                <a:tc>
                  <a:txBody>
                    <a:bodyPr/>
                    <a:lstStyle/>
                    <a:p>
                      <a:pPr algn="ctr"/>
                      <a:r>
                        <a:rPr lang="hr-HR" sz="1200" b="1"/>
                        <a:t>e-Sveučilišta</a:t>
                      </a:r>
                      <a:endParaRPr lang="hr-HR" sz="1200"/>
                    </a:p>
                    <a:p>
                      <a:pPr algn="ctr"/>
                      <a:r>
                        <a:rPr lang="hr-HR" sz="1200">
                          <a:hlinkClick r:id="rId4"/>
                        </a:rPr>
                        <a:t>e-sveucilista@carnet.hr</a:t>
                      </a:r>
                      <a:r>
                        <a:rPr lang="hr-HR" sz="1200"/>
                        <a:t> 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200" b="1"/>
                        <a:t>Certilia</a:t>
                      </a:r>
                      <a:endParaRPr lang="hr-HR" sz="1200" b="0"/>
                    </a:p>
                    <a:p>
                      <a:pPr algn="ctr"/>
                      <a:r>
                        <a:rPr lang="en-GB" sz="12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helpdesk@certilia.com</a:t>
                      </a:r>
                      <a:r>
                        <a:rPr lang="hr-HR" sz="12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6195194"/>
                  </a:ext>
                </a:extLst>
              </a:tr>
            </a:tbl>
          </a:graphicData>
        </a:graphic>
      </p:graphicFrame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967B940-C244-46FC-990E-D98200CED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63263" y="4767263"/>
            <a:ext cx="5017474" cy="274637"/>
          </a:xfrm>
        </p:spPr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532305D-071E-4CD4-95F5-BD96A773F3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44912" y="4766164"/>
            <a:ext cx="1197135" cy="274637"/>
          </a:xfrm>
        </p:spPr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185490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C50B8C7-54D8-4122-B8FA-19F615854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/>
              <a:t>Za kraj… vizija budućeg stanja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B92E314-184D-4E48-91F1-FDCD2EB1EB40}"/>
              </a:ext>
            </a:extLst>
          </p:cNvPr>
          <p:cNvSpPr txBox="1">
            <a:spLocks/>
          </p:cNvSpPr>
          <p:nvPr/>
        </p:nvSpPr>
        <p:spPr>
          <a:xfrm>
            <a:off x="156068" y="3979314"/>
            <a:ext cx="5072340" cy="581489"/>
          </a:xfrm>
          <a:prstGeom prst="rect">
            <a:avLst/>
          </a:prstGeom>
        </p:spPr>
        <p:txBody>
          <a:bodyPr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78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r-HR" sz="900"/>
              <a:t>CroRIS = Informacijski sustav znanosti RH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r-HR" sz="900"/>
              <a:t>ISeVO = Informacijski sustav evidencija u visokom obrazovanju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r-HR" sz="900"/>
              <a:t>ISPiK = Informacijski sustav pokazatelja i kvalitete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D1164B-764D-44DE-AD3E-7367E7BBFB77}"/>
              </a:ext>
            </a:extLst>
          </p:cNvPr>
          <p:cNvGrpSpPr/>
          <p:nvPr/>
        </p:nvGrpSpPr>
        <p:grpSpPr>
          <a:xfrm>
            <a:off x="7055950" y="4346802"/>
            <a:ext cx="242405" cy="214001"/>
            <a:chOff x="6539395" y="4257358"/>
            <a:chExt cx="242405" cy="21400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7C7F865-54AE-4BF5-98D3-ACBE52A5D4E0}"/>
                </a:ext>
              </a:extLst>
            </p:cNvPr>
            <p:cNvSpPr/>
            <p:nvPr/>
          </p:nvSpPr>
          <p:spPr>
            <a:xfrm>
              <a:off x="6539395" y="4257358"/>
              <a:ext cx="242405" cy="214001"/>
            </a:xfrm>
            <a:prstGeom prst="rect">
              <a:avLst/>
            </a:prstGeom>
            <a:solidFill>
              <a:srgbClr val="C519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Star: 7 Points 19">
              <a:extLst>
                <a:ext uri="{FF2B5EF4-FFF2-40B4-BE49-F238E27FC236}">
                  <a16:creationId xmlns:a16="http://schemas.microsoft.com/office/drawing/2014/main" id="{B1622CD2-145E-47DB-A6E4-D70F57DF7E17}"/>
                </a:ext>
              </a:extLst>
            </p:cNvPr>
            <p:cNvSpPr/>
            <p:nvPr/>
          </p:nvSpPr>
          <p:spPr>
            <a:xfrm>
              <a:off x="6586594" y="4287614"/>
              <a:ext cx="148006" cy="153488"/>
            </a:xfrm>
            <a:prstGeom prst="star7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585FC7E7-D5D5-4530-8901-85C619C62689}"/>
              </a:ext>
            </a:extLst>
          </p:cNvPr>
          <p:cNvSpPr txBox="1">
            <a:spLocks/>
          </p:cNvSpPr>
          <p:nvPr/>
        </p:nvSpPr>
        <p:spPr>
          <a:xfrm>
            <a:off x="7267144" y="4346802"/>
            <a:ext cx="1788681" cy="214001"/>
          </a:xfrm>
          <a:prstGeom prst="rect">
            <a:avLst/>
          </a:prstGeom>
        </p:spPr>
        <p:txBody>
          <a:bodyPr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78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r-HR" sz="900"/>
              <a:t>Informacijski sustav u izgradnji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AFB8B6C-8182-4391-932A-15F463BE5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9FD886A-E168-4068-B988-4CF140679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Pregled procesa unosa podataka i sustava za izradu analitičkog priloga u postupku reakreditacije</a:t>
            </a:r>
            <a:endParaRPr lang="hr-HR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DCDCDC4-6A1E-4653-A224-010B78E5F84E}"/>
              </a:ext>
            </a:extLst>
          </p:cNvPr>
          <p:cNvGrpSpPr/>
          <p:nvPr/>
        </p:nvGrpSpPr>
        <p:grpSpPr>
          <a:xfrm>
            <a:off x="2118879" y="1268019"/>
            <a:ext cx="4867771" cy="2175525"/>
            <a:chOff x="1448433" y="1310195"/>
            <a:chExt cx="6198150" cy="278126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66F5ADC-FDB9-48B0-B80F-D22A0DCBDA44}"/>
                </a:ext>
              </a:extLst>
            </p:cNvPr>
            <p:cNvSpPr/>
            <p:nvPr/>
          </p:nvSpPr>
          <p:spPr>
            <a:xfrm>
              <a:off x="1975285" y="2926741"/>
              <a:ext cx="1557775" cy="416614"/>
            </a:xfrm>
            <a:prstGeom prst="rect">
              <a:avLst/>
            </a:prstGeom>
            <a:solidFill>
              <a:srgbClr val="D31A36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CroRIS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9505ED-B6FD-49C9-B1CA-3CDCC088C86D}"/>
                </a:ext>
              </a:extLst>
            </p:cNvPr>
            <p:cNvSpPr/>
            <p:nvPr/>
          </p:nvSpPr>
          <p:spPr>
            <a:xfrm>
              <a:off x="5561959" y="2926741"/>
              <a:ext cx="1557775" cy="416614"/>
            </a:xfrm>
            <a:prstGeom prst="rect">
              <a:avLst/>
            </a:prstGeom>
            <a:solidFill>
              <a:srgbClr val="C91734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ISeVO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839F23B-3893-42FD-AD10-9721FEEEEA47}"/>
                </a:ext>
              </a:extLst>
            </p:cNvPr>
            <p:cNvSpPr/>
            <p:nvPr/>
          </p:nvSpPr>
          <p:spPr>
            <a:xfrm>
              <a:off x="4017989" y="3736662"/>
              <a:ext cx="1087297" cy="354796"/>
            </a:xfrm>
            <a:prstGeom prst="rect">
              <a:avLst/>
            </a:prstGeom>
            <a:solidFill>
              <a:srgbClr val="D71534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ISPiK</a:t>
              </a:r>
            </a:p>
          </p:txBody>
        </p:sp>
        <p:sp>
          <p:nvSpPr>
            <p:cNvPr id="17" name="Cloud 16">
              <a:extLst>
                <a:ext uri="{FF2B5EF4-FFF2-40B4-BE49-F238E27FC236}">
                  <a16:creationId xmlns:a16="http://schemas.microsoft.com/office/drawing/2014/main" id="{7833514D-46B5-448C-AB71-1E673DC60322}"/>
                </a:ext>
              </a:extLst>
            </p:cNvPr>
            <p:cNvSpPr/>
            <p:nvPr/>
          </p:nvSpPr>
          <p:spPr>
            <a:xfrm>
              <a:off x="1448433" y="1310195"/>
              <a:ext cx="2611477" cy="977833"/>
            </a:xfrm>
            <a:prstGeom prst="cloud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1400"/>
                <a:t>CroRIS izvori podataka</a:t>
              </a:r>
            </a:p>
          </p:txBody>
        </p:sp>
        <p:sp>
          <p:nvSpPr>
            <p:cNvPr id="18" name="Arrow: Left-Right 17">
              <a:extLst>
                <a:ext uri="{FF2B5EF4-FFF2-40B4-BE49-F238E27FC236}">
                  <a16:creationId xmlns:a16="http://schemas.microsoft.com/office/drawing/2014/main" id="{8D57197D-E251-498D-8A47-8CAADEA6AC58}"/>
                </a:ext>
              </a:extLst>
            </p:cNvPr>
            <p:cNvSpPr/>
            <p:nvPr/>
          </p:nvSpPr>
          <p:spPr>
            <a:xfrm rot="5400000">
              <a:off x="2578429" y="2413214"/>
              <a:ext cx="351485" cy="317071"/>
            </a:xfrm>
            <a:prstGeom prst="leftRightArrow">
              <a:avLst>
                <a:gd name="adj1" fmla="val 50000"/>
                <a:gd name="adj2" fmla="val 26058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sz="1800"/>
            </a:p>
          </p:txBody>
        </p:sp>
        <p:sp>
          <p:nvSpPr>
            <p:cNvPr id="24" name="Cloud 23">
              <a:extLst>
                <a:ext uri="{FF2B5EF4-FFF2-40B4-BE49-F238E27FC236}">
                  <a16:creationId xmlns:a16="http://schemas.microsoft.com/office/drawing/2014/main" id="{479E3CC9-2CEF-4C82-B76E-A8970D0EF80F}"/>
                </a:ext>
              </a:extLst>
            </p:cNvPr>
            <p:cNvSpPr/>
            <p:nvPr/>
          </p:nvSpPr>
          <p:spPr>
            <a:xfrm>
              <a:off x="5035106" y="1310195"/>
              <a:ext cx="2611477" cy="977490"/>
            </a:xfrm>
            <a:prstGeom prst="cloud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1400"/>
                <a:t>ISeVO izvori podataka</a:t>
              </a:r>
            </a:p>
          </p:txBody>
        </p:sp>
        <p:sp>
          <p:nvSpPr>
            <p:cNvPr id="25" name="Arrow: Left-Right 24">
              <a:extLst>
                <a:ext uri="{FF2B5EF4-FFF2-40B4-BE49-F238E27FC236}">
                  <a16:creationId xmlns:a16="http://schemas.microsoft.com/office/drawing/2014/main" id="{21A41076-A578-4265-9CA7-46C32D4E0183}"/>
                </a:ext>
              </a:extLst>
            </p:cNvPr>
            <p:cNvSpPr/>
            <p:nvPr/>
          </p:nvSpPr>
          <p:spPr>
            <a:xfrm>
              <a:off x="3984679" y="2959306"/>
              <a:ext cx="1153917" cy="351485"/>
            </a:xfrm>
            <a:prstGeom prst="leftRightArrow">
              <a:avLst>
                <a:gd name="adj1" fmla="val 50000"/>
                <a:gd name="adj2" fmla="val 26058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sz="1800"/>
            </a:p>
          </p:txBody>
        </p:sp>
        <p:sp>
          <p:nvSpPr>
            <p:cNvPr id="14" name="Arrow: Left-Right 13">
              <a:extLst>
                <a:ext uri="{FF2B5EF4-FFF2-40B4-BE49-F238E27FC236}">
                  <a16:creationId xmlns:a16="http://schemas.microsoft.com/office/drawing/2014/main" id="{20A62AF1-534D-4F6A-B4F3-0F03BAB3FEFC}"/>
                </a:ext>
              </a:extLst>
            </p:cNvPr>
            <p:cNvSpPr/>
            <p:nvPr/>
          </p:nvSpPr>
          <p:spPr>
            <a:xfrm rot="5400000">
              <a:off x="6165103" y="2427773"/>
              <a:ext cx="351485" cy="317071"/>
            </a:xfrm>
            <a:prstGeom prst="leftRightArrow">
              <a:avLst>
                <a:gd name="adj1" fmla="val 50000"/>
                <a:gd name="adj2" fmla="val 26058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sz="1800"/>
            </a:p>
          </p:txBody>
        </p:sp>
        <p:sp>
          <p:nvSpPr>
            <p:cNvPr id="4" name="Star: 7 Points 3">
              <a:extLst>
                <a:ext uri="{FF2B5EF4-FFF2-40B4-BE49-F238E27FC236}">
                  <a16:creationId xmlns:a16="http://schemas.microsoft.com/office/drawing/2014/main" id="{666DE64F-F879-469C-BB10-48A794717E21}"/>
                </a:ext>
              </a:extLst>
            </p:cNvPr>
            <p:cNvSpPr/>
            <p:nvPr/>
          </p:nvSpPr>
          <p:spPr>
            <a:xfrm>
              <a:off x="4926744" y="3780851"/>
              <a:ext cx="148006" cy="153488"/>
            </a:xfrm>
            <a:prstGeom prst="star7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Star: 7 Points 18">
              <a:extLst>
                <a:ext uri="{FF2B5EF4-FFF2-40B4-BE49-F238E27FC236}">
                  <a16:creationId xmlns:a16="http://schemas.microsoft.com/office/drawing/2014/main" id="{9B7AFCBD-CB92-4504-9656-A83F5F469ADF}"/>
                </a:ext>
              </a:extLst>
            </p:cNvPr>
            <p:cNvSpPr/>
            <p:nvPr/>
          </p:nvSpPr>
          <p:spPr>
            <a:xfrm>
              <a:off x="6907944" y="2972601"/>
              <a:ext cx="148006" cy="153488"/>
            </a:xfrm>
            <a:prstGeom prst="star7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Arrow: Bent-Up 14">
              <a:extLst>
                <a:ext uri="{FF2B5EF4-FFF2-40B4-BE49-F238E27FC236}">
                  <a16:creationId xmlns:a16="http://schemas.microsoft.com/office/drawing/2014/main" id="{1861F9CB-658F-4E82-B2E6-39357BDD9F21}"/>
                </a:ext>
              </a:extLst>
            </p:cNvPr>
            <p:cNvSpPr/>
            <p:nvPr/>
          </p:nvSpPr>
          <p:spPr>
            <a:xfrm rot="5400000">
              <a:off x="2949291" y="3182171"/>
              <a:ext cx="594876" cy="1108982"/>
            </a:xfrm>
            <a:prstGeom prst="bentUpArrow">
              <a:avLst>
                <a:gd name="adj1" fmla="val 25000"/>
                <a:gd name="adj2" fmla="val 25000"/>
                <a:gd name="adj3" fmla="val 1998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Arrow: Bent-Up 25">
              <a:extLst>
                <a:ext uri="{FF2B5EF4-FFF2-40B4-BE49-F238E27FC236}">
                  <a16:creationId xmlns:a16="http://schemas.microsoft.com/office/drawing/2014/main" id="{1C5F36A3-074D-4F29-A145-81E549ACA3E6}"/>
                </a:ext>
              </a:extLst>
            </p:cNvPr>
            <p:cNvSpPr/>
            <p:nvPr/>
          </p:nvSpPr>
          <p:spPr>
            <a:xfrm rot="16200000" flipH="1">
              <a:off x="5579108" y="3176688"/>
              <a:ext cx="594876" cy="1108982"/>
            </a:xfrm>
            <a:prstGeom prst="bentUpArrow">
              <a:avLst>
                <a:gd name="adj1" fmla="val 25000"/>
                <a:gd name="adj2" fmla="val 25000"/>
                <a:gd name="adj3" fmla="val 1998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4E47B385-73B2-4CC1-A0AB-5B9CED5463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914" y="2491784"/>
            <a:ext cx="1221962" cy="36658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0E3DDEB-FF32-42BE-A22A-6998C6A683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793" y="2169446"/>
            <a:ext cx="1383943" cy="103795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C682AD7-DC83-4A48-A947-D0E0FC1836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902" y="3510251"/>
            <a:ext cx="853918" cy="52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670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35E4DFA-8028-D7FF-49D8-DA586146EC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841109"/>
            <a:ext cx="7846176" cy="3838015"/>
          </a:xfrm>
          <a:noFill/>
        </p:spPr>
        <p:txBody>
          <a:bodyPr vert="horz" lIns="68580" tIns="34290" rIns="68580" bIns="34290" rtlCol="0" anchor="t">
            <a:normAutofit/>
          </a:bodyPr>
          <a:lstStyle/>
          <a:p>
            <a:pPr marL="170974" indent="-170974">
              <a:buFont typeface="Wingdings" panose="020B0604020202020204" pitchFamily="34" charset="0"/>
              <a:buChar char="§"/>
            </a:pPr>
            <a:r>
              <a:rPr lang="en-GB" sz="1800">
                <a:latin typeface="Arial"/>
                <a:cs typeface="Arial"/>
              </a:rPr>
              <a:t>Investment: </a:t>
            </a:r>
            <a:r>
              <a:rPr lang="en-GB" sz="1800" b="1">
                <a:solidFill>
                  <a:srgbClr val="C00000"/>
                </a:solidFill>
                <a:latin typeface="Arial"/>
                <a:cs typeface="Arial"/>
              </a:rPr>
              <a:t>Digital transformation of higher education</a:t>
            </a:r>
          </a:p>
          <a:p>
            <a:pPr marL="170974" indent="-170974">
              <a:buFont typeface="Wingdings" panose="020B0604020202020204" pitchFamily="34" charset="0"/>
              <a:buChar char="§"/>
            </a:pPr>
            <a:r>
              <a:rPr lang="en-GB" sz="1800">
                <a:latin typeface="Arial"/>
                <a:cs typeface="Arial"/>
              </a:rPr>
              <a:t>Investment holder: Ministry of Science and Education</a:t>
            </a:r>
          </a:p>
          <a:p>
            <a:pPr marL="170974" indent="-170974">
              <a:buFont typeface="Wingdings" panose="020B0604020202020204" pitchFamily="34" charset="0"/>
              <a:buChar char="§"/>
            </a:pPr>
            <a:r>
              <a:rPr lang="en-GB" sz="1800">
                <a:latin typeface="Arial"/>
                <a:cs typeface="Arial"/>
              </a:rPr>
              <a:t>Project </a:t>
            </a:r>
            <a:r>
              <a:rPr lang="hr-HR" sz="1800">
                <a:latin typeface="Arial"/>
                <a:cs typeface="Arial"/>
              </a:rPr>
              <a:t>coordinator</a:t>
            </a:r>
            <a:r>
              <a:rPr lang="en-GB" sz="1800">
                <a:latin typeface="Arial"/>
                <a:cs typeface="Arial"/>
              </a:rPr>
              <a:t>: Croatian Academic and Research Network - CARNET</a:t>
            </a:r>
          </a:p>
          <a:p>
            <a:pPr marL="170974" indent="-170974">
              <a:buFont typeface="Wingdings" panose="020B0604020202020204" pitchFamily="34" charset="0"/>
              <a:buChar char="§"/>
            </a:pPr>
            <a:r>
              <a:rPr lang="en-GB" sz="1800">
                <a:latin typeface="Arial"/>
                <a:cs typeface="Arial"/>
              </a:rPr>
              <a:t>Project value: 84 million euros</a:t>
            </a:r>
          </a:p>
          <a:p>
            <a:pPr marL="170974" indent="-170974">
              <a:buFont typeface="Wingdings" panose="020B0604020202020204" pitchFamily="34" charset="0"/>
              <a:buChar char="§"/>
            </a:pPr>
            <a:r>
              <a:rPr lang="en-GB" sz="1800">
                <a:latin typeface="Arial"/>
                <a:cs typeface="Arial"/>
              </a:rPr>
              <a:t>Implementation period: 1.3.2022. - 31.12.2025.</a:t>
            </a:r>
          </a:p>
          <a:p>
            <a:pPr marL="170974" indent="-170974">
              <a:buFont typeface="Wingdings" panose="020B0604020202020204" pitchFamily="34" charset="0"/>
              <a:buChar char="§"/>
            </a:pPr>
            <a:r>
              <a:rPr lang="en-GB" sz="1800">
                <a:latin typeface="Arial"/>
                <a:cs typeface="Arial"/>
              </a:rPr>
              <a:t>Partners:</a:t>
            </a:r>
          </a:p>
          <a:p>
            <a:pPr marL="428142" lvl="1" indent="-170974">
              <a:buFont typeface="Wingdings" panose="020B0604020202020204" pitchFamily="34" charset="0"/>
              <a:buChar char="§"/>
            </a:pPr>
            <a:r>
              <a:rPr lang="en-GB" sz="1800">
                <a:latin typeface="Arial"/>
                <a:cs typeface="Arial"/>
              </a:rPr>
              <a:t>University Computing Center (Srce)</a:t>
            </a:r>
          </a:p>
          <a:p>
            <a:pPr marL="428142" lvl="1" indent="-170974">
              <a:buFont typeface="Wingdings" panose="020B0604020202020204" pitchFamily="34" charset="0"/>
              <a:buChar char="§"/>
            </a:pPr>
            <a:r>
              <a:rPr lang="en-GB" sz="1800">
                <a:latin typeface="Arial"/>
                <a:cs typeface="Arial"/>
              </a:rPr>
              <a:t>Agency for Science and Higher Education (AZVO)</a:t>
            </a:r>
          </a:p>
          <a:p>
            <a:pPr marL="428142" lvl="1" indent="-170974">
              <a:buFont typeface="Wingdings" panose="020B0604020202020204" pitchFamily="34" charset="0"/>
              <a:buChar char="§"/>
            </a:pPr>
            <a:r>
              <a:rPr lang="en-GB" sz="1800">
                <a:latin typeface="Arial"/>
                <a:cs typeface="Arial"/>
              </a:rPr>
              <a:t>National University Library (NSK)</a:t>
            </a:r>
            <a:endParaRPr lang="en-US" sz="1800">
              <a:latin typeface="Arial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CE6BB4-A55A-7B32-B1EF-46290FE49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4190"/>
            <a:ext cx="7886700" cy="766919"/>
          </a:xfrm>
        </p:spPr>
        <p:txBody>
          <a:bodyPr>
            <a:normAutofit/>
          </a:bodyPr>
          <a:lstStyle/>
          <a:p>
            <a:r>
              <a:rPr 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e-Sveučilišta</a:t>
            </a:r>
            <a:r>
              <a:rPr lang="hr-HR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Project</a:t>
            </a:r>
            <a:endParaRPr lang="en-US" sz="280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9DF16A39-1BB6-8A90-F280-ADACF09A7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24" y="3703104"/>
            <a:ext cx="2899247" cy="6904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6CD006-C7A4-195C-15B4-D734217BFCE5}"/>
              </a:ext>
            </a:extLst>
          </p:cNvPr>
          <p:cNvSpPr txBox="1"/>
          <p:nvPr/>
        </p:nvSpPr>
        <p:spPr>
          <a:xfrm>
            <a:off x="2954246" y="3748393"/>
            <a:ext cx="2558442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50">
                <a:ea typeface="+mn-lt"/>
                <a:cs typeface="+mn-lt"/>
              </a:rPr>
              <a:t>e-Sveučilišta </a:t>
            </a:r>
            <a:r>
              <a:rPr lang="hr-HR" sz="1050">
                <a:ea typeface="+mn-lt"/>
                <a:cs typeface="+mn-lt"/>
              </a:rPr>
              <a:t>project is funded from the N</a:t>
            </a:r>
            <a:r>
              <a:rPr lang="en-GB" sz="1050">
                <a:ea typeface="+mn-lt"/>
                <a:cs typeface="+mn-lt"/>
              </a:rPr>
              <a:t>ational recovery and resilience plan</a:t>
            </a:r>
            <a:endParaRPr lang="hr-HR" sz="1050">
              <a:ea typeface="+mn-lt"/>
              <a:cs typeface="+mn-lt"/>
            </a:endParaRPr>
          </a:p>
          <a:p>
            <a:pPr algn="ctr"/>
            <a:r>
              <a:rPr lang="en-US" sz="1050">
                <a:ea typeface="+mn-lt"/>
                <a:cs typeface="+mn-lt"/>
              </a:rPr>
              <a:t> 2021. – 2026.</a:t>
            </a:r>
            <a:r>
              <a:rPr lang="en-US" sz="1050">
                <a:cs typeface="Arial"/>
              </a:rPr>
              <a:t> </a:t>
            </a:r>
            <a:endParaRPr lang="en-US" sz="1013"/>
          </a:p>
        </p:txBody>
      </p:sp>
      <p:pic>
        <p:nvPicPr>
          <p:cNvPr id="3" name="Picture 4" descr="Icon&#10;&#10;Description automatically generated">
            <a:extLst>
              <a:ext uri="{FF2B5EF4-FFF2-40B4-BE49-F238E27FC236}">
                <a16:creationId xmlns:a16="http://schemas.microsoft.com/office/drawing/2014/main" id="{7F850CC5-AAE4-11B3-52A6-9793595B52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5934" y="3817207"/>
            <a:ext cx="2623067" cy="3024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9D079B-CA9D-1868-DD17-0185CEE72FD9}"/>
              </a:ext>
            </a:extLst>
          </p:cNvPr>
          <p:cNvSpPr txBox="1"/>
          <p:nvPr/>
        </p:nvSpPr>
        <p:spPr>
          <a:xfrm>
            <a:off x="1887116" y="4476363"/>
            <a:ext cx="4961552" cy="1905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r-HR" sz="788" i="1"/>
              <a:t>Content of this presentation is sole responsibility of the </a:t>
            </a:r>
            <a:r>
              <a:rPr lang="en-GB" sz="788" i="1"/>
              <a:t>University of Zagreb, University Computing Centre</a:t>
            </a:r>
            <a:endParaRPr lang="en-US" sz="788" i="1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967B940-C244-46FC-990E-D98200CED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63263" y="4767263"/>
            <a:ext cx="5017474" cy="274637"/>
          </a:xfrm>
        </p:spPr>
        <p:txBody>
          <a:bodyPr/>
          <a:lstStyle/>
          <a:p>
            <a:r>
              <a:rPr lang="hr-HR"/>
              <a:t>Pregled procesa unosa podataka i sustava za izradu analitičkog priloga u postupku reakreditacije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532305D-071E-4CD4-95F5-BD96A773F3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44912" y="4766164"/>
            <a:ext cx="1197135" cy="274637"/>
          </a:xfrm>
        </p:spPr>
        <p:txBody>
          <a:bodyPr/>
          <a:lstStyle/>
          <a:p>
            <a:r>
              <a:rPr lang="en-US"/>
              <a:t>17. 12. 2024.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08803682"/>
      </p:ext>
    </p:extLst>
  </p:cSld>
  <p:clrMapOvr>
    <a:masterClrMapping/>
  </p:clrMapOvr>
</p:sld>
</file>

<file path=ppt/theme/theme1.xml><?xml version="1.0" encoding="utf-8"?>
<a:theme xmlns:a="http://schemas.openxmlformats.org/drawingml/2006/main" name="Srce_Tema1_16x9">
  <a:themeElements>
    <a:clrScheme name="Srce boje">
      <a:dk1>
        <a:srgbClr val="0C0C0C"/>
      </a:dk1>
      <a:lt1>
        <a:srgbClr val="FFFFFF"/>
      </a:lt1>
      <a:dk2>
        <a:srgbClr val="0C0C0C"/>
      </a:dk2>
      <a:lt2>
        <a:srgbClr val="FFFFFF"/>
      </a:lt2>
      <a:accent1>
        <a:srgbClr val="D71635"/>
      </a:accent1>
      <a:accent2>
        <a:srgbClr val="E39717"/>
      </a:accent2>
      <a:accent3>
        <a:srgbClr val="0095DA"/>
      </a:accent3>
      <a:accent4>
        <a:srgbClr val="80C342"/>
      </a:accent4>
      <a:accent5>
        <a:srgbClr val="00AB4E"/>
      </a:accent5>
      <a:accent6>
        <a:srgbClr val="B04C46"/>
      </a:accent6>
      <a:hlink>
        <a:srgbClr val="D71635"/>
      </a:hlink>
      <a:folHlink>
        <a:srgbClr val="D71635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rce_Tema1_16x9" id="{476E04C6-ED46-4774-BC39-1C443F715698}" vid="{90F83EFC-DEE1-42FC-8BFD-555EDA227AE0}"/>
    </a:ext>
  </a:extLst>
</a:theme>
</file>

<file path=ppt/theme/theme2.xml><?xml version="1.0" encoding="utf-8"?>
<a:theme xmlns:a="http://schemas.openxmlformats.org/drawingml/2006/main" name="1_Custom Design">
  <a:themeElements>
    <a:clrScheme name="Srce boje">
      <a:dk1>
        <a:srgbClr val="0C0C0C"/>
      </a:dk1>
      <a:lt1>
        <a:srgbClr val="FFFFFF"/>
      </a:lt1>
      <a:dk2>
        <a:srgbClr val="0C0C0C"/>
      </a:dk2>
      <a:lt2>
        <a:srgbClr val="FFFFFF"/>
      </a:lt2>
      <a:accent1>
        <a:srgbClr val="D71635"/>
      </a:accent1>
      <a:accent2>
        <a:srgbClr val="E39717"/>
      </a:accent2>
      <a:accent3>
        <a:srgbClr val="0095DA"/>
      </a:accent3>
      <a:accent4>
        <a:srgbClr val="80C342"/>
      </a:accent4>
      <a:accent5>
        <a:srgbClr val="00AB4E"/>
      </a:accent5>
      <a:accent6>
        <a:srgbClr val="B04C46"/>
      </a:accent6>
      <a:hlink>
        <a:srgbClr val="D71635"/>
      </a:hlink>
      <a:folHlink>
        <a:srgbClr val="D71635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9B0DAF96B3B244B43C6B7E03879906" ma:contentTypeVersion="13" ma:contentTypeDescription="Create a new document." ma:contentTypeScope="" ma:versionID="2cf3ce88f6b14085276262e4b6db7016">
  <xsd:schema xmlns:xsd="http://www.w3.org/2001/XMLSchema" xmlns:xs="http://www.w3.org/2001/XMLSchema" xmlns:p="http://schemas.microsoft.com/office/2006/metadata/properties" xmlns:ns2="fc51332f-ee16-464a-a9e9-88af57eca549" xmlns:ns3="b9eef8d8-e6c9-4a26-a3a6-1bf4bb6e538d" targetNamespace="http://schemas.microsoft.com/office/2006/metadata/properties" ma:root="true" ma:fieldsID="06ad332e130c60ceff3d4bbc099b60f8" ns2:_="" ns3:_="">
    <xsd:import namespace="fc51332f-ee16-464a-a9e9-88af57eca549"/>
    <xsd:import namespace="b9eef8d8-e6c9-4a26-a3a6-1bf4bb6e53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51332f-ee16-464a-a9e9-88af57eca5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28c0565-f2bf-4097-a5be-b70e64f7fc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eef8d8-e6c9-4a26-a3a6-1bf4bb6e538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e18deb9-236d-4996-9fb0-1932268eb71f}" ma:internalName="TaxCatchAll" ma:showField="CatchAllData" ma:web="b9eef8d8-e6c9-4a26-a3a6-1bf4bb6e53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9eef8d8-e6c9-4a26-a3a6-1bf4bb6e538d" xsi:nil="true"/>
    <lcf76f155ced4ddcb4097134ff3c332f xmlns="fc51332f-ee16-464a-a9e9-88af57eca54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965867-DBFA-49B6-9D13-12C85803B621}">
  <ds:schemaRefs>
    <ds:schemaRef ds:uri="b9eef8d8-e6c9-4a26-a3a6-1bf4bb6e538d"/>
    <ds:schemaRef ds:uri="fc51332f-ee16-464a-a9e9-88af57eca54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57A2A2D-CD53-445B-B8D8-09A19C8BD79C}">
  <ds:schemaRefs>
    <ds:schemaRef ds:uri="b9eef8d8-e6c9-4a26-a3a6-1bf4bb6e538d"/>
    <ds:schemaRef ds:uri="fc51332f-ee16-464a-a9e9-88af57eca54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8E3946A-68F3-4425-BFC2-1120AA21F3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srce-predlozak-4x3-OA-CC-BY-NC-20140919</Template>
  <Application>Microsoft Office PowerPoint</Application>
  <PresentationFormat>On-screen Show (16:9)</PresentationFormat>
  <Slides>31</Slides>
  <Notes>8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Srce_Tema1_16x9</vt:lpstr>
      <vt:lpstr>1_Custom Design</vt:lpstr>
      <vt:lpstr>Pregled procesa unosa podataka i  sustava za izradu analitičkog priloga  u postupku reakreditacije</vt:lpstr>
      <vt:lpstr>Sadržaj</vt:lpstr>
      <vt:lpstr>Uvod</vt:lpstr>
      <vt:lpstr>Podrška procesu vrednovanja visokih učilišta </vt:lpstr>
      <vt:lpstr>Analitički prilog samoanalizi</vt:lpstr>
      <vt:lpstr>Odnos informacijskih sustava u  procesu pripreme analitičkog priloga</vt:lpstr>
      <vt:lpstr>CroRIS i priprema  izvještaja za reakreditaciju</vt:lpstr>
      <vt:lpstr>Priprema podataka u CroRIS-u potrebnih za izvještaj</vt:lpstr>
      <vt:lpstr>CroRIS izvještaji</vt:lpstr>
      <vt:lpstr>Tijek podataka od CroRIS-a do ISPiK-a</vt:lpstr>
      <vt:lpstr>Informacijski sustav  pokazatelja i kvalitete</vt:lpstr>
      <vt:lpstr>Informacijski sustav pokazatelja i kvalitete – ISPiK </vt:lpstr>
      <vt:lpstr>Postupak dobivanja prava za rad u sustavu</vt:lpstr>
      <vt:lpstr>ISPiK modul: Reakreditacija</vt:lpstr>
      <vt:lpstr>Osnovni pojmovi povezani sa sustavom</vt:lpstr>
      <vt:lpstr>Faze pripreme analitičkog priloga</vt:lpstr>
      <vt:lpstr>Proces pripreme analitičkog priloga i statusi postupka</vt:lpstr>
      <vt:lpstr>Unos temeljnih podataka za izvještaj </vt:lpstr>
      <vt:lpstr>Unos podataka za tablice u izvještaju</vt:lpstr>
      <vt:lpstr>Unos podataka za tablice u Temi I. DOKAZI O ISPUNJENOSTI KVANTITATIVNIH ZAKONSKIH UVJETA</vt:lpstr>
      <vt:lpstr>Unos podataka za tablice u Temi II. ISHODI UČENJA</vt:lpstr>
      <vt:lpstr>Unos podataka za tablice u temi III. UČENJE I POUČAVANJE USMJERENO NA STUDENTA –  NASTAVNI PROCES I PODRŠKA</vt:lpstr>
      <vt:lpstr>Unos podataka za tablice u temi IV. NASTAVNIČKI KAPACITETI I INFRASTRUKTURA VISOKOG UČILIŠTA</vt:lpstr>
      <vt:lpstr>Unos podataka za tablice u temi V. ZNANSTVENA/UMJETNIČKA I STRUČNA DJELATNOST</vt:lpstr>
      <vt:lpstr>Generiranje izvještaja</vt:lpstr>
      <vt:lpstr>Umjesto zaključka</vt:lpstr>
      <vt:lpstr>Naredni koraci</vt:lpstr>
      <vt:lpstr>PowerPoint Presentation</vt:lpstr>
      <vt:lpstr>Hvala na sudjelovanju!</vt:lpstr>
      <vt:lpstr>Za kraj… vizija budućeg stanja</vt:lpstr>
      <vt:lpstr>e-Sveučilišta Project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Kruno Golubić</dc:creator>
  <cp:revision>1</cp:revision>
  <cp:lastPrinted>2014-06-24T07:01:20Z</cp:lastPrinted>
  <dcterms:created xsi:type="dcterms:W3CDTF">2014-09-19T07:16:42Z</dcterms:created>
  <dcterms:modified xsi:type="dcterms:W3CDTF">2024-12-16T15:12:53Z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0x010100189B0DAF96B3B244B43C6B7E03879906</vt:lpwstr>
  </property>
  <property fmtid="{D5CDD505-2E9C-101B-9397-08002B2CF9AE}" pid="3" name="MediaServiceImageTags">
    <vt:lpwstr/>
  </property>
</Properties>
</file>