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1"/>
  </p:notesMasterIdLst>
  <p:handoutMasterIdLst>
    <p:handoutMasterId r:id="rId22"/>
  </p:handoutMasterIdLst>
  <p:sldIdLst>
    <p:sldId id="299" r:id="rId2"/>
    <p:sldId id="326" r:id="rId3"/>
    <p:sldId id="330" r:id="rId4"/>
    <p:sldId id="333" r:id="rId5"/>
    <p:sldId id="303" r:id="rId6"/>
    <p:sldId id="259" r:id="rId7"/>
    <p:sldId id="270" r:id="rId8"/>
    <p:sldId id="294" r:id="rId9"/>
    <p:sldId id="307" r:id="rId10"/>
    <p:sldId id="304" r:id="rId11"/>
    <p:sldId id="291" r:id="rId12"/>
    <p:sldId id="295" r:id="rId13"/>
    <p:sldId id="308" r:id="rId14"/>
    <p:sldId id="296" r:id="rId15"/>
    <p:sldId id="305" r:id="rId16"/>
    <p:sldId id="306" r:id="rId17"/>
    <p:sldId id="298" r:id="rId18"/>
    <p:sldId id="302" r:id="rId19"/>
    <p:sldId id="269" r:id="rId20"/>
  </p:sldIdLst>
  <p:sldSz cx="12192000" cy="6858000"/>
  <p:notesSz cx="6797675" cy="9926638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na Rončević" initials="IR" lastIdx="2" clrIdx="0"/>
  <p:cmAuthor id="2" name="Vlatka Šušnjak Kuljiš" initials="VŠK" lastIdx="0" clrIdx="1">
    <p:extLst>
      <p:ext uri="{19B8F6BF-5375-455C-9EA6-DF929625EA0E}">
        <p15:presenceInfo xmlns:p15="http://schemas.microsoft.com/office/powerpoint/2012/main" userId="S-1-5-21-1671911374-4233459660-4056646198-1217" providerId="AD"/>
      </p:ext>
    </p:extLst>
  </p:cmAuthor>
  <p:cmAuthor id="3" name="Ivana Borošić" initials="IB" lastIdx="1" clrIdx="2">
    <p:extLst>
      <p:ext uri="{19B8F6BF-5375-455C-9EA6-DF929625EA0E}">
        <p15:presenceInfo xmlns:p15="http://schemas.microsoft.com/office/powerpoint/2012/main" userId="S-1-5-21-1671911374-4233459660-4056646198-11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D9CD8-AB34-4B1A-8036-6B5B05A547C7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410AC-0FF0-4C23-94ED-C2EFF66E211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684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ECD56-7432-44E3-A5E3-2561FFC9DBCC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DB209-215E-44E0-95A5-3F595FB90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737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3446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2">
            <a:extLst>
              <a:ext uri="{FF2B5EF4-FFF2-40B4-BE49-F238E27FC236}">
                <a16:creationId xmlns:a16="http://schemas.microsoft.com/office/drawing/2014/main" id="{EC8D3D43-F7BB-EBBA-1E55-F58D6817072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0" y="867"/>
            <a:ext cx="12192000" cy="1934813"/>
          </a:xfrm>
          <a:prstGeom prst="rect">
            <a:avLst/>
          </a:prstGeom>
          <a:gradFill flip="none" rotWithShape="1">
            <a:gsLst>
              <a:gs pos="0">
                <a:srgbClr val="FF5B5B">
                  <a:alpha val="0"/>
                </a:srgbClr>
              </a:gs>
              <a:gs pos="44000">
                <a:schemeClr val="accent3">
                  <a:lumMod val="95000"/>
                  <a:lumOff val="5000"/>
                  <a:alpha val="0"/>
                </a:schemeClr>
              </a:gs>
              <a:gs pos="100000">
                <a:srgbClr val="0070C0">
                  <a:alpha val="31000"/>
                </a:srgb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891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42764" y="55562"/>
            <a:ext cx="11706477" cy="563562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24E9C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E632CCE-F64B-6BDD-FDD7-550D101CB4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476" r="19588"/>
          <a:stretch/>
        </p:blipFill>
        <p:spPr>
          <a:xfrm>
            <a:off x="0" y="2846746"/>
            <a:ext cx="12192968" cy="4011254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70016" y="898655"/>
            <a:ext cx="11380232" cy="43499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  <a:lvl2pPr>
              <a:defRPr sz="2400">
                <a:solidFill>
                  <a:schemeClr val="bg2">
                    <a:lumMod val="10000"/>
                  </a:schemeClr>
                </a:solidFill>
                <a:latin typeface="+mn-lt"/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1B79BA-E463-F739-20C3-A2B9141DCA18}"/>
              </a:ext>
            </a:extLst>
          </p:cNvPr>
          <p:cNvCxnSpPr>
            <a:cxnSpLocks/>
          </p:cNvCxnSpPr>
          <p:nvPr/>
        </p:nvCxnSpPr>
        <p:spPr>
          <a:xfrm>
            <a:off x="0" y="6176277"/>
            <a:ext cx="12197269" cy="0"/>
          </a:xfrm>
          <a:prstGeom prst="line">
            <a:avLst/>
          </a:prstGeom>
          <a:ln w="9525">
            <a:gradFill>
              <a:gsLst>
                <a:gs pos="50000">
                  <a:srgbClr val="E10612">
                    <a:alpha val="34902"/>
                  </a:srgbClr>
                </a:gs>
                <a:gs pos="0">
                  <a:srgbClr val="024E9C">
                    <a:alpha val="49804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E0EF12B-B0F2-4DA5-DAEE-479A376AD6B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15"/>
          <a:stretch/>
        </p:blipFill>
        <p:spPr>
          <a:xfrm>
            <a:off x="6709109" y="6258878"/>
            <a:ext cx="1914478" cy="543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7612A4-5B1F-B570-7106-46BF1D2C27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8"/>
          <a:stretch/>
        </p:blipFill>
        <p:spPr>
          <a:xfrm>
            <a:off x="9437749" y="6245359"/>
            <a:ext cx="2141326" cy="5435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7FBDA1-6D46-4749-45CD-4F16B63892F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44495" y="6335056"/>
            <a:ext cx="924663" cy="3912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54C5F4-A660-F65D-8E01-305DF2E18B3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639169" y="6410097"/>
            <a:ext cx="1255779" cy="3438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53B4E8-9E03-3B9E-5CE6-80463B5783E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0016" y="6211461"/>
            <a:ext cx="1121088" cy="5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57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 og indholdsobjekt">
    <p:bg>
      <p:bgPr>
        <a:gradFill flip="none" rotWithShape="1">
          <a:gsLst>
            <a:gs pos="52000">
              <a:srgbClr val="E10612">
                <a:alpha val="0"/>
              </a:srgbClr>
            </a:gs>
            <a:gs pos="0">
              <a:srgbClr val="024E9C">
                <a:alpha val="0"/>
              </a:srgbClr>
            </a:gs>
            <a:gs pos="100000">
              <a:schemeClr val="accent1">
                <a:lumMod val="75000"/>
                <a:alpha val="25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3950521" y="2315834"/>
            <a:ext cx="4290963" cy="563562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200" b="1">
                <a:solidFill>
                  <a:srgbClr val="024E9C"/>
                </a:solidFill>
                <a:latin typeface="+mj-lt"/>
              </a:defRPr>
            </a:lvl1pPr>
          </a:lstStyle>
          <a:p>
            <a:r>
              <a:rPr lang="hr-HR" dirty="0"/>
              <a:t>HVALA NA PAŽNJI</a:t>
            </a:r>
            <a:endParaRPr lang="da-DK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E632CCE-F64B-6BDD-FDD7-550D101CB4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476" r="19588"/>
          <a:stretch/>
        </p:blipFill>
        <p:spPr>
          <a:xfrm rot="5400000">
            <a:off x="-1020073" y="1020075"/>
            <a:ext cx="7388489" cy="534833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05692645-AC4D-DB78-5349-20523FF337D9}"/>
              </a:ext>
            </a:extLst>
          </p:cNvPr>
          <p:cNvSpPr txBox="1">
            <a:spLocks/>
          </p:cNvSpPr>
          <p:nvPr/>
        </p:nvSpPr>
        <p:spPr>
          <a:xfrm>
            <a:off x="4444010" y="5938688"/>
            <a:ext cx="3303985" cy="563562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2">
                    <a:lumMod val="10000"/>
                  </a:schemeClr>
                </a:solidFill>
                <a:latin typeface="+mj-lt"/>
                <a:ea typeface="ＭＳ Ｐゴシック" pitchFamily="-97" charset="-128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9pPr>
          </a:lstStyle>
          <a:p>
            <a:r>
              <a:rPr lang="hr-HR" sz="3200" dirty="0">
                <a:solidFill>
                  <a:srgbClr val="024E9C"/>
                </a:solidFill>
              </a:rPr>
              <a:t>www.azvo.hr</a:t>
            </a:r>
            <a:endParaRPr lang="da-DK" sz="3200" dirty="0">
              <a:solidFill>
                <a:srgbClr val="024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0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/>
        </p:nvGrpSpPr>
        <p:grpSpPr>
          <a:xfrm>
            <a:off x="0" y="0"/>
            <a:ext cx="12192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891" algn="ctr">
                <a:buFont typeface="+mj-lt"/>
                <a:buAutoNum type="arabicPeriod"/>
                <a:defRPr/>
              </a:pPr>
              <a:endParaRPr lang="da-DK" sz="1800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891" algn="ctr">
                <a:buFont typeface="+mj-lt"/>
                <a:buAutoNum type="arabicPeriod"/>
                <a:defRPr/>
              </a:pPr>
              <a:endParaRPr lang="da-DK" sz="180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609600" y="2552705"/>
            <a:ext cx="109728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237068" y="515938"/>
            <a:ext cx="6112933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237068" y="1130301"/>
            <a:ext cx="8652933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3153848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0414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7675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2846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283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8679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816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8984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015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slov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ttomljen\Desktop\Stablo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820" y="1"/>
            <a:ext cx="3519291" cy="618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 userDrawn="1">
            <p:ph type="title"/>
          </p:nvPr>
        </p:nvSpPr>
        <p:spPr>
          <a:xfrm>
            <a:off x="717933" y="1447878"/>
            <a:ext cx="7579232" cy="3120641"/>
          </a:xfrm>
          <a:prstGeom prst="rect">
            <a:avLst/>
          </a:prstGeom>
          <a:solidFill>
            <a:srgbClr val="B8141D"/>
          </a:solidFill>
          <a:ln cmpd="dbl">
            <a:solidFill>
              <a:srgbClr val="C00000"/>
            </a:solidFill>
          </a:ln>
        </p:spPr>
        <p:txBody>
          <a:bodyPr/>
          <a:lstStyle>
            <a:lvl1pPr>
              <a:defRPr sz="27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 userDrawn="1">
            <p:ph type="body" sz="quarter" idx="10"/>
          </p:nvPr>
        </p:nvSpPr>
        <p:spPr>
          <a:xfrm>
            <a:off x="717933" y="5140186"/>
            <a:ext cx="6601691" cy="1044575"/>
          </a:xfrm>
          <a:prstGeom prst="rect">
            <a:avLst/>
          </a:prstGeom>
          <a:noFill/>
          <a:ln w="6350">
            <a:solidFill>
              <a:srgbClr val="C00000"/>
            </a:solidFill>
            <a:prstDash val="sysDot"/>
          </a:ln>
        </p:spPr>
        <p:txBody>
          <a:bodyPr/>
          <a:lstStyle>
            <a:lvl1pPr marL="0" indent="0">
              <a:buNone/>
              <a:defRPr sz="1125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196" y="6226130"/>
            <a:ext cx="1542269" cy="54932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42" y="6331790"/>
            <a:ext cx="1412655" cy="4022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6CC9DF-F64D-4172-B55C-75F53CC2FCD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7933" y="56702"/>
            <a:ext cx="4887367" cy="114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48576"/>
      </p:ext>
    </p:extLst>
  </p:cSld>
  <p:clrMapOvr>
    <a:masterClrMapping/>
  </p:clrMapOvr>
  <p:hf sldNum="0"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032" y="1355239"/>
            <a:ext cx="1092276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20" name="Straight Connector 19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25" name="Picture 24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grpSp>
        <p:nvGrpSpPr>
          <p:cNvPr id="28" name="Group 27"/>
          <p:cNvGrpSpPr/>
          <p:nvPr userDrawn="1"/>
        </p:nvGrpSpPr>
        <p:grpSpPr>
          <a:xfrm>
            <a:off x="0" y="52185"/>
            <a:ext cx="12192000" cy="1165051"/>
            <a:chOff x="0" y="126856"/>
            <a:chExt cx="9144000" cy="965487"/>
          </a:xfrm>
        </p:grpSpPr>
        <p:sp>
          <p:nvSpPr>
            <p:cNvPr id="29" name="Rektangel 2"/>
            <p:cNvSpPr>
              <a:spLocks noChangeArrowheads="1"/>
            </p:cNvSpPr>
            <p:nvPr/>
          </p:nvSpPr>
          <p:spPr bwMode="auto">
            <a:xfrm>
              <a:off x="0" y="228600"/>
              <a:ext cx="9144000" cy="762000"/>
            </a:xfrm>
            <a:prstGeom prst="rect">
              <a:avLst/>
            </a:prstGeom>
            <a:gradFill flip="none" rotWithShape="1">
              <a:gsLst>
                <a:gs pos="89000">
                  <a:srgbClr val="B8141D"/>
                </a:gs>
                <a:gs pos="20000">
                  <a:srgbClr val="CD1D19"/>
                </a:gs>
                <a:gs pos="11000">
                  <a:srgbClr val="E21D24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192881" algn="ctr">
                <a:buFont typeface="+mj-lt"/>
                <a:buAutoNum type="arabicPeriod"/>
                <a:defRPr/>
              </a:pPr>
              <a:endParaRPr lang="da-DK" sz="1013" noProof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857" y="126856"/>
              <a:ext cx="965487" cy="9654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tx1">
                  <a:lumMod val="85000"/>
                </a:schemeClr>
              </a:solidFill>
            </a:ln>
            <a:effectLst/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EB79235-8670-430F-8E94-436C300B3CF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1032" y="6079139"/>
            <a:ext cx="3212720" cy="75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339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032" y="1468249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468249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20" name="Picture 19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grpSp>
        <p:nvGrpSpPr>
          <p:cNvPr id="28" name="Group 27"/>
          <p:cNvGrpSpPr/>
          <p:nvPr userDrawn="1"/>
        </p:nvGrpSpPr>
        <p:grpSpPr>
          <a:xfrm>
            <a:off x="0" y="52185"/>
            <a:ext cx="12192000" cy="1187843"/>
            <a:chOff x="0" y="126856"/>
            <a:chExt cx="9144000" cy="965487"/>
          </a:xfrm>
        </p:grpSpPr>
        <p:sp>
          <p:nvSpPr>
            <p:cNvPr id="29" name="Rektangel 2"/>
            <p:cNvSpPr>
              <a:spLocks noChangeArrowheads="1"/>
            </p:cNvSpPr>
            <p:nvPr/>
          </p:nvSpPr>
          <p:spPr bwMode="auto">
            <a:xfrm>
              <a:off x="0" y="228600"/>
              <a:ext cx="9144000" cy="762000"/>
            </a:xfrm>
            <a:prstGeom prst="rect">
              <a:avLst/>
            </a:prstGeom>
            <a:gradFill flip="none" rotWithShape="1">
              <a:gsLst>
                <a:gs pos="89000">
                  <a:srgbClr val="B8141D"/>
                </a:gs>
                <a:gs pos="20000">
                  <a:srgbClr val="CD1D19"/>
                </a:gs>
                <a:gs pos="11000">
                  <a:srgbClr val="E21D24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192881" algn="ctr">
                <a:buFont typeface="+mj-lt"/>
                <a:buAutoNum type="arabicPeriod"/>
                <a:defRPr/>
              </a:pPr>
              <a:endParaRPr lang="da-DK" sz="1013" noProof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857" y="126856"/>
              <a:ext cx="965487" cy="9654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tx1">
                  <a:lumMod val="85000"/>
                </a:schemeClr>
              </a:solidFill>
            </a:ln>
            <a:effectLst/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59CBA7F-CC9C-4059-BA3F-DFCF6DC3E16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1032" y="6104511"/>
            <a:ext cx="3212720" cy="75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36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18" name="Picture 17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grpSp>
        <p:nvGrpSpPr>
          <p:cNvPr id="24" name="Group 23"/>
          <p:cNvGrpSpPr/>
          <p:nvPr userDrawn="1"/>
        </p:nvGrpSpPr>
        <p:grpSpPr>
          <a:xfrm>
            <a:off x="0" y="52185"/>
            <a:ext cx="12192000" cy="1103755"/>
            <a:chOff x="0" y="126856"/>
            <a:chExt cx="9144000" cy="965487"/>
          </a:xfrm>
        </p:grpSpPr>
        <p:sp>
          <p:nvSpPr>
            <p:cNvPr id="25" name="Rektangel 2"/>
            <p:cNvSpPr>
              <a:spLocks noChangeArrowheads="1"/>
            </p:cNvSpPr>
            <p:nvPr/>
          </p:nvSpPr>
          <p:spPr bwMode="auto">
            <a:xfrm>
              <a:off x="0" y="228600"/>
              <a:ext cx="9144000" cy="762000"/>
            </a:xfrm>
            <a:prstGeom prst="rect">
              <a:avLst/>
            </a:prstGeom>
            <a:gradFill flip="none" rotWithShape="1">
              <a:gsLst>
                <a:gs pos="89000">
                  <a:srgbClr val="B8141D"/>
                </a:gs>
                <a:gs pos="20000">
                  <a:srgbClr val="CD1D19"/>
                </a:gs>
                <a:gs pos="11000">
                  <a:srgbClr val="E21D24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192881" algn="ctr">
                <a:buFont typeface="+mj-lt"/>
                <a:buAutoNum type="arabicPeriod"/>
                <a:defRPr/>
              </a:pPr>
              <a:endParaRPr lang="da-DK" sz="1013" noProof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857" y="126856"/>
              <a:ext cx="965487" cy="9654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tx1">
                  <a:lumMod val="85000"/>
                </a:schemeClr>
              </a:solidFill>
            </a:ln>
            <a:effectLst/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48060BA7-3B7D-4C3F-B0A4-51E50151D8F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41540" y="6079139"/>
            <a:ext cx="3212720" cy="75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15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-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52185"/>
            <a:ext cx="12192000" cy="1129253"/>
            <a:chOff x="0" y="126856"/>
            <a:chExt cx="9144000" cy="965487"/>
          </a:xfrm>
        </p:grpSpPr>
        <p:sp>
          <p:nvSpPr>
            <p:cNvPr id="13" name="Rektangel 2"/>
            <p:cNvSpPr>
              <a:spLocks noChangeArrowheads="1"/>
            </p:cNvSpPr>
            <p:nvPr/>
          </p:nvSpPr>
          <p:spPr bwMode="auto">
            <a:xfrm>
              <a:off x="0" y="228600"/>
              <a:ext cx="9144000" cy="762000"/>
            </a:xfrm>
            <a:prstGeom prst="rect">
              <a:avLst/>
            </a:prstGeom>
            <a:gradFill flip="none" rotWithShape="1">
              <a:gsLst>
                <a:gs pos="89000">
                  <a:srgbClr val="B8141D"/>
                </a:gs>
                <a:gs pos="20000">
                  <a:srgbClr val="CD1D19"/>
                </a:gs>
                <a:gs pos="11000">
                  <a:srgbClr val="E21D24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192881" algn="ctr">
                <a:buFont typeface="+mj-lt"/>
                <a:buAutoNum type="arabicPeriod"/>
                <a:defRPr/>
              </a:pPr>
              <a:endParaRPr lang="da-DK" sz="1013" noProof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857" y="126856"/>
              <a:ext cx="965487" cy="9654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tx1">
                  <a:lumMod val="85000"/>
                </a:schemeClr>
              </a:solidFill>
            </a:ln>
            <a:effectLst/>
          </p:spPr>
        </p:pic>
      </p:grp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91318" y="1181438"/>
            <a:ext cx="11706479" cy="4638149"/>
          </a:xfrm>
          <a:prstGeom prst="rect">
            <a:avLst/>
          </a:prstGeom>
        </p:spPr>
        <p:txBody>
          <a:bodyPr/>
          <a:lstStyle>
            <a:lvl1pPr marL="192881" indent="-192881">
              <a:buClr>
                <a:srgbClr val="C00000"/>
              </a:buClr>
              <a:buSzPct val="110000"/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  <a:latin typeface="+mn-lt"/>
              </a:defRPr>
            </a:lvl1pPr>
            <a:lvl2pPr marL="514350" indent="-257175"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+mn-lt"/>
              </a:defRPr>
            </a:lvl2pPr>
            <a:lvl3pPr marL="857250" indent="-171450">
              <a:buClr>
                <a:srgbClr val="C00000"/>
              </a:buClr>
              <a:buFont typeface="Calibri" panose="020F0502020204030204" pitchFamily="34" charset="0"/>
              <a:buChar char="⁻"/>
              <a:defRPr>
                <a:solidFill>
                  <a:srgbClr val="000000"/>
                </a:solidFill>
                <a:latin typeface="+mn-lt"/>
              </a:defRPr>
            </a:lvl3pPr>
            <a:lvl4pPr>
              <a:defRPr>
                <a:solidFill>
                  <a:srgbClr val="000000"/>
                </a:solidFill>
                <a:latin typeface="+mn-lt"/>
              </a:defRPr>
            </a:lvl4pPr>
            <a:lvl5pPr>
              <a:defRPr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241540" y="6047808"/>
            <a:ext cx="11464937" cy="678148"/>
            <a:chOff x="172412" y="8437931"/>
            <a:chExt cx="11847176" cy="499963"/>
          </a:xfrm>
        </p:grpSpPr>
        <p:cxnSp>
          <p:nvCxnSpPr>
            <p:cNvPr id="25" name="Straight Connector 24"/>
            <p:cNvCxnSpPr/>
            <p:nvPr userDrawn="1"/>
          </p:nvCxnSpPr>
          <p:spPr>
            <a:xfrm>
              <a:off x="172412" y="8437931"/>
              <a:ext cx="11847176" cy="0"/>
            </a:xfrm>
            <a:prstGeom prst="line">
              <a:avLst/>
            </a:prstGeom>
            <a:ln>
              <a:solidFill>
                <a:srgbClr val="B8141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>
            <a:xfrm>
              <a:off x="8869593" y="8539674"/>
              <a:ext cx="3066569" cy="398220"/>
              <a:chOff x="8869593" y="8539674"/>
              <a:chExt cx="3066569" cy="398220"/>
            </a:xfrm>
          </p:grpSpPr>
          <p:pic>
            <p:nvPicPr>
              <p:cNvPr id="27" name="Picture 26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9593" y="8539674"/>
                <a:ext cx="1661890" cy="398220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6801" y="8606187"/>
                <a:ext cx="1219361" cy="271598"/>
              </a:xfrm>
              <a:prstGeom prst="rect">
                <a:avLst/>
              </a:prstGeom>
            </p:spPr>
          </p:pic>
        </p:grp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8F89-CF9C-4A48-B7A8-15B19362A5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64826" y="6078980"/>
            <a:ext cx="3321578" cy="77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4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9393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677" r:id="rId15"/>
    <p:sldLayoutId id="2147483679" r:id="rId16"/>
    <p:sldLayoutId id="2147483684" r:id="rId17"/>
  </p:sldLayoutIdLst>
  <p:txStyles>
    <p:titleStyle>
      <a:lvl1pPr algn="ctr" defTabSz="457189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189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377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566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754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891" indent="-342891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32" indent="-28574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2971" indent="-22859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160" indent="-22859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349" indent="-22859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pisarnica@azvo.hr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CF0654D-CFDF-D5E1-9193-529D6F186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4100" y="4129231"/>
            <a:ext cx="9144000" cy="2728769"/>
          </a:xfrm>
          <a:prstGeom prst="rect">
            <a:avLst/>
          </a:prstGeom>
        </p:spPr>
      </p:pic>
      <p:sp>
        <p:nvSpPr>
          <p:cNvPr id="21509" name="Rectangle 5"/>
          <p:cNvSpPr txBox="1">
            <a:spLocks noChangeArrowheads="1"/>
          </p:cNvSpPr>
          <p:nvPr/>
        </p:nvSpPr>
        <p:spPr bwMode="gray">
          <a:xfrm>
            <a:off x="2213994" y="1323687"/>
            <a:ext cx="7764011" cy="225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normAutofit/>
          </a:bodyPr>
          <a:lstStyle/>
          <a:p>
            <a:pPr algn="ctr" defTabSz="896938"/>
            <a:r>
              <a:rPr lang="hr-HR" altLang="sr-Latn-RS" sz="4400" b="1" i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Pravilnik o provedbi postupka </a:t>
            </a:r>
            <a:r>
              <a:rPr lang="hr-HR" altLang="sr-Latn-RS" sz="4400" b="1" i="1" dirty="0" err="1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reakreditacije</a:t>
            </a:r>
            <a:r>
              <a:rPr lang="hr-HR" altLang="sr-Latn-RS" sz="4400" b="1" i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visokih učilišta</a:t>
            </a:r>
            <a:endParaRPr lang="en-US" sz="4400" b="1" dirty="0">
              <a:solidFill>
                <a:schemeClr val="accent1">
                  <a:lumMod val="10000"/>
                </a:schemeClr>
              </a:solidFill>
              <a:latin typeface="+mj-lt"/>
              <a:cs typeface="Arial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3B82A9-369B-0E9E-77EB-B8A15609E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00" y="161534"/>
            <a:ext cx="4572000" cy="917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113051-4B4F-CC5C-85D2-AA8FB5483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5938" y="445859"/>
            <a:ext cx="809079" cy="3423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086887-D535-6D34-AA30-422911A5E2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3594" y="492046"/>
            <a:ext cx="1098806" cy="30083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C856A20-8C9B-2230-33AF-C28434B7095C}"/>
              </a:ext>
            </a:extLst>
          </p:cNvPr>
          <p:cNvCxnSpPr>
            <a:cxnSpLocks/>
          </p:cNvCxnSpPr>
          <p:nvPr/>
        </p:nvCxnSpPr>
        <p:spPr>
          <a:xfrm>
            <a:off x="1950440" y="3619587"/>
            <a:ext cx="8649050" cy="15450"/>
          </a:xfrm>
          <a:prstGeom prst="line">
            <a:avLst/>
          </a:prstGeom>
          <a:ln w="9525">
            <a:gradFill>
              <a:gsLst>
                <a:gs pos="50000">
                  <a:srgbClr val="E10612">
                    <a:alpha val="34902"/>
                  </a:srgbClr>
                </a:gs>
                <a:gs pos="0">
                  <a:srgbClr val="024E9C">
                    <a:alpha val="30000"/>
                  </a:srgbClr>
                </a:gs>
                <a:gs pos="100000">
                  <a:schemeClr val="accent1">
                    <a:lumMod val="75000"/>
                    <a:alpha val="5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42DD6C3-8A1A-4FF6-3355-54C6E982AD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15"/>
          <a:stretch/>
        </p:blipFill>
        <p:spPr>
          <a:xfrm>
            <a:off x="929600" y="5978355"/>
            <a:ext cx="1914478" cy="543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0991F8-7FCC-468A-075A-3987261C11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8"/>
          <a:stretch/>
        </p:blipFill>
        <p:spPr>
          <a:xfrm>
            <a:off x="9121074" y="5978355"/>
            <a:ext cx="2141326" cy="5435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520D15-8638-7077-03A3-A61DB03BF809}"/>
              </a:ext>
            </a:extLst>
          </p:cNvPr>
          <p:cNvSpPr txBox="1"/>
          <p:nvPr/>
        </p:nvSpPr>
        <p:spPr>
          <a:xfrm>
            <a:off x="1440757" y="4499795"/>
            <a:ext cx="6114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/>
              </a:rPr>
              <a:t>Vlatka Šušnjak Kuljiš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06828" y="44246"/>
            <a:ext cx="8805977" cy="563562"/>
          </a:xfrm>
        </p:spPr>
        <p:txBody>
          <a:bodyPr/>
          <a:lstStyle/>
          <a:p>
            <a:r>
              <a:rPr lang="en-GB" b="1" dirty="0" err="1"/>
              <a:t>Projekt</a:t>
            </a:r>
            <a:r>
              <a:rPr lang="en-GB" b="1" dirty="0"/>
              <a:t> AZVOK</a:t>
            </a:r>
            <a:endParaRPr lang="hr-HR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93116" y="918595"/>
            <a:ext cx="8619688" cy="5255703"/>
          </a:xfrm>
        </p:spPr>
        <p:txBody>
          <a:bodyPr>
            <a:normAutofit lnSpcReduction="10000"/>
          </a:bodyPr>
          <a:lstStyle/>
          <a:p>
            <a:r>
              <a:rPr lang="en-GB" dirty="0" err="1"/>
              <a:t>Puni</a:t>
            </a:r>
            <a:r>
              <a:rPr lang="en-GB" dirty="0"/>
              <a:t> </a:t>
            </a:r>
            <a:r>
              <a:rPr lang="en-GB" dirty="0" err="1"/>
              <a:t>naziv</a:t>
            </a:r>
            <a:r>
              <a:rPr lang="en-GB" dirty="0"/>
              <a:t> </a:t>
            </a:r>
            <a:r>
              <a:rPr lang="hr-HR" dirty="0"/>
              <a:t>projekt</a:t>
            </a:r>
            <a:r>
              <a:rPr lang="en-GB" dirty="0"/>
              <a:t>a:</a:t>
            </a:r>
            <a:r>
              <a:rPr lang="hr-HR" dirty="0"/>
              <a:t> </a:t>
            </a:r>
            <a:r>
              <a:rPr lang="hr-HR" i="1" dirty="0"/>
              <a:t>Osiguravanje kvalitete u visokom obrazovanju </a:t>
            </a:r>
            <a:endParaRPr lang="en-GB" i="1" dirty="0"/>
          </a:p>
          <a:p>
            <a:r>
              <a:rPr lang="en-GB" dirty="0" err="1"/>
              <a:t>Trajanje</a:t>
            </a:r>
            <a:r>
              <a:rPr lang="en-GB" dirty="0"/>
              <a:t>: </a:t>
            </a:r>
            <a:r>
              <a:rPr lang="nn-NO" dirty="0"/>
              <a:t>studeni 2023. – rujan 2029.</a:t>
            </a:r>
            <a:endParaRPr lang="en-GB" dirty="0"/>
          </a:p>
          <a:p>
            <a:r>
              <a:rPr lang="en-GB" dirty="0" err="1"/>
              <a:t>Izvor</a:t>
            </a:r>
            <a:r>
              <a:rPr lang="en-GB" dirty="0"/>
              <a:t> </a:t>
            </a:r>
            <a:r>
              <a:rPr lang="en-GB" dirty="0" err="1"/>
              <a:t>financiranja</a:t>
            </a:r>
            <a:r>
              <a:rPr lang="en-GB" dirty="0"/>
              <a:t>: </a:t>
            </a:r>
          </a:p>
          <a:p>
            <a:pPr lvl="1"/>
            <a:r>
              <a:rPr lang="hr-HR" dirty="0"/>
              <a:t>Program Učinkoviti ljudski potencijali 2021. – 2027. Europskog socijalnog fonda plus (ESF+) </a:t>
            </a:r>
            <a:endParaRPr lang="en-GB" dirty="0"/>
          </a:p>
          <a:p>
            <a:pPr lvl="1"/>
            <a:r>
              <a:rPr lang="en-GB" dirty="0"/>
              <a:t>I</a:t>
            </a:r>
            <a:r>
              <a:rPr lang="hr-HR" dirty="0" err="1"/>
              <a:t>zravn</a:t>
            </a:r>
            <a:r>
              <a:rPr lang="en-GB" dirty="0"/>
              <a:t>a</a:t>
            </a:r>
            <a:r>
              <a:rPr lang="hr-HR" dirty="0"/>
              <a:t> </a:t>
            </a:r>
            <a:r>
              <a:rPr lang="hr-HR" dirty="0" err="1"/>
              <a:t>dodjel</a:t>
            </a:r>
            <a:r>
              <a:rPr lang="en-GB" dirty="0"/>
              <a:t>a</a:t>
            </a:r>
            <a:r>
              <a:rPr lang="hr-HR" dirty="0"/>
              <a:t> bespovratnih sredstava</a:t>
            </a:r>
            <a:r>
              <a:rPr lang="en-GB" dirty="0"/>
              <a:t> (3.827.100,92 </a:t>
            </a:r>
            <a:r>
              <a:rPr lang="en-GB" dirty="0" err="1"/>
              <a:t>eur</a:t>
            </a:r>
            <a:r>
              <a:rPr lang="en-GB" dirty="0"/>
              <a:t> = 85 % ESF+ : 15 % </a:t>
            </a:r>
            <a:r>
              <a:rPr lang="en-GB" dirty="0" err="1"/>
              <a:t>proračun</a:t>
            </a:r>
            <a:r>
              <a:rPr lang="en-GB" dirty="0"/>
              <a:t> RH)</a:t>
            </a:r>
          </a:p>
          <a:p>
            <a:pPr lvl="1" algn="just"/>
            <a:r>
              <a:rPr lang="en-GB" dirty="0" err="1"/>
              <a:t>Cilj</a:t>
            </a:r>
            <a:r>
              <a:rPr lang="en-GB" dirty="0"/>
              <a:t> </a:t>
            </a:r>
            <a:r>
              <a:rPr lang="en-GB" dirty="0" err="1"/>
              <a:t>projekta</a:t>
            </a:r>
            <a:r>
              <a:rPr lang="en-GB" dirty="0"/>
              <a:t>: </a:t>
            </a:r>
            <a:r>
              <a:rPr lang="en-GB" dirty="0" err="1"/>
              <a:t>osiguravanje</a:t>
            </a:r>
            <a:r>
              <a:rPr lang="en-GB" dirty="0"/>
              <a:t> </a:t>
            </a:r>
            <a:r>
              <a:rPr lang="en-GB" dirty="0" err="1"/>
              <a:t>kvalitetnog</a:t>
            </a:r>
            <a:r>
              <a:rPr lang="en-GB" dirty="0"/>
              <a:t> i </a:t>
            </a:r>
            <a:r>
              <a:rPr lang="en-GB" dirty="0" err="1"/>
              <a:t>dostupnog</a:t>
            </a:r>
            <a:r>
              <a:rPr lang="en-GB" dirty="0"/>
              <a:t> visokog obrazovanja </a:t>
            </a:r>
            <a:r>
              <a:rPr lang="en-GB" dirty="0" err="1"/>
              <a:t>kroz</a:t>
            </a:r>
            <a:r>
              <a:rPr lang="en-GB" dirty="0"/>
              <a:t> </a:t>
            </a:r>
            <a:r>
              <a:rPr lang="en-GB" dirty="0" err="1"/>
              <a:t>povećanje</a:t>
            </a:r>
            <a:r>
              <a:rPr lang="en-GB" dirty="0"/>
              <a:t> kvalitete i </a:t>
            </a:r>
            <a:r>
              <a:rPr lang="en-GB" dirty="0" err="1"/>
              <a:t>učinkovitosti</a:t>
            </a:r>
            <a:r>
              <a:rPr lang="en-GB" dirty="0"/>
              <a:t> </a:t>
            </a:r>
            <a:r>
              <a:rPr lang="en-GB" dirty="0" err="1"/>
              <a:t>rada</a:t>
            </a:r>
            <a:r>
              <a:rPr lang="en-GB" dirty="0"/>
              <a:t> </a:t>
            </a:r>
            <a:r>
              <a:rPr lang="en-GB" dirty="0" err="1"/>
              <a:t>hrvatskih</a:t>
            </a:r>
            <a:r>
              <a:rPr lang="en-GB" dirty="0"/>
              <a:t> </a:t>
            </a:r>
            <a:r>
              <a:rPr lang="en-GB" dirty="0" err="1"/>
              <a:t>visokih</a:t>
            </a:r>
            <a:r>
              <a:rPr lang="en-GB" dirty="0"/>
              <a:t> </a:t>
            </a:r>
            <a:r>
              <a:rPr lang="en-GB" dirty="0" err="1"/>
              <a:t>učilišta</a:t>
            </a:r>
            <a:r>
              <a:rPr lang="en-GB" dirty="0"/>
              <a:t> </a:t>
            </a:r>
            <a:r>
              <a:rPr lang="en-GB" dirty="0" err="1"/>
              <a:t>razvojem</a:t>
            </a:r>
            <a:r>
              <a:rPr lang="en-GB" dirty="0"/>
              <a:t> </a:t>
            </a:r>
            <a:r>
              <a:rPr lang="en-GB" dirty="0" err="1"/>
              <a:t>novih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unapređenjem</a:t>
            </a:r>
            <a:r>
              <a:rPr lang="en-GB" dirty="0"/>
              <a:t> </a:t>
            </a:r>
            <a:r>
              <a:rPr lang="en-GB" dirty="0" err="1"/>
              <a:t>postojećih</a:t>
            </a:r>
            <a:r>
              <a:rPr lang="en-GB" dirty="0"/>
              <a:t> </a:t>
            </a:r>
            <a:r>
              <a:rPr lang="en-GB" dirty="0" err="1"/>
              <a:t>postupaka</a:t>
            </a:r>
            <a:r>
              <a:rPr lang="en-GB" dirty="0"/>
              <a:t> </a:t>
            </a:r>
            <a:r>
              <a:rPr lang="en-GB" dirty="0" err="1"/>
              <a:t>vanjskih</a:t>
            </a:r>
            <a:r>
              <a:rPr lang="en-GB" dirty="0"/>
              <a:t> </a:t>
            </a:r>
            <a:r>
              <a:rPr lang="en-GB" dirty="0" err="1"/>
              <a:t>vrednovanja</a:t>
            </a:r>
            <a:r>
              <a:rPr lang="en-GB" dirty="0"/>
              <a:t> i </a:t>
            </a:r>
            <a:r>
              <a:rPr lang="en-GB" dirty="0" err="1"/>
              <a:t>jačanjem</a:t>
            </a:r>
            <a:r>
              <a:rPr lang="en-GB" dirty="0"/>
              <a:t> </a:t>
            </a:r>
            <a:r>
              <a:rPr lang="en-GB" dirty="0" err="1"/>
              <a:t>uloge</a:t>
            </a:r>
            <a:r>
              <a:rPr lang="en-GB" dirty="0"/>
              <a:t> </a:t>
            </a:r>
            <a:r>
              <a:rPr lang="en-GB" dirty="0" err="1"/>
              <a:t>unutarnjih</a:t>
            </a:r>
            <a:r>
              <a:rPr lang="en-GB" dirty="0"/>
              <a:t> </a:t>
            </a:r>
            <a:r>
              <a:rPr lang="en-GB" dirty="0" err="1"/>
              <a:t>sustava</a:t>
            </a:r>
            <a:r>
              <a:rPr lang="en-GB" dirty="0"/>
              <a:t> </a:t>
            </a:r>
            <a:r>
              <a:rPr lang="en-GB" dirty="0" err="1"/>
              <a:t>osiguravanja</a:t>
            </a:r>
            <a:r>
              <a:rPr lang="en-GB" dirty="0"/>
              <a:t> kvalitete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visokim</a:t>
            </a:r>
            <a:r>
              <a:rPr lang="en-GB" dirty="0"/>
              <a:t> </a:t>
            </a:r>
            <a:r>
              <a:rPr lang="en-GB" dirty="0" err="1"/>
              <a:t>učilištima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6529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171C6-4335-404A-A535-FA5935987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Projektne</a:t>
            </a:r>
            <a:r>
              <a:rPr lang="en-GB" dirty="0"/>
              <a:t> </a:t>
            </a:r>
            <a:r>
              <a:rPr lang="en-GB" dirty="0" err="1"/>
              <a:t>aktivnosti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8DE97-95C5-4988-825B-C1D8763C6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r-HR" b="1" dirty="0">
                <a:solidFill>
                  <a:srgbClr val="FF0000"/>
                </a:solidFill>
              </a:rPr>
              <a:t>provedba novog modela institucijske reakreditacije</a:t>
            </a:r>
          </a:p>
          <a:p>
            <a:r>
              <a:rPr lang="hr-HR" dirty="0"/>
              <a:t>provedba novih modela inicijalne akreditacije studija</a:t>
            </a:r>
          </a:p>
          <a:p>
            <a:r>
              <a:rPr lang="hr-HR" dirty="0"/>
              <a:t>uspostava i provedba modela vrednovanja provedbe programskih ugovora</a:t>
            </a:r>
          </a:p>
          <a:p>
            <a:r>
              <a:rPr lang="hr-HR" dirty="0"/>
              <a:t>sudjelovanje u nacionalnim i međunarodnim udruženjima za osiguravanje kvalitete (ENQA, EQAR, CEENQA, EC</a:t>
            </a:r>
            <a:r>
              <a:rPr lang="en-GB" dirty="0"/>
              <a:t>A</a:t>
            </a:r>
            <a:r>
              <a:rPr lang="hr-H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24567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171C6-4335-404A-A535-FA5935987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Provedba novog modela institucijske reakreditacije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8DE97-95C5-4988-825B-C1D8763C6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dirty="0" err="1"/>
              <a:t>Mjerljivi</a:t>
            </a:r>
            <a:r>
              <a:rPr lang="en-GB" dirty="0"/>
              <a:t> </a:t>
            </a:r>
            <a:r>
              <a:rPr lang="en-GB" dirty="0" err="1"/>
              <a:t>ishod</a:t>
            </a:r>
            <a:r>
              <a:rPr lang="en-GB" dirty="0"/>
              <a:t>:</a:t>
            </a:r>
          </a:p>
          <a:p>
            <a:pPr lvl="1"/>
            <a:r>
              <a:rPr lang="en-GB" dirty="0" err="1"/>
              <a:t>pokusna</a:t>
            </a:r>
            <a:r>
              <a:rPr lang="en-GB" dirty="0"/>
              <a:t> </a:t>
            </a:r>
            <a:r>
              <a:rPr lang="en-GB" dirty="0" err="1"/>
              <a:t>provedba</a:t>
            </a:r>
            <a:r>
              <a:rPr lang="en-GB" dirty="0"/>
              <a:t> </a:t>
            </a:r>
            <a:r>
              <a:rPr lang="en-GB" dirty="0" err="1"/>
              <a:t>novog</a:t>
            </a:r>
            <a:r>
              <a:rPr lang="en-GB" dirty="0"/>
              <a:t> </a:t>
            </a:r>
            <a:r>
              <a:rPr lang="en-GB" dirty="0" err="1"/>
              <a:t>modela</a:t>
            </a:r>
            <a:r>
              <a:rPr lang="en-GB" dirty="0"/>
              <a:t> </a:t>
            </a:r>
            <a:r>
              <a:rPr lang="en-GB" dirty="0" err="1"/>
              <a:t>institucijske</a:t>
            </a:r>
            <a:r>
              <a:rPr lang="en-GB" dirty="0"/>
              <a:t> reakreditacije </a:t>
            </a:r>
            <a:r>
              <a:rPr lang="en-GB" dirty="0" err="1"/>
              <a:t>na</a:t>
            </a:r>
            <a:r>
              <a:rPr lang="en-GB" dirty="0"/>
              <a:t> 7 VU </a:t>
            </a:r>
          </a:p>
          <a:p>
            <a:pPr lvl="1"/>
            <a:r>
              <a:rPr lang="en-GB" dirty="0" err="1"/>
              <a:t>edukacija</a:t>
            </a:r>
            <a:r>
              <a:rPr lang="en-GB" dirty="0"/>
              <a:t> VU za </a:t>
            </a:r>
            <a:r>
              <a:rPr lang="en-GB" dirty="0" err="1"/>
              <a:t>izradu</a:t>
            </a:r>
            <a:r>
              <a:rPr lang="en-GB" dirty="0"/>
              <a:t> </a:t>
            </a:r>
            <a:r>
              <a:rPr lang="en-GB" dirty="0" err="1"/>
              <a:t>samoanaliza</a:t>
            </a:r>
            <a:r>
              <a:rPr lang="en-GB" dirty="0"/>
              <a:t> i </a:t>
            </a:r>
            <a:r>
              <a:rPr lang="en-GB" dirty="0" err="1"/>
              <a:t>sudjelovanje</a:t>
            </a:r>
            <a:r>
              <a:rPr lang="en-GB" dirty="0"/>
              <a:t> u </a:t>
            </a:r>
            <a:r>
              <a:rPr lang="en-GB" dirty="0" err="1"/>
              <a:t>procesima</a:t>
            </a:r>
            <a:r>
              <a:rPr lang="en-GB" dirty="0"/>
              <a:t> reakreditacije</a:t>
            </a:r>
          </a:p>
          <a:p>
            <a:pPr lvl="1"/>
            <a:r>
              <a:rPr lang="en-GB" dirty="0" err="1"/>
              <a:t>izrada</a:t>
            </a:r>
            <a:r>
              <a:rPr lang="en-GB" dirty="0"/>
              <a:t> </a:t>
            </a:r>
            <a:r>
              <a:rPr lang="en-GB" dirty="0" err="1"/>
              <a:t>finalnog</a:t>
            </a:r>
            <a:r>
              <a:rPr lang="en-GB" dirty="0"/>
              <a:t> </a:t>
            </a:r>
            <a:r>
              <a:rPr lang="en-GB" dirty="0" err="1"/>
              <a:t>modela</a:t>
            </a:r>
            <a:r>
              <a:rPr lang="en-GB" dirty="0"/>
              <a:t> </a:t>
            </a:r>
            <a:r>
              <a:rPr lang="en-GB" dirty="0" err="1"/>
              <a:t>institucijske</a:t>
            </a:r>
            <a:r>
              <a:rPr lang="en-GB" dirty="0"/>
              <a:t> reakreditacije VU-a,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punu</a:t>
            </a:r>
            <a:r>
              <a:rPr lang="en-GB" dirty="0"/>
              <a:t> </a:t>
            </a:r>
            <a:r>
              <a:rPr lang="en-GB" dirty="0" err="1"/>
              <a:t>provedbu</a:t>
            </a:r>
            <a:r>
              <a:rPr lang="en-GB" dirty="0"/>
              <a:t> u </a:t>
            </a:r>
            <a:r>
              <a:rPr lang="en-GB" dirty="0" err="1"/>
              <a:t>okviru</a:t>
            </a:r>
            <a:r>
              <a:rPr lang="en-GB" dirty="0"/>
              <a:t> </a:t>
            </a:r>
            <a:r>
              <a:rPr lang="en-GB" dirty="0" err="1"/>
              <a:t>aktivnosti</a:t>
            </a:r>
            <a:r>
              <a:rPr lang="en-GB" dirty="0"/>
              <a:t> </a:t>
            </a:r>
            <a:r>
              <a:rPr lang="en-GB" dirty="0" err="1"/>
              <a:t>Provedba</a:t>
            </a:r>
            <a:r>
              <a:rPr lang="en-GB" dirty="0"/>
              <a:t> </a:t>
            </a:r>
            <a:r>
              <a:rPr lang="en-GB" dirty="0" err="1"/>
              <a:t>novog</a:t>
            </a:r>
            <a:r>
              <a:rPr lang="en-GB" dirty="0"/>
              <a:t> </a:t>
            </a:r>
            <a:r>
              <a:rPr lang="en-GB" dirty="0" err="1"/>
              <a:t>modela</a:t>
            </a:r>
            <a:r>
              <a:rPr lang="en-GB" dirty="0"/>
              <a:t> </a:t>
            </a:r>
            <a:r>
              <a:rPr lang="en-GB" dirty="0" err="1"/>
              <a:t>institucijske</a:t>
            </a:r>
            <a:r>
              <a:rPr lang="en-GB" dirty="0"/>
              <a:t> reakreditacije </a:t>
            </a:r>
            <a:r>
              <a:rPr lang="en-GB" dirty="0" err="1"/>
              <a:t>koja</a:t>
            </a:r>
            <a:r>
              <a:rPr lang="en-GB" dirty="0"/>
              <a:t> </a:t>
            </a:r>
            <a:r>
              <a:rPr lang="en-GB" dirty="0" err="1"/>
              <a:t>doprinosi</a:t>
            </a:r>
            <a:r>
              <a:rPr lang="en-GB" dirty="0"/>
              <a:t> SC 1 </a:t>
            </a:r>
            <a:r>
              <a:rPr lang="en-GB" i="1" dirty="0" err="1"/>
              <a:t>Daljnji</a:t>
            </a:r>
            <a:r>
              <a:rPr lang="en-GB" i="1" dirty="0"/>
              <a:t> </a:t>
            </a:r>
            <a:r>
              <a:rPr lang="en-GB" i="1" dirty="0" err="1"/>
              <a:t>razvoj</a:t>
            </a:r>
            <a:r>
              <a:rPr lang="en-GB" i="1" dirty="0"/>
              <a:t> </a:t>
            </a:r>
            <a:r>
              <a:rPr lang="en-GB" i="1" dirty="0" err="1"/>
              <a:t>sustava</a:t>
            </a:r>
            <a:r>
              <a:rPr lang="en-GB" i="1" dirty="0"/>
              <a:t> </a:t>
            </a:r>
            <a:r>
              <a:rPr lang="en-GB" i="1" dirty="0" err="1"/>
              <a:t>vanjskog</a:t>
            </a:r>
            <a:r>
              <a:rPr lang="en-GB" i="1" dirty="0"/>
              <a:t> </a:t>
            </a:r>
            <a:r>
              <a:rPr lang="en-GB" i="1" dirty="0" err="1"/>
              <a:t>osiguravanja</a:t>
            </a:r>
            <a:r>
              <a:rPr lang="en-GB" i="1" dirty="0"/>
              <a:t> kvalitete </a:t>
            </a:r>
            <a:r>
              <a:rPr lang="en-GB" i="1" dirty="0" err="1"/>
              <a:t>visokog</a:t>
            </a:r>
            <a:r>
              <a:rPr lang="en-GB" i="1" dirty="0"/>
              <a:t> </a:t>
            </a:r>
            <a:r>
              <a:rPr lang="en-GB" i="1" dirty="0" err="1"/>
              <a:t>obrazovanja</a:t>
            </a:r>
            <a:r>
              <a:rPr lang="en-GB" i="1" dirty="0"/>
              <a:t> </a:t>
            </a:r>
            <a:r>
              <a:rPr lang="en-GB" i="1" dirty="0" err="1"/>
              <a:t>kroz</a:t>
            </a:r>
            <a:r>
              <a:rPr lang="en-GB" i="1" dirty="0"/>
              <a:t> </a:t>
            </a:r>
            <a:r>
              <a:rPr lang="en-GB" i="1" dirty="0" err="1"/>
              <a:t>provedbu</a:t>
            </a:r>
            <a:r>
              <a:rPr lang="en-GB" i="1" dirty="0"/>
              <a:t> </a:t>
            </a:r>
            <a:r>
              <a:rPr lang="en-GB" i="1" dirty="0" err="1"/>
              <a:t>novih</a:t>
            </a:r>
            <a:r>
              <a:rPr lang="en-GB" i="1" dirty="0"/>
              <a:t> </a:t>
            </a:r>
            <a:r>
              <a:rPr lang="en-GB" i="1" dirty="0" err="1"/>
              <a:t>modela</a:t>
            </a:r>
            <a:r>
              <a:rPr lang="en-GB" i="1" dirty="0"/>
              <a:t> </a:t>
            </a:r>
            <a:r>
              <a:rPr lang="en-GB" i="1" dirty="0" err="1"/>
              <a:t>vanjskih</a:t>
            </a:r>
            <a:r>
              <a:rPr lang="en-GB" i="1" dirty="0"/>
              <a:t> </a:t>
            </a:r>
            <a:r>
              <a:rPr lang="en-GB" i="1" dirty="0" err="1"/>
              <a:t>vrednovanja</a:t>
            </a:r>
            <a:r>
              <a:rPr lang="en-GB" i="1" dirty="0"/>
              <a:t> </a:t>
            </a:r>
            <a:endParaRPr lang="hr-HR" i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A6B6470-3F9E-4E45-B6FF-5DEA35E2D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00450A1-6296-470F-8E6D-6B6C8934D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-322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15A0B4-39F2-43BA-A8E2-D1FE8D392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347" y="1054483"/>
            <a:ext cx="845477" cy="8454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793F05-E253-48AA-B4FE-0E1305C0C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046" y="1609434"/>
            <a:ext cx="845477" cy="84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01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hr-HR" sz="3600" dirty="0"/>
              <a:t>Zakonodavni okvir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r-HR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B75E49-10C1-494E-9057-AE30EFFA98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287" y="1371955"/>
            <a:ext cx="2886075" cy="19221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D27A2F-A9D6-454A-9E15-070A4E6D2665}"/>
              </a:ext>
            </a:extLst>
          </p:cNvPr>
          <p:cNvSpPr txBox="1"/>
          <p:nvPr/>
        </p:nvSpPr>
        <p:spPr>
          <a:xfrm>
            <a:off x="6215605" y="3590489"/>
            <a:ext cx="52905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chemeClr val="bg1">
                    <a:lumMod val="10000"/>
                  </a:schemeClr>
                </a:solidFill>
              </a:rPr>
              <a:t>2022. Zakon o osiguravanju kvalitete u visokom obrazovanju i znanosti (ZOK)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NN 151/2022</a:t>
            </a:r>
            <a:endParaRPr lang="hr-HR" dirty="0">
              <a:solidFill>
                <a:schemeClr val="bg1">
                  <a:lumMod val="10000"/>
                </a:schemeClr>
              </a:solidFill>
            </a:endParaRPr>
          </a:p>
          <a:p>
            <a:endParaRPr lang="hr-HR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Pravilnik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o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provedbi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postupka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reakreditacije</a:t>
            </a:r>
            <a:endParaRPr lang="en-GB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hr-HR" dirty="0">
                <a:solidFill>
                  <a:schemeClr val="bg1">
                    <a:lumMod val="10000"/>
                  </a:schemeClr>
                </a:solidFill>
              </a:rPr>
              <a:t>visokih učilišta – usvojen na sjednici Akreditacijskog savjeta 14.rujna 2023.</a:t>
            </a:r>
          </a:p>
          <a:p>
            <a:endParaRPr lang="hr-HR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306C81-FD2B-413F-9F2D-D97DA1583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47" y="1642149"/>
            <a:ext cx="2656423" cy="16253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0EFAFE-9436-4055-9774-A9A29B94B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328" y="1107010"/>
            <a:ext cx="2022147" cy="25134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D74B01-CBAB-3ECB-DC78-C11EA63F843A}"/>
              </a:ext>
            </a:extLst>
          </p:cNvPr>
          <p:cNvSpPr txBox="1"/>
          <p:nvPr/>
        </p:nvSpPr>
        <p:spPr>
          <a:xfrm>
            <a:off x="300942" y="3512916"/>
            <a:ext cx="46067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chemeClr val="bg1">
                    <a:lumMod val="10000"/>
                  </a:schemeClr>
                </a:solidFill>
              </a:rPr>
              <a:t>Europski standardi i smjernice (ESG)</a:t>
            </a:r>
          </a:p>
          <a:p>
            <a:endParaRPr lang="hr-HR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Standardi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kvalitete za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vrednovanje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u</a:t>
            </a:r>
            <a:r>
              <a:rPr lang="hr-HR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postupku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reakreditacije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visokih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učilišta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usvojen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na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sjednici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Akreditacijskog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savjeta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                           </a:t>
            </a:r>
            <a:r>
              <a:rPr lang="en-GB" dirty="0" err="1">
                <a:solidFill>
                  <a:schemeClr val="bg1">
                    <a:lumMod val="10000"/>
                  </a:schemeClr>
                </a:solidFill>
              </a:rPr>
              <a:t>savjeta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 14.rujna 2023.</a:t>
            </a:r>
            <a:endParaRPr lang="hr-HR" dirty="0">
              <a:solidFill>
                <a:schemeClr val="bg1">
                  <a:lumMod val="10000"/>
                </a:schemeClr>
              </a:solidFill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32621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hr-HR" sz="2700" dirty="0"/>
              <a:t>PLAN REAKREDITACIJE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hr-HR" sz="2000" dirty="0"/>
          </a:p>
          <a:p>
            <a:r>
              <a:rPr lang="hr-HR" sz="2000" dirty="0"/>
              <a:t>    </a:t>
            </a:r>
            <a:r>
              <a:rPr lang="en-GB" sz="2200" dirty="0" err="1"/>
              <a:t>Godi</a:t>
            </a:r>
            <a:r>
              <a:rPr lang="hr-HR" sz="2200" dirty="0"/>
              <a:t>š</a:t>
            </a:r>
            <a:r>
              <a:rPr lang="en-GB" sz="2200" dirty="0" err="1"/>
              <a:t>nji</a:t>
            </a:r>
            <a:r>
              <a:rPr lang="en-GB" sz="2200" dirty="0"/>
              <a:t> plan </a:t>
            </a:r>
            <a:r>
              <a:rPr lang="en-GB" sz="2200" dirty="0" err="1"/>
              <a:t>reakreditacije</a:t>
            </a:r>
            <a:r>
              <a:rPr lang="en-GB" sz="2200" dirty="0"/>
              <a:t> </a:t>
            </a:r>
            <a:r>
              <a:rPr lang="en-GB" sz="2200" dirty="0" err="1"/>
              <a:t>visokih</a:t>
            </a:r>
            <a:r>
              <a:rPr lang="en-GB" sz="2200" dirty="0"/>
              <a:t> u</a:t>
            </a:r>
            <a:r>
              <a:rPr lang="hr-HR" sz="2200" dirty="0"/>
              <a:t>č</a:t>
            </a:r>
            <a:r>
              <a:rPr lang="en-GB" sz="2200" dirty="0" err="1"/>
              <a:t>ili</a:t>
            </a:r>
            <a:r>
              <a:rPr lang="hr-HR" sz="2200" dirty="0"/>
              <a:t>š</a:t>
            </a:r>
            <a:r>
              <a:rPr lang="en-GB" sz="2200" dirty="0"/>
              <a:t>ta </a:t>
            </a:r>
            <a:r>
              <a:rPr lang="en-GB" sz="2200" dirty="0" err="1"/>
              <a:t>donosi</a:t>
            </a:r>
            <a:r>
              <a:rPr lang="en-GB" sz="2200" dirty="0"/>
              <a:t> Agencija </a:t>
            </a:r>
            <a:r>
              <a:rPr lang="en-GB" sz="2200" dirty="0" err="1"/>
              <a:t>na</a:t>
            </a:r>
            <a:r>
              <a:rPr lang="en-GB" sz="2200" dirty="0"/>
              <a:t> </a:t>
            </a:r>
            <a:r>
              <a:rPr lang="en-GB" sz="2200" dirty="0" err="1"/>
              <a:t>prijedlog</a:t>
            </a:r>
            <a:r>
              <a:rPr lang="en-GB" sz="2200" dirty="0"/>
              <a:t> </a:t>
            </a:r>
            <a:r>
              <a:rPr lang="en-GB" sz="2200" dirty="0" err="1"/>
              <a:t>Akreditacijskog</a:t>
            </a:r>
            <a:r>
              <a:rPr lang="en-GB" sz="2200" dirty="0"/>
              <a:t> </a:t>
            </a:r>
            <a:r>
              <a:rPr lang="en-GB" sz="2200" dirty="0" err="1"/>
              <a:t>savjeta</a:t>
            </a:r>
            <a:r>
              <a:rPr lang="hr-HR" sz="2200" dirty="0"/>
              <a:t>.</a:t>
            </a:r>
          </a:p>
          <a:p>
            <a:r>
              <a:rPr lang="hr-HR" sz="2200" dirty="0"/>
              <a:t>    Agencija ga o</a:t>
            </a:r>
            <a:r>
              <a:rPr lang="en-GB" sz="2200" dirty="0" err="1"/>
              <a:t>bjav</a:t>
            </a:r>
            <a:r>
              <a:rPr lang="hr-HR" sz="2200" dirty="0" err="1"/>
              <a:t>ljuje</a:t>
            </a:r>
            <a:r>
              <a:rPr lang="hr-HR" sz="2200" dirty="0"/>
              <a:t> </a:t>
            </a:r>
            <a:r>
              <a:rPr lang="en-GB" sz="2200" dirty="0" err="1"/>
              <a:t>na</a:t>
            </a:r>
            <a:r>
              <a:rPr lang="en-GB" sz="2200" dirty="0"/>
              <a:t> </a:t>
            </a:r>
            <a:r>
              <a:rPr lang="en-GB" sz="2200" dirty="0" err="1"/>
              <a:t>mrežnim</a:t>
            </a:r>
            <a:r>
              <a:rPr lang="en-GB" sz="2200" dirty="0"/>
              <a:t> </a:t>
            </a:r>
            <a:r>
              <a:rPr lang="en-GB" sz="2200" dirty="0" err="1"/>
              <a:t>stranicama</a:t>
            </a:r>
            <a:endParaRPr lang="hr-HR" sz="2200" dirty="0"/>
          </a:p>
          <a:p>
            <a:r>
              <a:rPr lang="hr-HR" sz="2200" dirty="0"/>
              <a:t>    Agencija </a:t>
            </a:r>
            <a:r>
              <a:rPr lang="en-GB" sz="2200" dirty="0" err="1"/>
              <a:t>obavje</a:t>
            </a:r>
            <a:r>
              <a:rPr lang="hr-HR" sz="2200" dirty="0" err="1"/>
              <a:t>štava</a:t>
            </a:r>
            <a:r>
              <a:rPr lang="hr-HR" sz="2200" dirty="0"/>
              <a:t> sva visoka</a:t>
            </a:r>
            <a:r>
              <a:rPr lang="en-GB" sz="2200" dirty="0"/>
              <a:t> </a:t>
            </a:r>
            <a:r>
              <a:rPr lang="en-GB" sz="2200" dirty="0" err="1"/>
              <a:t>učilišta</a:t>
            </a:r>
            <a:r>
              <a:rPr lang="en-GB" sz="2200" dirty="0"/>
              <a:t> </a:t>
            </a:r>
            <a:r>
              <a:rPr lang="en-GB" sz="2200" dirty="0" err="1"/>
              <a:t>koja</a:t>
            </a:r>
            <a:r>
              <a:rPr lang="en-GB" sz="2200" dirty="0"/>
              <a:t> </a:t>
            </a:r>
            <a:r>
              <a:rPr lang="en-GB" sz="2200" dirty="0" err="1"/>
              <a:t>su</a:t>
            </a:r>
            <a:r>
              <a:rPr lang="en-GB" sz="2200" dirty="0"/>
              <a:t> </a:t>
            </a:r>
            <a:r>
              <a:rPr lang="en-GB" sz="2200" dirty="0" err="1"/>
              <a:t>uključena</a:t>
            </a:r>
            <a:r>
              <a:rPr lang="en-GB" sz="2200" dirty="0"/>
              <a:t> u </a:t>
            </a:r>
            <a:r>
              <a:rPr lang="en-GB" sz="2200" dirty="0" err="1"/>
              <a:t>taj</a:t>
            </a:r>
            <a:r>
              <a:rPr lang="en-GB" sz="2200" dirty="0"/>
              <a:t> plan, a </a:t>
            </a:r>
            <a:r>
              <a:rPr lang="en-GB" sz="2200" dirty="0" err="1"/>
              <a:t>najkasnije</a:t>
            </a:r>
            <a:r>
              <a:rPr lang="en-GB" sz="2200" dirty="0"/>
              <a:t> 3 </a:t>
            </a:r>
            <a:r>
              <a:rPr lang="hr-HR" sz="2200" dirty="0"/>
              <a:t> mjeseca prije</a:t>
            </a:r>
            <a:endParaRPr lang="en-GB" sz="2200" dirty="0"/>
          </a:p>
          <a:p>
            <a:pPr marL="0" indent="0">
              <a:buNone/>
            </a:pPr>
            <a:r>
              <a:rPr lang="en-GB" sz="2200" dirty="0"/>
              <a:t>         </a:t>
            </a:r>
            <a:r>
              <a:rPr lang="hr-HR" sz="2200" dirty="0"/>
              <a:t> po</a:t>
            </a:r>
            <a:r>
              <a:rPr lang="en-GB" sz="2200" dirty="0" err="1"/>
              <a:t>sjeta</a:t>
            </a:r>
            <a:endParaRPr lang="en-GB" sz="2200" dirty="0"/>
          </a:p>
          <a:p>
            <a:r>
              <a:rPr lang="en-GB" sz="2200" dirty="0"/>
              <a:t>    </a:t>
            </a:r>
            <a:r>
              <a:rPr lang="en-GB" sz="2200" dirty="0" err="1"/>
              <a:t>Uz</a:t>
            </a:r>
            <a:r>
              <a:rPr lang="en-GB" sz="2200" dirty="0"/>
              <a:t> </a:t>
            </a:r>
            <a:r>
              <a:rPr lang="en-GB" sz="2200" dirty="0" err="1"/>
              <a:t>obavijest</a:t>
            </a:r>
            <a:r>
              <a:rPr lang="en-GB" sz="2200" dirty="0"/>
              <a:t> o </a:t>
            </a:r>
            <a:r>
              <a:rPr lang="en-GB" sz="2200" dirty="0" err="1"/>
              <a:t>terminu</a:t>
            </a:r>
            <a:r>
              <a:rPr lang="en-GB" sz="2200" dirty="0"/>
              <a:t> </a:t>
            </a:r>
            <a:r>
              <a:rPr lang="en-GB" sz="2200" dirty="0" err="1"/>
              <a:t>posjeta</a:t>
            </a:r>
            <a:r>
              <a:rPr lang="en-GB" sz="2200" dirty="0"/>
              <a:t> </a:t>
            </a:r>
            <a:r>
              <a:rPr lang="en-GB" sz="2200" dirty="0" err="1"/>
              <a:t>stručnog</a:t>
            </a:r>
            <a:r>
              <a:rPr lang="en-GB" sz="2200" dirty="0"/>
              <a:t> </a:t>
            </a:r>
            <a:r>
              <a:rPr lang="en-GB" sz="2200" dirty="0" err="1"/>
              <a:t>povjerenstva</a:t>
            </a:r>
            <a:r>
              <a:rPr lang="en-GB" sz="2200" dirty="0"/>
              <a:t> Agencija </a:t>
            </a:r>
            <a:r>
              <a:rPr lang="en-GB" sz="2200" dirty="0" err="1"/>
              <a:t>će</a:t>
            </a:r>
            <a:r>
              <a:rPr lang="en-GB" sz="2200" dirty="0"/>
              <a:t> visokom </a:t>
            </a:r>
            <a:r>
              <a:rPr lang="en-GB" sz="2200" dirty="0" err="1"/>
              <a:t>učilištu</a:t>
            </a:r>
            <a:r>
              <a:rPr lang="en-GB" sz="2200" dirty="0"/>
              <a:t> </a:t>
            </a:r>
            <a:r>
              <a:rPr lang="en-GB" sz="2200" dirty="0" err="1"/>
              <a:t>dostaviti</a:t>
            </a:r>
            <a:r>
              <a:rPr lang="en-GB" sz="2200" dirty="0"/>
              <a:t> i </a:t>
            </a:r>
            <a:r>
              <a:rPr lang="en-GB" sz="2200" dirty="0" err="1"/>
              <a:t>odluku</a:t>
            </a:r>
            <a:r>
              <a:rPr lang="en-GB" sz="2200" dirty="0"/>
              <a:t> o </a:t>
            </a:r>
          </a:p>
          <a:p>
            <a:pPr marL="0" indent="0">
              <a:buNone/>
            </a:pPr>
            <a:r>
              <a:rPr lang="en-GB" sz="2200" dirty="0"/>
              <a:t>          </a:t>
            </a:r>
            <a:r>
              <a:rPr lang="en-GB" sz="2200" dirty="0" err="1"/>
              <a:t>imenovanju</a:t>
            </a:r>
            <a:r>
              <a:rPr lang="en-GB" sz="2200" dirty="0"/>
              <a:t> </a:t>
            </a:r>
            <a:r>
              <a:rPr lang="en-GB" sz="2200" dirty="0" err="1"/>
              <a:t>stručnog</a:t>
            </a:r>
            <a:r>
              <a:rPr lang="en-GB" sz="2200" dirty="0"/>
              <a:t> </a:t>
            </a:r>
            <a:r>
              <a:rPr lang="en-GB" sz="2200" dirty="0" err="1"/>
              <a:t>povjeresntva</a:t>
            </a:r>
            <a:endParaRPr lang="en-GB" sz="2200" dirty="0"/>
          </a:p>
          <a:p>
            <a:r>
              <a:rPr lang="en-GB" sz="2200" dirty="0"/>
              <a:t>    </a:t>
            </a:r>
            <a:r>
              <a:rPr lang="en-GB" sz="2200" dirty="0" err="1"/>
              <a:t>Svi</a:t>
            </a:r>
            <a:r>
              <a:rPr lang="en-GB" sz="2200" dirty="0"/>
              <a:t> </a:t>
            </a:r>
            <a:r>
              <a:rPr lang="en-GB" sz="2200" dirty="0" err="1"/>
              <a:t>dokumenti</a:t>
            </a:r>
            <a:r>
              <a:rPr lang="en-GB" sz="2200" dirty="0"/>
              <a:t> </a:t>
            </a:r>
            <a:r>
              <a:rPr lang="en-GB" sz="2200" dirty="0" err="1"/>
              <a:t>potrebni</a:t>
            </a:r>
            <a:r>
              <a:rPr lang="en-GB" sz="2200" dirty="0"/>
              <a:t> za </a:t>
            </a:r>
            <a:r>
              <a:rPr lang="en-GB" sz="2200" dirty="0" err="1"/>
              <a:t>provođenje</a:t>
            </a:r>
            <a:r>
              <a:rPr lang="en-GB" sz="2200" dirty="0"/>
              <a:t> </a:t>
            </a:r>
            <a:r>
              <a:rPr lang="en-GB" sz="2200" dirty="0" err="1"/>
              <a:t>postupka</a:t>
            </a:r>
            <a:r>
              <a:rPr lang="en-GB" sz="2200" dirty="0"/>
              <a:t> </a:t>
            </a:r>
            <a:r>
              <a:rPr lang="en-GB" sz="2200" dirty="0" err="1"/>
              <a:t>koje</a:t>
            </a:r>
            <a:r>
              <a:rPr lang="en-GB" sz="2200" dirty="0"/>
              <a:t> VU </a:t>
            </a:r>
            <a:r>
              <a:rPr lang="en-GB" sz="2200" dirty="0" err="1"/>
              <a:t>treba</a:t>
            </a:r>
            <a:r>
              <a:rPr lang="en-GB" sz="2200" dirty="0"/>
              <a:t> </a:t>
            </a:r>
            <a:r>
              <a:rPr lang="en-GB" sz="2200" dirty="0" err="1"/>
              <a:t>dostaviti</a:t>
            </a:r>
            <a:r>
              <a:rPr lang="en-GB" sz="2200" dirty="0"/>
              <a:t> </a:t>
            </a:r>
            <a:r>
              <a:rPr lang="en-GB" sz="2200" dirty="0" err="1"/>
              <a:t>Agenciji</a:t>
            </a:r>
            <a:r>
              <a:rPr lang="en-GB" sz="2200" dirty="0"/>
              <a:t> </a:t>
            </a:r>
            <a:r>
              <a:rPr lang="en-GB" sz="2200" dirty="0" err="1"/>
              <a:t>nalaze</a:t>
            </a:r>
            <a:r>
              <a:rPr lang="en-GB" sz="2200" dirty="0"/>
              <a:t> se </a:t>
            </a:r>
            <a:r>
              <a:rPr lang="en-GB" sz="2200" dirty="0" err="1"/>
              <a:t>na</a:t>
            </a:r>
            <a:endParaRPr lang="en-GB" sz="2200" dirty="0"/>
          </a:p>
          <a:p>
            <a:pPr marL="0" indent="0">
              <a:buNone/>
            </a:pPr>
            <a:r>
              <a:rPr lang="en-GB" sz="2200" dirty="0"/>
              <a:t>          </a:t>
            </a:r>
            <a:r>
              <a:rPr lang="hr-HR" sz="2200" dirty="0"/>
              <a:t>internetskoj stranici Agencije</a:t>
            </a:r>
            <a:r>
              <a:rPr lang="en-GB" sz="2200" dirty="0"/>
              <a:t> (</a:t>
            </a:r>
            <a:r>
              <a:rPr lang="en-GB" sz="2200" dirty="0" err="1"/>
              <a:t>obrazac</a:t>
            </a:r>
            <a:r>
              <a:rPr lang="en-GB" sz="2200" dirty="0"/>
              <a:t> </a:t>
            </a:r>
            <a:r>
              <a:rPr lang="en-GB" sz="2200" dirty="0" err="1"/>
              <a:t>samoanalize</a:t>
            </a:r>
            <a:r>
              <a:rPr lang="en-GB" sz="2200" dirty="0"/>
              <a:t> i o</a:t>
            </a:r>
            <a:r>
              <a:rPr lang="hr-HR" sz="2200" dirty="0" err="1"/>
              <a:t>brazac</a:t>
            </a:r>
            <a:r>
              <a:rPr lang="hr-HR" sz="2200" dirty="0"/>
              <a:t> prikaza podataka</a:t>
            </a:r>
            <a:r>
              <a:rPr lang="en-GB" sz="2200" dirty="0"/>
              <a:t>)</a:t>
            </a:r>
          </a:p>
          <a:p>
            <a:r>
              <a:rPr lang="en-GB" sz="2200" dirty="0"/>
              <a:t>    Agencija </a:t>
            </a:r>
            <a:r>
              <a:rPr lang="en-GB" sz="2200" dirty="0" err="1"/>
              <a:t>obavještava</a:t>
            </a:r>
            <a:r>
              <a:rPr lang="en-GB" sz="2200" dirty="0"/>
              <a:t> visoko </a:t>
            </a:r>
            <a:r>
              <a:rPr lang="en-GB" sz="2200" dirty="0" err="1"/>
              <a:t>učilište</a:t>
            </a:r>
            <a:r>
              <a:rPr lang="en-GB" sz="2200" dirty="0"/>
              <a:t> o </a:t>
            </a:r>
            <a:r>
              <a:rPr lang="en-GB" sz="2200" dirty="0" err="1"/>
              <a:t>datumu</a:t>
            </a:r>
            <a:r>
              <a:rPr lang="en-GB" sz="2200" dirty="0"/>
              <a:t> do </a:t>
            </a:r>
            <a:r>
              <a:rPr lang="en-GB" sz="2200" dirty="0" err="1"/>
              <a:t>kojeg</a:t>
            </a:r>
            <a:r>
              <a:rPr lang="en-GB" sz="2200" dirty="0"/>
              <a:t> je </a:t>
            </a:r>
            <a:r>
              <a:rPr lang="hr-HR" sz="2200" dirty="0"/>
              <a:t>potrebno</a:t>
            </a:r>
            <a:r>
              <a:rPr lang="en-GB" sz="2200" dirty="0"/>
              <a:t> </a:t>
            </a:r>
            <a:r>
              <a:rPr lang="en-GB" sz="2200" dirty="0" err="1"/>
              <a:t>dostaviti</a:t>
            </a:r>
            <a:r>
              <a:rPr lang="en-GB" sz="2200" dirty="0"/>
              <a:t> </a:t>
            </a:r>
            <a:r>
              <a:rPr lang="en-GB" sz="2200" dirty="0" err="1"/>
              <a:t>samoanalizu</a:t>
            </a:r>
            <a:r>
              <a:rPr lang="en-GB" sz="2200" dirty="0"/>
              <a:t> </a:t>
            </a:r>
            <a:r>
              <a:rPr lang="en-GB" sz="2200" dirty="0" err="1"/>
              <a:t>Agenciji</a:t>
            </a:r>
            <a:r>
              <a:rPr lang="en-GB" sz="2000" dirty="0"/>
              <a:t>.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88465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hr-HR" sz="2700" dirty="0"/>
              <a:t>Što je novo/dru</a:t>
            </a:r>
            <a:r>
              <a:rPr lang="en-GB" sz="2700" dirty="0" err="1"/>
              <a:t>ga</a:t>
            </a:r>
            <a:r>
              <a:rPr lang="hr-HR" sz="2700" dirty="0"/>
              <a:t>čije u postupku </a:t>
            </a:r>
            <a:r>
              <a:rPr lang="en-GB" sz="2700" dirty="0"/>
              <a:t>reakreditacije</a:t>
            </a:r>
            <a:r>
              <a:rPr lang="hr-HR" sz="27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r>
              <a:rPr lang="en-GB" sz="2200" b="1" dirty="0" err="1"/>
              <a:t>Standardi</a:t>
            </a:r>
            <a:r>
              <a:rPr lang="en-GB" sz="2200" b="1" dirty="0"/>
              <a:t> </a:t>
            </a:r>
            <a:r>
              <a:rPr lang="en-GB" sz="2200" b="1" dirty="0" err="1"/>
              <a:t>vanjskog</a:t>
            </a:r>
            <a:r>
              <a:rPr lang="en-GB" sz="2200" b="1" dirty="0"/>
              <a:t> </a:t>
            </a:r>
            <a:r>
              <a:rPr lang="en-GB" sz="2200" b="1" dirty="0" err="1"/>
              <a:t>vrednovanja</a:t>
            </a:r>
            <a:r>
              <a:rPr lang="en-GB" sz="2200" b="1" dirty="0"/>
              <a:t> </a:t>
            </a:r>
            <a:r>
              <a:rPr lang="en-GB" sz="2200" b="1" dirty="0" err="1"/>
              <a:t>kvalitete</a:t>
            </a:r>
            <a:r>
              <a:rPr lang="en-GB" sz="2200" b="1" dirty="0"/>
              <a:t> </a:t>
            </a:r>
            <a:r>
              <a:rPr lang="en-GB" sz="2200" dirty="0"/>
              <a:t>– ZOK, </a:t>
            </a:r>
            <a:r>
              <a:rPr lang="en-GB" sz="2200" dirty="0" err="1"/>
              <a:t>čl</a:t>
            </a:r>
            <a:r>
              <a:rPr lang="en-GB" sz="2200" dirty="0"/>
              <a:t>. 8.</a:t>
            </a:r>
            <a:r>
              <a:rPr lang="hr-HR" sz="2200" dirty="0"/>
              <a:t> – novi standardi kvalitete, elementi standarda i indikatori  </a:t>
            </a:r>
            <a:endParaRPr lang="en-GB" sz="2200" dirty="0"/>
          </a:p>
          <a:p>
            <a:r>
              <a:rPr lang="en-GB" sz="2200" b="1" dirty="0" err="1"/>
              <a:t>Stručno</a:t>
            </a:r>
            <a:r>
              <a:rPr lang="en-GB" sz="2200" b="1" dirty="0"/>
              <a:t> </a:t>
            </a:r>
            <a:r>
              <a:rPr lang="en-GB" sz="2200" b="1" dirty="0" err="1"/>
              <a:t>povjerenstvo</a:t>
            </a:r>
            <a:r>
              <a:rPr lang="en-GB" sz="2200" b="1" dirty="0"/>
              <a:t> </a:t>
            </a:r>
            <a:r>
              <a:rPr lang="en-GB" sz="2200" dirty="0"/>
              <a:t>– ZOK, </a:t>
            </a:r>
            <a:r>
              <a:rPr lang="en-GB" sz="2200" dirty="0" err="1"/>
              <a:t>čl</a:t>
            </a:r>
            <a:r>
              <a:rPr lang="en-GB" sz="2200" dirty="0"/>
              <a:t>. 17.</a:t>
            </a:r>
            <a:r>
              <a:rPr lang="hr-HR" sz="2200" dirty="0"/>
              <a:t> – sastav stručnog povjerenstva</a:t>
            </a:r>
            <a:endParaRPr lang="en-GB" sz="2200" dirty="0"/>
          </a:p>
          <a:p>
            <a:r>
              <a:rPr lang="en-GB" sz="2200" b="1" dirty="0" err="1"/>
              <a:t>Postupak</a:t>
            </a:r>
            <a:r>
              <a:rPr lang="en-GB" sz="2200" b="1" dirty="0"/>
              <a:t> reakreditacije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dirty="0"/>
              <a:t> ZOK, </a:t>
            </a:r>
            <a:r>
              <a:rPr lang="en-GB" sz="2200" dirty="0" err="1"/>
              <a:t>čl</a:t>
            </a:r>
            <a:r>
              <a:rPr lang="en-GB" sz="2200" dirty="0"/>
              <a:t>. 24. </a:t>
            </a:r>
            <a:r>
              <a:rPr lang="hr-HR" sz="2200" dirty="0"/>
              <a:t>–  provodi se i vrednovanje akreditiranih studija u skladu s čl. 15.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dirty="0"/>
              <a:t> </a:t>
            </a:r>
            <a:r>
              <a:rPr lang="hr-HR" sz="2200" dirty="0"/>
              <a:t>p</a:t>
            </a:r>
            <a:r>
              <a:rPr lang="en-GB" sz="2200" dirty="0" err="1"/>
              <a:t>ostupak</a:t>
            </a:r>
            <a:r>
              <a:rPr lang="en-GB" sz="2200" dirty="0"/>
              <a:t> </a:t>
            </a:r>
            <a:r>
              <a:rPr lang="en-GB" sz="2200" dirty="0" err="1"/>
              <a:t>reakreditacije</a:t>
            </a:r>
            <a:r>
              <a:rPr lang="en-GB" sz="2200" dirty="0"/>
              <a:t> </a:t>
            </a:r>
            <a:r>
              <a:rPr lang="hr-HR" sz="2200" dirty="0"/>
              <a:t>po</a:t>
            </a:r>
            <a:r>
              <a:rPr lang="en-GB" sz="2200" dirty="0" err="1"/>
              <a:t>kreće</a:t>
            </a:r>
            <a:r>
              <a:rPr lang="hr-HR" sz="2200" dirty="0"/>
              <a:t> se</a:t>
            </a:r>
            <a:r>
              <a:rPr lang="en-GB" sz="2200" dirty="0"/>
              <a:t> </a:t>
            </a:r>
            <a:r>
              <a:rPr lang="en-GB" sz="2200" dirty="0" err="1"/>
              <a:t>prvim</a:t>
            </a:r>
            <a:r>
              <a:rPr lang="en-GB" sz="2200" dirty="0"/>
              <a:t> </a:t>
            </a:r>
            <a:r>
              <a:rPr lang="en-GB" sz="2200" dirty="0" err="1"/>
              <a:t>danom</a:t>
            </a:r>
            <a:r>
              <a:rPr lang="en-GB" sz="2200" dirty="0"/>
              <a:t> </a:t>
            </a:r>
            <a:r>
              <a:rPr lang="en-GB" sz="2200" dirty="0" err="1"/>
              <a:t>posjet</a:t>
            </a:r>
            <a:r>
              <a:rPr lang="hr-HR" sz="2200" dirty="0"/>
              <a:t>a</a:t>
            </a:r>
            <a:r>
              <a:rPr lang="en-GB" sz="2200" dirty="0"/>
              <a:t> </a:t>
            </a:r>
            <a:r>
              <a:rPr lang="en-GB" sz="2200" dirty="0" err="1"/>
              <a:t>stručnog</a:t>
            </a:r>
            <a:r>
              <a:rPr lang="en-GB" sz="2200" dirty="0"/>
              <a:t> </a:t>
            </a:r>
            <a:r>
              <a:rPr lang="en-GB" sz="2200" dirty="0" err="1"/>
              <a:t>povjerenstva</a:t>
            </a:r>
            <a:r>
              <a:rPr lang="en-GB" sz="2200" dirty="0"/>
              <a:t> visokom </a:t>
            </a:r>
            <a:r>
              <a:rPr lang="en-GB" sz="2200" dirty="0" err="1"/>
              <a:t>učilištu</a:t>
            </a:r>
            <a:r>
              <a:rPr lang="en-GB" sz="2200" dirty="0"/>
              <a:t> </a:t>
            </a:r>
          </a:p>
          <a:p>
            <a:r>
              <a:rPr lang="en-GB" sz="2200" b="1" dirty="0" err="1"/>
              <a:t>Zaključna</a:t>
            </a:r>
            <a:r>
              <a:rPr lang="en-GB" sz="2200" b="1" dirty="0"/>
              <a:t> </a:t>
            </a:r>
            <a:r>
              <a:rPr lang="en-GB" sz="2200" b="1" dirty="0" err="1"/>
              <a:t>preporuka</a:t>
            </a:r>
            <a:r>
              <a:rPr lang="en-GB" sz="2200" b="1" dirty="0"/>
              <a:t> </a:t>
            </a:r>
            <a:r>
              <a:rPr lang="en-GB" sz="2200" dirty="0" err="1"/>
              <a:t>stručnog</a:t>
            </a:r>
            <a:r>
              <a:rPr lang="en-GB" sz="2200" dirty="0"/>
              <a:t> </a:t>
            </a:r>
            <a:r>
              <a:rPr lang="en-GB" sz="2200" dirty="0" err="1"/>
              <a:t>povjerenstva</a:t>
            </a:r>
            <a:r>
              <a:rPr lang="en-GB" sz="2200" dirty="0"/>
              <a:t> za </a:t>
            </a:r>
            <a:r>
              <a:rPr lang="en-GB" sz="2200" dirty="0" err="1"/>
              <a:t>ishod</a:t>
            </a:r>
            <a:r>
              <a:rPr lang="en-GB" sz="2200" dirty="0"/>
              <a:t> </a:t>
            </a:r>
            <a:r>
              <a:rPr lang="en-GB" sz="2200" dirty="0" err="1"/>
              <a:t>provedenog</a:t>
            </a:r>
            <a:r>
              <a:rPr lang="en-GB" sz="2200" dirty="0"/>
              <a:t> </a:t>
            </a:r>
            <a:r>
              <a:rPr lang="en-GB" sz="2200" dirty="0" err="1"/>
              <a:t>postupka</a:t>
            </a:r>
            <a:r>
              <a:rPr lang="en-GB" sz="2200" dirty="0"/>
              <a:t> – ZOK, čl.14; 5</a:t>
            </a:r>
          </a:p>
          <a:p>
            <a:r>
              <a:rPr lang="en-GB" sz="2200" b="1" dirty="0" err="1"/>
              <a:t>Povjerenstvo</a:t>
            </a:r>
            <a:r>
              <a:rPr lang="en-GB" sz="2200" b="1" dirty="0"/>
              <a:t> za </a:t>
            </a:r>
            <a:r>
              <a:rPr lang="en-GB" sz="2200" b="1" dirty="0" err="1"/>
              <a:t>prigovor</a:t>
            </a:r>
            <a:r>
              <a:rPr lang="en-GB" sz="2200" b="1" dirty="0"/>
              <a:t> </a:t>
            </a:r>
            <a:r>
              <a:rPr lang="en-GB" sz="2200" dirty="0"/>
              <a:t>– ZOK, </a:t>
            </a:r>
            <a:r>
              <a:rPr lang="en-GB" sz="2200" dirty="0" err="1"/>
              <a:t>čl</a:t>
            </a:r>
            <a:r>
              <a:rPr lang="en-GB" sz="2200" dirty="0"/>
              <a:t>. 40.</a:t>
            </a:r>
            <a:r>
              <a:rPr lang="hr-HR" sz="2200" dirty="0"/>
              <a:t> – broj</a:t>
            </a:r>
            <a:r>
              <a:rPr lang="en-GB" sz="2200" dirty="0"/>
              <a:t> </a:t>
            </a:r>
            <a:r>
              <a:rPr lang="en-GB" sz="2200" dirty="0" err="1"/>
              <a:t>članova</a:t>
            </a:r>
            <a:r>
              <a:rPr lang="hr-HR" sz="2200" dirty="0"/>
              <a:t> i sastav povjerenstva</a:t>
            </a:r>
            <a:endParaRPr lang="en-GB" sz="2200" dirty="0"/>
          </a:p>
          <a:p>
            <a:r>
              <a:rPr lang="en-GB" sz="2200" b="1" dirty="0" err="1"/>
              <a:t>Povjerenstvo</a:t>
            </a:r>
            <a:r>
              <a:rPr lang="en-GB" sz="2200" b="1" dirty="0"/>
              <a:t> za </a:t>
            </a:r>
            <a:r>
              <a:rPr lang="en-GB" sz="2200" b="1" dirty="0" err="1"/>
              <a:t>naknadno</a:t>
            </a:r>
            <a:r>
              <a:rPr lang="en-GB" sz="2200" b="1" dirty="0"/>
              <a:t> </a:t>
            </a:r>
            <a:r>
              <a:rPr lang="en-GB" sz="2200" b="1" dirty="0" err="1"/>
              <a:t>praćenje</a:t>
            </a:r>
            <a:r>
              <a:rPr lang="en-GB" sz="2200" b="1" dirty="0"/>
              <a:t> </a:t>
            </a:r>
            <a:r>
              <a:rPr lang="en-GB" sz="2200" dirty="0"/>
              <a:t>– ZOK, </a:t>
            </a:r>
            <a:r>
              <a:rPr lang="en-GB" sz="2200" dirty="0" err="1"/>
              <a:t>čl</a:t>
            </a:r>
            <a:r>
              <a:rPr lang="en-GB" sz="2200" dirty="0"/>
              <a:t>. 41. i 42.</a:t>
            </a:r>
            <a:r>
              <a:rPr lang="hr-HR" sz="2200" dirty="0"/>
              <a:t> – broj</a:t>
            </a:r>
            <a:r>
              <a:rPr lang="en-GB" sz="2200" dirty="0"/>
              <a:t> </a:t>
            </a:r>
            <a:r>
              <a:rPr lang="en-GB" sz="2200" dirty="0" err="1"/>
              <a:t>članova</a:t>
            </a:r>
            <a:r>
              <a:rPr lang="hr-HR" sz="2200" dirty="0"/>
              <a:t> i sastav povjerenstva,  nadležnost</a:t>
            </a:r>
          </a:p>
          <a:p>
            <a:r>
              <a:rPr lang="hr-HR" sz="2200" b="1" dirty="0"/>
              <a:t>Rješenje donosi Agencija</a:t>
            </a:r>
            <a:r>
              <a:rPr lang="en-GB" sz="2200" b="1" dirty="0"/>
              <a:t> – </a:t>
            </a:r>
            <a:r>
              <a:rPr lang="en-GB" sz="2200" dirty="0"/>
              <a:t>ZOK, </a:t>
            </a:r>
            <a:r>
              <a:rPr lang="en-GB" sz="2200" dirty="0" err="1"/>
              <a:t>čl</a:t>
            </a:r>
            <a:r>
              <a:rPr lang="en-GB" sz="2200" dirty="0"/>
              <a:t>. 26.</a:t>
            </a:r>
          </a:p>
          <a:p>
            <a:pPr marL="0" indent="0">
              <a:buNone/>
            </a:pP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1591161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700" dirty="0" err="1"/>
              <a:t>Pisanje</a:t>
            </a:r>
            <a:r>
              <a:rPr lang="en-GB" sz="2700" dirty="0"/>
              <a:t> </a:t>
            </a:r>
            <a:r>
              <a:rPr lang="en-GB" sz="2700" dirty="0" err="1"/>
              <a:t>samoanalize</a:t>
            </a:r>
            <a:endParaRPr lang="hr-HR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06388" lvl="1" indent="0">
              <a:buNone/>
            </a:pPr>
            <a:endParaRPr lang="hr-HR" dirty="0"/>
          </a:p>
          <a:p>
            <a:pPr marL="0" lvl="0" indent="0" algn="just">
              <a:spcAft>
                <a:spcPts val="1000"/>
              </a:spcAft>
              <a:buNone/>
            </a:pPr>
            <a:r>
              <a:rPr lang="hr-HR" sz="2200" b="1" dirty="0"/>
              <a:t>Obrazac </a:t>
            </a:r>
            <a:r>
              <a:rPr lang="hr-HR" sz="2200" b="1" dirty="0" err="1"/>
              <a:t>samoanalize</a:t>
            </a:r>
            <a:r>
              <a:rPr lang="hr-HR" sz="2200" b="1" dirty="0"/>
              <a:t> </a:t>
            </a:r>
            <a:r>
              <a:rPr lang="en-GB" sz="2200" b="1" dirty="0"/>
              <a:t> - </a:t>
            </a:r>
            <a:r>
              <a:rPr lang="en-GB" sz="2200" dirty="0" err="1"/>
              <a:t>prati</a:t>
            </a:r>
            <a:r>
              <a:rPr lang="en-GB" sz="2200" dirty="0"/>
              <a:t> standard </a:t>
            </a:r>
            <a:r>
              <a:rPr lang="en-GB" sz="2200" dirty="0" err="1"/>
              <a:t>kvaliteta</a:t>
            </a:r>
            <a:r>
              <a:rPr lang="en-GB" sz="2200" dirty="0"/>
              <a:t>, VU </a:t>
            </a:r>
            <a:r>
              <a:rPr lang="en-GB" sz="2200" dirty="0" err="1"/>
              <a:t>treba</a:t>
            </a:r>
            <a:r>
              <a:rPr lang="en-GB" sz="2200" dirty="0"/>
              <a:t> </a:t>
            </a:r>
            <a:r>
              <a:rPr lang="en-GB" sz="2200" dirty="0" err="1"/>
              <a:t>dokazati</a:t>
            </a:r>
            <a:r>
              <a:rPr lang="en-GB" sz="2200" dirty="0"/>
              <a:t> </a:t>
            </a:r>
            <a:r>
              <a:rPr lang="en-GB" sz="2200" dirty="0" err="1"/>
              <a:t>usklađenost</a:t>
            </a:r>
            <a:r>
              <a:rPr lang="en-GB" sz="2200" dirty="0"/>
              <a:t> </a:t>
            </a:r>
            <a:r>
              <a:rPr lang="en-GB" sz="2200" dirty="0" err="1"/>
              <a:t>sa</a:t>
            </a:r>
            <a:r>
              <a:rPr lang="en-GB" sz="2200" dirty="0"/>
              <a:t> </a:t>
            </a:r>
            <a:r>
              <a:rPr lang="en-GB" sz="2200" dirty="0" err="1"/>
              <a:t>svakim</a:t>
            </a:r>
            <a:r>
              <a:rPr lang="en-GB" sz="2200" dirty="0"/>
              <a:t> </a:t>
            </a:r>
            <a:r>
              <a:rPr lang="en-GB" sz="2200" dirty="0" err="1"/>
              <a:t>standardom</a:t>
            </a:r>
            <a:endParaRPr lang="en-GB" sz="2200" dirty="0"/>
          </a:p>
          <a:p>
            <a:pPr marL="0" lvl="0" indent="0" algn="just">
              <a:spcAft>
                <a:spcPts val="1000"/>
              </a:spcAft>
              <a:buNone/>
            </a:pPr>
            <a:r>
              <a:rPr lang="hr-HR" sz="2200" b="1" dirty="0"/>
              <a:t>Obrazac prikaza podataka</a:t>
            </a:r>
            <a:r>
              <a:rPr lang="en-GB" sz="2200" b="1" dirty="0"/>
              <a:t>/</a:t>
            </a:r>
            <a:r>
              <a:rPr lang="en-GB" sz="2200" b="1" dirty="0" err="1"/>
              <a:t>analitički</a:t>
            </a:r>
            <a:r>
              <a:rPr lang="en-GB" sz="2200" b="1" dirty="0"/>
              <a:t> </a:t>
            </a:r>
            <a:r>
              <a:rPr lang="en-GB" sz="2200" b="1" dirty="0" err="1"/>
              <a:t>prilog</a:t>
            </a:r>
            <a:r>
              <a:rPr lang="en-GB" sz="2200" b="1" dirty="0"/>
              <a:t> </a:t>
            </a:r>
            <a:r>
              <a:rPr lang="en-GB" sz="2200" b="1" dirty="0" err="1"/>
              <a:t>samoanalizi</a:t>
            </a:r>
            <a:r>
              <a:rPr lang="en-GB" sz="2200" b="1" dirty="0"/>
              <a:t> - </a:t>
            </a:r>
            <a:r>
              <a:rPr lang="hr-HR" sz="2200" dirty="0"/>
              <a:t>kvantitativni  podaci – tablice</a:t>
            </a:r>
            <a:endParaRPr lang="en-GB" sz="2200" dirty="0"/>
          </a:p>
          <a:p>
            <a:pPr lvl="0" algn="just">
              <a:spcAft>
                <a:spcPts val="1000"/>
              </a:spcAft>
            </a:pPr>
            <a:r>
              <a:rPr lang="hr-HR" sz="2200" dirty="0" err="1"/>
              <a:t>Samoanalizu</a:t>
            </a:r>
            <a:r>
              <a:rPr lang="hr-HR" sz="2200" dirty="0"/>
              <a:t> </a:t>
            </a:r>
            <a:r>
              <a:rPr lang="hr-HR" sz="2200" dirty="0" err="1"/>
              <a:t>usvoja</a:t>
            </a:r>
            <a:r>
              <a:rPr lang="hr-HR" sz="2200" dirty="0"/>
              <a:t> nadležno tijelo visokog učilišta, a potpisuje čelnik visokog učilišta čime jamči da su podatci koji su sadržani u </a:t>
            </a:r>
            <a:r>
              <a:rPr lang="hr-HR" sz="2200" dirty="0" err="1"/>
              <a:t>samoanalizi</a:t>
            </a:r>
            <a:r>
              <a:rPr lang="hr-HR" sz="2200" dirty="0"/>
              <a:t> istiniti i točni. </a:t>
            </a:r>
            <a:endParaRPr lang="en-GB" sz="2200" dirty="0"/>
          </a:p>
          <a:p>
            <a:r>
              <a:rPr lang="hr-HR" sz="2200" dirty="0" err="1"/>
              <a:t>Samoanalizu</a:t>
            </a:r>
            <a:r>
              <a:rPr lang="hr-HR" sz="2200" dirty="0"/>
              <a:t> sa pripadajućim prilozima potrebno je dostaviti Agenciji elektroničkim</a:t>
            </a:r>
          </a:p>
          <a:p>
            <a:pPr marL="0" indent="0">
              <a:buNone/>
            </a:pPr>
            <a:r>
              <a:rPr lang="hr-HR" sz="2200" dirty="0"/>
              <a:t>  </a:t>
            </a:r>
            <a:r>
              <a:rPr lang="en-GB" sz="2200" dirty="0"/>
              <a:t>  </a:t>
            </a:r>
            <a:r>
              <a:rPr lang="hr-HR" sz="2200" dirty="0"/>
              <a:t>putem na </a:t>
            </a:r>
            <a:r>
              <a:rPr lang="hr-HR" sz="2200" dirty="0">
                <a:hlinkClick r:id="rId2"/>
              </a:rPr>
              <a:t>pisarnica@azvo.hr</a:t>
            </a:r>
            <a:endParaRPr lang="en-GB" sz="2200" dirty="0"/>
          </a:p>
          <a:p>
            <a:pPr marL="0" indent="0">
              <a:buNone/>
            </a:pPr>
            <a:endParaRPr lang="hr-HR" sz="2000" dirty="0"/>
          </a:p>
          <a:p>
            <a:pPr marL="0" lvl="0" indent="0" algn="just">
              <a:spcAft>
                <a:spcPts val="1000"/>
              </a:spcAft>
              <a:buNone/>
            </a:pPr>
            <a:endParaRPr lang="hr-HR" sz="2000" dirty="0"/>
          </a:p>
          <a:p>
            <a:pPr marL="0" lvl="0" indent="0" algn="just">
              <a:spcAft>
                <a:spcPts val="1000"/>
              </a:spcAft>
              <a:buNone/>
            </a:pP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66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CD6B5-F781-02FB-5667-97CBD7517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pl-PL" dirty="0"/>
              <a:t>Dobro napisana  samoanaliza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E7408-5B45-49B9-B1F0-CE6C1FE58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200" dirty="0" err="1"/>
              <a:t>nije</a:t>
            </a:r>
            <a:r>
              <a:rPr lang="en-GB" sz="2200" dirty="0"/>
              <a:t> </a:t>
            </a:r>
            <a:r>
              <a:rPr lang="en-GB" sz="2200" dirty="0" err="1"/>
              <a:t>preduga</a:t>
            </a:r>
            <a:r>
              <a:rPr lang="en-GB" sz="2200" dirty="0"/>
              <a:t> i </a:t>
            </a:r>
            <a:r>
              <a:rPr lang="en-GB" sz="2200" dirty="0" err="1"/>
              <a:t>nema</a:t>
            </a:r>
            <a:r>
              <a:rPr lang="en-GB" sz="2200" dirty="0"/>
              <a:t> </a:t>
            </a:r>
            <a:r>
              <a:rPr lang="en-GB" sz="2200" dirty="0" err="1"/>
              <a:t>ponavlj</a:t>
            </a:r>
            <a:r>
              <a:rPr lang="hr-HR" sz="2200" dirty="0"/>
              <a:t>a</a:t>
            </a:r>
            <a:r>
              <a:rPr lang="en-GB" sz="2200" dirty="0" err="1"/>
              <a:t>nja</a:t>
            </a:r>
            <a:r>
              <a:rPr lang="en-GB" sz="2200" dirty="0"/>
              <a:t> = </a:t>
            </a:r>
            <a:r>
              <a:rPr lang="en-GB" sz="2200" b="1" dirty="0">
                <a:solidFill>
                  <a:srgbClr val="FF0000"/>
                </a:solidFill>
              </a:rPr>
              <a:t>SAŽETOST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dirty="0" err="1"/>
              <a:t>svi</a:t>
            </a:r>
            <a:r>
              <a:rPr lang="en-GB" sz="2200" dirty="0"/>
              <a:t> </a:t>
            </a:r>
            <a:r>
              <a:rPr lang="en-GB" sz="2200" dirty="0" err="1"/>
              <a:t>elementi</a:t>
            </a:r>
            <a:r>
              <a:rPr lang="en-GB" sz="2200" dirty="0"/>
              <a:t> i </a:t>
            </a:r>
            <a:r>
              <a:rPr lang="en-GB" sz="2200" dirty="0" err="1"/>
              <a:t>indikatori</a:t>
            </a:r>
            <a:r>
              <a:rPr lang="en-GB" sz="2200" dirty="0"/>
              <a:t> </a:t>
            </a:r>
            <a:r>
              <a:rPr lang="en-GB" sz="2200" dirty="0" err="1"/>
              <a:t>svakog</a:t>
            </a:r>
            <a:r>
              <a:rPr lang="en-GB" sz="2200" dirty="0"/>
              <a:t> </a:t>
            </a:r>
            <a:r>
              <a:rPr lang="en-GB" sz="2200" dirty="0" err="1"/>
              <a:t>standarda</a:t>
            </a:r>
            <a:r>
              <a:rPr lang="en-GB" sz="2200" dirty="0"/>
              <a:t> </a:t>
            </a:r>
            <a:r>
              <a:rPr lang="en-GB" sz="2200" dirty="0" err="1"/>
              <a:t>napisani</a:t>
            </a:r>
            <a:r>
              <a:rPr lang="en-GB" sz="2200" dirty="0"/>
              <a:t> </a:t>
            </a:r>
            <a:r>
              <a:rPr lang="en-GB" sz="2200" dirty="0" err="1"/>
              <a:t>su</a:t>
            </a:r>
            <a:r>
              <a:rPr lang="en-GB" sz="2200" dirty="0"/>
              <a:t> </a:t>
            </a:r>
            <a:r>
              <a:rPr lang="en-GB" sz="2200" dirty="0" err="1"/>
              <a:t>sažeto</a:t>
            </a:r>
            <a:r>
              <a:rPr lang="en-GB" sz="2200" dirty="0"/>
              <a:t> i </a:t>
            </a:r>
            <a:r>
              <a:rPr lang="en-GB" sz="2200" dirty="0" err="1"/>
              <a:t>jasno</a:t>
            </a:r>
            <a:r>
              <a:rPr lang="en-GB" sz="2200" dirty="0"/>
              <a:t>, </a:t>
            </a:r>
            <a:r>
              <a:rPr lang="en-GB" sz="2200" dirty="0" err="1"/>
              <a:t>te</a:t>
            </a:r>
            <a:r>
              <a:rPr lang="en-GB" sz="2200" dirty="0"/>
              <a:t> </a:t>
            </a:r>
            <a:r>
              <a:rPr lang="en-GB" sz="2200" dirty="0" err="1"/>
              <a:t>su</a:t>
            </a:r>
            <a:r>
              <a:rPr lang="en-GB" sz="2200" dirty="0"/>
              <a:t> </a:t>
            </a:r>
            <a:r>
              <a:rPr lang="en-GB" sz="2200" dirty="0" err="1"/>
              <a:t>lako</a:t>
            </a:r>
            <a:r>
              <a:rPr lang="en-GB" sz="2200" dirty="0"/>
              <a:t> </a:t>
            </a:r>
            <a:r>
              <a:rPr lang="en-GB" sz="2200" dirty="0" err="1"/>
              <a:t>provjerljivi</a:t>
            </a:r>
            <a:r>
              <a:rPr lang="en-GB" sz="2200" dirty="0"/>
              <a:t> </a:t>
            </a:r>
            <a:r>
              <a:rPr lang="en-GB" sz="2200" dirty="0" err="1"/>
              <a:t>kroz</a:t>
            </a:r>
            <a:r>
              <a:rPr lang="en-GB" sz="2200" dirty="0"/>
              <a:t> </a:t>
            </a:r>
            <a:r>
              <a:rPr lang="en-GB" sz="2200" dirty="0" err="1"/>
              <a:t>priložene</a:t>
            </a:r>
            <a:r>
              <a:rPr lang="en-GB" sz="2200" dirty="0"/>
              <a:t> </a:t>
            </a:r>
            <a:r>
              <a:rPr lang="en-GB" sz="2200" dirty="0" err="1"/>
              <a:t>izvore</a:t>
            </a:r>
            <a:r>
              <a:rPr lang="en-GB" sz="2200" dirty="0"/>
              <a:t> za </a:t>
            </a:r>
            <a:r>
              <a:rPr lang="en-GB" sz="2200" dirty="0" err="1"/>
              <a:t>provjeru</a:t>
            </a:r>
            <a:r>
              <a:rPr lang="en-GB" sz="2200" dirty="0"/>
              <a:t> </a:t>
            </a:r>
            <a:r>
              <a:rPr lang="en-GB" sz="2200" dirty="0" err="1"/>
              <a:t>ispunjenosti</a:t>
            </a:r>
            <a:r>
              <a:rPr lang="en-GB" sz="2200" dirty="0"/>
              <a:t> (putem </a:t>
            </a:r>
            <a:r>
              <a:rPr lang="en-GB" sz="2200" dirty="0" err="1"/>
              <a:t>linkova</a:t>
            </a:r>
            <a:r>
              <a:rPr lang="en-GB" sz="2200" dirty="0"/>
              <a:t> </a:t>
            </a:r>
            <a:r>
              <a:rPr lang="en-GB" sz="2200" dirty="0" err="1"/>
              <a:t>ili</a:t>
            </a:r>
            <a:r>
              <a:rPr lang="en-GB" sz="2200" dirty="0"/>
              <a:t> </a:t>
            </a:r>
            <a:r>
              <a:rPr lang="en-GB" sz="2200" dirty="0" err="1"/>
              <a:t>kao</a:t>
            </a:r>
            <a:r>
              <a:rPr lang="en-GB" sz="2200" dirty="0"/>
              <a:t> </a:t>
            </a:r>
            <a:r>
              <a:rPr lang="en-GB" sz="2200" dirty="0" err="1"/>
              <a:t>prilozi</a:t>
            </a:r>
            <a:r>
              <a:rPr lang="en-GB" sz="2200" dirty="0"/>
              <a:t>) = </a:t>
            </a:r>
            <a:r>
              <a:rPr lang="en-GB" sz="2200" b="1" dirty="0">
                <a:solidFill>
                  <a:srgbClr val="FF0000"/>
                </a:solidFill>
              </a:rPr>
              <a:t>AŽURNOST PODATAKA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dirty="0" err="1"/>
              <a:t>podaci</a:t>
            </a:r>
            <a:r>
              <a:rPr lang="en-GB" sz="2200" dirty="0"/>
              <a:t> u </a:t>
            </a:r>
            <a:r>
              <a:rPr lang="en-GB" sz="2200" dirty="0" err="1"/>
              <a:t>samoanalizi</a:t>
            </a:r>
            <a:r>
              <a:rPr lang="en-GB" sz="2200" dirty="0"/>
              <a:t> </a:t>
            </a:r>
            <a:r>
              <a:rPr lang="en-GB" sz="2200" dirty="0" err="1"/>
              <a:t>odgovaraju</a:t>
            </a:r>
            <a:r>
              <a:rPr lang="en-GB" sz="2200" dirty="0"/>
              <a:t> </a:t>
            </a:r>
            <a:r>
              <a:rPr lang="en-GB" sz="2200" dirty="0" err="1"/>
              <a:t>podacima</a:t>
            </a:r>
            <a:r>
              <a:rPr lang="en-GB" sz="2200" dirty="0"/>
              <a:t> </a:t>
            </a:r>
            <a:r>
              <a:rPr lang="en-GB" sz="2200" dirty="0" err="1"/>
              <a:t>iz</a:t>
            </a:r>
            <a:r>
              <a:rPr lang="en-GB" sz="2200" dirty="0"/>
              <a:t> </a:t>
            </a:r>
            <a:r>
              <a:rPr lang="en-GB" sz="2200" dirty="0" err="1"/>
              <a:t>tablica</a:t>
            </a:r>
            <a:r>
              <a:rPr lang="en-GB" sz="2200" dirty="0"/>
              <a:t> = </a:t>
            </a:r>
            <a:r>
              <a:rPr lang="en-GB" sz="2200" b="1" dirty="0">
                <a:solidFill>
                  <a:srgbClr val="FF0000"/>
                </a:solidFill>
              </a:rPr>
              <a:t>KONZISTENTNOST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za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prikaz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optere</a:t>
            </a:r>
            <a:r>
              <a:rPr lang="hr-HR" sz="2200" dirty="0">
                <a:solidFill>
                  <a:schemeClr val="bg1">
                    <a:lumMod val="10000"/>
                  </a:schemeClr>
                </a:solidFill>
              </a:rPr>
              <a:t>ć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enja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nastavnika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koriste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se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kontakt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sati = </a:t>
            </a:r>
            <a:r>
              <a:rPr lang="en-GB" sz="2200" b="1" dirty="0">
                <a:solidFill>
                  <a:srgbClr val="FF0000"/>
                </a:solidFill>
              </a:rPr>
              <a:t>TOČNOST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standard 4.1. </a:t>
            </a:r>
            <a:r>
              <a:rPr lang="hr-HR" sz="2200" dirty="0">
                <a:solidFill>
                  <a:schemeClr val="bg1">
                    <a:lumMod val="10000"/>
                  </a:schemeClr>
                </a:solidFill>
              </a:rPr>
              <a:t>podatke o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pokrivenost</a:t>
            </a:r>
            <a:r>
              <a:rPr lang="hr-HR" sz="2200" dirty="0">
                <a:solidFill>
                  <a:schemeClr val="bg1">
                    <a:lumMod val="10000"/>
                  </a:schemeClr>
                </a:solidFill>
              </a:rPr>
              <a:t>i nastave vlastitim kadrom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studijskog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programa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hr-HR" sz="2200" dirty="0">
                <a:solidFill>
                  <a:schemeClr val="bg1">
                    <a:lumMod val="10000"/>
                  </a:schemeClr>
                </a:solidFill>
              </a:rPr>
              <a:t>priložiti kao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dokaze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2200" dirty="0"/>
              <a:t>poveznice</a:t>
            </a:r>
            <a:r>
              <a:rPr lang="en-GB" sz="2200" dirty="0"/>
              <a:t> u </a:t>
            </a:r>
            <a:r>
              <a:rPr lang="en-GB" sz="2200" dirty="0" err="1"/>
              <a:t>samoanalizi</a:t>
            </a:r>
            <a:r>
              <a:rPr lang="en-GB" sz="2200" dirty="0"/>
              <a:t> u </a:t>
            </a:r>
            <a:r>
              <a:rPr lang="en-GB" sz="2200" dirty="0" err="1"/>
              <a:t>istom</a:t>
            </a:r>
            <a:r>
              <a:rPr lang="en-GB" sz="2200" dirty="0"/>
              <a:t> </a:t>
            </a:r>
            <a:r>
              <a:rPr lang="en-GB" sz="2200" dirty="0" err="1"/>
              <a:t>su</a:t>
            </a:r>
            <a:r>
              <a:rPr lang="en-GB" sz="2200" dirty="0"/>
              <a:t> format</a:t>
            </a:r>
            <a:r>
              <a:rPr lang="hr-HR" sz="2200" dirty="0"/>
              <a:t>,</a:t>
            </a:r>
            <a:r>
              <a:rPr lang="en-GB" sz="2200" dirty="0"/>
              <a:t> </a:t>
            </a:r>
            <a:r>
              <a:rPr lang="en-GB" sz="2200" dirty="0" err="1"/>
              <a:t>nis</a:t>
            </a:r>
            <a:r>
              <a:rPr lang="hr-HR" sz="2200" dirty="0"/>
              <a:t>u</a:t>
            </a:r>
            <a:r>
              <a:rPr lang="en-GB" sz="2200" dirty="0"/>
              <a:t> </a:t>
            </a:r>
            <a:r>
              <a:rPr lang="en-GB" sz="2200" dirty="0" err="1"/>
              <a:t>vezan</a:t>
            </a:r>
            <a:r>
              <a:rPr lang="hr-HR" sz="2200" dirty="0"/>
              <a:t>e</a:t>
            </a:r>
            <a:r>
              <a:rPr lang="en-GB" sz="2200" dirty="0"/>
              <a:t> za server VU, </a:t>
            </a:r>
            <a:r>
              <a:rPr lang="en-GB" sz="2200" dirty="0" err="1"/>
              <a:t>te</a:t>
            </a:r>
            <a:r>
              <a:rPr lang="en-GB" sz="2200" dirty="0"/>
              <a:t> </a:t>
            </a:r>
            <a:r>
              <a:rPr lang="en-GB" sz="2200" dirty="0" err="1"/>
              <a:t>su</a:t>
            </a:r>
            <a:r>
              <a:rPr lang="en-GB" sz="2200" dirty="0"/>
              <a:t> </a:t>
            </a:r>
            <a:r>
              <a:rPr lang="en-GB" sz="2200" dirty="0" err="1"/>
              <a:t>trajn</a:t>
            </a:r>
            <a:r>
              <a:rPr lang="hr-HR" sz="2200" dirty="0"/>
              <a:t>e</a:t>
            </a:r>
            <a:r>
              <a:rPr lang="en-GB" sz="2200" dirty="0"/>
              <a:t>  = </a:t>
            </a:r>
            <a:r>
              <a:rPr lang="en-GB" sz="2200" b="1" dirty="0">
                <a:solidFill>
                  <a:srgbClr val="FF0000"/>
                </a:solidFill>
              </a:rPr>
              <a:t>DOSTUPNOST PODATAKA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čitanjem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samoanalize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stječe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se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dojam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kao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da je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pisana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od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strane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j</a:t>
            </a:r>
            <a:r>
              <a:rPr lang="hr-HR" sz="2200" dirty="0">
                <a:solidFill>
                  <a:schemeClr val="bg1">
                    <a:lumMod val="10000"/>
                  </a:schemeClr>
                </a:solidFill>
              </a:rPr>
              <a:t>e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dne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10000"/>
                  </a:schemeClr>
                </a:solidFill>
              </a:rPr>
              <a:t>osobe</a:t>
            </a:r>
            <a:r>
              <a:rPr lang="en-GB" sz="2200" dirty="0">
                <a:solidFill>
                  <a:schemeClr val="bg1">
                    <a:lumMod val="10000"/>
                  </a:schemeClr>
                </a:solidFill>
              </a:rPr>
              <a:t> = </a:t>
            </a:r>
            <a:r>
              <a:rPr lang="en-GB" sz="2200" b="1" dirty="0">
                <a:solidFill>
                  <a:srgbClr val="FF0000"/>
                </a:solidFill>
              </a:rPr>
              <a:t>USKLAĐENOST</a:t>
            </a:r>
            <a:endParaRPr lang="hr-HR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516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FB87800-303B-DB1D-AD91-C1CCBF9D8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Dokumenti koje je potrebno priložiti na engleskom jeziku</a:t>
            </a:r>
            <a:br>
              <a:rPr lang="hr-HR" dirty="0"/>
            </a:br>
            <a:endParaRPr lang="hr-H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FD617B-7FD4-4BFC-9E2F-FAC2F71E4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u="sng" dirty="0" err="1"/>
              <a:t>Obavezna</a:t>
            </a:r>
            <a:r>
              <a:rPr lang="en-GB" b="1" u="sng" dirty="0"/>
              <a:t> </a:t>
            </a:r>
            <a:r>
              <a:rPr lang="en-GB" b="1" u="sng" dirty="0" err="1"/>
              <a:t>dokumentacija</a:t>
            </a:r>
            <a:r>
              <a:rPr lang="en-GB" b="1" u="sng" dirty="0"/>
              <a:t> </a:t>
            </a:r>
            <a:r>
              <a:rPr lang="en-GB" b="1" u="sng" dirty="0" err="1"/>
              <a:t>na</a:t>
            </a:r>
            <a:r>
              <a:rPr lang="en-GB" b="1" u="sng" dirty="0"/>
              <a:t> </a:t>
            </a:r>
            <a:r>
              <a:rPr lang="en-GB" b="1" u="sng" dirty="0" err="1"/>
              <a:t>engleskom</a:t>
            </a:r>
            <a:r>
              <a:rPr lang="en-GB" dirty="0"/>
              <a:t>:</a:t>
            </a:r>
          </a:p>
          <a:p>
            <a:pPr>
              <a:buFontTx/>
              <a:buChar char="-"/>
            </a:pPr>
            <a:r>
              <a:rPr lang="en-GB" dirty="0" err="1"/>
              <a:t>Samoanaliza</a:t>
            </a:r>
            <a:r>
              <a:rPr lang="en-GB" dirty="0"/>
              <a:t> se </a:t>
            </a:r>
            <a:r>
              <a:rPr lang="hr-HR" dirty="0"/>
              <a:t>dostavlja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hrvatskom</a:t>
            </a:r>
            <a:r>
              <a:rPr lang="en-GB" dirty="0"/>
              <a:t> i </a:t>
            </a:r>
            <a:r>
              <a:rPr lang="en-GB" dirty="0" err="1"/>
              <a:t>engleskom</a:t>
            </a:r>
            <a:r>
              <a:rPr lang="en-GB" dirty="0"/>
              <a:t> </a:t>
            </a:r>
            <a:r>
              <a:rPr lang="en-GB" dirty="0" err="1"/>
              <a:t>jeziku</a:t>
            </a:r>
            <a:endParaRPr lang="en-GB" dirty="0"/>
          </a:p>
          <a:p>
            <a:pPr>
              <a:buFontTx/>
              <a:buChar char="-"/>
            </a:pPr>
            <a:r>
              <a:rPr lang="hr-HR" dirty="0"/>
              <a:t>Obrazac prikaza podataka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hrvatskom</a:t>
            </a:r>
            <a:r>
              <a:rPr lang="en-GB" dirty="0"/>
              <a:t> i </a:t>
            </a:r>
            <a:r>
              <a:rPr lang="en-GB" dirty="0" err="1"/>
              <a:t>engleskom</a:t>
            </a:r>
            <a:r>
              <a:rPr lang="en-GB" dirty="0"/>
              <a:t> </a:t>
            </a:r>
            <a:r>
              <a:rPr lang="en-GB" dirty="0" err="1"/>
              <a:t>jeziku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hr-HR" b="1" u="sng" dirty="0"/>
              <a:t>Dodatne preporuke</a:t>
            </a:r>
            <a:r>
              <a:rPr lang="en-GB" b="1" u="sng" dirty="0"/>
              <a:t>:</a:t>
            </a:r>
          </a:p>
          <a:p>
            <a:pPr>
              <a:buFontTx/>
              <a:buChar char="-"/>
            </a:pPr>
            <a:r>
              <a:rPr lang="en-GB" dirty="0" err="1"/>
              <a:t>Strateški</a:t>
            </a:r>
            <a:r>
              <a:rPr lang="en-GB" dirty="0"/>
              <a:t> </a:t>
            </a:r>
            <a:r>
              <a:rPr lang="en-GB" dirty="0" err="1"/>
              <a:t>dokumenti</a:t>
            </a:r>
            <a:r>
              <a:rPr lang="en-GB" dirty="0"/>
              <a:t>  - </a:t>
            </a:r>
            <a:r>
              <a:rPr lang="hr-HR" dirty="0"/>
              <a:t>u </a:t>
            </a:r>
            <a:r>
              <a:rPr lang="en-GB" dirty="0" err="1"/>
              <a:t>tem</a:t>
            </a:r>
            <a:r>
              <a:rPr lang="hr-HR" dirty="0"/>
              <a:t>i</a:t>
            </a:r>
            <a:r>
              <a:rPr lang="en-GB" dirty="0"/>
              <a:t> I </a:t>
            </a:r>
            <a:r>
              <a:rPr lang="en-GB" dirty="0" err="1"/>
              <a:t>ocjenjuje</a:t>
            </a:r>
            <a:r>
              <a:rPr lang="en-GB" dirty="0"/>
              <a:t> </a:t>
            </a:r>
            <a:r>
              <a:rPr lang="hr-HR" dirty="0"/>
              <a:t>se </a:t>
            </a:r>
            <a:r>
              <a:rPr lang="en-GB" dirty="0" err="1"/>
              <a:t>unutarnji</a:t>
            </a:r>
            <a:r>
              <a:rPr lang="en-GB" dirty="0"/>
              <a:t> </a:t>
            </a:r>
            <a:r>
              <a:rPr lang="en-GB" dirty="0" err="1"/>
              <a:t>sustav</a:t>
            </a:r>
            <a:r>
              <a:rPr lang="en-GB" dirty="0"/>
              <a:t> kvalitete </a:t>
            </a:r>
          </a:p>
          <a:p>
            <a:pPr>
              <a:buFontTx/>
              <a:buChar char="-"/>
            </a:pPr>
            <a:r>
              <a:rPr lang="en-GB" dirty="0" err="1"/>
              <a:t>Silabusi</a:t>
            </a:r>
            <a:r>
              <a:rPr lang="en-GB" dirty="0"/>
              <a:t> studija – </a:t>
            </a:r>
            <a:r>
              <a:rPr lang="hr-HR" dirty="0"/>
              <a:t>u </a:t>
            </a:r>
            <a:r>
              <a:rPr lang="en-GB" dirty="0" err="1"/>
              <a:t>tem</a:t>
            </a:r>
            <a:r>
              <a:rPr lang="hr-HR" dirty="0"/>
              <a:t>i</a:t>
            </a:r>
            <a:r>
              <a:rPr lang="en-GB" dirty="0"/>
              <a:t> II </a:t>
            </a:r>
            <a:r>
              <a:rPr lang="en-GB" dirty="0" err="1"/>
              <a:t>ocjenjuj</a:t>
            </a:r>
            <a:r>
              <a:rPr lang="hr-HR" dirty="0"/>
              <a:t>u se</a:t>
            </a:r>
            <a:r>
              <a:rPr lang="en-GB" dirty="0"/>
              <a:t> </a:t>
            </a:r>
            <a:r>
              <a:rPr lang="en-GB" dirty="0" err="1"/>
              <a:t>studijsk</a:t>
            </a:r>
            <a:r>
              <a:rPr lang="hr-HR" dirty="0"/>
              <a:t>i</a:t>
            </a:r>
            <a:r>
              <a:rPr lang="en-GB" dirty="0"/>
              <a:t> program</a:t>
            </a:r>
            <a:r>
              <a:rPr lang="hr-HR" dirty="0"/>
              <a:t>i </a:t>
            </a:r>
          </a:p>
          <a:p>
            <a:endParaRPr lang="hr-HR" dirty="0"/>
          </a:p>
          <a:p>
            <a:pPr marL="0" indent="0">
              <a:buNone/>
            </a:pPr>
            <a:r>
              <a:rPr lang="hr-HR" dirty="0"/>
              <a:t>  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20066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700" dirty="0" err="1"/>
              <a:t>Imenovanje</a:t>
            </a:r>
            <a:r>
              <a:rPr lang="en-GB" sz="2700" dirty="0"/>
              <a:t> </a:t>
            </a:r>
            <a:r>
              <a:rPr lang="en-GB" sz="2700" dirty="0" err="1"/>
              <a:t>stručnog</a:t>
            </a:r>
            <a:r>
              <a:rPr lang="en-GB" sz="2700" dirty="0"/>
              <a:t> </a:t>
            </a:r>
            <a:r>
              <a:rPr lang="en-GB" sz="2700" dirty="0" err="1"/>
              <a:t>povjerenstva</a:t>
            </a:r>
            <a:endParaRPr lang="hr-HR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06388" lvl="1" indent="0">
              <a:buNone/>
            </a:pPr>
            <a:endParaRPr lang="hr-HR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1F18D8-4FDC-4C0E-8EBC-F3A415F593AB}"/>
              </a:ext>
            </a:extLst>
          </p:cNvPr>
          <p:cNvSpPr/>
          <p:nvPr/>
        </p:nvSpPr>
        <p:spPr>
          <a:xfrm>
            <a:off x="805343" y="1300295"/>
            <a:ext cx="8338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>
                <a:solidFill>
                  <a:schemeClr val="bg1">
                    <a:lumMod val="10000"/>
                  </a:schemeClr>
                </a:solidFill>
              </a:rPr>
              <a:t>Stručno povjerenstvo bira i imenuje Akreditacijski savjet Agencije (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</a:rPr>
              <a:t>ZOK, </a:t>
            </a:r>
            <a:r>
              <a:rPr lang="hr-HR" dirty="0">
                <a:solidFill>
                  <a:schemeClr val="bg1">
                    <a:lumMod val="10000"/>
                  </a:schemeClr>
                </a:solidFill>
              </a:rPr>
              <a:t>čl. 17.)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384C7E-06DA-438B-9FAA-872DE6C32046}"/>
              </a:ext>
            </a:extLst>
          </p:cNvPr>
          <p:cNvSpPr txBox="1"/>
          <p:nvPr/>
        </p:nvSpPr>
        <p:spPr>
          <a:xfrm>
            <a:off x="3953933" y="1669630"/>
            <a:ext cx="5037627" cy="2772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Najmanje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pet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članova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stručnog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povjerenstva</a:t>
            </a:r>
            <a:endParaRPr lang="hr-HR" sz="105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hr-HR" sz="105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U postupku </a:t>
            </a:r>
            <a:r>
              <a:rPr lang="hr-HR" sz="1050" dirty="0" err="1">
                <a:solidFill>
                  <a:schemeClr val="bg1">
                    <a:lumMod val="10000"/>
                  </a:schemeClr>
                </a:solidFill>
              </a:rPr>
              <a:t>reakreditacije</a:t>
            </a:r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 sveučilišta i njegovih sastavnica članovi stručnog povjerenstva biraju se iz redova domaćih i inozemnih nastavnika izabranih na radna mjesta znanstveno-nastavna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, </a:t>
            </a:r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odnosno umjetničko-nastavna radna mjesta.</a:t>
            </a:r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  <a:p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U postupku reakreditacije veleučilišta članovi stručnog povjerenstva biraju se iz redova domaćih i inozemnih nastavnika izabranih na radno mjesto profesora stručnog studija ili profesora stručnog studija u trajnom izboru te nastavnika izabranih na znanstveno-nastavna radna mjesta koji imaju iskustvo u nastavi na stručnom studiju.</a:t>
            </a:r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Jedan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student</a:t>
            </a:r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.</a:t>
            </a:r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Najmanje jedan član stručnog povjerenstva iz reda nastavnika mora biti u području i polju djelatnosti visokog učilišta.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150F8D4-411B-4BFF-A66E-4AAAAE01C514}"/>
              </a:ext>
            </a:extLst>
          </p:cNvPr>
          <p:cNvCxnSpPr>
            <a:cxnSpLocks/>
          </p:cNvCxnSpPr>
          <p:nvPr/>
        </p:nvCxnSpPr>
        <p:spPr>
          <a:xfrm>
            <a:off x="2519418" y="2249991"/>
            <a:ext cx="134055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D5993DD-FF71-4D47-BC11-D7D70D4C8331}"/>
              </a:ext>
            </a:extLst>
          </p:cNvPr>
          <p:cNvSpPr txBox="1"/>
          <p:nvPr/>
        </p:nvSpPr>
        <p:spPr>
          <a:xfrm>
            <a:off x="9261446" y="1834142"/>
            <a:ext cx="2408039" cy="900246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Članom stručnog povjerenstva ne može biti domaći nastavnik zaposlen na visokom učilištu koje izvodi isti studij kao i vrednovano visoko učilište.</a:t>
            </a:r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83C7603-0080-4C62-AA3E-1289C07E1880}"/>
              </a:ext>
            </a:extLst>
          </p:cNvPr>
          <p:cNvCxnSpPr>
            <a:cxnSpLocks/>
          </p:cNvCxnSpPr>
          <p:nvPr/>
        </p:nvCxnSpPr>
        <p:spPr>
          <a:xfrm>
            <a:off x="1480542" y="2718033"/>
            <a:ext cx="0" cy="18455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B9DDCAD-635C-4883-BC8C-FF7AD38BF9A3}"/>
              </a:ext>
            </a:extLst>
          </p:cNvPr>
          <p:cNvCxnSpPr>
            <a:cxnSpLocks/>
          </p:cNvCxnSpPr>
          <p:nvPr/>
        </p:nvCxnSpPr>
        <p:spPr>
          <a:xfrm flipV="1">
            <a:off x="2846929" y="5113039"/>
            <a:ext cx="1107004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8B27D12-94AC-4F45-B6BC-15F473096FF3}"/>
              </a:ext>
            </a:extLst>
          </p:cNvPr>
          <p:cNvSpPr txBox="1"/>
          <p:nvPr/>
        </p:nvSpPr>
        <p:spPr>
          <a:xfrm>
            <a:off x="2827991" y="5149531"/>
            <a:ext cx="1059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30 dana</a:t>
            </a: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 rok VU za očitovanje</a:t>
            </a:r>
          </a:p>
          <a:p>
            <a:pPr algn="ctr"/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21D2F09-7EC1-416D-8FCA-5FFA89E3EE7D}"/>
              </a:ext>
            </a:extLst>
          </p:cNvPr>
          <p:cNvSpPr txBox="1"/>
          <p:nvPr/>
        </p:nvSpPr>
        <p:spPr>
          <a:xfrm>
            <a:off x="735297" y="2111141"/>
            <a:ext cx="1638788" cy="27699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Stručno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povjerenstvo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C6B5CE-3917-467F-AC8C-B27CC4A176D7}"/>
              </a:ext>
            </a:extLst>
          </p:cNvPr>
          <p:cNvSpPr txBox="1"/>
          <p:nvPr/>
        </p:nvSpPr>
        <p:spPr>
          <a:xfrm>
            <a:off x="589964" y="4739448"/>
            <a:ext cx="1929454" cy="64633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Odluka</a:t>
            </a:r>
            <a:r>
              <a:rPr lang="en-GB" sz="1200" dirty="0">
                <a:solidFill>
                  <a:schemeClr val="tx2"/>
                </a:solidFill>
              </a:rPr>
              <a:t> o </a:t>
            </a:r>
            <a:r>
              <a:rPr lang="en-GB" sz="1200" dirty="0" err="1">
                <a:solidFill>
                  <a:schemeClr val="tx2"/>
                </a:solidFill>
              </a:rPr>
              <a:t>imenovanju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dostavlja</a:t>
            </a:r>
            <a:r>
              <a:rPr lang="en-GB" sz="1200" dirty="0">
                <a:solidFill>
                  <a:schemeClr val="tx2"/>
                </a:solidFill>
              </a:rPr>
              <a:t> se </a:t>
            </a:r>
            <a:r>
              <a:rPr lang="hr-HR" sz="1200" dirty="0">
                <a:solidFill>
                  <a:schemeClr val="tx2"/>
                </a:solidFill>
              </a:rPr>
              <a:t>visokom učilištu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na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očitovanje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186066-C1A3-4C6E-8CCF-821A231DB458}"/>
              </a:ext>
            </a:extLst>
          </p:cNvPr>
          <p:cNvSpPr txBox="1"/>
          <p:nvPr/>
        </p:nvSpPr>
        <p:spPr>
          <a:xfrm rot="10800000" flipV="1">
            <a:off x="4741331" y="4490124"/>
            <a:ext cx="2104081" cy="461665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Prihvaćanje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prijedloga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stručnog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povjerenstva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558E48-F01B-4666-8D54-BD9C3FC3683C}"/>
              </a:ext>
            </a:extLst>
          </p:cNvPr>
          <p:cNvSpPr txBox="1"/>
          <p:nvPr/>
        </p:nvSpPr>
        <p:spPr>
          <a:xfrm>
            <a:off x="4741331" y="5062614"/>
            <a:ext cx="2104082" cy="64633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Zahtjev</a:t>
            </a:r>
            <a:r>
              <a:rPr lang="en-GB" sz="1200" dirty="0">
                <a:solidFill>
                  <a:schemeClr val="tx2"/>
                </a:solidFill>
              </a:rPr>
              <a:t> za </a:t>
            </a:r>
            <a:r>
              <a:rPr lang="en-GB" sz="1200" dirty="0" err="1">
                <a:solidFill>
                  <a:schemeClr val="tx2"/>
                </a:solidFill>
              </a:rPr>
              <a:t>izuzećem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en-GB" sz="1200" dirty="0" err="1">
                <a:solidFill>
                  <a:schemeClr val="tx2"/>
                </a:solidFill>
              </a:rPr>
              <a:t>člana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en-GB" sz="1200" dirty="0" err="1">
                <a:solidFill>
                  <a:schemeClr val="tx2"/>
                </a:solidFill>
              </a:rPr>
              <a:t>stručnog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povjerenstva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EB297-AA32-4D59-82FB-E145A79E240F}"/>
              </a:ext>
            </a:extLst>
          </p:cNvPr>
          <p:cNvSpPr txBox="1"/>
          <p:nvPr/>
        </p:nvSpPr>
        <p:spPr>
          <a:xfrm>
            <a:off x="8154099" y="4999730"/>
            <a:ext cx="2283863" cy="64633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hr-HR" sz="1200" dirty="0" err="1">
                <a:solidFill>
                  <a:schemeClr val="tx2"/>
                </a:solidFill>
              </a:rPr>
              <a:t>Akre</a:t>
            </a:r>
            <a:r>
              <a:rPr lang="en-GB" sz="1200" dirty="0" err="1">
                <a:solidFill>
                  <a:schemeClr val="tx2"/>
                </a:solidFill>
              </a:rPr>
              <a:t>ditacijski</a:t>
            </a:r>
            <a:r>
              <a:rPr lang="hr-HR" sz="1200" dirty="0">
                <a:solidFill>
                  <a:schemeClr val="tx2"/>
                </a:solidFill>
              </a:rPr>
              <a:t> savjet odlučuje o izuzeću člana stručnog povjerenstva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35D2DB1-D040-489B-BFFA-A64F7A35EBD0}"/>
              </a:ext>
            </a:extLst>
          </p:cNvPr>
          <p:cNvCxnSpPr>
            <a:cxnSpLocks/>
          </p:cNvCxnSpPr>
          <p:nvPr/>
        </p:nvCxnSpPr>
        <p:spPr>
          <a:xfrm>
            <a:off x="7227116" y="5385779"/>
            <a:ext cx="805343" cy="42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6200E54-6167-4396-923D-70E80D4F3BBC}"/>
              </a:ext>
            </a:extLst>
          </p:cNvPr>
          <p:cNvSpPr txBox="1"/>
          <p:nvPr/>
        </p:nvSpPr>
        <p:spPr>
          <a:xfrm>
            <a:off x="1639066" y="3091834"/>
            <a:ext cx="1927405" cy="73866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AZVO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dostavlja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Odluku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o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imenovanju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+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termin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posjeta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povjerenstva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najkasnije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tri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mjeseca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prije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posjeta</a:t>
            </a:r>
            <a:endParaRPr lang="en-GB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5A679F-5328-4FF4-914E-EAA250FC0EF5}"/>
              </a:ext>
            </a:extLst>
          </p:cNvPr>
          <p:cNvSpPr txBox="1"/>
          <p:nvPr/>
        </p:nvSpPr>
        <p:spPr>
          <a:xfrm>
            <a:off x="9278864" y="3271168"/>
            <a:ext cx="2408039" cy="577081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1050" dirty="0">
                <a:solidFill>
                  <a:schemeClr val="bg1">
                    <a:lumMod val="10000"/>
                  </a:schemeClr>
                </a:solidFill>
              </a:rPr>
              <a:t>Članovi stručnog povjerenstva ne smiju biti u sukobu interesa – Izjava o nepostojanju sukoba interesa</a:t>
            </a:r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856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700" dirty="0" err="1"/>
              <a:t>Posjet</a:t>
            </a:r>
            <a:r>
              <a:rPr lang="en-GB" sz="2700" dirty="0"/>
              <a:t> visokom </a:t>
            </a:r>
            <a:r>
              <a:rPr lang="en-GB" sz="2700" dirty="0" err="1"/>
              <a:t>učilištu</a:t>
            </a:r>
            <a:endParaRPr lang="hr-HR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06388" lvl="1" indent="0">
              <a:buNone/>
            </a:pPr>
            <a:endParaRPr lang="hr-HR" dirty="0"/>
          </a:p>
          <a:p>
            <a:endParaRPr lang="en-GB" sz="2000" dirty="0"/>
          </a:p>
          <a:p>
            <a:r>
              <a:rPr lang="en-GB" sz="2200" dirty="0" err="1"/>
              <a:t>Pripema</a:t>
            </a:r>
            <a:r>
              <a:rPr lang="en-GB" sz="2200" dirty="0"/>
              <a:t> </a:t>
            </a:r>
            <a:r>
              <a:rPr lang="en-GB" sz="2200" dirty="0" err="1"/>
              <a:t>posjeta</a:t>
            </a:r>
            <a:r>
              <a:rPr lang="en-GB" sz="2200" dirty="0"/>
              <a:t> i </a:t>
            </a:r>
            <a:r>
              <a:rPr lang="en-GB" sz="2200" dirty="0" err="1"/>
              <a:t>dogovor</a:t>
            </a:r>
            <a:r>
              <a:rPr lang="en-GB" sz="2200" dirty="0"/>
              <a:t> </a:t>
            </a:r>
            <a:r>
              <a:rPr lang="en-GB" sz="2200" dirty="0" err="1"/>
              <a:t>oko</a:t>
            </a:r>
            <a:r>
              <a:rPr lang="en-GB" sz="2200" dirty="0"/>
              <a:t> </a:t>
            </a:r>
            <a:r>
              <a:rPr lang="en-GB" sz="2200" dirty="0" err="1"/>
              <a:t>tehničkih</a:t>
            </a:r>
            <a:r>
              <a:rPr lang="en-GB" sz="2200" dirty="0"/>
              <a:t> </a:t>
            </a:r>
            <a:r>
              <a:rPr lang="en-GB" sz="2200" dirty="0" err="1"/>
              <a:t>detalja</a:t>
            </a:r>
            <a:r>
              <a:rPr lang="en-GB" sz="2200" dirty="0"/>
              <a:t> </a:t>
            </a:r>
            <a:r>
              <a:rPr lang="en-GB" sz="2200" b="1" dirty="0" err="1"/>
              <a:t>predstavnik</a:t>
            </a:r>
            <a:r>
              <a:rPr lang="en-GB" sz="2200" b="1" dirty="0"/>
              <a:t> AZVO-a                </a:t>
            </a:r>
            <a:r>
              <a:rPr lang="en-GB" sz="2200" b="1" dirty="0" err="1"/>
              <a:t>predstavnik</a:t>
            </a:r>
            <a:r>
              <a:rPr lang="en-GB" sz="2200" b="1" dirty="0"/>
              <a:t> </a:t>
            </a:r>
            <a:r>
              <a:rPr lang="en-GB" sz="2200" b="1" dirty="0" err="1"/>
              <a:t>visokog</a:t>
            </a:r>
            <a:r>
              <a:rPr lang="en-GB" sz="2200" b="1" dirty="0"/>
              <a:t> </a:t>
            </a:r>
            <a:r>
              <a:rPr lang="en-GB" sz="2200" b="1" dirty="0" err="1"/>
              <a:t>učilišta</a:t>
            </a:r>
            <a:endParaRPr lang="en-GB" sz="2200" b="1" dirty="0"/>
          </a:p>
          <a:p>
            <a:r>
              <a:rPr lang="en-GB" sz="2200" dirty="0"/>
              <a:t>On site – </a:t>
            </a:r>
            <a:r>
              <a:rPr lang="en-GB" sz="2200" dirty="0" err="1"/>
              <a:t>dolazak</a:t>
            </a:r>
            <a:r>
              <a:rPr lang="en-GB" sz="2200" dirty="0"/>
              <a:t> </a:t>
            </a:r>
            <a:r>
              <a:rPr lang="en-GB" sz="2200" dirty="0" err="1"/>
              <a:t>stručnog</a:t>
            </a:r>
            <a:r>
              <a:rPr lang="en-GB" sz="2200" dirty="0"/>
              <a:t> </a:t>
            </a:r>
            <a:r>
              <a:rPr lang="en-GB" sz="2200" dirty="0" err="1"/>
              <a:t>povjerenstva</a:t>
            </a:r>
            <a:r>
              <a:rPr lang="en-GB" sz="2200" dirty="0"/>
              <a:t> u </a:t>
            </a:r>
            <a:r>
              <a:rPr lang="en-GB" sz="2200" dirty="0" err="1"/>
              <a:t>pratnji</a:t>
            </a:r>
            <a:r>
              <a:rPr lang="en-GB" sz="2200" dirty="0"/>
              <a:t> </a:t>
            </a:r>
            <a:r>
              <a:rPr lang="en-GB" sz="2200" dirty="0" err="1"/>
              <a:t>predstavnika</a:t>
            </a:r>
            <a:r>
              <a:rPr lang="en-GB" sz="2200" dirty="0"/>
              <a:t> AZVO </a:t>
            </a:r>
            <a:r>
              <a:rPr lang="en-GB" sz="2200" dirty="0" err="1"/>
              <a:t>na</a:t>
            </a:r>
            <a:r>
              <a:rPr lang="en-GB" sz="2200" dirty="0"/>
              <a:t> visoko </a:t>
            </a:r>
            <a:r>
              <a:rPr lang="en-GB" sz="2200" dirty="0" err="1"/>
              <a:t>učilište</a:t>
            </a:r>
            <a:endParaRPr lang="en-GB" sz="2200" dirty="0"/>
          </a:p>
          <a:p>
            <a:r>
              <a:rPr lang="en-GB" sz="2200" dirty="0" err="1"/>
              <a:t>Protokol</a:t>
            </a:r>
            <a:r>
              <a:rPr lang="en-GB" sz="2200" b="1" dirty="0"/>
              <a:t> </a:t>
            </a:r>
            <a:r>
              <a:rPr lang="en-GB" sz="2200" dirty="0"/>
              <a:t>– </a:t>
            </a:r>
            <a:r>
              <a:rPr lang="en-GB" sz="2200" dirty="0" err="1"/>
              <a:t>sastanci</a:t>
            </a:r>
            <a:r>
              <a:rPr lang="en-GB" sz="2200" dirty="0"/>
              <a:t>, </a:t>
            </a:r>
            <a:r>
              <a:rPr lang="en-GB" sz="2200" dirty="0" err="1"/>
              <a:t>obilazak</a:t>
            </a:r>
            <a:r>
              <a:rPr lang="en-GB" sz="2200" dirty="0"/>
              <a:t> VU, </a:t>
            </a:r>
            <a:r>
              <a:rPr lang="en-GB" sz="2200" dirty="0" err="1"/>
              <a:t>knjižnica</a:t>
            </a:r>
            <a:r>
              <a:rPr lang="en-GB" sz="2200" dirty="0"/>
              <a:t>, </a:t>
            </a:r>
            <a:r>
              <a:rPr lang="en-GB" sz="2200" dirty="0" err="1"/>
              <a:t>nastavne</a:t>
            </a:r>
            <a:r>
              <a:rPr lang="en-GB" sz="2200" dirty="0"/>
              <a:t> </a:t>
            </a:r>
            <a:r>
              <a:rPr lang="en-GB" sz="2200" dirty="0" err="1"/>
              <a:t>baze</a:t>
            </a:r>
            <a:endParaRPr lang="en-GB" sz="2200" dirty="0"/>
          </a:p>
          <a:p>
            <a:r>
              <a:rPr lang="en-GB" sz="2200" dirty="0"/>
              <a:t>Visoko </a:t>
            </a:r>
            <a:r>
              <a:rPr lang="en-GB" sz="2200" dirty="0" err="1"/>
              <a:t>učilište</a:t>
            </a:r>
            <a:r>
              <a:rPr lang="en-GB" sz="2200" dirty="0"/>
              <a:t> </a:t>
            </a:r>
            <a:r>
              <a:rPr lang="en-GB" sz="2200" dirty="0" err="1"/>
              <a:t>priprema</a:t>
            </a:r>
            <a:r>
              <a:rPr lang="en-GB" sz="2200" dirty="0"/>
              <a:t> </a:t>
            </a:r>
            <a:r>
              <a:rPr lang="en-GB" sz="2200" dirty="0" err="1"/>
              <a:t>sve</a:t>
            </a:r>
            <a:r>
              <a:rPr lang="en-GB" sz="2200" dirty="0"/>
              <a:t> </a:t>
            </a:r>
            <a:r>
              <a:rPr lang="en-GB" sz="2200" dirty="0" err="1"/>
              <a:t>dokumente</a:t>
            </a:r>
            <a:r>
              <a:rPr lang="en-GB" sz="2200" dirty="0"/>
              <a:t> </a:t>
            </a:r>
            <a:r>
              <a:rPr lang="en-GB" sz="2200" dirty="0" err="1"/>
              <a:t>koji</a:t>
            </a:r>
            <a:r>
              <a:rPr lang="en-GB" sz="2200" dirty="0"/>
              <a:t> se </a:t>
            </a:r>
            <a:r>
              <a:rPr lang="en-GB" sz="2200" dirty="0" err="1"/>
              <a:t>traže</a:t>
            </a:r>
            <a:r>
              <a:rPr lang="en-GB" sz="2200" dirty="0"/>
              <a:t> u </a:t>
            </a:r>
            <a:r>
              <a:rPr lang="en-GB" sz="2200" dirty="0" err="1"/>
              <a:t>samoanalizi</a:t>
            </a:r>
            <a:r>
              <a:rPr lang="en-GB" sz="2200" dirty="0"/>
              <a:t> za </a:t>
            </a:r>
            <a:r>
              <a:rPr lang="en-GB" sz="2200" dirty="0" err="1"/>
              <a:t>uvid</a:t>
            </a:r>
            <a:r>
              <a:rPr lang="en-GB" sz="2200" dirty="0"/>
              <a:t> </a:t>
            </a:r>
            <a:r>
              <a:rPr lang="en-GB" sz="2200" dirty="0" err="1"/>
              <a:t>stručnom</a:t>
            </a:r>
            <a:r>
              <a:rPr lang="en-GB" sz="2200" dirty="0"/>
              <a:t> </a:t>
            </a:r>
            <a:r>
              <a:rPr lang="en-GB" sz="2200" dirty="0" err="1"/>
              <a:t>povjerenstvu</a:t>
            </a:r>
            <a:r>
              <a:rPr lang="en-GB" sz="2200" dirty="0"/>
              <a:t> i </a:t>
            </a:r>
            <a:r>
              <a:rPr lang="en-GB" sz="2200" dirty="0" err="1"/>
              <a:t>dodatne</a:t>
            </a:r>
            <a:r>
              <a:rPr lang="en-GB" sz="2200" dirty="0"/>
              <a:t> </a:t>
            </a:r>
            <a:r>
              <a:rPr lang="en-GB" sz="2200" dirty="0" err="1"/>
              <a:t>ukoliko</a:t>
            </a:r>
            <a:r>
              <a:rPr lang="en-GB" sz="2200" dirty="0"/>
              <a:t> </a:t>
            </a:r>
            <a:r>
              <a:rPr lang="en-GB" sz="2200" dirty="0" err="1"/>
              <a:t>ih</a:t>
            </a:r>
            <a:r>
              <a:rPr lang="en-GB" sz="2200" dirty="0"/>
              <a:t> </a:t>
            </a:r>
            <a:r>
              <a:rPr lang="en-GB" sz="2200" dirty="0" err="1"/>
              <a:t>zatraži</a:t>
            </a:r>
            <a:r>
              <a:rPr lang="en-GB" sz="2200" dirty="0"/>
              <a:t> </a:t>
            </a:r>
            <a:r>
              <a:rPr lang="en-GB" sz="2200" dirty="0" err="1"/>
              <a:t>stručno</a:t>
            </a:r>
            <a:r>
              <a:rPr lang="en-GB" sz="2200" dirty="0"/>
              <a:t> </a:t>
            </a:r>
            <a:r>
              <a:rPr lang="en-GB" sz="2200" dirty="0" err="1"/>
              <a:t>povjerenstvo</a:t>
            </a:r>
            <a:endParaRPr lang="en-GB" sz="2200" dirty="0"/>
          </a:p>
          <a:p>
            <a:r>
              <a:rPr lang="en-GB" sz="2200" dirty="0"/>
              <a:t>Za </a:t>
            </a:r>
            <a:r>
              <a:rPr lang="en-GB" sz="2200" dirty="0" err="1"/>
              <a:t>vrijeme</a:t>
            </a:r>
            <a:r>
              <a:rPr lang="en-GB" sz="2200" dirty="0"/>
              <a:t> </a:t>
            </a:r>
            <a:r>
              <a:rPr lang="en-GB" sz="2200" dirty="0" err="1"/>
              <a:t>posjeta</a:t>
            </a:r>
            <a:r>
              <a:rPr lang="en-GB" sz="2200" dirty="0"/>
              <a:t> VU je </a:t>
            </a:r>
            <a:r>
              <a:rPr lang="en-GB" sz="2200" dirty="0" err="1"/>
              <a:t>osiguralo</a:t>
            </a:r>
            <a:r>
              <a:rPr lang="en-GB" sz="2200" dirty="0"/>
              <a:t> da </a:t>
            </a:r>
            <a:r>
              <a:rPr lang="en-GB" sz="2200" dirty="0" err="1"/>
              <a:t>stručno</a:t>
            </a:r>
            <a:r>
              <a:rPr lang="en-GB" sz="2200" dirty="0"/>
              <a:t> </a:t>
            </a:r>
            <a:r>
              <a:rPr lang="en-GB" sz="2200" dirty="0" err="1"/>
              <a:t>povjerenstvo</a:t>
            </a:r>
            <a:r>
              <a:rPr lang="en-GB" sz="2200" dirty="0"/>
              <a:t> </a:t>
            </a:r>
            <a:r>
              <a:rPr lang="en-GB" sz="2200" dirty="0" err="1"/>
              <a:t>ima</a:t>
            </a:r>
            <a:r>
              <a:rPr lang="en-GB" sz="2200" dirty="0"/>
              <a:t> </a:t>
            </a:r>
            <a:r>
              <a:rPr lang="en-GB" sz="2200" dirty="0" err="1"/>
              <a:t>na</a:t>
            </a:r>
            <a:r>
              <a:rPr lang="en-GB" sz="2200" dirty="0"/>
              <a:t> </a:t>
            </a:r>
            <a:r>
              <a:rPr lang="en-GB" sz="2200" dirty="0" err="1"/>
              <a:t>raspolaganju</a:t>
            </a:r>
            <a:r>
              <a:rPr lang="en-GB" sz="2200" dirty="0"/>
              <a:t> </a:t>
            </a:r>
            <a:r>
              <a:rPr lang="en-GB" sz="2200" dirty="0" err="1"/>
              <a:t>sve</a:t>
            </a:r>
            <a:r>
              <a:rPr lang="en-GB" sz="2200" dirty="0"/>
              <a:t> </a:t>
            </a:r>
            <a:r>
              <a:rPr lang="en-GB" sz="2200" dirty="0" err="1"/>
              <a:t>djelatnike</a:t>
            </a:r>
            <a:r>
              <a:rPr lang="en-GB" sz="2200" dirty="0"/>
              <a:t> </a:t>
            </a:r>
            <a:r>
              <a:rPr lang="en-GB" sz="2200" dirty="0" err="1"/>
              <a:t>koji</a:t>
            </a:r>
            <a:r>
              <a:rPr lang="en-GB" sz="2200" dirty="0"/>
              <a:t> </a:t>
            </a:r>
            <a:r>
              <a:rPr lang="en-GB" sz="2200" dirty="0" err="1"/>
              <a:t>su</a:t>
            </a:r>
            <a:r>
              <a:rPr lang="en-GB" sz="2200" dirty="0"/>
              <a:t> </a:t>
            </a:r>
            <a:r>
              <a:rPr lang="en-GB" sz="2200" dirty="0" err="1"/>
              <a:t>sudjelovali</a:t>
            </a:r>
            <a:r>
              <a:rPr lang="en-GB" sz="2200" dirty="0"/>
              <a:t> u </a:t>
            </a:r>
            <a:r>
              <a:rPr lang="en-GB" sz="2200" dirty="0" err="1"/>
              <a:t>pisanju</a:t>
            </a:r>
            <a:r>
              <a:rPr lang="en-GB" sz="2200" dirty="0"/>
              <a:t> </a:t>
            </a:r>
            <a:r>
              <a:rPr lang="en-GB" sz="2200" dirty="0" err="1"/>
              <a:t>samoanalize</a:t>
            </a:r>
            <a:r>
              <a:rPr lang="en-GB" sz="2200" dirty="0"/>
              <a:t> </a:t>
            </a:r>
            <a:r>
              <a:rPr lang="en-GB" sz="2200" dirty="0" err="1"/>
              <a:t>radi</a:t>
            </a:r>
            <a:r>
              <a:rPr lang="en-GB" sz="2200" dirty="0"/>
              <a:t> </a:t>
            </a:r>
            <a:r>
              <a:rPr lang="en-GB" sz="2200" dirty="0" err="1"/>
              <a:t>mogućih</a:t>
            </a:r>
            <a:r>
              <a:rPr lang="en-GB" sz="2200" dirty="0"/>
              <a:t> </a:t>
            </a:r>
            <a:r>
              <a:rPr lang="en-GB" sz="2200" dirty="0" err="1"/>
              <a:t>dodatnih</a:t>
            </a:r>
            <a:r>
              <a:rPr lang="en-GB" sz="2200" dirty="0"/>
              <a:t> </a:t>
            </a:r>
            <a:r>
              <a:rPr lang="en-GB" sz="2200" dirty="0" err="1"/>
              <a:t>pojašnjenja</a:t>
            </a:r>
            <a:endParaRPr lang="hr-HR" sz="2200" dirty="0"/>
          </a:p>
          <a:p>
            <a:r>
              <a:rPr lang="hr-HR" sz="2200" dirty="0"/>
              <a:t>VU ne može dostavljati dokumente nakon završenog posjeta stručnog povjerenstva</a:t>
            </a:r>
            <a:endParaRPr lang="en-GB" sz="2200" dirty="0"/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pPr marL="0" lvl="0" indent="0" algn="just">
              <a:spcAft>
                <a:spcPts val="1000"/>
              </a:spcAft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46EAA00-D5A8-4B02-8D9F-58B4B05DAAF6}"/>
              </a:ext>
            </a:extLst>
          </p:cNvPr>
          <p:cNvCxnSpPr/>
          <p:nvPr/>
        </p:nvCxnSpPr>
        <p:spPr>
          <a:xfrm>
            <a:off x="8934312" y="1849802"/>
            <a:ext cx="5842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3B3C81E-1918-4E78-BAB9-5F94EA1140CB}"/>
              </a:ext>
            </a:extLst>
          </p:cNvPr>
          <p:cNvCxnSpPr/>
          <p:nvPr/>
        </p:nvCxnSpPr>
        <p:spPr>
          <a:xfrm flipH="1">
            <a:off x="8900445" y="1984170"/>
            <a:ext cx="61806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137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0166CFE-E3D1-4334-9CF0-AD43339D0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21" y="1211580"/>
            <a:ext cx="4876799" cy="50619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F51DA5-E60A-2C28-0A01-75B7B7681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Primjer protokola</a:t>
            </a:r>
            <a:br>
              <a:rPr lang="hr-HR" dirty="0"/>
            </a:b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47326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700" dirty="0" err="1">
                <a:solidFill>
                  <a:srgbClr val="002060"/>
                </a:solidFill>
              </a:rPr>
              <a:t>Izvješće</a:t>
            </a:r>
            <a:r>
              <a:rPr lang="en-GB" sz="2700" dirty="0">
                <a:solidFill>
                  <a:srgbClr val="002060"/>
                </a:solidFill>
              </a:rPr>
              <a:t> </a:t>
            </a:r>
            <a:r>
              <a:rPr lang="en-GB" sz="2700" dirty="0" err="1">
                <a:solidFill>
                  <a:srgbClr val="002060"/>
                </a:solidFill>
              </a:rPr>
              <a:t>stručnog</a:t>
            </a:r>
            <a:r>
              <a:rPr lang="en-GB" sz="2700" dirty="0">
                <a:solidFill>
                  <a:srgbClr val="002060"/>
                </a:solidFill>
              </a:rPr>
              <a:t> </a:t>
            </a:r>
            <a:r>
              <a:rPr lang="en-GB" sz="2700" dirty="0" err="1">
                <a:solidFill>
                  <a:srgbClr val="002060"/>
                </a:solidFill>
              </a:rPr>
              <a:t>povjerenstva</a:t>
            </a:r>
            <a:endParaRPr lang="hr-HR" sz="2700" dirty="0">
              <a:solidFill>
                <a:srgbClr val="00206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40CBE6A-3C67-42F8-8740-4622763E9E2F}"/>
              </a:ext>
            </a:extLst>
          </p:cNvPr>
          <p:cNvSpPr/>
          <p:nvPr/>
        </p:nvSpPr>
        <p:spPr>
          <a:xfrm>
            <a:off x="1840687" y="1400442"/>
            <a:ext cx="1702963" cy="1100252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2"/>
                </a:solidFill>
              </a:rPr>
              <a:t>IZVJEŠĆE </a:t>
            </a:r>
          </a:p>
          <a:p>
            <a:pPr algn="ctr"/>
            <a:r>
              <a:rPr lang="en-GB" sz="1600" dirty="0">
                <a:solidFill>
                  <a:schemeClr val="tx2"/>
                </a:solidFill>
              </a:rPr>
              <a:t>POVJERENSTVA</a:t>
            </a:r>
          </a:p>
          <a:p>
            <a:pPr algn="ctr"/>
            <a:r>
              <a:rPr lang="en-GB" sz="1100" dirty="0" err="1">
                <a:solidFill>
                  <a:schemeClr val="tx2"/>
                </a:solidFill>
              </a:rPr>
              <a:t>Obrazac</a:t>
            </a:r>
            <a:r>
              <a:rPr lang="en-GB" sz="1100" dirty="0">
                <a:solidFill>
                  <a:schemeClr val="tx2"/>
                </a:solidFill>
              </a:rPr>
              <a:t> </a:t>
            </a:r>
            <a:r>
              <a:rPr lang="en-GB" sz="1100" dirty="0" err="1">
                <a:solidFill>
                  <a:schemeClr val="tx2"/>
                </a:solidFill>
              </a:rPr>
              <a:t>izvješća</a:t>
            </a:r>
            <a:r>
              <a:rPr lang="en-GB" sz="1100" dirty="0">
                <a:solidFill>
                  <a:schemeClr val="tx2"/>
                </a:solidFill>
              </a:rPr>
              <a:t> </a:t>
            </a:r>
            <a:r>
              <a:rPr lang="en-GB" sz="1100" dirty="0" err="1">
                <a:solidFill>
                  <a:schemeClr val="tx2"/>
                </a:solidFill>
              </a:rPr>
              <a:t>stručnog</a:t>
            </a:r>
            <a:r>
              <a:rPr lang="en-GB" sz="1100" dirty="0">
                <a:solidFill>
                  <a:schemeClr val="tx2"/>
                </a:solidFill>
              </a:rPr>
              <a:t> </a:t>
            </a:r>
            <a:r>
              <a:rPr lang="en-GB" sz="1100" dirty="0" err="1">
                <a:solidFill>
                  <a:schemeClr val="tx2"/>
                </a:solidFill>
              </a:rPr>
              <a:t>povjerenstva</a:t>
            </a:r>
            <a:endParaRPr lang="en-GB" sz="1100" dirty="0">
              <a:solidFill>
                <a:schemeClr val="tx2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2C04B7E-2A41-4858-85F2-3FB801AF6D25}"/>
              </a:ext>
            </a:extLst>
          </p:cNvPr>
          <p:cNvSpPr/>
          <p:nvPr/>
        </p:nvSpPr>
        <p:spPr>
          <a:xfrm>
            <a:off x="156014" y="2354236"/>
            <a:ext cx="1418927" cy="902385"/>
          </a:xfrm>
          <a:prstGeom prst="ellips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Prijevod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izvješća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na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hrvatski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jezik</a:t>
            </a:r>
            <a:r>
              <a:rPr lang="en-GB" sz="1050" dirty="0">
                <a:solidFill>
                  <a:schemeClr val="bg1">
                    <a:lumMod val="10000"/>
                  </a:schemeClr>
                </a:solidFill>
              </a:rPr>
              <a:t> i </a:t>
            </a:r>
            <a:r>
              <a:rPr lang="en-GB" sz="1050" dirty="0" err="1">
                <a:solidFill>
                  <a:schemeClr val="bg1">
                    <a:lumMod val="10000"/>
                  </a:schemeClr>
                </a:solidFill>
              </a:rPr>
              <a:t>lektura</a:t>
            </a:r>
            <a:endParaRPr lang="en-GB" sz="105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5C98D7C-5344-4D7C-8D13-2821EFE9211E}"/>
              </a:ext>
            </a:extLst>
          </p:cNvPr>
          <p:cNvSpPr/>
          <p:nvPr/>
        </p:nvSpPr>
        <p:spPr>
          <a:xfrm>
            <a:off x="1815339" y="3147263"/>
            <a:ext cx="1621607" cy="511729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AZVO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EF67D12-F9AE-470D-8990-4D68B53C4545}"/>
              </a:ext>
            </a:extLst>
          </p:cNvPr>
          <p:cNvSpPr/>
          <p:nvPr/>
        </p:nvSpPr>
        <p:spPr>
          <a:xfrm>
            <a:off x="1703349" y="4436236"/>
            <a:ext cx="1894714" cy="1199457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chemeClr val="tx2"/>
                </a:solidFill>
              </a:rPr>
              <a:t>Očitovanje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dirty="0" err="1">
                <a:solidFill>
                  <a:schemeClr val="tx2"/>
                </a:solidFill>
              </a:rPr>
              <a:t>visokog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dirty="0" err="1">
                <a:solidFill>
                  <a:schemeClr val="tx2"/>
                </a:solidFill>
              </a:rPr>
              <a:t>učilišta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dirty="0" err="1">
                <a:solidFill>
                  <a:schemeClr val="tx2"/>
                </a:solidFill>
              </a:rPr>
              <a:t>na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dirty="0" err="1">
                <a:solidFill>
                  <a:schemeClr val="tx2"/>
                </a:solidFill>
              </a:rPr>
              <a:t>izvješće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dirty="0" err="1">
                <a:solidFill>
                  <a:schemeClr val="tx2"/>
                </a:solidFill>
              </a:rPr>
              <a:t>povjerenstva</a:t>
            </a:r>
            <a:endParaRPr lang="en-GB" sz="1600" dirty="0">
              <a:solidFill>
                <a:schemeClr val="tx2"/>
              </a:solidFill>
            </a:endParaRPr>
          </a:p>
          <a:p>
            <a:pPr algn="ctr"/>
            <a:endParaRPr lang="en-GB" sz="1600" dirty="0">
              <a:solidFill>
                <a:schemeClr val="tx2"/>
              </a:solidFill>
            </a:endParaRPr>
          </a:p>
          <a:p>
            <a:pPr algn="ctr"/>
            <a:r>
              <a:rPr lang="en-GB" sz="1100" dirty="0" err="1">
                <a:solidFill>
                  <a:schemeClr val="tx2"/>
                </a:solidFill>
              </a:rPr>
              <a:t>Obrazac</a:t>
            </a:r>
            <a:r>
              <a:rPr lang="en-GB" sz="1100" dirty="0">
                <a:solidFill>
                  <a:schemeClr val="tx2"/>
                </a:solidFill>
              </a:rPr>
              <a:t> za </a:t>
            </a:r>
            <a:r>
              <a:rPr lang="en-GB" sz="1100" dirty="0" err="1">
                <a:solidFill>
                  <a:schemeClr val="tx2"/>
                </a:solidFill>
              </a:rPr>
              <a:t>očitovanje</a:t>
            </a:r>
            <a:endParaRPr lang="en-GB" sz="1100" dirty="0">
              <a:solidFill>
                <a:schemeClr val="tx2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09B11C4-8707-44DE-BF8D-4C8F527340FE}"/>
              </a:ext>
            </a:extLst>
          </p:cNvPr>
          <p:cNvSpPr/>
          <p:nvPr/>
        </p:nvSpPr>
        <p:spPr>
          <a:xfrm>
            <a:off x="5308202" y="2946245"/>
            <a:ext cx="2210198" cy="902384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chemeClr val="tx2"/>
                </a:solidFill>
              </a:rPr>
              <a:t>Stručno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dirty="0" err="1">
                <a:solidFill>
                  <a:schemeClr val="tx2"/>
                </a:solidFill>
              </a:rPr>
              <a:t>povjerenstvo</a:t>
            </a:r>
            <a:endParaRPr lang="en-GB" dirty="0">
              <a:solidFill>
                <a:schemeClr val="tx2"/>
              </a:solidFill>
            </a:endParaRPr>
          </a:p>
          <a:p>
            <a:pPr algn="ctr"/>
            <a:r>
              <a:rPr lang="en-GB" sz="1100" dirty="0" err="1">
                <a:solidFill>
                  <a:schemeClr val="tx2"/>
                </a:solidFill>
              </a:rPr>
              <a:t>Ispravlja</a:t>
            </a:r>
            <a:r>
              <a:rPr lang="en-GB" sz="1100" dirty="0">
                <a:solidFill>
                  <a:schemeClr val="tx2"/>
                </a:solidFill>
              </a:rPr>
              <a:t> </a:t>
            </a:r>
            <a:r>
              <a:rPr lang="en-GB" sz="1100" dirty="0" err="1">
                <a:solidFill>
                  <a:schemeClr val="tx2"/>
                </a:solidFill>
              </a:rPr>
              <a:t>izvješeće</a:t>
            </a:r>
            <a:r>
              <a:rPr lang="en-GB" sz="1100" dirty="0">
                <a:solidFill>
                  <a:schemeClr val="tx2"/>
                </a:solidFill>
              </a:rPr>
              <a:t> </a:t>
            </a:r>
            <a:r>
              <a:rPr lang="en-GB" sz="1100" dirty="0" err="1">
                <a:solidFill>
                  <a:schemeClr val="tx2"/>
                </a:solidFill>
              </a:rPr>
              <a:t>prema</a:t>
            </a:r>
            <a:r>
              <a:rPr lang="en-GB" sz="1100" dirty="0">
                <a:solidFill>
                  <a:schemeClr val="tx2"/>
                </a:solidFill>
              </a:rPr>
              <a:t> </a:t>
            </a:r>
            <a:r>
              <a:rPr lang="en-GB" sz="1100" dirty="0" err="1">
                <a:solidFill>
                  <a:schemeClr val="tx2"/>
                </a:solidFill>
              </a:rPr>
              <a:t>očitovanju</a:t>
            </a:r>
            <a:r>
              <a:rPr lang="en-GB" sz="1100" dirty="0">
                <a:solidFill>
                  <a:schemeClr val="tx2"/>
                </a:solidFill>
              </a:rPr>
              <a:t> VU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E9EE899-5320-4C04-9A81-1E32539421C9}"/>
              </a:ext>
            </a:extLst>
          </p:cNvPr>
          <p:cNvCxnSpPr>
            <a:cxnSpLocks/>
          </p:cNvCxnSpPr>
          <p:nvPr/>
        </p:nvCxnSpPr>
        <p:spPr>
          <a:xfrm>
            <a:off x="2626143" y="2567208"/>
            <a:ext cx="0" cy="4857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C961ECF-59C6-4DE6-8D98-FEDC2AB370C8}"/>
              </a:ext>
            </a:extLst>
          </p:cNvPr>
          <p:cNvCxnSpPr>
            <a:cxnSpLocks/>
          </p:cNvCxnSpPr>
          <p:nvPr/>
        </p:nvCxnSpPr>
        <p:spPr>
          <a:xfrm>
            <a:off x="2626142" y="3801395"/>
            <a:ext cx="0" cy="5117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B295A5CC-4E7D-44EC-8240-81A7A1F49CC9}"/>
              </a:ext>
            </a:extLst>
          </p:cNvPr>
          <p:cNvCxnSpPr>
            <a:cxnSpLocks/>
          </p:cNvCxnSpPr>
          <p:nvPr/>
        </p:nvCxnSpPr>
        <p:spPr>
          <a:xfrm>
            <a:off x="3590251" y="3397437"/>
            <a:ext cx="1621607" cy="26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074CB7E-C0B7-4F03-ADF1-F8DD47FBAC84}"/>
              </a:ext>
            </a:extLst>
          </p:cNvPr>
          <p:cNvSpPr txBox="1"/>
          <p:nvPr/>
        </p:nvSpPr>
        <p:spPr>
          <a:xfrm>
            <a:off x="3982185" y="3429000"/>
            <a:ext cx="837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15 dana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4E9D85-CB1E-473E-8D26-C4F62A95406E}"/>
              </a:ext>
            </a:extLst>
          </p:cNvPr>
          <p:cNvSpPr txBox="1"/>
          <p:nvPr/>
        </p:nvSpPr>
        <p:spPr>
          <a:xfrm>
            <a:off x="1665870" y="3875247"/>
            <a:ext cx="1113717" cy="27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15 dana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099BF7-4A24-4926-B76E-DDBB1F23B053}"/>
              </a:ext>
            </a:extLst>
          </p:cNvPr>
          <p:cNvSpPr txBox="1"/>
          <p:nvPr/>
        </p:nvSpPr>
        <p:spPr>
          <a:xfrm>
            <a:off x="2718632" y="2682086"/>
            <a:ext cx="837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30 dana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E8B9B3E-F6F1-4766-9352-EE72AE790D0D}"/>
              </a:ext>
            </a:extLst>
          </p:cNvPr>
          <p:cNvCxnSpPr/>
          <p:nvPr/>
        </p:nvCxnSpPr>
        <p:spPr>
          <a:xfrm flipV="1">
            <a:off x="2779587" y="3801395"/>
            <a:ext cx="0" cy="5117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7917BA9-4952-4508-B080-22D5052A0563}"/>
              </a:ext>
            </a:extLst>
          </p:cNvPr>
          <p:cNvSpPr txBox="1"/>
          <p:nvPr/>
        </p:nvSpPr>
        <p:spPr>
          <a:xfrm>
            <a:off x="3734579" y="4657365"/>
            <a:ext cx="2827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Ispravak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isključivo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očitih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činjeničnih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netočnosti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ili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očitih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pogrešaka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u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pisanju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 algn="just">
              <a:buFontTx/>
              <a:buChar char="-"/>
            </a:pP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VU ne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može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se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osvrtati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na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stavove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i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zaključke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stručnog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povjerenstva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C178F9-260B-431D-A703-AA270C99B403}"/>
              </a:ext>
            </a:extLst>
          </p:cNvPr>
          <p:cNvSpPr txBox="1"/>
          <p:nvPr/>
        </p:nvSpPr>
        <p:spPr>
          <a:xfrm>
            <a:off x="3677345" y="1445477"/>
            <a:ext cx="28270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OCJENE:</a:t>
            </a:r>
          </a:p>
          <a:p>
            <a:pPr marL="171450" indent="-171450" algn="just">
              <a:buFontTx/>
              <a:buChar char="-"/>
            </a:pP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standard </a:t>
            </a: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nije ispunjen</a:t>
            </a:r>
          </a:p>
          <a:p>
            <a:pPr marL="171450" indent="-171450" algn="just">
              <a:buFontTx/>
              <a:buChar char="-"/>
            </a:pP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minimalna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ispunjenost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standarda</a:t>
            </a:r>
            <a:endParaRPr lang="hr-HR" sz="120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Zadovoljovajaća</a:t>
            </a: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ispunjenost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standrda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  <a:p>
            <a:pPr marL="171450" indent="-171450" algn="just">
              <a:buFontTx/>
              <a:buChar char="-"/>
            </a:pP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standard u </a:t>
            </a: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potpunosti ispunjen</a:t>
            </a:r>
          </a:p>
          <a:p>
            <a:pPr marL="171450" indent="-171450" algn="just">
              <a:buFontTx/>
              <a:buChar char="-"/>
            </a:pPr>
            <a:endParaRPr lang="hr-HR" sz="1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A7BA40-EBEA-4997-BFCF-EBE07658E7B6}"/>
              </a:ext>
            </a:extLst>
          </p:cNvPr>
          <p:cNvSpPr txBox="1"/>
          <p:nvPr/>
        </p:nvSpPr>
        <p:spPr>
          <a:xfrm>
            <a:off x="7045599" y="1577646"/>
            <a:ext cx="1825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OBVEZNI STANDARDI:</a:t>
            </a:r>
          </a:p>
          <a:p>
            <a:pPr marL="171450" indent="-171450" algn="just">
              <a:buFontTx/>
              <a:buChar char="-"/>
            </a:pP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2.1., 2.2.</a:t>
            </a:r>
          </a:p>
          <a:p>
            <a:pPr marL="171450" indent="-171450" algn="just">
              <a:buFontTx/>
              <a:buChar char="-"/>
            </a:pP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4.1., 4.4., 4.5., 4.6.</a:t>
            </a:r>
          </a:p>
        </p:txBody>
      </p:sp>
    </p:spTree>
    <p:extLst>
      <p:ext uri="{BB962C8B-B14F-4D97-AF65-F5344CB8AC3E}">
        <p14:creationId xmlns:p14="http://schemas.microsoft.com/office/powerpoint/2010/main" val="1077104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02BB69B-0591-9B54-9555-61F525D8C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Način ocjenjivanja </a:t>
            </a:r>
            <a:br>
              <a:rPr lang="hr-HR" dirty="0"/>
            </a:br>
            <a:br>
              <a:rPr lang="hr-HR" dirty="0"/>
            </a:br>
            <a:endParaRPr lang="hr-H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F982AF0-A518-40EC-8F2B-BF5057CFE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u="sng" dirty="0"/>
              <a:t>OCJENJIVANJE</a:t>
            </a:r>
          </a:p>
          <a:p>
            <a:r>
              <a:rPr lang="hr-HR" sz="2400" dirty="0"/>
              <a:t>ako je bilo koji od obveznih standarda (2.1., 2.2., 4.1., 4.4., 4.5. i 4.6.) unutar teme ocijenjen ocjenom </a:t>
            </a:r>
            <a:r>
              <a:rPr lang="hr-HR" sz="2400" i="1" dirty="0">
                <a:solidFill>
                  <a:srgbClr val="FF0000"/>
                </a:solidFill>
              </a:rPr>
              <a:t>nije ispunjen</a:t>
            </a:r>
            <a:r>
              <a:rPr lang="hr-HR" sz="2400" dirty="0"/>
              <a:t>, tema ne može biti ocijenjena ocjenom višom od </a:t>
            </a:r>
            <a:r>
              <a:rPr lang="en-GB" sz="2400" i="1" dirty="0" err="1">
                <a:solidFill>
                  <a:srgbClr val="FF0000"/>
                </a:solidFill>
              </a:rPr>
              <a:t>minimalna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ispunjenost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standarda</a:t>
            </a:r>
            <a:r>
              <a:rPr lang="hr-HR" sz="2400" dirty="0"/>
              <a:t>.</a:t>
            </a:r>
          </a:p>
          <a:p>
            <a:r>
              <a:rPr lang="hr-HR" sz="2400" dirty="0"/>
              <a:t>ako je bilo koji od obveznih standarda  (2.1., 2.2., 4.1., 4.4., 4.5. i 4.6.) unutar teme ocijenjen ocjenom </a:t>
            </a:r>
            <a:r>
              <a:rPr lang="en-GB" sz="2400" dirty="0"/>
              <a:t>s </a:t>
            </a:r>
            <a:r>
              <a:rPr lang="en-GB" sz="2400" i="1" dirty="0" err="1">
                <a:solidFill>
                  <a:srgbClr val="FF0000"/>
                </a:solidFill>
              </a:rPr>
              <a:t>minimlana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ispunjenost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standarda</a:t>
            </a:r>
            <a:r>
              <a:rPr lang="hr-HR" sz="2400" dirty="0"/>
              <a:t>, tema ne može biti ocijenjena ocjenom višom od </a:t>
            </a:r>
            <a:r>
              <a:rPr lang="en-GB" sz="2400" i="1" dirty="0" err="1">
                <a:solidFill>
                  <a:srgbClr val="FF0000"/>
                </a:solidFill>
              </a:rPr>
              <a:t>zadovoljavajuća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ispunjenost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standarda</a:t>
            </a:r>
            <a:endParaRPr lang="en-GB" sz="2400" i="1" dirty="0">
              <a:solidFill>
                <a:srgbClr val="FF0000"/>
              </a:solidFill>
            </a:endParaRPr>
          </a:p>
          <a:p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Ako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ni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jedan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standard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unutar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teme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nije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ocjenjen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s </a:t>
            </a:r>
            <a:r>
              <a:rPr lang="en-GB" sz="2400" i="1" dirty="0" err="1">
                <a:solidFill>
                  <a:srgbClr val="FF0000"/>
                </a:solidFill>
              </a:rPr>
              <a:t>minimalnom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ispunjenošću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standarda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ili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niže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, a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većina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standarda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je u </a:t>
            </a:r>
            <a:r>
              <a:rPr lang="en-GB" sz="2400" i="1" dirty="0" err="1">
                <a:solidFill>
                  <a:srgbClr val="FF0000"/>
                </a:solidFill>
              </a:rPr>
              <a:t>potpunosti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ispunjena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tada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tema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može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biti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10000"/>
                  </a:schemeClr>
                </a:solidFill>
              </a:rPr>
              <a:t>ocjenjena</a:t>
            </a:r>
            <a:r>
              <a:rPr lang="en-GB" sz="2400" dirty="0">
                <a:solidFill>
                  <a:schemeClr val="bg1">
                    <a:lumMod val="10000"/>
                  </a:schemeClr>
                </a:solidFill>
              </a:rPr>
              <a:t> s </a:t>
            </a:r>
            <a:r>
              <a:rPr lang="en-GB" sz="2400" i="1" dirty="0">
                <a:solidFill>
                  <a:srgbClr val="FF0000"/>
                </a:solidFill>
              </a:rPr>
              <a:t>u </a:t>
            </a:r>
            <a:r>
              <a:rPr lang="en-GB" sz="2400" i="1" dirty="0" err="1">
                <a:solidFill>
                  <a:srgbClr val="FF0000"/>
                </a:solidFill>
              </a:rPr>
              <a:t>potpunosti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 err="1">
                <a:solidFill>
                  <a:srgbClr val="FF0000"/>
                </a:solidFill>
              </a:rPr>
              <a:t>ispunjena</a:t>
            </a:r>
            <a:r>
              <a:rPr lang="en-GB" sz="2400" i="1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hr-HR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i="1" u="sng" dirty="0"/>
          </a:p>
          <a:p>
            <a:pPr marL="0" indent="0">
              <a:buNone/>
            </a:pPr>
            <a:endParaRPr lang="hr-HR" u="sng" dirty="0"/>
          </a:p>
        </p:txBody>
      </p:sp>
    </p:spTree>
    <p:extLst>
      <p:ext uri="{BB962C8B-B14F-4D97-AF65-F5344CB8AC3E}">
        <p14:creationId xmlns:p14="http://schemas.microsoft.com/office/powerpoint/2010/main" val="214556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1A0966-DDE8-4EAF-BCF8-B22B923E7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u="sng" dirty="0"/>
              <a:t>DONOŠENJE ZAKLJUČNE PREPORUKE POVJERENSTVA</a:t>
            </a:r>
          </a:p>
          <a:p>
            <a:pPr marL="0" indent="0">
              <a:buNone/>
            </a:pPr>
            <a:endParaRPr lang="en-GB" u="sng" dirty="0"/>
          </a:p>
          <a:p>
            <a:r>
              <a:rPr lang="hr-HR" sz="2400" dirty="0"/>
              <a:t>ako je bilo koja tema ocijenjena ocjenom </a:t>
            </a:r>
            <a:r>
              <a:rPr lang="hr-HR" sz="2400" i="1" dirty="0">
                <a:solidFill>
                  <a:srgbClr val="FF0000"/>
                </a:solidFill>
              </a:rPr>
              <a:t>nije ispunjena</a:t>
            </a:r>
            <a:r>
              <a:rPr lang="hr-HR" sz="2400" dirty="0"/>
              <a:t>, ishod postupka </a:t>
            </a:r>
            <a:r>
              <a:rPr lang="hr-HR" sz="2400" dirty="0" err="1"/>
              <a:t>reakreditacije</a:t>
            </a:r>
            <a:r>
              <a:rPr lang="hr-HR" sz="2400" dirty="0"/>
              <a:t> može biti </a:t>
            </a:r>
            <a:r>
              <a:rPr lang="hr-HR" sz="2400" u="sng" dirty="0">
                <a:solidFill>
                  <a:srgbClr val="C00000"/>
                </a:solidFill>
              </a:rPr>
              <a:t>uskrata dopusnice ili izdavanje pisma očekivanja</a:t>
            </a:r>
            <a:r>
              <a:rPr lang="hr-HR" sz="2400" dirty="0"/>
              <a:t>.</a:t>
            </a:r>
          </a:p>
          <a:p>
            <a:r>
              <a:rPr lang="hr-HR" sz="2400" dirty="0"/>
              <a:t>ako je bilo koja tema ocijenjena ocjenom </a:t>
            </a:r>
            <a:r>
              <a:rPr lang="hr-HR" sz="2400" i="1" dirty="0">
                <a:solidFill>
                  <a:srgbClr val="FF0000"/>
                </a:solidFill>
              </a:rPr>
              <a:t>djelomično ispunjena</a:t>
            </a:r>
            <a:r>
              <a:rPr lang="hr-HR" sz="2400" i="1" dirty="0"/>
              <a:t>,</a:t>
            </a:r>
            <a:r>
              <a:rPr lang="hr-HR" sz="2400" dirty="0"/>
              <a:t> ishod postupka </a:t>
            </a:r>
            <a:r>
              <a:rPr lang="hr-HR" sz="2400" dirty="0" err="1"/>
              <a:t>reakreditacije</a:t>
            </a:r>
            <a:r>
              <a:rPr lang="hr-HR" sz="2400" dirty="0"/>
              <a:t> može biti </a:t>
            </a:r>
            <a:r>
              <a:rPr lang="hr-HR" sz="2400" dirty="0">
                <a:solidFill>
                  <a:srgbClr val="C00000"/>
                </a:solidFill>
              </a:rPr>
              <a:t>izdavanje pisma očekivanja</a:t>
            </a:r>
            <a:r>
              <a:rPr lang="hr-HR" sz="2400" dirty="0"/>
              <a:t>.</a:t>
            </a:r>
          </a:p>
          <a:p>
            <a:r>
              <a:rPr lang="hr-HR" sz="2400" dirty="0"/>
              <a:t>ako su sve teme ocijenjene ocjenom </a:t>
            </a:r>
            <a:r>
              <a:rPr lang="hr-HR" sz="2400" i="1" dirty="0">
                <a:solidFill>
                  <a:srgbClr val="FF0000"/>
                </a:solidFill>
              </a:rPr>
              <a:t>u velikoj mjeri ispunjeno i u potpunosti ispunjeno</a:t>
            </a:r>
            <a:r>
              <a:rPr lang="hr-HR" sz="2400" dirty="0"/>
              <a:t>, ishod je postupka </a:t>
            </a:r>
            <a:r>
              <a:rPr lang="hr-HR" sz="2400" dirty="0">
                <a:solidFill>
                  <a:srgbClr val="C00000"/>
                </a:solidFill>
              </a:rPr>
              <a:t>izdavanje dopusnice</a:t>
            </a:r>
            <a:r>
              <a:rPr lang="hr-HR" sz="2400" dirty="0"/>
              <a:t>; </a:t>
            </a:r>
            <a:r>
              <a:rPr lang="hr-HR" sz="2400" b="1" dirty="0"/>
              <a:t>iznimno</a:t>
            </a:r>
            <a:r>
              <a:rPr lang="hr-HR" sz="2400" dirty="0"/>
              <a:t> ako je jedan ili više obveznih standarda ocijenjen ocjenom </a:t>
            </a:r>
            <a:r>
              <a:rPr lang="hr-HR" sz="2400" i="1" dirty="0">
                <a:solidFill>
                  <a:srgbClr val="FF0000"/>
                </a:solidFill>
              </a:rPr>
              <a:t>djelomično ispunjen</a:t>
            </a:r>
            <a:r>
              <a:rPr lang="hr-HR" sz="2400" dirty="0">
                <a:solidFill>
                  <a:srgbClr val="FF0000"/>
                </a:solidFill>
              </a:rPr>
              <a:t> ili </a:t>
            </a:r>
            <a:r>
              <a:rPr lang="hr-HR" sz="2400" i="1" dirty="0">
                <a:solidFill>
                  <a:srgbClr val="FF0000"/>
                </a:solidFill>
              </a:rPr>
              <a:t>nije ispunjen</a:t>
            </a:r>
            <a:r>
              <a:rPr lang="hr-HR" sz="2400" dirty="0"/>
              <a:t>, ishod postupka u tom slučaju može biti izdavanje </a:t>
            </a:r>
            <a:r>
              <a:rPr lang="hr-HR" sz="2400" dirty="0">
                <a:solidFill>
                  <a:srgbClr val="C00000"/>
                </a:solidFill>
              </a:rPr>
              <a:t>pisma očekivanja</a:t>
            </a:r>
            <a:r>
              <a:rPr lang="hr-HR" sz="2400" dirty="0"/>
              <a:t>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72095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700" dirty="0" err="1">
                <a:solidFill>
                  <a:schemeClr val="bg1">
                    <a:lumMod val="10000"/>
                  </a:schemeClr>
                </a:solidFill>
              </a:rPr>
              <a:t>Prijedlog</a:t>
            </a:r>
            <a:r>
              <a:rPr lang="en-GB" sz="27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700" dirty="0" err="1">
                <a:solidFill>
                  <a:schemeClr val="bg1">
                    <a:lumMod val="10000"/>
                  </a:schemeClr>
                </a:solidFill>
              </a:rPr>
              <a:t>Akreditacijskog</a:t>
            </a:r>
            <a:r>
              <a:rPr lang="en-GB" sz="27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700" dirty="0" err="1">
                <a:solidFill>
                  <a:schemeClr val="bg1">
                    <a:lumMod val="10000"/>
                  </a:schemeClr>
                </a:solidFill>
              </a:rPr>
              <a:t>savjeta</a:t>
            </a:r>
            <a:r>
              <a:rPr lang="hr-HR" sz="2700" dirty="0">
                <a:solidFill>
                  <a:schemeClr val="bg1">
                    <a:lumMod val="10000"/>
                  </a:schemeClr>
                </a:solidFill>
              </a:rPr>
              <a:t> i </a:t>
            </a:r>
            <a:r>
              <a:rPr lang="hr-HR" sz="2700">
                <a:solidFill>
                  <a:schemeClr val="bg1">
                    <a:lumMod val="10000"/>
                  </a:schemeClr>
                </a:solidFill>
              </a:rPr>
              <a:t>AZVO odluka</a:t>
            </a:r>
            <a:endParaRPr lang="hr-HR" sz="27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C663FC-6379-43EF-BB3A-F01FEB157E96}"/>
              </a:ext>
            </a:extLst>
          </p:cNvPr>
          <p:cNvSpPr/>
          <p:nvPr/>
        </p:nvSpPr>
        <p:spPr>
          <a:xfrm>
            <a:off x="58582" y="2919369"/>
            <a:ext cx="830143" cy="796954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Završno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izvješće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980414-1106-4540-9D67-F03D52949A1D}"/>
              </a:ext>
            </a:extLst>
          </p:cNvPr>
          <p:cNvSpPr/>
          <p:nvPr/>
        </p:nvSpPr>
        <p:spPr>
          <a:xfrm>
            <a:off x="1326935" y="2906999"/>
            <a:ext cx="1042882" cy="796954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Akreditacijski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savjet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BAB71-AA15-4554-8C5C-FAE734B8F155}"/>
              </a:ext>
            </a:extLst>
          </p:cNvPr>
          <p:cNvSpPr/>
          <p:nvPr/>
        </p:nvSpPr>
        <p:spPr>
          <a:xfrm>
            <a:off x="3553671" y="2861638"/>
            <a:ext cx="1468073" cy="796954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Obrazloženi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prijedlog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4002A0-E6AE-48F0-8DFF-2295029D5791}"/>
              </a:ext>
            </a:extLst>
          </p:cNvPr>
          <p:cNvSpPr/>
          <p:nvPr/>
        </p:nvSpPr>
        <p:spPr>
          <a:xfrm>
            <a:off x="6008574" y="2906999"/>
            <a:ext cx="1468073" cy="796954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AZVO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02F06A-EFA8-4130-BD06-18B803A9EB81}"/>
              </a:ext>
            </a:extLst>
          </p:cNvPr>
          <p:cNvSpPr/>
          <p:nvPr/>
        </p:nvSpPr>
        <p:spPr>
          <a:xfrm>
            <a:off x="6008574" y="4535877"/>
            <a:ext cx="1677798" cy="796954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Povjerenstvo</a:t>
            </a:r>
            <a:r>
              <a:rPr lang="en-GB" sz="1200" dirty="0">
                <a:solidFill>
                  <a:schemeClr val="tx2"/>
                </a:solidFill>
              </a:rPr>
              <a:t> za </a:t>
            </a:r>
            <a:r>
              <a:rPr lang="en-GB" sz="1200" dirty="0" err="1">
                <a:solidFill>
                  <a:schemeClr val="tx2"/>
                </a:solidFill>
              </a:rPr>
              <a:t>prigovor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674AA7-44C8-4DE2-81DA-9EB486A213E1}"/>
              </a:ext>
            </a:extLst>
          </p:cNvPr>
          <p:cNvSpPr/>
          <p:nvPr/>
        </p:nvSpPr>
        <p:spPr>
          <a:xfrm>
            <a:off x="3772251" y="4559089"/>
            <a:ext cx="1468072" cy="741497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Visoko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učilište</a:t>
            </a:r>
            <a:endParaRPr lang="en-GB" sz="1200" dirty="0">
              <a:solidFill>
                <a:schemeClr val="tx2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F32DB6C-1ECA-485B-8132-5E5AF69A6779}"/>
              </a:ext>
            </a:extLst>
          </p:cNvPr>
          <p:cNvCxnSpPr>
            <a:cxnSpLocks/>
          </p:cNvCxnSpPr>
          <p:nvPr/>
        </p:nvCxnSpPr>
        <p:spPr>
          <a:xfrm>
            <a:off x="2573867" y="3208789"/>
            <a:ext cx="84425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453D0BA-F114-4C35-A4D7-0700E11DBFAF}"/>
              </a:ext>
            </a:extLst>
          </p:cNvPr>
          <p:cNvSpPr/>
          <p:nvPr/>
        </p:nvSpPr>
        <p:spPr>
          <a:xfrm>
            <a:off x="3246537" y="1266225"/>
            <a:ext cx="2625755" cy="98570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AS UTVRĐUJE:</a:t>
            </a:r>
          </a:p>
          <a:p>
            <a:pPr marL="228600" indent="-228600" algn="just">
              <a:buAutoNum type="arabicPeriod"/>
            </a:pP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I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spunjava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kriterije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za rad V</a:t>
            </a: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U-a.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  <a:p>
            <a:pPr marL="228600" indent="-228600" algn="just">
              <a:buAutoNum type="arabicPeriod"/>
            </a:pPr>
            <a:r>
              <a:rPr lang="hr-HR" sz="1200" dirty="0" err="1">
                <a:solidFill>
                  <a:schemeClr val="bg1">
                    <a:lumMod val="10000"/>
                  </a:schemeClr>
                </a:solidFill>
              </a:rPr>
              <a:t>P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oduzeti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određene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mjere</a:t>
            </a: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.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  <a:p>
            <a:pPr marL="228600" indent="-228600" algn="just">
              <a:buAutoNum type="arabicPeriod"/>
            </a:pP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N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e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ispunjava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kriterije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za rad V</a:t>
            </a:r>
            <a:r>
              <a:rPr lang="hr-HR" sz="1200" dirty="0">
                <a:solidFill>
                  <a:schemeClr val="bg1">
                    <a:lumMod val="10000"/>
                  </a:schemeClr>
                </a:solidFill>
              </a:rPr>
              <a:t>U-a.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745D20-F483-4577-B077-D1C5D586369B}"/>
              </a:ext>
            </a:extLst>
          </p:cNvPr>
          <p:cNvSpPr txBox="1"/>
          <p:nvPr/>
        </p:nvSpPr>
        <p:spPr>
          <a:xfrm>
            <a:off x="2305033" y="3317846"/>
            <a:ext cx="1467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6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mj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. od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prvog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dana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posjeta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stručnog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povjerenstva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VU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B7C9B4-A0FB-4F7F-AD59-F65CDB8C5172}"/>
              </a:ext>
            </a:extLst>
          </p:cNvPr>
          <p:cNvSpPr/>
          <p:nvPr/>
        </p:nvSpPr>
        <p:spPr>
          <a:xfrm>
            <a:off x="8454623" y="3762135"/>
            <a:ext cx="2004971" cy="796954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Rješenje</a:t>
            </a:r>
            <a:r>
              <a:rPr lang="en-GB" sz="1200" dirty="0">
                <a:solidFill>
                  <a:schemeClr val="tx2"/>
                </a:solidFill>
              </a:rPr>
              <a:t> o </a:t>
            </a:r>
            <a:r>
              <a:rPr lang="en-GB" sz="1200" dirty="0" err="1">
                <a:solidFill>
                  <a:schemeClr val="tx2"/>
                </a:solidFill>
              </a:rPr>
              <a:t>izdavanju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dopusnice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A4ADD1-F336-4624-A0A2-B4038CE57EB8}"/>
              </a:ext>
            </a:extLst>
          </p:cNvPr>
          <p:cNvSpPr/>
          <p:nvPr/>
        </p:nvSpPr>
        <p:spPr>
          <a:xfrm>
            <a:off x="8467207" y="2810312"/>
            <a:ext cx="1979802" cy="796954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Rješenje</a:t>
            </a:r>
            <a:r>
              <a:rPr lang="en-GB" sz="1200" dirty="0">
                <a:solidFill>
                  <a:schemeClr val="tx2"/>
                </a:solidFill>
              </a:rPr>
              <a:t> o </a:t>
            </a:r>
            <a:r>
              <a:rPr lang="en-GB" sz="1200" dirty="0" err="1">
                <a:solidFill>
                  <a:schemeClr val="tx2"/>
                </a:solidFill>
              </a:rPr>
              <a:t>izdavanju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pisma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očekivanja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DFEC17-6906-4D0A-8FE4-6A16E39E2F17}"/>
              </a:ext>
            </a:extLst>
          </p:cNvPr>
          <p:cNvSpPr/>
          <p:nvPr/>
        </p:nvSpPr>
        <p:spPr>
          <a:xfrm>
            <a:off x="8454623" y="1858489"/>
            <a:ext cx="2004971" cy="796954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Rješenje</a:t>
            </a:r>
            <a:r>
              <a:rPr lang="en-GB" sz="1200" dirty="0">
                <a:solidFill>
                  <a:schemeClr val="tx2"/>
                </a:solidFill>
              </a:rPr>
              <a:t> o </a:t>
            </a:r>
            <a:r>
              <a:rPr lang="en-GB" sz="1200" dirty="0" err="1">
                <a:solidFill>
                  <a:schemeClr val="tx2"/>
                </a:solidFill>
              </a:rPr>
              <a:t>ukidanju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dopusnice</a:t>
            </a:r>
            <a:r>
              <a:rPr lang="en-GB" sz="1200" dirty="0">
                <a:solidFill>
                  <a:schemeClr val="tx2"/>
                </a:solidFill>
              </a:rPr>
              <a:t> za rad i/</a:t>
            </a:r>
            <a:r>
              <a:rPr lang="en-GB" sz="1200" dirty="0" err="1">
                <a:solidFill>
                  <a:schemeClr val="tx2"/>
                </a:solidFill>
              </a:rPr>
              <a:t>ili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ukidanju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dopusnice</a:t>
            </a:r>
            <a:r>
              <a:rPr lang="en-GB" sz="1200" dirty="0">
                <a:solidFill>
                  <a:schemeClr val="tx2"/>
                </a:solidFill>
              </a:rPr>
              <a:t> za </a:t>
            </a:r>
            <a:r>
              <a:rPr lang="en-GB" sz="1200" dirty="0" err="1">
                <a:solidFill>
                  <a:schemeClr val="tx2"/>
                </a:solidFill>
              </a:rPr>
              <a:t>izvođenje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studija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2B9E7D2-1FC1-4D83-9743-C60797F5129A}"/>
              </a:ext>
            </a:extLst>
          </p:cNvPr>
          <p:cNvSpPr/>
          <p:nvPr/>
        </p:nvSpPr>
        <p:spPr>
          <a:xfrm>
            <a:off x="10951007" y="2616003"/>
            <a:ext cx="1115736" cy="118557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tx2"/>
                </a:solidFill>
              </a:rPr>
              <a:t>Upravni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spor</a:t>
            </a:r>
            <a:endParaRPr lang="en-GB" sz="1200" dirty="0">
              <a:solidFill>
                <a:schemeClr val="tx2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41E68AF-AAFD-4741-BD0B-FF392542E1C6}"/>
              </a:ext>
            </a:extLst>
          </p:cNvPr>
          <p:cNvCxnSpPr>
            <a:cxnSpLocks/>
          </p:cNvCxnSpPr>
          <p:nvPr/>
        </p:nvCxnSpPr>
        <p:spPr>
          <a:xfrm>
            <a:off x="5293452" y="4929838"/>
            <a:ext cx="6007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B0ACD99-1995-4D7B-A031-1C953473A6EF}"/>
              </a:ext>
            </a:extLst>
          </p:cNvPr>
          <p:cNvSpPr txBox="1"/>
          <p:nvPr/>
        </p:nvSpPr>
        <p:spPr>
          <a:xfrm rot="10800000" flipV="1">
            <a:off x="5200981" y="4833923"/>
            <a:ext cx="715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30 dana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85D1B1F-628E-44BC-9FBA-5306D9DEE4D2}"/>
              </a:ext>
            </a:extLst>
          </p:cNvPr>
          <p:cNvCxnSpPr/>
          <p:nvPr/>
        </p:nvCxnSpPr>
        <p:spPr>
          <a:xfrm flipV="1">
            <a:off x="6847473" y="3842158"/>
            <a:ext cx="0" cy="503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880CDE6-5F7D-42D9-B2B0-6E2FDC6A26ED}"/>
              </a:ext>
            </a:extLst>
          </p:cNvPr>
          <p:cNvSpPr txBox="1"/>
          <p:nvPr/>
        </p:nvSpPr>
        <p:spPr>
          <a:xfrm>
            <a:off x="6189960" y="4018805"/>
            <a:ext cx="715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15 dana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D22D4CD-98F3-40B1-9698-7FD126948E09}"/>
              </a:ext>
            </a:extLst>
          </p:cNvPr>
          <p:cNvCxnSpPr/>
          <p:nvPr/>
        </p:nvCxnSpPr>
        <p:spPr>
          <a:xfrm flipV="1">
            <a:off x="7686372" y="2701255"/>
            <a:ext cx="576784" cy="2181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E7BBE7B-A03A-4EAD-8A6C-D357302040A3}"/>
              </a:ext>
            </a:extLst>
          </p:cNvPr>
          <p:cNvCxnSpPr/>
          <p:nvPr/>
        </p:nvCxnSpPr>
        <p:spPr>
          <a:xfrm>
            <a:off x="7686372" y="3305476"/>
            <a:ext cx="57678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D74BACE-ACC3-42BA-B215-C8DCF77783A6}"/>
              </a:ext>
            </a:extLst>
          </p:cNvPr>
          <p:cNvCxnSpPr/>
          <p:nvPr/>
        </p:nvCxnSpPr>
        <p:spPr>
          <a:xfrm>
            <a:off x="7686372" y="3703953"/>
            <a:ext cx="509672" cy="2724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1D01E97-ED58-4E0C-BD01-D65B88ADD609}"/>
              </a:ext>
            </a:extLst>
          </p:cNvPr>
          <p:cNvSpPr txBox="1"/>
          <p:nvPr/>
        </p:nvSpPr>
        <p:spPr>
          <a:xfrm>
            <a:off x="7654132" y="3015547"/>
            <a:ext cx="788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30 dana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8BF3084-7817-402E-BE5F-7A48CB90FFBF}"/>
              </a:ext>
            </a:extLst>
          </p:cNvPr>
          <p:cNvCxnSpPr>
            <a:cxnSpLocks/>
          </p:cNvCxnSpPr>
          <p:nvPr/>
        </p:nvCxnSpPr>
        <p:spPr>
          <a:xfrm>
            <a:off x="963411" y="3292546"/>
            <a:ext cx="3103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315A796-8A68-4F14-B251-A3993B0C3827}"/>
              </a:ext>
            </a:extLst>
          </p:cNvPr>
          <p:cNvCxnSpPr/>
          <p:nvPr/>
        </p:nvCxnSpPr>
        <p:spPr>
          <a:xfrm>
            <a:off x="4559415" y="3894334"/>
            <a:ext cx="0" cy="4783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</p:cNvCxnSpPr>
          <p:nvPr/>
        </p:nvCxnSpPr>
        <p:spPr>
          <a:xfrm>
            <a:off x="5200980" y="3229198"/>
            <a:ext cx="69325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FA63136-27EF-4994-BBAA-D7B0FC28D98C}"/>
              </a:ext>
            </a:extLst>
          </p:cNvPr>
          <p:cNvCxnSpPr/>
          <p:nvPr/>
        </p:nvCxnSpPr>
        <p:spPr>
          <a:xfrm flipV="1">
            <a:off x="4506287" y="2397963"/>
            <a:ext cx="0" cy="3601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C5147AB-AD5D-4211-B454-832EBF222AB8}"/>
              </a:ext>
            </a:extLst>
          </p:cNvPr>
          <p:cNvSpPr txBox="1"/>
          <p:nvPr/>
        </p:nvSpPr>
        <p:spPr>
          <a:xfrm>
            <a:off x="5134218" y="3238246"/>
            <a:ext cx="782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AS </a:t>
            </a:r>
            <a:r>
              <a:rPr lang="en-GB" sz="1200" dirty="0" err="1">
                <a:solidFill>
                  <a:schemeClr val="bg1">
                    <a:lumMod val="10000"/>
                  </a:schemeClr>
                </a:solidFill>
              </a:rPr>
              <a:t>predlaže</a:t>
            </a:r>
            <a:endParaRPr lang="en-GB" sz="1200" dirty="0">
              <a:solidFill>
                <a:schemeClr val="bg1">
                  <a:lumMod val="10000"/>
                </a:schemeClr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AC6409F-88CD-4A0A-B559-384AA63DF5C8}"/>
              </a:ext>
            </a:extLst>
          </p:cNvPr>
          <p:cNvCxnSpPr>
            <a:cxnSpLocks/>
          </p:cNvCxnSpPr>
          <p:nvPr/>
        </p:nvCxnSpPr>
        <p:spPr>
          <a:xfrm>
            <a:off x="5293452" y="4835827"/>
            <a:ext cx="69325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550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700" dirty="0" err="1"/>
              <a:t>Naknadno</a:t>
            </a:r>
            <a:r>
              <a:rPr lang="en-GB" sz="2700" dirty="0"/>
              <a:t> </a:t>
            </a:r>
            <a:r>
              <a:rPr lang="en-GB" sz="2700" dirty="0" err="1"/>
              <a:t>praćenje</a:t>
            </a:r>
            <a:endParaRPr lang="hr-HR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just">
              <a:spcAft>
                <a:spcPts val="1000"/>
              </a:spcAft>
              <a:buNone/>
            </a:pPr>
            <a:r>
              <a:rPr lang="en-GB" sz="2000" b="1" u="sng" dirty="0" err="1"/>
              <a:t>Naknadno</a:t>
            </a:r>
            <a:r>
              <a:rPr lang="en-GB" sz="2000" b="1" u="sng" dirty="0"/>
              <a:t> </a:t>
            </a:r>
            <a:r>
              <a:rPr lang="en-GB" sz="2000" b="1" u="sng" dirty="0" err="1"/>
              <a:t>praćenje</a:t>
            </a:r>
            <a:r>
              <a:rPr lang="en-GB" sz="2000" b="1" u="sng" dirty="0"/>
              <a:t> u </a:t>
            </a:r>
            <a:r>
              <a:rPr lang="en-GB" sz="2000" b="1" u="sng" dirty="0" err="1"/>
              <a:t>slučaju</a:t>
            </a:r>
            <a:r>
              <a:rPr lang="en-GB" sz="2000" b="1" u="sng" dirty="0"/>
              <a:t> </a:t>
            </a:r>
            <a:r>
              <a:rPr lang="en-GB" sz="2000" b="1" u="sng" dirty="0" err="1"/>
              <a:t>izdavanja</a:t>
            </a:r>
            <a:r>
              <a:rPr lang="en-GB" sz="2000" b="1" u="sng" dirty="0"/>
              <a:t> </a:t>
            </a:r>
            <a:r>
              <a:rPr lang="en-GB" sz="2000" b="1" u="sng" dirty="0" err="1"/>
              <a:t>pisma</a:t>
            </a:r>
            <a:r>
              <a:rPr lang="en-GB" sz="2000" b="1" u="sng" dirty="0"/>
              <a:t> </a:t>
            </a:r>
            <a:r>
              <a:rPr lang="en-GB" sz="2000" b="1" u="sng" dirty="0" err="1"/>
              <a:t>očekivanja</a:t>
            </a:r>
            <a:endParaRPr lang="en-GB" sz="2000" b="1" u="sng" dirty="0"/>
          </a:p>
          <a:p>
            <a:pPr lvl="0" algn="just">
              <a:spcAft>
                <a:spcPts val="1000"/>
              </a:spcAft>
              <a:buFontTx/>
              <a:buChar char="-"/>
            </a:pPr>
            <a:r>
              <a:rPr lang="en-GB" sz="2000" dirty="0" err="1"/>
              <a:t>Izrada</a:t>
            </a:r>
            <a:r>
              <a:rPr lang="en-GB" sz="2000" dirty="0"/>
              <a:t> </a:t>
            </a:r>
            <a:r>
              <a:rPr lang="en-GB" sz="2000" dirty="0" err="1"/>
              <a:t>akcijskog</a:t>
            </a:r>
            <a:r>
              <a:rPr lang="en-GB" sz="2000" dirty="0"/>
              <a:t> plana s </a:t>
            </a:r>
            <a:r>
              <a:rPr lang="en-GB" sz="2000" dirty="0" err="1"/>
              <a:t>rokovima</a:t>
            </a:r>
            <a:r>
              <a:rPr lang="en-GB" sz="2000" dirty="0"/>
              <a:t> i </a:t>
            </a:r>
            <a:r>
              <a:rPr lang="en-GB" sz="2000" dirty="0" err="1"/>
              <a:t>aktivnostima</a:t>
            </a:r>
            <a:r>
              <a:rPr lang="en-GB" sz="2000" dirty="0"/>
              <a:t>  u </a:t>
            </a:r>
            <a:r>
              <a:rPr lang="en-GB" sz="2000" dirty="0" err="1"/>
              <a:t>roku</a:t>
            </a:r>
            <a:r>
              <a:rPr lang="en-GB" sz="2000" dirty="0"/>
              <a:t> od 3 </a:t>
            </a:r>
            <a:r>
              <a:rPr lang="en-GB" sz="2000" dirty="0" err="1"/>
              <a:t>mjeseca</a:t>
            </a:r>
            <a:r>
              <a:rPr lang="en-GB" sz="2000" dirty="0"/>
              <a:t> od </a:t>
            </a:r>
            <a:r>
              <a:rPr lang="en-GB" sz="2000" dirty="0" err="1"/>
              <a:t>izdavanja</a:t>
            </a:r>
            <a:r>
              <a:rPr lang="en-GB" sz="2000" dirty="0"/>
              <a:t> </a:t>
            </a:r>
            <a:r>
              <a:rPr lang="en-GB" sz="2000" dirty="0" err="1"/>
              <a:t>pisma</a:t>
            </a:r>
            <a:r>
              <a:rPr lang="en-GB" sz="2000" dirty="0"/>
              <a:t> </a:t>
            </a:r>
            <a:r>
              <a:rPr lang="en-GB" sz="2000" dirty="0" err="1"/>
              <a:t>očekivanja</a:t>
            </a: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r>
              <a:rPr lang="en-GB" sz="2000" dirty="0"/>
              <a:t>AS u </a:t>
            </a:r>
            <a:r>
              <a:rPr lang="en-GB" sz="2000" dirty="0" err="1"/>
              <a:t>roku</a:t>
            </a:r>
            <a:r>
              <a:rPr lang="en-GB" sz="2000" dirty="0"/>
              <a:t> od 30 dana </a:t>
            </a:r>
            <a:r>
              <a:rPr lang="en-GB" sz="2000" dirty="0" err="1"/>
              <a:t>odlučuje</a:t>
            </a:r>
            <a:r>
              <a:rPr lang="en-GB" sz="2000" dirty="0"/>
              <a:t> o </a:t>
            </a:r>
            <a:r>
              <a:rPr lang="en-GB" sz="2000" dirty="0" err="1"/>
              <a:t>osnovanosti</a:t>
            </a:r>
            <a:r>
              <a:rPr lang="en-GB" sz="2000" dirty="0"/>
              <a:t> </a:t>
            </a:r>
            <a:r>
              <a:rPr lang="en-GB" sz="2000" dirty="0" err="1"/>
              <a:t>predloženih</a:t>
            </a:r>
            <a:r>
              <a:rPr lang="en-GB" sz="2000" dirty="0"/>
              <a:t> </a:t>
            </a:r>
            <a:r>
              <a:rPr lang="en-GB" sz="2000" dirty="0" err="1"/>
              <a:t>aktivnosti</a:t>
            </a:r>
            <a:r>
              <a:rPr lang="en-GB" sz="2000" dirty="0"/>
              <a:t> </a:t>
            </a:r>
            <a:r>
              <a:rPr lang="en-GB" sz="2000" dirty="0" err="1"/>
              <a:t>te</a:t>
            </a:r>
            <a:r>
              <a:rPr lang="en-GB" sz="2000" dirty="0"/>
              <a:t> </a:t>
            </a:r>
            <a:r>
              <a:rPr lang="en-GB" sz="2000" dirty="0" err="1"/>
              <a:t>može</a:t>
            </a:r>
            <a:r>
              <a:rPr lang="en-GB" sz="2000" dirty="0"/>
              <a:t> u </a:t>
            </a:r>
            <a:r>
              <a:rPr lang="en-GB" sz="2000" dirty="0" err="1"/>
              <a:t>slučaju</a:t>
            </a:r>
            <a:r>
              <a:rPr lang="en-GB" sz="2000" dirty="0"/>
              <a:t> da VU ne </a:t>
            </a:r>
            <a:r>
              <a:rPr lang="en-GB" sz="2000" dirty="0" err="1"/>
              <a:t>provodi</a:t>
            </a:r>
            <a:r>
              <a:rPr lang="en-GB" sz="2000" dirty="0"/>
              <a:t> </a:t>
            </a:r>
            <a:r>
              <a:rPr lang="en-GB" sz="2000" dirty="0" err="1"/>
              <a:t>aktivnosti</a:t>
            </a:r>
            <a:r>
              <a:rPr lang="en-GB" sz="2000" dirty="0"/>
              <a:t> u </a:t>
            </a:r>
            <a:r>
              <a:rPr lang="en-GB" sz="2000" dirty="0" err="1"/>
              <a:t>skladu</a:t>
            </a:r>
            <a:r>
              <a:rPr lang="en-GB" sz="2000" dirty="0"/>
              <a:t> s </a:t>
            </a:r>
            <a:r>
              <a:rPr lang="en-GB" sz="2000" dirty="0" err="1"/>
              <a:t>rokovima</a:t>
            </a:r>
            <a:r>
              <a:rPr lang="en-GB" sz="2000" dirty="0"/>
              <a:t> i </a:t>
            </a:r>
            <a:r>
              <a:rPr lang="en-GB" sz="2000" dirty="0" err="1"/>
              <a:t>iskazanim</a:t>
            </a:r>
            <a:r>
              <a:rPr lang="en-GB" sz="2000" dirty="0"/>
              <a:t> </a:t>
            </a:r>
            <a:r>
              <a:rPr lang="en-GB" sz="2000" dirty="0" err="1"/>
              <a:t>pokazateljima</a:t>
            </a:r>
            <a:r>
              <a:rPr lang="en-GB" sz="2000" dirty="0"/>
              <a:t> </a:t>
            </a:r>
            <a:r>
              <a:rPr lang="en-GB" sz="2000" dirty="0" err="1"/>
              <a:t>obrazloženim</a:t>
            </a:r>
            <a:r>
              <a:rPr lang="en-GB" sz="2000" dirty="0"/>
              <a:t> </a:t>
            </a:r>
            <a:r>
              <a:rPr lang="en-GB" sz="2000" dirty="0" err="1"/>
              <a:t>prijedlogom</a:t>
            </a:r>
            <a:r>
              <a:rPr lang="en-GB" sz="2000" dirty="0"/>
              <a:t> </a:t>
            </a:r>
            <a:r>
              <a:rPr lang="en-GB" sz="2000" dirty="0" err="1"/>
              <a:t>predložiti</a:t>
            </a:r>
            <a:r>
              <a:rPr lang="en-GB" sz="2000" dirty="0"/>
              <a:t> </a:t>
            </a:r>
            <a:r>
              <a:rPr lang="en-GB" sz="2000" dirty="0" err="1"/>
              <a:t>Agenciji</a:t>
            </a:r>
            <a:r>
              <a:rPr lang="en-GB" sz="2000" dirty="0"/>
              <a:t> </a:t>
            </a:r>
            <a:r>
              <a:rPr lang="en-GB" sz="2000" dirty="0" err="1"/>
              <a:t>ukidanje</a:t>
            </a:r>
            <a:r>
              <a:rPr lang="en-GB" sz="2000" dirty="0"/>
              <a:t> </a:t>
            </a:r>
            <a:r>
              <a:rPr lang="en-GB" sz="2000" dirty="0" err="1"/>
              <a:t>dopusnice</a:t>
            </a: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endParaRPr lang="en-GB" sz="2000" dirty="0"/>
          </a:p>
          <a:p>
            <a:pPr marL="0" indent="0" algn="just">
              <a:spcAft>
                <a:spcPts val="1000"/>
              </a:spcAft>
              <a:buNone/>
            </a:pPr>
            <a:r>
              <a:rPr lang="en-GB" sz="2000" b="1" u="sng" dirty="0" err="1"/>
              <a:t>Naknadno</a:t>
            </a:r>
            <a:r>
              <a:rPr lang="en-GB" sz="2000" b="1" u="sng" dirty="0"/>
              <a:t> </a:t>
            </a:r>
            <a:r>
              <a:rPr lang="en-GB" sz="2000" b="1" u="sng" dirty="0" err="1"/>
              <a:t>praćenje</a:t>
            </a:r>
            <a:r>
              <a:rPr lang="en-GB" sz="2000" b="1" u="sng" dirty="0"/>
              <a:t> u </a:t>
            </a:r>
            <a:r>
              <a:rPr lang="en-GB" sz="2000" b="1" u="sng" dirty="0" err="1"/>
              <a:t>slučaju</a:t>
            </a:r>
            <a:r>
              <a:rPr lang="en-GB" sz="2000" b="1" u="sng" dirty="0"/>
              <a:t> </a:t>
            </a:r>
            <a:r>
              <a:rPr lang="en-GB" sz="2000" b="1" u="sng" dirty="0" err="1"/>
              <a:t>izdavanja</a:t>
            </a:r>
            <a:r>
              <a:rPr lang="en-GB" sz="2000" b="1" u="sng" dirty="0"/>
              <a:t> </a:t>
            </a:r>
            <a:r>
              <a:rPr lang="en-GB" sz="2000" b="1" u="sng" dirty="0" err="1"/>
              <a:t>dopusnice</a:t>
            </a:r>
            <a:endParaRPr lang="en-GB" sz="2000" b="1" u="sng" dirty="0"/>
          </a:p>
          <a:p>
            <a:pPr algn="just">
              <a:spcAft>
                <a:spcPts val="1000"/>
              </a:spcAft>
              <a:buFontTx/>
              <a:buChar char="-"/>
            </a:pPr>
            <a:r>
              <a:rPr lang="en-GB" sz="2000" dirty="0" err="1"/>
              <a:t>Dostava</a:t>
            </a:r>
            <a:r>
              <a:rPr lang="en-GB" sz="2000" dirty="0"/>
              <a:t> </a:t>
            </a:r>
            <a:r>
              <a:rPr lang="en-GB" sz="2000" dirty="0" err="1"/>
              <a:t>akcijskog</a:t>
            </a:r>
            <a:r>
              <a:rPr lang="en-GB" sz="2000" dirty="0"/>
              <a:t> plana</a:t>
            </a:r>
            <a:endParaRPr lang="hr-HR" sz="2000" dirty="0"/>
          </a:p>
          <a:p>
            <a:pPr algn="just">
              <a:spcAft>
                <a:spcPts val="1000"/>
              </a:spcAft>
              <a:buFontTx/>
              <a:buChar char="-"/>
            </a:pPr>
            <a:r>
              <a:rPr lang="hr-HR" sz="2000" dirty="0"/>
              <a:t>Dostava izvješća o realizaciji akcijskog plana</a:t>
            </a:r>
            <a:endParaRPr lang="en-GB" sz="2000" dirty="0"/>
          </a:p>
          <a:p>
            <a:pPr lvl="0" algn="just">
              <a:spcAft>
                <a:spcPts val="1000"/>
              </a:spcAft>
              <a:buFontTx/>
              <a:buChar char="-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lvl="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18AA55-7218-4FD0-B6ED-CF7FFA9C73D9}"/>
              </a:ext>
            </a:extLst>
          </p:cNvPr>
          <p:cNvSpPr/>
          <p:nvPr/>
        </p:nvSpPr>
        <p:spPr>
          <a:xfrm>
            <a:off x="1413090" y="2773815"/>
            <a:ext cx="3070371" cy="939567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Povjerenstvo</a:t>
            </a:r>
            <a:r>
              <a:rPr lang="en-GB" dirty="0"/>
              <a:t> za </a:t>
            </a:r>
            <a:r>
              <a:rPr lang="en-GB" dirty="0" err="1"/>
              <a:t>naknadno</a:t>
            </a:r>
            <a:r>
              <a:rPr lang="en-GB" dirty="0"/>
              <a:t> </a:t>
            </a:r>
            <a:r>
              <a:rPr lang="en-GB" dirty="0" err="1"/>
              <a:t>praćenje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869B7A-FC24-4020-88A2-5E4799742209}"/>
              </a:ext>
            </a:extLst>
          </p:cNvPr>
          <p:cNvSpPr/>
          <p:nvPr/>
        </p:nvSpPr>
        <p:spPr>
          <a:xfrm>
            <a:off x="5700556" y="2773814"/>
            <a:ext cx="3288484" cy="939567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Akreditacijski</a:t>
            </a:r>
            <a:r>
              <a:rPr lang="en-GB" dirty="0"/>
              <a:t> </a:t>
            </a:r>
            <a:r>
              <a:rPr lang="en-GB" dirty="0" err="1"/>
              <a:t>savjet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BEEEBB4-E9C8-4507-B84D-CBA5469B7D63}"/>
              </a:ext>
            </a:extLst>
          </p:cNvPr>
          <p:cNvCxnSpPr/>
          <p:nvPr/>
        </p:nvCxnSpPr>
        <p:spPr>
          <a:xfrm>
            <a:off x="4639112" y="3223161"/>
            <a:ext cx="8137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081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hr-HR" sz="4000" b="1" dirty="0"/>
              <a:t>Hvala na pažnji!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34036293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Brugerdefineret 6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7EB220"/>
      </a:hlink>
      <a:folHlink>
        <a:srgbClr val="7EB2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047FCF59-F5D4-4B9E-9479-B324831CE02E}" vid="{3D323F9F-DB3F-4B6C-A771-C7EB9B24A3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4374</TotalTime>
  <Words>1562</Words>
  <Application>Microsoft Office PowerPoint</Application>
  <PresentationFormat>Widescreen</PresentationFormat>
  <Paragraphs>188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ＭＳ Ｐゴシック</vt:lpstr>
      <vt:lpstr>Arial</vt:lpstr>
      <vt:lpstr>Arial Narrow</vt:lpstr>
      <vt:lpstr>Calibri</vt:lpstr>
      <vt:lpstr>Wingdings</vt:lpstr>
      <vt:lpstr>Theme1</vt:lpstr>
      <vt:lpstr>PowerPoint Presentation</vt:lpstr>
      <vt:lpstr>Projekt AZVOK</vt:lpstr>
      <vt:lpstr>Projektne aktivnosti</vt:lpstr>
      <vt:lpstr>Provedba novog modela institucijske reakreditacije</vt:lpstr>
      <vt:lpstr>Zakonodavni okvir</vt:lpstr>
      <vt:lpstr>PLAN REAKREDITACIJE </vt:lpstr>
      <vt:lpstr>Što je novo/drugačije u postupku reakreditacije?</vt:lpstr>
      <vt:lpstr>Pisanje samoanalize</vt:lpstr>
      <vt:lpstr>Dobro napisana  samoanaliza   </vt:lpstr>
      <vt:lpstr>Dokumenti koje je potrebno priložiti na engleskom jeziku </vt:lpstr>
      <vt:lpstr>Imenovanje stručnog povjerenstva</vt:lpstr>
      <vt:lpstr>Posjet visokom učilištu</vt:lpstr>
      <vt:lpstr>Primjer protokola </vt:lpstr>
      <vt:lpstr>Izvješće stručnog povjerenstva</vt:lpstr>
      <vt:lpstr>Način ocjenjivanja   </vt:lpstr>
      <vt:lpstr>PowerPoint Presentation</vt:lpstr>
      <vt:lpstr>Prijedlog Akreditacijskog savjeta i AZVO odluka</vt:lpstr>
      <vt:lpstr>Naknadno praćenje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Naslov</dc:title>
  <dc:creator>PCNikola</dc:creator>
  <cp:lastModifiedBy>Vlatka Šušnjak Kuljiš</cp:lastModifiedBy>
  <cp:revision>373</cp:revision>
  <cp:lastPrinted>2023-10-03T07:56:24Z</cp:lastPrinted>
  <dcterms:created xsi:type="dcterms:W3CDTF">2017-10-06T08:10:37Z</dcterms:created>
  <dcterms:modified xsi:type="dcterms:W3CDTF">2024-12-16T20:04:20Z</dcterms:modified>
</cp:coreProperties>
</file>