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1">
  <p:sldMasterIdLst>
    <p:sldMasterId id="2147483737" r:id="rId1"/>
    <p:sldMasterId id="2147483738" r:id="rId2"/>
  </p:sldMasterIdLst>
  <p:notesMasterIdLst>
    <p:notesMasterId r:id="rId37"/>
  </p:notesMasterIdLst>
  <p:sldIdLst>
    <p:sldId id="374" r:id="rId3"/>
    <p:sldId id="257" r:id="rId4"/>
    <p:sldId id="259" r:id="rId5"/>
    <p:sldId id="399" r:id="rId6"/>
    <p:sldId id="265" r:id="rId7"/>
    <p:sldId id="375" r:id="rId8"/>
    <p:sldId id="403" r:id="rId9"/>
    <p:sldId id="376" r:id="rId10"/>
    <p:sldId id="378" r:id="rId11"/>
    <p:sldId id="379" r:id="rId12"/>
    <p:sldId id="380" r:id="rId13"/>
    <p:sldId id="264" r:id="rId14"/>
    <p:sldId id="400" r:id="rId15"/>
    <p:sldId id="266" r:id="rId16"/>
    <p:sldId id="401" r:id="rId17"/>
    <p:sldId id="381" r:id="rId18"/>
    <p:sldId id="383" r:id="rId19"/>
    <p:sldId id="268" r:id="rId20"/>
    <p:sldId id="384" r:id="rId21"/>
    <p:sldId id="270" r:id="rId22"/>
    <p:sldId id="385" r:id="rId23"/>
    <p:sldId id="386" r:id="rId24"/>
    <p:sldId id="387" r:id="rId25"/>
    <p:sldId id="388" r:id="rId26"/>
    <p:sldId id="389" r:id="rId27"/>
    <p:sldId id="272" r:id="rId28"/>
    <p:sldId id="390" r:id="rId29"/>
    <p:sldId id="391" r:id="rId30"/>
    <p:sldId id="394" r:id="rId31"/>
    <p:sldId id="395" r:id="rId32"/>
    <p:sldId id="396" r:id="rId33"/>
    <p:sldId id="397" r:id="rId34"/>
    <p:sldId id="402" r:id="rId35"/>
    <p:sldId id="276" r:id="rId36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81" d="100"/>
          <a:sy n="81" d="100"/>
        </p:scale>
        <p:origin x="77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FD3735-2238-4CE9-BFBE-CCC68F3D4391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E417147-6591-4593-952B-7C686BBF14B0}">
      <dgm:prSet/>
      <dgm:spPr/>
      <dgm:t>
        <a:bodyPr/>
        <a:lstStyle/>
        <a:p>
          <a:pPr rtl="0">
            <a:spcAft>
              <a:spcPts val="1600"/>
            </a:spcAft>
          </a:pPr>
          <a:r>
            <a:rPr lang="hr-HR" dirty="0">
              <a:latin typeface="Univers Condensed"/>
              <a:ea typeface="Calibri"/>
              <a:cs typeface="Calibri"/>
            </a:rPr>
            <a:t>Zakon o visokom obrazovanju i znanstvenoj djelatnosti </a:t>
          </a:r>
          <a:endParaRPr lang="en-GB" dirty="0">
            <a:latin typeface="Univers Condensed"/>
            <a:ea typeface="Calibri"/>
            <a:cs typeface="Calibri"/>
          </a:endParaRPr>
        </a:p>
        <a:p>
          <a:pPr rtl="0">
            <a:spcAft>
              <a:spcPts val="1600"/>
            </a:spcAft>
          </a:pPr>
          <a:r>
            <a:rPr lang="en-GB" dirty="0">
              <a:latin typeface="Univers Condensed"/>
              <a:ea typeface="Calibri"/>
              <a:cs typeface="Calibri"/>
            </a:rPr>
            <a:t>(NN 119/2022)</a:t>
          </a:r>
          <a:endParaRPr lang="en-US" dirty="0">
            <a:latin typeface="Univers Condensed"/>
            <a:ea typeface="Calibri"/>
            <a:cs typeface="Calibri"/>
          </a:endParaRPr>
        </a:p>
      </dgm:t>
    </dgm:pt>
    <dgm:pt modelId="{73C15437-A0F2-413C-91FC-A36C7D25E1B6}" type="parTrans" cxnId="{8AE4727D-F917-4F27-BF4B-DE374C13BC55}">
      <dgm:prSet/>
      <dgm:spPr/>
      <dgm:t>
        <a:bodyPr/>
        <a:lstStyle/>
        <a:p>
          <a:endParaRPr lang="en-US"/>
        </a:p>
      </dgm:t>
    </dgm:pt>
    <dgm:pt modelId="{BCE00AF2-3C73-44FD-AA24-C12B9E750746}" type="sibTrans" cxnId="{8AE4727D-F917-4F27-BF4B-DE374C13BC55}">
      <dgm:prSet/>
      <dgm:spPr/>
      <dgm:t>
        <a:bodyPr/>
        <a:lstStyle/>
        <a:p>
          <a:endParaRPr lang="en-US"/>
        </a:p>
      </dgm:t>
    </dgm:pt>
    <dgm:pt modelId="{5B7C5342-D0FA-419E-BB22-6D661DB7705E}">
      <dgm:prSet/>
      <dgm:spPr/>
      <dgm:t>
        <a:bodyPr/>
        <a:lstStyle/>
        <a:p>
          <a:pPr rtl="0"/>
          <a:r>
            <a:rPr lang="hr-HR" dirty="0">
              <a:latin typeface="Univers Condensed"/>
            </a:rPr>
            <a:t>Zakon o osiguravanju kvalitete u visokom obrazovanju i znanosti</a:t>
          </a:r>
          <a:r>
            <a:rPr lang="en-GB" dirty="0">
              <a:latin typeface="Univers Condensed"/>
            </a:rPr>
            <a:t> </a:t>
          </a:r>
        </a:p>
        <a:p>
          <a:pPr rtl="0"/>
          <a:r>
            <a:rPr lang="en-GB" dirty="0">
              <a:latin typeface="Univers Condensed"/>
            </a:rPr>
            <a:t>(NN 151/2022)</a:t>
          </a:r>
          <a:endParaRPr lang="en-US" dirty="0">
            <a:latin typeface="Univers Condensed"/>
          </a:endParaRPr>
        </a:p>
      </dgm:t>
    </dgm:pt>
    <dgm:pt modelId="{CD927F87-C318-45C5-9EF0-83DC5868D6F1}" type="parTrans" cxnId="{4F8E6D3C-5DA5-4D2A-9660-CAF4E4F0A3EC}">
      <dgm:prSet/>
      <dgm:spPr/>
      <dgm:t>
        <a:bodyPr/>
        <a:lstStyle/>
        <a:p>
          <a:endParaRPr lang="en-US"/>
        </a:p>
      </dgm:t>
    </dgm:pt>
    <dgm:pt modelId="{BEF33B07-0C73-46EB-8920-6E1B19F162CD}" type="sibTrans" cxnId="{4F8E6D3C-5DA5-4D2A-9660-CAF4E4F0A3EC}">
      <dgm:prSet/>
      <dgm:spPr/>
      <dgm:t>
        <a:bodyPr/>
        <a:lstStyle/>
        <a:p>
          <a:endParaRPr lang="en-US"/>
        </a:p>
      </dgm:t>
    </dgm:pt>
    <dgm:pt modelId="{655E3823-F212-4AAF-9A9B-D088E10AC929}" type="pres">
      <dgm:prSet presAssocID="{9BFD3735-2238-4CE9-BFBE-CCC68F3D4391}" presName="vert0" presStyleCnt="0">
        <dgm:presLayoutVars>
          <dgm:dir/>
          <dgm:animOne val="branch"/>
          <dgm:animLvl val="lvl"/>
        </dgm:presLayoutVars>
      </dgm:prSet>
      <dgm:spPr/>
    </dgm:pt>
    <dgm:pt modelId="{C66BB9F6-F359-48D3-8EBD-86DFB56C22CB}" type="pres">
      <dgm:prSet presAssocID="{8E417147-6591-4593-952B-7C686BBF14B0}" presName="thickLine" presStyleLbl="alignNode1" presStyleIdx="0" presStyleCnt="2"/>
      <dgm:spPr/>
    </dgm:pt>
    <dgm:pt modelId="{2B50F5E7-148A-40F0-94A1-A23A25E1AC81}" type="pres">
      <dgm:prSet presAssocID="{8E417147-6591-4593-952B-7C686BBF14B0}" presName="horz1" presStyleCnt="0"/>
      <dgm:spPr/>
    </dgm:pt>
    <dgm:pt modelId="{174FCE6D-F1A1-408A-986E-42D3DA5A5C80}" type="pres">
      <dgm:prSet presAssocID="{8E417147-6591-4593-952B-7C686BBF14B0}" presName="tx1" presStyleLbl="revTx" presStyleIdx="0" presStyleCnt="2"/>
      <dgm:spPr/>
    </dgm:pt>
    <dgm:pt modelId="{8BF6E177-6425-4B80-A6CD-35488BED7F4B}" type="pres">
      <dgm:prSet presAssocID="{8E417147-6591-4593-952B-7C686BBF14B0}" presName="vert1" presStyleCnt="0"/>
      <dgm:spPr/>
    </dgm:pt>
    <dgm:pt modelId="{E2536559-8356-4261-B143-468393A269C8}" type="pres">
      <dgm:prSet presAssocID="{5B7C5342-D0FA-419E-BB22-6D661DB7705E}" presName="thickLine" presStyleLbl="alignNode1" presStyleIdx="1" presStyleCnt="2"/>
      <dgm:spPr/>
    </dgm:pt>
    <dgm:pt modelId="{BC54A653-F3E2-40A2-B7FE-0FD685E46959}" type="pres">
      <dgm:prSet presAssocID="{5B7C5342-D0FA-419E-BB22-6D661DB7705E}" presName="horz1" presStyleCnt="0"/>
      <dgm:spPr/>
    </dgm:pt>
    <dgm:pt modelId="{85142D68-6829-4570-8A0D-96FACCF6F395}" type="pres">
      <dgm:prSet presAssocID="{5B7C5342-D0FA-419E-BB22-6D661DB7705E}" presName="tx1" presStyleLbl="revTx" presStyleIdx="1" presStyleCnt="2"/>
      <dgm:spPr/>
    </dgm:pt>
    <dgm:pt modelId="{96F96BAD-F427-476D-8578-87079158D954}" type="pres">
      <dgm:prSet presAssocID="{5B7C5342-D0FA-419E-BB22-6D661DB7705E}" presName="vert1" presStyleCnt="0"/>
      <dgm:spPr/>
    </dgm:pt>
  </dgm:ptLst>
  <dgm:cxnLst>
    <dgm:cxn modelId="{4F8E6D3C-5DA5-4D2A-9660-CAF4E4F0A3EC}" srcId="{9BFD3735-2238-4CE9-BFBE-CCC68F3D4391}" destId="{5B7C5342-D0FA-419E-BB22-6D661DB7705E}" srcOrd="1" destOrd="0" parTransId="{CD927F87-C318-45C5-9EF0-83DC5868D6F1}" sibTransId="{BEF33B07-0C73-46EB-8920-6E1B19F162CD}"/>
    <dgm:cxn modelId="{9DAAB56E-D1FA-4D15-8851-67B0437159C7}" type="presOf" srcId="{8E417147-6591-4593-952B-7C686BBF14B0}" destId="{174FCE6D-F1A1-408A-986E-42D3DA5A5C80}" srcOrd="0" destOrd="0" presId="urn:microsoft.com/office/officeart/2008/layout/LinedList"/>
    <dgm:cxn modelId="{8AE4727D-F917-4F27-BF4B-DE374C13BC55}" srcId="{9BFD3735-2238-4CE9-BFBE-CCC68F3D4391}" destId="{8E417147-6591-4593-952B-7C686BBF14B0}" srcOrd="0" destOrd="0" parTransId="{73C15437-A0F2-413C-91FC-A36C7D25E1B6}" sibTransId="{BCE00AF2-3C73-44FD-AA24-C12B9E750746}"/>
    <dgm:cxn modelId="{818B8497-34E9-437E-A6A8-8A7143648430}" type="presOf" srcId="{5B7C5342-D0FA-419E-BB22-6D661DB7705E}" destId="{85142D68-6829-4570-8A0D-96FACCF6F395}" srcOrd="0" destOrd="0" presId="urn:microsoft.com/office/officeart/2008/layout/LinedList"/>
    <dgm:cxn modelId="{F9156BE4-622E-434C-8816-7831DD50CCC1}" type="presOf" srcId="{9BFD3735-2238-4CE9-BFBE-CCC68F3D4391}" destId="{655E3823-F212-4AAF-9A9B-D088E10AC929}" srcOrd="0" destOrd="0" presId="urn:microsoft.com/office/officeart/2008/layout/LinedList"/>
    <dgm:cxn modelId="{7E3185D5-3505-40D7-866D-046F5270FD6C}" type="presParOf" srcId="{655E3823-F212-4AAF-9A9B-D088E10AC929}" destId="{C66BB9F6-F359-48D3-8EBD-86DFB56C22CB}" srcOrd="0" destOrd="0" presId="urn:microsoft.com/office/officeart/2008/layout/LinedList"/>
    <dgm:cxn modelId="{73E19AA2-364B-40DF-AF39-E3E2C07A409D}" type="presParOf" srcId="{655E3823-F212-4AAF-9A9B-D088E10AC929}" destId="{2B50F5E7-148A-40F0-94A1-A23A25E1AC81}" srcOrd="1" destOrd="0" presId="urn:microsoft.com/office/officeart/2008/layout/LinedList"/>
    <dgm:cxn modelId="{AFD19A05-AE48-4F04-A538-D5AADC3BE57F}" type="presParOf" srcId="{2B50F5E7-148A-40F0-94A1-A23A25E1AC81}" destId="{174FCE6D-F1A1-408A-986E-42D3DA5A5C80}" srcOrd="0" destOrd="0" presId="urn:microsoft.com/office/officeart/2008/layout/LinedList"/>
    <dgm:cxn modelId="{F4EB6F0D-413F-4C07-A8E5-8783066A7FD8}" type="presParOf" srcId="{2B50F5E7-148A-40F0-94A1-A23A25E1AC81}" destId="{8BF6E177-6425-4B80-A6CD-35488BED7F4B}" srcOrd="1" destOrd="0" presId="urn:microsoft.com/office/officeart/2008/layout/LinedList"/>
    <dgm:cxn modelId="{BADCCC49-A024-47C7-B08E-E5054F7793C8}" type="presParOf" srcId="{655E3823-F212-4AAF-9A9B-D088E10AC929}" destId="{E2536559-8356-4261-B143-468393A269C8}" srcOrd="2" destOrd="0" presId="urn:microsoft.com/office/officeart/2008/layout/LinedList"/>
    <dgm:cxn modelId="{3816ECB8-B570-4B64-AFAF-55101329522F}" type="presParOf" srcId="{655E3823-F212-4AAF-9A9B-D088E10AC929}" destId="{BC54A653-F3E2-40A2-B7FE-0FD685E46959}" srcOrd="3" destOrd="0" presId="urn:microsoft.com/office/officeart/2008/layout/LinedList"/>
    <dgm:cxn modelId="{80486A8C-DA16-4B34-A026-4A606A0B0A37}" type="presParOf" srcId="{BC54A653-F3E2-40A2-B7FE-0FD685E46959}" destId="{85142D68-6829-4570-8A0D-96FACCF6F395}" srcOrd="0" destOrd="0" presId="urn:microsoft.com/office/officeart/2008/layout/LinedList"/>
    <dgm:cxn modelId="{087559CD-BF72-4A2F-A702-D4BBFA05616C}" type="presParOf" srcId="{BC54A653-F3E2-40A2-B7FE-0FD685E46959}" destId="{96F96BAD-F427-476D-8578-87079158D95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7C5D03-71DC-4BC9-B8D4-6C33F45ED94C}" type="doc">
      <dgm:prSet loTypeId="urn:microsoft.com/office/officeart/2008/layout/LinedList" loCatId="list" qsTypeId="urn:microsoft.com/office/officeart/2005/8/quickstyle/simple1" qsCatId="simple" csTypeId="urn:microsoft.com/office/officeart/2005/8/colors/accent3_4" csCatId="accent3"/>
      <dgm:spPr/>
      <dgm:t>
        <a:bodyPr/>
        <a:lstStyle/>
        <a:p>
          <a:endParaRPr lang="en-US"/>
        </a:p>
      </dgm:t>
    </dgm:pt>
    <dgm:pt modelId="{545AB17C-B298-416D-96F7-FB3F9B6B427A}">
      <dgm:prSet custT="1"/>
      <dgm:spPr/>
      <dgm:t>
        <a:bodyPr/>
        <a:lstStyle/>
        <a:p>
          <a:r>
            <a:rPr lang="en-GB" sz="3200" dirty="0">
              <a:latin typeface="+mj-lt"/>
            </a:rPr>
            <a:t>ESG I. </a:t>
          </a:r>
          <a:r>
            <a:rPr lang="en-GB" sz="3200" dirty="0" err="1">
              <a:latin typeface="+mj-lt"/>
            </a:rPr>
            <a:t>dio</a:t>
          </a:r>
          <a:r>
            <a:rPr lang="en-GB" sz="3200" dirty="0">
              <a:latin typeface="+mj-lt"/>
            </a:rPr>
            <a:t> – </a:t>
          </a:r>
          <a:r>
            <a:rPr lang="en-GB" sz="3200" dirty="0" err="1">
              <a:latin typeface="+mj-lt"/>
            </a:rPr>
            <a:t>unutarnje</a:t>
          </a:r>
          <a:r>
            <a:rPr lang="en-GB" sz="3200" dirty="0">
              <a:latin typeface="+mj-lt"/>
            </a:rPr>
            <a:t> </a:t>
          </a:r>
          <a:r>
            <a:rPr lang="en-GB" sz="3200" dirty="0" err="1">
              <a:latin typeface="+mj-lt"/>
            </a:rPr>
            <a:t>osiguravanje</a:t>
          </a:r>
          <a:r>
            <a:rPr lang="en-GB" sz="3200" dirty="0">
              <a:latin typeface="+mj-lt"/>
            </a:rPr>
            <a:t> </a:t>
          </a:r>
          <a:r>
            <a:rPr lang="en-GB" sz="3200" dirty="0" err="1">
              <a:latin typeface="+mj-lt"/>
            </a:rPr>
            <a:t>kvalitete</a:t>
          </a:r>
          <a:endParaRPr lang="en-US" sz="3200" dirty="0">
            <a:latin typeface="+mj-lt"/>
          </a:endParaRPr>
        </a:p>
      </dgm:t>
    </dgm:pt>
    <dgm:pt modelId="{43F16B24-34C0-493B-BCAF-6C5E81F70FD9}" type="parTrans" cxnId="{69C3D6C7-79C6-49C7-86F6-4E7B7266F165}">
      <dgm:prSet/>
      <dgm:spPr/>
      <dgm:t>
        <a:bodyPr/>
        <a:lstStyle/>
        <a:p>
          <a:endParaRPr lang="en-US"/>
        </a:p>
      </dgm:t>
    </dgm:pt>
    <dgm:pt modelId="{A0CCA4F0-69AA-49B3-BECA-3236C654B193}" type="sibTrans" cxnId="{69C3D6C7-79C6-49C7-86F6-4E7B7266F165}">
      <dgm:prSet/>
      <dgm:spPr/>
      <dgm:t>
        <a:bodyPr/>
        <a:lstStyle/>
        <a:p>
          <a:endParaRPr lang="en-US"/>
        </a:p>
      </dgm:t>
    </dgm:pt>
    <dgm:pt modelId="{67BA846E-D554-4B91-BC72-4B9F3FFA35D9}">
      <dgm:prSet custT="1"/>
      <dgm:spPr/>
      <dgm:t>
        <a:bodyPr/>
        <a:lstStyle/>
        <a:p>
          <a:r>
            <a:rPr lang="en-GB" sz="3200" dirty="0">
              <a:latin typeface="+mj-lt"/>
            </a:rPr>
            <a:t>ESG II. </a:t>
          </a:r>
          <a:r>
            <a:rPr lang="en-GB" sz="3200" dirty="0" err="1">
              <a:latin typeface="+mj-lt"/>
            </a:rPr>
            <a:t>dio</a:t>
          </a:r>
          <a:r>
            <a:rPr lang="en-GB" sz="3200" dirty="0">
              <a:latin typeface="+mj-lt"/>
            </a:rPr>
            <a:t> – </a:t>
          </a:r>
          <a:r>
            <a:rPr lang="en-GB" sz="3200" dirty="0" err="1">
              <a:latin typeface="+mj-lt"/>
            </a:rPr>
            <a:t>vanjsko</a:t>
          </a:r>
          <a:r>
            <a:rPr lang="en-GB" sz="3200" dirty="0">
              <a:latin typeface="+mj-lt"/>
            </a:rPr>
            <a:t> </a:t>
          </a:r>
          <a:r>
            <a:rPr lang="en-GB" sz="3200" dirty="0" err="1">
              <a:latin typeface="+mj-lt"/>
            </a:rPr>
            <a:t>osiguravanje</a:t>
          </a:r>
          <a:r>
            <a:rPr lang="en-GB" sz="3200" dirty="0">
              <a:latin typeface="+mj-lt"/>
            </a:rPr>
            <a:t> </a:t>
          </a:r>
          <a:r>
            <a:rPr lang="en-GB" sz="3200" dirty="0" err="1">
              <a:latin typeface="+mj-lt"/>
            </a:rPr>
            <a:t>kvalitete</a:t>
          </a:r>
          <a:endParaRPr lang="en-US" sz="3200" dirty="0">
            <a:latin typeface="+mj-lt"/>
          </a:endParaRPr>
        </a:p>
      </dgm:t>
    </dgm:pt>
    <dgm:pt modelId="{C03C2FB2-CAB0-4269-BC4A-41E2DCF21DC8}" type="parTrans" cxnId="{F681197B-E697-4E04-A6BD-8F2D8B58B0BD}">
      <dgm:prSet/>
      <dgm:spPr/>
      <dgm:t>
        <a:bodyPr/>
        <a:lstStyle/>
        <a:p>
          <a:endParaRPr lang="en-US"/>
        </a:p>
      </dgm:t>
    </dgm:pt>
    <dgm:pt modelId="{AB176EFF-A477-4E16-9ECE-3390E5C42D48}" type="sibTrans" cxnId="{F681197B-E697-4E04-A6BD-8F2D8B58B0BD}">
      <dgm:prSet/>
      <dgm:spPr/>
      <dgm:t>
        <a:bodyPr/>
        <a:lstStyle/>
        <a:p>
          <a:endParaRPr lang="en-US"/>
        </a:p>
      </dgm:t>
    </dgm:pt>
    <dgm:pt modelId="{0F1DD4F1-0585-4DC3-AC56-BB1EECAB4ADA}">
      <dgm:prSet/>
      <dgm:spPr/>
      <dgm:t>
        <a:bodyPr/>
        <a:lstStyle/>
        <a:p>
          <a:r>
            <a:rPr lang="en-GB" dirty="0">
              <a:latin typeface="+mj-lt"/>
            </a:rPr>
            <a:t>ESG III. </a:t>
          </a:r>
          <a:r>
            <a:rPr lang="en-GB" dirty="0" err="1">
              <a:latin typeface="+mj-lt"/>
            </a:rPr>
            <a:t>dio</a:t>
          </a:r>
          <a:r>
            <a:rPr lang="en-GB" dirty="0">
              <a:latin typeface="+mj-lt"/>
            </a:rPr>
            <a:t> – </a:t>
          </a:r>
          <a:r>
            <a:rPr lang="en-GB" dirty="0" err="1">
              <a:latin typeface="+mj-lt"/>
            </a:rPr>
            <a:t>agencije</a:t>
          </a:r>
          <a:r>
            <a:rPr lang="en-GB" dirty="0">
              <a:latin typeface="+mj-lt"/>
            </a:rPr>
            <a:t> za </a:t>
          </a:r>
          <a:r>
            <a:rPr lang="en-GB" dirty="0" err="1">
              <a:latin typeface="+mj-lt"/>
            </a:rPr>
            <a:t>osiguravanje</a:t>
          </a:r>
          <a:r>
            <a:rPr lang="en-GB" dirty="0">
              <a:latin typeface="+mj-lt"/>
            </a:rPr>
            <a:t> </a:t>
          </a:r>
          <a:r>
            <a:rPr lang="en-GB" dirty="0" err="1">
              <a:latin typeface="+mj-lt"/>
            </a:rPr>
            <a:t>kvalitete</a:t>
          </a:r>
          <a:endParaRPr lang="en-US" dirty="0">
            <a:latin typeface="+mj-lt"/>
          </a:endParaRPr>
        </a:p>
      </dgm:t>
    </dgm:pt>
    <dgm:pt modelId="{FA2DEA87-CA7B-47F3-9E26-BE6567A537BB}" type="parTrans" cxnId="{A91C4309-0012-4791-8C7C-FEA306462D59}">
      <dgm:prSet/>
      <dgm:spPr/>
      <dgm:t>
        <a:bodyPr/>
        <a:lstStyle/>
        <a:p>
          <a:endParaRPr lang="en-US"/>
        </a:p>
      </dgm:t>
    </dgm:pt>
    <dgm:pt modelId="{B658EE09-2AAA-4BA9-83F0-D2F2585F85E8}" type="sibTrans" cxnId="{A91C4309-0012-4791-8C7C-FEA306462D59}">
      <dgm:prSet/>
      <dgm:spPr/>
      <dgm:t>
        <a:bodyPr/>
        <a:lstStyle/>
        <a:p>
          <a:endParaRPr lang="en-US"/>
        </a:p>
      </dgm:t>
    </dgm:pt>
    <dgm:pt modelId="{F36893F3-022F-4940-8685-CFFAA144BC7C}" type="pres">
      <dgm:prSet presAssocID="{967C5D03-71DC-4BC9-B8D4-6C33F45ED94C}" presName="vert0" presStyleCnt="0">
        <dgm:presLayoutVars>
          <dgm:dir/>
          <dgm:animOne val="branch"/>
          <dgm:animLvl val="lvl"/>
        </dgm:presLayoutVars>
      </dgm:prSet>
      <dgm:spPr/>
    </dgm:pt>
    <dgm:pt modelId="{90C23BB8-6FD6-4DD0-985C-90A30AAED5DE}" type="pres">
      <dgm:prSet presAssocID="{545AB17C-B298-416D-96F7-FB3F9B6B427A}" presName="thickLine" presStyleLbl="alignNode1" presStyleIdx="0" presStyleCnt="3"/>
      <dgm:spPr/>
    </dgm:pt>
    <dgm:pt modelId="{025669AF-0CF8-438F-ADE2-F5324CD55816}" type="pres">
      <dgm:prSet presAssocID="{545AB17C-B298-416D-96F7-FB3F9B6B427A}" presName="horz1" presStyleCnt="0"/>
      <dgm:spPr/>
    </dgm:pt>
    <dgm:pt modelId="{360E0FE5-CAF6-4AF2-8782-E927510B0FA0}" type="pres">
      <dgm:prSet presAssocID="{545AB17C-B298-416D-96F7-FB3F9B6B427A}" presName="tx1" presStyleLbl="revTx" presStyleIdx="0" presStyleCnt="3"/>
      <dgm:spPr/>
    </dgm:pt>
    <dgm:pt modelId="{777F320A-C999-4A01-AA8F-D94846A2EDD2}" type="pres">
      <dgm:prSet presAssocID="{545AB17C-B298-416D-96F7-FB3F9B6B427A}" presName="vert1" presStyleCnt="0"/>
      <dgm:spPr/>
    </dgm:pt>
    <dgm:pt modelId="{8134D835-37D5-4980-B1CA-893340B26065}" type="pres">
      <dgm:prSet presAssocID="{67BA846E-D554-4B91-BC72-4B9F3FFA35D9}" presName="thickLine" presStyleLbl="alignNode1" presStyleIdx="1" presStyleCnt="3"/>
      <dgm:spPr/>
    </dgm:pt>
    <dgm:pt modelId="{7FCB975E-7E62-49E1-8B16-84C7A358A579}" type="pres">
      <dgm:prSet presAssocID="{67BA846E-D554-4B91-BC72-4B9F3FFA35D9}" presName="horz1" presStyleCnt="0"/>
      <dgm:spPr/>
    </dgm:pt>
    <dgm:pt modelId="{CE3396E5-55ED-4A57-8BEF-F4EBF5AF625A}" type="pres">
      <dgm:prSet presAssocID="{67BA846E-D554-4B91-BC72-4B9F3FFA35D9}" presName="tx1" presStyleLbl="revTx" presStyleIdx="1" presStyleCnt="3"/>
      <dgm:spPr/>
    </dgm:pt>
    <dgm:pt modelId="{8D6831E0-7AFC-4F8F-AC64-623E0BBBF8A5}" type="pres">
      <dgm:prSet presAssocID="{67BA846E-D554-4B91-BC72-4B9F3FFA35D9}" presName="vert1" presStyleCnt="0"/>
      <dgm:spPr/>
    </dgm:pt>
    <dgm:pt modelId="{973E67EF-6873-448C-A0BE-F8E1A6CD8FE4}" type="pres">
      <dgm:prSet presAssocID="{0F1DD4F1-0585-4DC3-AC56-BB1EECAB4ADA}" presName="thickLine" presStyleLbl="alignNode1" presStyleIdx="2" presStyleCnt="3"/>
      <dgm:spPr/>
    </dgm:pt>
    <dgm:pt modelId="{E4D49C4B-3F32-4E33-A807-5A9CC345F7BD}" type="pres">
      <dgm:prSet presAssocID="{0F1DD4F1-0585-4DC3-AC56-BB1EECAB4ADA}" presName="horz1" presStyleCnt="0"/>
      <dgm:spPr/>
    </dgm:pt>
    <dgm:pt modelId="{EA80D1EB-85CD-46A6-AC0C-65E1B1A84DA9}" type="pres">
      <dgm:prSet presAssocID="{0F1DD4F1-0585-4DC3-AC56-BB1EECAB4ADA}" presName="tx1" presStyleLbl="revTx" presStyleIdx="2" presStyleCnt="3"/>
      <dgm:spPr/>
    </dgm:pt>
    <dgm:pt modelId="{B1A14BDF-C118-4B47-AE31-5F1C5E41722F}" type="pres">
      <dgm:prSet presAssocID="{0F1DD4F1-0585-4DC3-AC56-BB1EECAB4ADA}" presName="vert1" presStyleCnt="0"/>
      <dgm:spPr/>
    </dgm:pt>
  </dgm:ptLst>
  <dgm:cxnLst>
    <dgm:cxn modelId="{A91C4309-0012-4791-8C7C-FEA306462D59}" srcId="{967C5D03-71DC-4BC9-B8D4-6C33F45ED94C}" destId="{0F1DD4F1-0585-4DC3-AC56-BB1EECAB4ADA}" srcOrd="2" destOrd="0" parTransId="{FA2DEA87-CA7B-47F3-9E26-BE6567A537BB}" sibTransId="{B658EE09-2AAA-4BA9-83F0-D2F2585F85E8}"/>
    <dgm:cxn modelId="{4DE59011-DF7D-4CC9-A5B4-B0202E14D232}" type="presOf" srcId="{545AB17C-B298-416D-96F7-FB3F9B6B427A}" destId="{360E0FE5-CAF6-4AF2-8782-E927510B0FA0}" srcOrd="0" destOrd="0" presId="urn:microsoft.com/office/officeart/2008/layout/LinedList"/>
    <dgm:cxn modelId="{0CECD66A-DEAA-4369-9A0B-97123F1A08C4}" type="presOf" srcId="{967C5D03-71DC-4BC9-B8D4-6C33F45ED94C}" destId="{F36893F3-022F-4940-8685-CFFAA144BC7C}" srcOrd="0" destOrd="0" presId="urn:microsoft.com/office/officeart/2008/layout/LinedList"/>
    <dgm:cxn modelId="{F681197B-E697-4E04-A6BD-8F2D8B58B0BD}" srcId="{967C5D03-71DC-4BC9-B8D4-6C33F45ED94C}" destId="{67BA846E-D554-4B91-BC72-4B9F3FFA35D9}" srcOrd="1" destOrd="0" parTransId="{C03C2FB2-CAB0-4269-BC4A-41E2DCF21DC8}" sibTransId="{AB176EFF-A477-4E16-9ECE-3390E5C42D48}"/>
    <dgm:cxn modelId="{69C3D6C7-79C6-49C7-86F6-4E7B7266F165}" srcId="{967C5D03-71DC-4BC9-B8D4-6C33F45ED94C}" destId="{545AB17C-B298-416D-96F7-FB3F9B6B427A}" srcOrd="0" destOrd="0" parTransId="{43F16B24-34C0-493B-BCAF-6C5E81F70FD9}" sibTransId="{A0CCA4F0-69AA-49B3-BECA-3236C654B193}"/>
    <dgm:cxn modelId="{67EFCFED-7DF9-4D54-A274-D77D482B7122}" type="presOf" srcId="{0F1DD4F1-0585-4DC3-AC56-BB1EECAB4ADA}" destId="{EA80D1EB-85CD-46A6-AC0C-65E1B1A84DA9}" srcOrd="0" destOrd="0" presId="urn:microsoft.com/office/officeart/2008/layout/LinedList"/>
    <dgm:cxn modelId="{ABCB93F9-C939-4789-B00B-0F3B2789B522}" type="presOf" srcId="{67BA846E-D554-4B91-BC72-4B9F3FFA35D9}" destId="{CE3396E5-55ED-4A57-8BEF-F4EBF5AF625A}" srcOrd="0" destOrd="0" presId="urn:microsoft.com/office/officeart/2008/layout/LinedList"/>
    <dgm:cxn modelId="{62B40A29-2BFF-4B67-A5B0-0A38D9D1D0AF}" type="presParOf" srcId="{F36893F3-022F-4940-8685-CFFAA144BC7C}" destId="{90C23BB8-6FD6-4DD0-985C-90A30AAED5DE}" srcOrd="0" destOrd="0" presId="urn:microsoft.com/office/officeart/2008/layout/LinedList"/>
    <dgm:cxn modelId="{8103C7ED-B390-43F1-B468-6E22F4998261}" type="presParOf" srcId="{F36893F3-022F-4940-8685-CFFAA144BC7C}" destId="{025669AF-0CF8-438F-ADE2-F5324CD55816}" srcOrd="1" destOrd="0" presId="urn:microsoft.com/office/officeart/2008/layout/LinedList"/>
    <dgm:cxn modelId="{A508A02C-AB17-4817-AD64-CB8E2200C9B1}" type="presParOf" srcId="{025669AF-0CF8-438F-ADE2-F5324CD55816}" destId="{360E0FE5-CAF6-4AF2-8782-E927510B0FA0}" srcOrd="0" destOrd="0" presId="urn:microsoft.com/office/officeart/2008/layout/LinedList"/>
    <dgm:cxn modelId="{06A00A11-353A-4F1A-965A-D50B260E9AE4}" type="presParOf" srcId="{025669AF-0CF8-438F-ADE2-F5324CD55816}" destId="{777F320A-C999-4A01-AA8F-D94846A2EDD2}" srcOrd="1" destOrd="0" presId="urn:microsoft.com/office/officeart/2008/layout/LinedList"/>
    <dgm:cxn modelId="{4521203B-8864-408D-85E5-7F52E60B8437}" type="presParOf" srcId="{F36893F3-022F-4940-8685-CFFAA144BC7C}" destId="{8134D835-37D5-4980-B1CA-893340B26065}" srcOrd="2" destOrd="0" presId="urn:microsoft.com/office/officeart/2008/layout/LinedList"/>
    <dgm:cxn modelId="{E4A32C4B-C2F5-461F-9F2A-F74A61B5F523}" type="presParOf" srcId="{F36893F3-022F-4940-8685-CFFAA144BC7C}" destId="{7FCB975E-7E62-49E1-8B16-84C7A358A579}" srcOrd="3" destOrd="0" presId="urn:microsoft.com/office/officeart/2008/layout/LinedList"/>
    <dgm:cxn modelId="{D9B6346C-9F53-47B4-9419-B6F3E3BB3095}" type="presParOf" srcId="{7FCB975E-7E62-49E1-8B16-84C7A358A579}" destId="{CE3396E5-55ED-4A57-8BEF-F4EBF5AF625A}" srcOrd="0" destOrd="0" presId="urn:microsoft.com/office/officeart/2008/layout/LinedList"/>
    <dgm:cxn modelId="{4328048F-C298-40A9-A36B-BBCA0FA8221A}" type="presParOf" srcId="{7FCB975E-7E62-49E1-8B16-84C7A358A579}" destId="{8D6831E0-7AFC-4F8F-AC64-623E0BBBF8A5}" srcOrd="1" destOrd="0" presId="urn:microsoft.com/office/officeart/2008/layout/LinedList"/>
    <dgm:cxn modelId="{D613D18F-5E00-4318-AF4E-E8A2C2E2B362}" type="presParOf" srcId="{F36893F3-022F-4940-8685-CFFAA144BC7C}" destId="{973E67EF-6873-448C-A0BE-F8E1A6CD8FE4}" srcOrd="4" destOrd="0" presId="urn:microsoft.com/office/officeart/2008/layout/LinedList"/>
    <dgm:cxn modelId="{CF401089-320C-4220-AA54-9A9DFE51DE67}" type="presParOf" srcId="{F36893F3-022F-4940-8685-CFFAA144BC7C}" destId="{E4D49C4B-3F32-4E33-A807-5A9CC345F7BD}" srcOrd="5" destOrd="0" presId="urn:microsoft.com/office/officeart/2008/layout/LinedList"/>
    <dgm:cxn modelId="{2D396BAE-27FD-4AAD-A19D-F719E9C74FB7}" type="presParOf" srcId="{E4D49C4B-3F32-4E33-A807-5A9CC345F7BD}" destId="{EA80D1EB-85CD-46A6-AC0C-65E1B1A84DA9}" srcOrd="0" destOrd="0" presId="urn:microsoft.com/office/officeart/2008/layout/LinedList"/>
    <dgm:cxn modelId="{9A86E2B4-BB0D-4583-9E98-E66956FDB695}" type="presParOf" srcId="{E4D49C4B-3F32-4E33-A807-5A9CC345F7BD}" destId="{B1A14BDF-C118-4B47-AE31-5F1C5E41722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FD42E7-97FE-4B67-8145-AF2C6597B7CD}" type="doc">
      <dgm:prSet loTypeId="urn:microsoft.com/office/officeart/2005/8/layout/hierarchy1" loCatId="hierarchy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A6A4D8FF-7DEA-4C0C-B99D-43FB1750EDB5}">
      <dgm:prSet custT="1"/>
      <dgm:spPr/>
      <dgm:t>
        <a:bodyPr/>
        <a:lstStyle/>
        <a:p>
          <a:pPr algn="ctr">
            <a:spcAft>
              <a:spcPts val="0"/>
            </a:spcAft>
          </a:pPr>
          <a:r>
            <a:rPr lang="en-GB" sz="2400" dirty="0" err="1">
              <a:latin typeface="+mj-lt"/>
            </a:rPr>
            <a:t>Utvrđuje</a:t>
          </a:r>
          <a:r>
            <a:rPr lang="en-GB" sz="2400" dirty="0">
              <a:latin typeface="+mj-lt"/>
            </a:rPr>
            <a:t> se </a:t>
          </a:r>
          <a:r>
            <a:rPr lang="en-GB" sz="2400" dirty="0" err="1">
              <a:latin typeface="+mj-lt"/>
            </a:rPr>
            <a:t>razina</a:t>
          </a:r>
          <a:r>
            <a:rPr lang="en-GB" sz="2400" dirty="0">
              <a:latin typeface="+mj-lt"/>
            </a:rPr>
            <a:t> </a:t>
          </a:r>
          <a:r>
            <a:rPr lang="en-GB" sz="2400" dirty="0" err="1">
              <a:latin typeface="+mj-lt"/>
            </a:rPr>
            <a:t>ispunjenosti</a:t>
          </a:r>
          <a:r>
            <a:rPr lang="en-GB" sz="2400" dirty="0">
              <a:latin typeface="+mj-lt"/>
            </a:rPr>
            <a:t> </a:t>
          </a:r>
          <a:endParaRPr lang="hr-HR" sz="2400" dirty="0">
            <a:latin typeface="+mj-lt"/>
          </a:endParaRPr>
        </a:p>
        <a:p>
          <a:pPr algn="ctr">
            <a:spcAft>
              <a:spcPts val="0"/>
            </a:spcAft>
          </a:pPr>
          <a:r>
            <a:rPr lang="hr-HR" sz="2400" dirty="0">
              <a:latin typeface="+mj-lt"/>
            </a:rPr>
            <a:t> </a:t>
          </a:r>
          <a:r>
            <a:rPr lang="en-GB" sz="2400" dirty="0" err="1">
              <a:latin typeface="+mj-lt"/>
            </a:rPr>
            <a:t>standarda</a:t>
          </a:r>
          <a:r>
            <a:rPr lang="en-GB" sz="2400" dirty="0">
              <a:latin typeface="+mj-lt"/>
            </a:rPr>
            <a:t> </a:t>
          </a:r>
          <a:r>
            <a:rPr lang="en-GB" sz="2400" dirty="0" err="1">
              <a:latin typeface="+mj-lt"/>
            </a:rPr>
            <a:t>kvalitete</a:t>
          </a:r>
          <a:r>
            <a:rPr lang="hr-HR" sz="2400" dirty="0">
              <a:latin typeface="+mj-lt"/>
            </a:rPr>
            <a:t> visokog učilišta</a:t>
          </a:r>
          <a:r>
            <a:rPr lang="en-GB" sz="2400" dirty="0">
              <a:latin typeface="+mj-lt"/>
            </a:rPr>
            <a:t> </a:t>
          </a:r>
        </a:p>
        <a:p>
          <a:pPr algn="ctr">
            <a:spcAft>
              <a:spcPts val="0"/>
            </a:spcAft>
          </a:pPr>
          <a:endParaRPr lang="en-US" sz="2400" dirty="0">
            <a:latin typeface="+mj-lt"/>
          </a:endParaRPr>
        </a:p>
      </dgm:t>
    </dgm:pt>
    <dgm:pt modelId="{6D7B97DE-7288-4924-86C3-DE8A3DEA8D4B}" type="parTrans" cxnId="{2106672B-6F2D-4B75-8E21-C8E012A08769}">
      <dgm:prSet/>
      <dgm:spPr/>
      <dgm:t>
        <a:bodyPr/>
        <a:lstStyle/>
        <a:p>
          <a:endParaRPr lang="en-US"/>
        </a:p>
      </dgm:t>
    </dgm:pt>
    <dgm:pt modelId="{EA943DC3-452E-48C8-B28F-9A59E6A8C8E2}" type="sibTrans" cxnId="{2106672B-6F2D-4B75-8E21-C8E012A08769}">
      <dgm:prSet/>
      <dgm:spPr/>
      <dgm:t>
        <a:bodyPr/>
        <a:lstStyle/>
        <a:p>
          <a:endParaRPr lang="en-US"/>
        </a:p>
      </dgm:t>
    </dgm:pt>
    <dgm:pt modelId="{175C633E-27E1-4EC7-88F3-866FCFA82907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hr-HR" sz="2400" dirty="0">
              <a:latin typeface="+mj-lt"/>
            </a:rPr>
            <a:t>Obuhvaća analizu kvalitete, donošenje ocjene kvalitete te preporuka za unaprjeđenje</a:t>
          </a:r>
          <a:endParaRPr lang="en-US" sz="2400" dirty="0">
            <a:latin typeface="+mj-lt"/>
          </a:endParaRPr>
        </a:p>
      </dgm:t>
    </dgm:pt>
    <dgm:pt modelId="{B57A45FA-7DEB-404A-ABE1-F66084E581D2}" type="parTrans" cxnId="{E05A2601-3720-4FB5-A3B9-88DCDA54A86E}">
      <dgm:prSet/>
      <dgm:spPr/>
      <dgm:t>
        <a:bodyPr/>
        <a:lstStyle/>
        <a:p>
          <a:endParaRPr lang="en-US"/>
        </a:p>
      </dgm:t>
    </dgm:pt>
    <dgm:pt modelId="{6F7EA3EF-A0A8-4F17-AA0C-B64421FA91E4}" type="sibTrans" cxnId="{E05A2601-3720-4FB5-A3B9-88DCDA54A86E}">
      <dgm:prSet/>
      <dgm:spPr/>
      <dgm:t>
        <a:bodyPr/>
        <a:lstStyle/>
        <a:p>
          <a:endParaRPr lang="en-US"/>
        </a:p>
      </dgm:t>
    </dgm:pt>
    <dgm:pt modelId="{9FB08776-2EDA-4D6B-9413-0A3C534BC3AB}" type="pres">
      <dgm:prSet presAssocID="{24FD42E7-97FE-4B67-8145-AF2C6597B7C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84DC82F-F014-4E3B-B81D-194BC40383CA}" type="pres">
      <dgm:prSet presAssocID="{A6A4D8FF-7DEA-4C0C-B99D-43FB1750EDB5}" presName="hierRoot1" presStyleCnt="0"/>
      <dgm:spPr/>
    </dgm:pt>
    <dgm:pt modelId="{799DFC48-305F-48BD-8E29-AE5D5595E4F3}" type="pres">
      <dgm:prSet presAssocID="{A6A4D8FF-7DEA-4C0C-B99D-43FB1750EDB5}" presName="composite" presStyleCnt="0"/>
      <dgm:spPr/>
    </dgm:pt>
    <dgm:pt modelId="{AAD0A4A5-6103-4B39-8DFE-B88A25E75B9A}" type="pres">
      <dgm:prSet presAssocID="{A6A4D8FF-7DEA-4C0C-B99D-43FB1750EDB5}" presName="background" presStyleLbl="node0" presStyleIdx="0" presStyleCnt="2"/>
      <dgm:spPr/>
    </dgm:pt>
    <dgm:pt modelId="{1F413C9F-11B7-471B-B3F7-1C0B8B8D062F}" type="pres">
      <dgm:prSet presAssocID="{A6A4D8FF-7DEA-4C0C-B99D-43FB1750EDB5}" presName="text" presStyleLbl="fgAcc0" presStyleIdx="0" presStyleCnt="2" custLinFactNeighborX="-391" custLinFactNeighborY="-837">
        <dgm:presLayoutVars>
          <dgm:chPref val="3"/>
        </dgm:presLayoutVars>
      </dgm:prSet>
      <dgm:spPr/>
    </dgm:pt>
    <dgm:pt modelId="{58764280-13E9-4004-9D86-5B2E08C2BD2C}" type="pres">
      <dgm:prSet presAssocID="{A6A4D8FF-7DEA-4C0C-B99D-43FB1750EDB5}" presName="hierChild2" presStyleCnt="0"/>
      <dgm:spPr/>
    </dgm:pt>
    <dgm:pt modelId="{5C691ABB-8871-434D-AD45-3EBCFA2B3E75}" type="pres">
      <dgm:prSet presAssocID="{175C633E-27E1-4EC7-88F3-866FCFA82907}" presName="hierRoot1" presStyleCnt="0"/>
      <dgm:spPr/>
    </dgm:pt>
    <dgm:pt modelId="{1AEC0B9B-EE2C-4F21-92A7-F84B05378B62}" type="pres">
      <dgm:prSet presAssocID="{175C633E-27E1-4EC7-88F3-866FCFA82907}" presName="composite" presStyleCnt="0"/>
      <dgm:spPr/>
    </dgm:pt>
    <dgm:pt modelId="{ACA5EA9E-8520-4D79-A0D4-A0284E7B1E17}" type="pres">
      <dgm:prSet presAssocID="{175C633E-27E1-4EC7-88F3-866FCFA82907}" presName="background" presStyleLbl="node0" presStyleIdx="1" presStyleCnt="2"/>
      <dgm:spPr/>
    </dgm:pt>
    <dgm:pt modelId="{B8E32C98-277A-47BC-8FE3-6327EEC7D064}" type="pres">
      <dgm:prSet presAssocID="{175C633E-27E1-4EC7-88F3-866FCFA82907}" presName="text" presStyleLbl="fgAcc0" presStyleIdx="1" presStyleCnt="2">
        <dgm:presLayoutVars>
          <dgm:chPref val="3"/>
        </dgm:presLayoutVars>
      </dgm:prSet>
      <dgm:spPr/>
    </dgm:pt>
    <dgm:pt modelId="{036A9F3C-3FF8-460C-8EA1-18AD8EA5DBC4}" type="pres">
      <dgm:prSet presAssocID="{175C633E-27E1-4EC7-88F3-866FCFA82907}" presName="hierChild2" presStyleCnt="0"/>
      <dgm:spPr/>
    </dgm:pt>
  </dgm:ptLst>
  <dgm:cxnLst>
    <dgm:cxn modelId="{E05A2601-3720-4FB5-A3B9-88DCDA54A86E}" srcId="{24FD42E7-97FE-4B67-8145-AF2C6597B7CD}" destId="{175C633E-27E1-4EC7-88F3-866FCFA82907}" srcOrd="1" destOrd="0" parTransId="{B57A45FA-7DEB-404A-ABE1-F66084E581D2}" sibTransId="{6F7EA3EF-A0A8-4F17-AA0C-B64421FA91E4}"/>
    <dgm:cxn modelId="{7B442204-80D9-43EF-8D87-1D4C6AC9E7D8}" type="presOf" srcId="{175C633E-27E1-4EC7-88F3-866FCFA82907}" destId="{B8E32C98-277A-47BC-8FE3-6327EEC7D064}" srcOrd="0" destOrd="0" presId="urn:microsoft.com/office/officeart/2005/8/layout/hierarchy1"/>
    <dgm:cxn modelId="{2106672B-6F2D-4B75-8E21-C8E012A08769}" srcId="{24FD42E7-97FE-4B67-8145-AF2C6597B7CD}" destId="{A6A4D8FF-7DEA-4C0C-B99D-43FB1750EDB5}" srcOrd="0" destOrd="0" parTransId="{6D7B97DE-7288-4924-86C3-DE8A3DEA8D4B}" sibTransId="{EA943DC3-452E-48C8-B28F-9A59E6A8C8E2}"/>
    <dgm:cxn modelId="{949AE65C-0234-47CA-B0E7-FA686377E931}" type="presOf" srcId="{24FD42E7-97FE-4B67-8145-AF2C6597B7CD}" destId="{9FB08776-2EDA-4D6B-9413-0A3C534BC3AB}" srcOrd="0" destOrd="0" presId="urn:microsoft.com/office/officeart/2005/8/layout/hierarchy1"/>
    <dgm:cxn modelId="{0BA16CF4-123C-4D83-8659-0A6D8A99751F}" type="presOf" srcId="{A6A4D8FF-7DEA-4C0C-B99D-43FB1750EDB5}" destId="{1F413C9F-11B7-471B-B3F7-1C0B8B8D062F}" srcOrd="0" destOrd="0" presId="urn:microsoft.com/office/officeart/2005/8/layout/hierarchy1"/>
    <dgm:cxn modelId="{5386B05F-FF47-4743-8F40-E30BDB62D344}" type="presParOf" srcId="{9FB08776-2EDA-4D6B-9413-0A3C534BC3AB}" destId="{684DC82F-F014-4E3B-B81D-194BC40383CA}" srcOrd="0" destOrd="0" presId="urn:microsoft.com/office/officeart/2005/8/layout/hierarchy1"/>
    <dgm:cxn modelId="{F79FE9D7-FBEB-4ABC-97CC-1AB33B9F10EB}" type="presParOf" srcId="{684DC82F-F014-4E3B-B81D-194BC40383CA}" destId="{799DFC48-305F-48BD-8E29-AE5D5595E4F3}" srcOrd="0" destOrd="0" presId="urn:microsoft.com/office/officeart/2005/8/layout/hierarchy1"/>
    <dgm:cxn modelId="{87629D6B-D37A-4740-A75C-00A5375F81FE}" type="presParOf" srcId="{799DFC48-305F-48BD-8E29-AE5D5595E4F3}" destId="{AAD0A4A5-6103-4B39-8DFE-B88A25E75B9A}" srcOrd="0" destOrd="0" presId="urn:microsoft.com/office/officeart/2005/8/layout/hierarchy1"/>
    <dgm:cxn modelId="{15ABCE6B-1CC0-4866-894D-86EBA9328281}" type="presParOf" srcId="{799DFC48-305F-48BD-8E29-AE5D5595E4F3}" destId="{1F413C9F-11B7-471B-B3F7-1C0B8B8D062F}" srcOrd="1" destOrd="0" presId="urn:microsoft.com/office/officeart/2005/8/layout/hierarchy1"/>
    <dgm:cxn modelId="{DCB43FF4-8D2B-4086-9CA2-DC0BD4D29C47}" type="presParOf" srcId="{684DC82F-F014-4E3B-B81D-194BC40383CA}" destId="{58764280-13E9-4004-9D86-5B2E08C2BD2C}" srcOrd="1" destOrd="0" presId="urn:microsoft.com/office/officeart/2005/8/layout/hierarchy1"/>
    <dgm:cxn modelId="{23BCFF39-989E-4DAF-A737-9D551003A35E}" type="presParOf" srcId="{9FB08776-2EDA-4D6B-9413-0A3C534BC3AB}" destId="{5C691ABB-8871-434D-AD45-3EBCFA2B3E75}" srcOrd="1" destOrd="0" presId="urn:microsoft.com/office/officeart/2005/8/layout/hierarchy1"/>
    <dgm:cxn modelId="{331577BF-C76E-446D-A52B-72041B752063}" type="presParOf" srcId="{5C691ABB-8871-434D-AD45-3EBCFA2B3E75}" destId="{1AEC0B9B-EE2C-4F21-92A7-F84B05378B62}" srcOrd="0" destOrd="0" presId="urn:microsoft.com/office/officeart/2005/8/layout/hierarchy1"/>
    <dgm:cxn modelId="{C033226D-6628-4184-90B1-2544BA08AB7E}" type="presParOf" srcId="{1AEC0B9B-EE2C-4F21-92A7-F84B05378B62}" destId="{ACA5EA9E-8520-4D79-A0D4-A0284E7B1E17}" srcOrd="0" destOrd="0" presId="urn:microsoft.com/office/officeart/2005/8/layout/hierarchy1"/>
    <dgm:cxn modelId="{92CA40BC-7B55-4E76-8088-79A3D1C12941}" type="presParOf" srcId="{1AEC0B9B-EE2C-4F21-92A7-F84B05378B62}" destId="{B8E32C98-277A-47BC-8FE3-6327EEC7D064}" srcOrd="1" destOrd="0" presId="urn:microsoft.com/office/officeart/2005/8/layout/hierarchy1"/>
    <dgm:cxn modelId="{2B74DD05-41FE-4390-ACAD-600C7C9536D8}" type="presParOf" srcId="{5C691ABB-8871-434D-AD45-3EBCFA2B3E75}" destId="{036A9F3C-3FF8-460C-8EA1-18AD8EA5DBC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C4E31B6-53A6-49D5-8EB1-90717C383EA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F2A1A35-70AD-4829-A464-04A58B2B34C3}">
      <dgm:prSet/>
      <dgm:spPr/>
      <dgm:t>
        <a:bodyPr/>
        <a:lstStyle/>
        <a:p>
          <a:r>
            <a:rPr lang="hr-HR"/>
            <a:t>Prestaju vrijediti;</a:t>
          </a:r>
          <a:endParaRPr lang="en-US"/>
        </a:p>
      </dgm:t>
    </dgm:pt>
    <dgm:pt modelId="{700FC82F-064A-4234-AA92-446A04B67869}" type="parTrans" cxnId="{3C279D8F-1345-46D6-AF81-82DF2AC67D9D}">
      <dgm:prSet/>
      <dgm:spPr/>
      <dgm:t>
        <a:bodyPr/>
        <a:lstStyle/>
        <a:p>
          <a:endParaRPr lang="en-US"/>
        </a:p>
      </dgm:t>
    </dgm:pt>
    <dgm:pt modelId="{078357AE-49A2-4FD1-ADEC-B657A8B0E102}" type="sibTrans" cxnId="{3C279D8F-1345-46D6-AF81-82DF2AC67D9D}">
      <dgm:prSet/>
      <dgm:spPr/>
      <dgm:t>
        <a:bodyPr/>
        <a:lstStyle/>
        <a:p>
          <a:endParaRPr lang="en-US"/>
        </a:p>
      </dgm:t>
    </dgm:pt>
    <dgm:pt modelId="{0C1984F7-85A4-4C51-8CEA-BD82ED7B2A7F}">
      <dgm:prSet/>
      <dgm:spPr/>
      <dgm:t>
        <a:bodyPr/>
        <a:lstStyle/>
        <a:p>
          <a:r>
            <a:rPr lang="hr-HR"/>
            <a:t>Pravilnik o sadržaju dopusnice, te uvjetima za izdavanje dopusnice za obavljanje djelatnosti visokog obrazovanja, izvođenje studijskih programa i reakreditaciju visokih učilišta</a:t>
          </a:r>
          <a:endParaRPr lang="en-US"/>
        </a:p>
      </dgm:t>
    </dgm:pt>
    <dgm:pt modelId="{06DCF901-737F-4751-9F27-0EE1D069E68D}" type="parTrans" cxnId="{6F10325A-42F9-41BA-8F0E-2107CBC40893}">
      <dgm:prSet/>
      <dgm:spPr/>
      <dgm:t>
        <a:bodyPr/>
        <a:lstStyle/>
        <a:p>
          <a:endParaRPr lang="en-US"/>
        </a:p>
      </dgm:t>
    </dgm:pt>
    <dgm:pt modelId="{13CFB217-B857-407A-B1B7-4DAE5A0C8F61}" type="sibTrans" cxnId="{6F10325A-42F9-41BA-8F0E-2107CBC40893}">
      <dgm:prSet/>
      <dgm:spPr/>
      <dgm:t>
        <a:bodyPr/>
        <a:lstStyle/>
        <a:p>
          <a:endParaRPr lang="en-US"/>
        </a:p>
      </dgm:t>
    </dgm:pt>
    <dgm:pt modelId="{22F1802E-229F-468F-9F19-276FA3BF3EB3}">
      <dgm:prSet/>
      <dgm:spPr/>
      <dgm:t>
        <a:bodyPr/>
        <a:lstStyle/>
        <a:p>
          <a:r>
            <a:rPr lang="hr-HR"/>
            <a:t>Pravilnik o uvjetima za izdavanje dopusnice za obavljanje znanstvene djelatnosti, uvjetima za reakreditaciju znanstvenih organizacija i sadržaju dopusnice</a:t>
          </a:r>
          <a:endParaRPr lang="en-US"/>
        </a:p>
      </dgm:t>
    </dgm:pt>
    <dgm:pt modelId="{D775E56C-2104-4E29-A543-AE97A897A427}" type="parTrans" cxnId="{505D3B85-C1C2-4B95-88E3-C720A14963F1}">
      <dgm:prSet/>
      <dgm:spPr/>
      <dgm:t>
        <a:bodyPr/>
        <a:lstStyle/>
        <a:p>
          <a:endParaRPr lang="en-US"/>
        </a:p>
      </dgm:t>
    </dgm:pt>
    <dgm:pt modelId="{AEA3C706-2849-4915-B789-DB831205C076}" type="sibTrans" cxnId="{505D3B85-C1C2-4B95-88E3-C720A14963F1}">
      <dgm:prSet/>
      <dgm:spPr/>
      <dgm:t>
        <a:bodyPr/>
        <a:lstStyle/>
        <a:p>
          <a:endParaRPr lang="en-US"/>
        </a:p>
      </dgm:t>
    </dgm:pt>
    <dgm:pt modelId="{F22DC9EC-752E-438E-B5F9-B3108C1FDE60}">
      <dgm:prSet/>
      <dgm:spPr/>
      <dgm:t>
        <a:bodyPr/>
        <a:lstStyle/>
        <a:p>
          <a:r>
            <a:rPr lang="hr-HR"/>
            <a:t>Zakonom su propisani minimalni kriteriji </a:t>
          </a:r>
          <a:endParaRPr lang="en-US"/>
        </a:p>
      </dgm:t>
    </dgm:pt>
    <dgm:pt modelId="{53788A17-5318-4F77-BC35-A292D3D89299}" type="parTrans" cxnId="{365ECF23-87BA-4DAD-B208-1F72A1011542}">
      <dgm:prSet/>
      <dgm:spPr/>
      <dgm:t>
        <a:bodyPr/>
        <a:lstStyle/>
        <a:p>
          <a:endParaRPr lang="en-US"/>
        </a:p>
      </dgm:t>
    </dgm:pt>
    <dgm:pt modelId="{16F6D55A-222E-4664-9275-9D0BE5E9913A}" type="sibTrans" cxnId="{365ECF23-87BA-4DAD-B208-1F72A1011542}">
      <dgm:prSet/>
      <dgm:spPr/>
      <dgm:t>
        <a:bodyPr/>
        <a:lstStyle/>
        <a:p>
          <a:endParaRPr lang="en-US"/>
        </a:p>
      </dgm:t>
    </dgm:pt>
    <dgm:pt modelId="{BDD44898-D034-40A5-8BED-8145918B9EB5}" type="pres">
      <dgm:prSet presAssocID="{2C4E31B6-53A6-49D5-8EB1-90717C383EA0}" presName="linear" presStyleCnt="0">
        <dgm:presLayoutVars>
          <dgm:animLvl val="lvl"/>
          <dgm:resizeHandles val="exact"/>
        </dgm:presLayoutVars>
      </dgm:prSet>
      <dgm:spPr/>
    </dgm:pt>
    <dgm:pt modelId="{C8D3CC82-9B8B-41BE-97FB-6679190D0052}" type="pres">
      <dgm:prSet presAssocID="{5F2A1A35-70AD-4829-A464-04A58B2B34C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94415CFA-1FE6-46EC-8B30-D84A55EA6D51}" type="pres">
      <dgm:prSet presAssocID="{5F2A1A35-70AD-4829-A464-04A58B2B34C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5861A02-F70B-4E56-AAB1-8905B1609B0D}" type="presOf" srcId="{F22DC9EC-752E-438E-B5F9-B3108C1FDE60}" destId="{94415CFA-1FE6-46EC-8B30-D84A55EA6D51}" srcOrd="0" destOrd="2" presId="urn:microsoft.com/office/officeart/2005/8/layout/vList2"/>
    <dgm:cxn modelId="{2FFE9510-ACF8-48EE-BB49-3B127772DE0C}" type="presOf" srcId="{0C1984F7-85A4-4C51-8CEA-BD82ED7B2A7F}" destId="{94415CFA-1FE6-46EC-8B30-D84A55EA6D51}" srcOrd="0" destOrd="0" presId="urn:microsoft.com/office/officeart/2005/8/layout/vList2"/>
    <dgm:cxn modelId="{365ECF23-87BA-4DAD-B208-1F72A1011542}" srcId="{5F2A1A35-70AD-4829-A464-04A58B2B34C3}" destId="{F22DC9EC-752E-438E-B5F9-B3108C1FDE60}" srcOrd="2" destOrd="0" parTransId="{53788A17-5318-4F77-BC35-A292D3D89299}" sibTransId="{16F6D55A-222E-4664-9275-9D0BE5E9913A}"/>
    <dgm:cxn modelId="{6BF02F69-EB01-40D4-9254-9B2409462E70}" type="presOf" srcId="{5F2A1A35-70AD-4829-A464-04A58B2B34C3}" destId="{C8D3CC82-9B8B-41BE-97FB-6679190D0052}" srcOrd="0" destOrd="0" presId="urn:microsoft.com/office/officeart/2005/8/layout/vList2"/>
    <dgm:cxn modelId="{6F10325A-42F9-41BA-8F0E-2107CBC40893}" srcId="{5F2A1A35-70AD-4829-A464-04A58B2B34C3}" destId="{0C1984F7-85A4-4C51-8CEA-BD82ED7B2A7F}" srcOrd="0" destOrd="0" parTransId="{06DCF901-737F-4751-9F27-0EE1D069E68D}" sibTransId="{13CFB217-B857-407A-B1B7-4DAE5A0C8F61}"/>
    <dgm:cxn modelId="{505D3B85-C1C2-4B95-88E3-C720A14963F1}" srcId="{5F2A1A35-70AD-4829-A464-04A58B2B34C3}" destId="{22F1802E-229F-468F-9F19-276FA3BF3EB3}" srcOrd="1" destOrd="0" parTransId="{D775E56C-2104-4E29-A543-AE97A897A427}" sibTransId="{AEA3C706-2849-4915-B789-DB831205C076}"/>
    <dgm:cxn modelId="{6E2AA587-36C6-44C0-8E73-AF27ACDD9529}" type="presOf" srcId="{2C4E31B6-53A6-49D5-8EB1-90717C383EA0}" destId="{BDD44898-D034-40A5-8BED-8145918B9EB5}" srcOrd="0" destOrd="0" presId="urn:microsoft.com/office/officeart/2005/8/layout/vList2"/>
    <dgm:cxn modelId="{3C279D8F-1345-46D6-AF81-82DF2AC67D9D}" srcId="{2C4E31B6-53A6-49D5-8EB1-90717C383EA0}" destId="{5F2A1A35-70AD-4829-A464-04A58B2B34C3}" srcOrd="0" destOrd="0" parTransId="{700FC82F-064A-4234-AA92-446A04B67869}" sibTransId="{078357AE-49A2-4FD1-ADEC-B657A8B0E102}"/>
    <dgm:cxn modelId="{8BAB1ECB-5C1E-4132-A5A4-E15881D78D2E}" type="presOf" srcId="{22F1802E-229F-468F-9F19-276FA3BF3EB3}" destId="{94415CFA-1FE6-46EC-8B30-D84A55EA6D51}" srcOrd="0" destOrd="1" presId="urn:microsoft.com/office/officeart/2005/8/layout/vList2"/>
    <dgm:cxn modelId="{7B475BBB-5BBB-4585-94E8-E61C643FDDFA}" type="presParOf" srcId="{BDD44898-D034-40A5-8BED-8145918B9EB5}" destId="{C8D3CC82-9B8B-41BE-97FB-6679190D0052}" srcOrd="0" destOrd="0" presId="urn:microsoft.com/office/officeart/2005/8/layout/vList2"/>
    <dgm:cxn modelId="{A8D3CDE9-2856-4106-BC5F-C5BE8A7DDB46}" type="presParOf" srcId="{BDD44898-D034-40A5-8BED-8145918B9EB5}" destId="{94415CFA-1FE6-46EC-8B30-D84A55EA6D5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43F6D88-4C90-41D6-9882-0949DAC40C43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263C2B25-0BF8-456E-9D92-E77F26ED4106}">
      <dgm:prSet custT="1"/>
      <dgm:spPr/>
      <dgm:t>
        <a:bodyPr/>
        <a:lstStyle/>
        <a:p>
          <a:r>
            <a:rPr lang="en-GB" sz="2400" dirty="0" err="1">
              <a:latin typeface="Univers Condensed"/>
              <a:cs typeface="Calibri"/>
            </a:rPr>
            <a:t>Misija</a:t>
          </a:r>
          <a:r>
            <a:rPr lang="hr-HR" sz="2400" dirty="0">
              <a:latin typeface="Univers Condensed"/>
              <a:cs typeface="Calibri"/>
            </a:rPr>
            <a:t> i strateško planiranje</a:t>
          </a:r>
          <a:endParaRPr lang="en-US" sz="2400" dirty="0">
            <a:latin typeface="Univers Condensed"/>
            <a:cs typeface="Calibri"/>
          </a:endParaRPr>
        </a:p>
      </dgm:t>
    </dgm:pt>
    <dgm:pt modelId="{19253CBD-E44C-4D12-9C23-51D3D6B95D50}" type="parTrans" cxnId="{B68C93D5-6A24-4F44-B43B-D3FC79771629}">
      <dgm:prSet/>
      <dgm:spPr/>
      <dgm:t>
        <a:bodyPr/>
        <a:lstStyle/>
        <a:p>
          <a:endParaRPr lang="en-US" sz="2400"/>
        </a:p>
      </dgm:t>
    </dgm:pt>
    <dgm:pt modelId="{20E9B63A-028C-43F5-A282-0713C14C7FD8}" type="sibTrans" cxnId="{B68C93D5-6A24-4F44-B43B-D3FC79771629}">
      <dgm:prSet/>
      <dgm:spPr/>
      <dgm:t>
        <a:bodyPr/>
        <a:lstStyle/>
        <a:p>
          <a:endParaRPr lang="en-US" sz="2400"/>
        </a:p>
      </dgm:t>
    </dgm:pt>
    <dgm:pt modelId="{4DFBBE33-1E60-40E3-829A-94C699614C8F}">
      <dgm:prSet custT="1"/>
      <dgm:spPr/>
      <dgm:t>
        <a:bodyPr/>
        <a:lstStyle/>
        <a:p>
          <a:r>
            <a:rPr lang="en-GB" sz="2400" dirty="0">
              <a:latin typeface="Univers Condensed"/>
              <a:cs typeface="Calibri"/>
            </a:rPr>
            <a:t>U</a:t>
          </a:r>
          <a:r>
            <a:rPr lang="hr-HR" sz="2400" dirty="0">
              <a:latin typeface="Univers Condensed"/>
              <a:cs typeface="Calibri"/>
            </a:rPr>
            <a:t>nutarnji ustroj </a:t>
          </a:r>
          <a:r>
            <a:rPr lang="en-GB" sz="2400" dirty="0" err="1">
              <a:latin typeface="Univers Condensed"/>
              <a:cs typeface="Calibri"/>
            </a:rPr>
            <a:t>i</a:t>
          </a:r>
          <a:r>
            <a:rPr lang="en-GB" sz="2400" dirty="0">
              <a:latin typeface="Univers Condensed"/>
              <a:cs typeface="Calibri"/>
            </a:rPr>
            <a:t> </a:t>
          </a:r>
          <a:r>
            <a:rPr lang="en-GB" sz="2400" dirty="0" err="1">
              <a:latin typeface="Univers Condensed"/>
              <a:cs typeface="Calibri"/>
            </a:rPr>
            <a:t>upravljanje</a:t>
          </a:r>
          <a:r>
            <a:rPr lang="hr-HR" sz="2400" dirty="0">
              <a:latin typeface="Univers Condensed"/>
              <a:cs typeface="Calibri"/>
            </a:rPr>
            <a:t> visokim učilištem</a:t>
          </a:r>
          <a:endParaRPr lang="en-US" sz="2400" dirty="0">
            <a:latin typeface="Univers Condensed"/>
            <a:cs typeface="Calibri"/>
          </a:endParaRPr>
        </a:p>
      </dgm:t>
    </dgm:pt>
    <dgm:pt modelId="{D97B7499-0E91-4C6B-9991-089411DC0A8E}" type="parTrans" cxnId="{F40B5366-7B17-47EC-A0AA-E0F9223A3668}">
      <dgm:prSet/>
      <dgm:spPr/>
      <dgm:t>
        <a:bodyPr/>
        <a:lstStyle/>
        <a:p>
          <a:endParaRPr lang="en-US" sz="2400"/>
        </a:p>
      </dgm:t>
    </dgm:pt>
    <dgm:pt modelId="{01F47F96-1EC2-4048-8707-3C43246C0335}" type="sibTrans" cxnId="{F40B5366-7B17-47EC-A0AA-E0F9223A3668}">
      <dgm:prSet/>
      <dgm:spPr/>
      <dgm:t>
        <a:bodyPr/>
        <a:lstStyle/>
        <a:p>
          <a:endParaRPr lang="en-US" sz="2400"/>
        </a:p>
      </dgm:t>
    </dgm:pt>
    <dgm:pt modelId="{25E46A7F-4331-4101-8B4F-7DAB4DDF316D}">
      <dgm:prSet custT="1"/>
      <dgm:spPr/>
      <dgm:t>
        <a:bodyPr/>
        <a:lstStyle/>
        <a:p>
          <a:r>
            <a:rPr lang="en-GB" sz="2400" dirty="0" err="1">
              <a:latin typeface="Univers Condensed"/>
              <a:cs typeface="Calibri"/>
            </a:rPr>
            <a:t>Sustav</a:t>
          </a:r>
          <a:r>
            <a:rPr lang="hr-HR" sz="2400" dirty="0">
              <a:latin typeface="Univers Condensed"/>
              <a:cs typeface="Calibri"/>
            </a:rPr>
            <a:t> unutarnjeg osiguravanja kvalitete i razvoj kulture kvalitete</a:t>
          </a:r>
          <a:endParaRPr lang="en-US" sz="2400" dirty="0">
            <a:latin typeface="Univers Condensed"/>
            <a:cs typeface="Calibri"/>
          </a:endParaRPr>
        </a:p>
      </dgm:t>
    </dgm:pt>
    <dgm:pt modelId="{0245F2E9-97F8-46DA-A9E3-CD8CFBF161BD}" type="parTrans" cxnId="{F19AF40D-DAFD-45CD-955F-3E7E0EB52671}">
      <dgm:prSet/>
      <dgm:spPr/>
      <dgm:t>
        <a:bodyPr/>
        <a:lstStyle/>
        <a:p>
          <a:endParaRPr lang="en-US" sz="2400"/>
        </a:p>
      </dgm:t>
    </dgm:pt>
    <dgm:pt modelId="{C4E66412-3A81-4CBB-AF33-142A04015603}" type="sibTrans" cxnId="{F19AF40D-DAFD-45CD-955F-3E7E0EB52671}">
      <dgm:prSet/>
      <dgm:spPr/>
      <dgm:t>
        <a:bodyPr/>
        <a:lstStyle/>
        <a:p>
          <a:endParaRPr lang="en-US" sz="2400"/>
        </a:p>
      </dgm:t>
    </dgm:pt>
    <dgm:pt modelId="{221EA732-E432-4D6D-BC12-6FBFAF69BD9B}">
      <dgm:prSet custT="1"/>
      <dgm:spPr/>
      <dgm:t>
        <a:bodyPr/>
        <a:lstStyle/>
        <a:p>
          <a:r>
            <a:rPr lang="hr-HR" sz="2400" dirty="0">
              <a:latin typeface="Univers Condensed"/>
              <a:cs typeface="Calibri"/>
            </a:rPr>
            <a:t>Prikupljanje, analiziranje i korištenje podataka za </a:t>
          </a:r>
          <a:r>
            <a:rPr lang="hr-HR" sz="2400" dirty="0" err="1">
              <a:latin typeface="Univers Condensed"/>
              <a:cs typeface="Calibri"/>
            </a:rPr>
            <a:t>unapređivanj</a:t>
          </a:r>
          <a:r>
            <a:rPr lang="en-GB" sz="2400" dirty="0">
              <a:latin typeface="Univers Condensed"/>
              <a:cs typeface="Calibri"/>
            </a:rPr>
            <a:t>e</a:t>
          </a:r>
          <a:r>
            <a:rPr lang="hr-HR" sz="2400" dirty="0">
              <a:latin typeface="Univers Condensed"/>
              <a:cs typeface="Calibri"/>
            </a:rPr>
            <a:t> te informiranje javnosti</a:t>
          </a:r>
          <a:endParaRPr lang="en-US" sz="2400" dirty="0">
            <a:latin typeface="Univers Condensed"/>
            <a:cs typeface="Calibri"/>
          </a:endParaRPr>
        </a:p>
      </dgm:t>
    </dgm:pt>
    <dgm:pt modelId="{0F4D24F0-132F-4920-BB59-15DD40374AB7}" type="parTrans" cxnId="{3B978393-97A1-4B1E-84BC-AE8D6F3406E0}">
      <dgm:prSet/>
      <dgm:spPr/>
      <dgm:t>
        <a:bodyPr/>
        <a:lstStyle/>
        <a:p>
          <a:endParaRPr lang="en-US" sz="2400"/>
        </a:p>
      </dgm:t>
    </dgm:pt>
    <dgm:pt modelId="{0304400E-6FBC-4BB7-99C1-5DF161769ABD}" type="sibTrans" cxnId="{3B978393-97A1-4B1E-84BC-AE8D6F3406E0}">
      <dgm:prSet/>
      <dgm:spPr/>
      <dgm:t>
        <a:bodyPr/>
        <a:lstStyle/>
        <a:p>
          <a:endParaRPr lang="en-US" sz="2400"/>
        </a:p>
      </dgm:t>
    </dgm:pt>
    <dgm:pt modelId="{165F49DE-8BB9-4479-9846-D62B65D5A5A8}">
      <dgm:prSet custT="1"/>
      <dgm:spPr/>
      <dgm:t>
        <a:bodyPr/>
        <a:lstStyle/>
        <a:p>
          <a:r>
            <a:rPr lang="hr-HR" sz="2400" dirty="0">
              <a:latin typeface="Univers Condensed"/>
              <a:cs typeface="Calibri"/>
            </a:rPr>
            <a:t>Etičnost, akademski integritet i slobode</a:t>
          </a:r>
          <a:endParaRPr lang="en-US" sz="2400" dirty="0">
            <a:latin typeface="Univers Condensed"/>
            <a:cs typeface="Calibri"/>
          </a:endParaRPr>
        </a:p>
      </dgm:t>
    </dgm:pt>
    <dgm:pt modelId="{584D3DA1-AEDD-4C9A-971B-6D8762618A6B}" type="parTrans" cxnId="{60B7C2AE-034E-465C-82A7-EA314194DD71}">
      <dgm:prSet/>
      <dgm:spPr/>
      <dgm:t>
        <a:bodyPr/>
        <a:lstStyle/>
        <a:p>
          <a:endParaRPr lang="en-US" sz="2400"/>
        </a:p>
      </dgm:t>
    </dgm:pt>
    <dgm:pt modelId="{72CE9892-AE74-493D-9D71-B9FE65E3FDE0}" type="sibTrans" cxnId="{60B7C2AE-034E-465C-82A7-EA314194DD71}">
      <dgm:prSet/>
      <dgm:spPr/>
      <dgm:t>
        <a:bodyPr/>
        <a:lstStyle/>
        <a:p>
          <a:endParaRPr lang="en-US" sz="2400"/>
        </a:p>
      </dgm:t>
    </dgm:pt>
    <dgm:pt modelId="{ED43A978-19E3-41F3-8893-A94DCF929193}" type="pres">
      <dgm:prSet presAssocID="{443F6D88-4C90-41D6-9882-0949DAC40C43}" presName="vert0" presStyleCnt="0">
        <dgm:presLayoutVars>
          <dgm:dir/>
          <dgm:animOne val="branch"/>
          <dgm:animLvl val="lvl"/>
        </dgm:presLayoutVars>
      </dgm:prSet>
      <dgm:spPr/>
    </dgm:pt>
    <dgm:pt modelId="{3CD8BBD3-8F1F-4767-9C97-BEAE804F0BBC}" type="pres">
      <dgm:prSet presAssocID="{263C2B25-0BF8-456E-9D92-E77F26ED4106}" presName="thickLine" presStyleLbl="alignNode1" presStyleIdx="0" presStyleCnt="5"/>
      <dgm:spPr/>
    </dgm:pt>
    <dgm:pt modelId="{289456C6-98B6-4C1B-8C3A-D5963E09C56A}" type="pres">
      <dgm:prSet presAssocID="{263C2B25-0BF8-456E-9D92-E77F26ED4106}" presName="horz1" presStyleCnt="0"/>
      <dgm:spPr/>
    </dgm:pt>
    <dgm:pt modelId="{452A2B1D-2ADF-487E-93FF-EF05225D7213}" type="pres">
      <dgm:prSet presAssocID="{263C2B25-0BF8-456E-9D92-E77F26ED4106}" presName="tx1" presStyleLbl="revTx" presStyleIdx="0" presStyleCnt="5"/>
      <dgm:spPr/>
    </dgm:pt>
    <dgm:pt modelId="{5B3A92A2-AB27-45A0-BFAC-4EFDB62F70DB}" type="pres">
      <dgm:prSet presAssocID="{263C2B25-0BF8-456E-9D92-E77F26ED4106}" presName="vert1" presStyleCnt="0"/>
      <dgm:spPr/>
    </dgm:pt>
    <dgm:pt modelId="{0E90EE08-3C0A-4CF9-84F3-C0692D5547B3}" type="pres">
      <dgm:prSet presAssocID="{4DFBBE33-1E60-40E3-829A-94C699614C8F}" presName="thickLine" presStyleLbl="alignNode1" presStyleIdx="1" presStyleCnt="5"/>
      <dgm:spPr/>
    </dgm:pt>
    <dgm:pt modelId="{A715803E-2A41-4791-A477-B2151967F6D8}" type="pres">
      <dgm:prSet presAssocID="{4DFBBE33-1E60-40E3-829A-94C699614C8F}" presName="horz1" presStyleCnt="0"/>
      <dgm:spPr/>
    </dgm:pt>
    <dgm:pt modelId="{943367C8-0428-4CE2-8104-5755734C3A86}" type="pres">
      <dgm:prSet presAssocID="{4DFBBE33-1E60-40E3-829A-94C699614C8F}" presName="tx1" presStyleLbl="revTx" presStyleIdx="1" presStyleCnt="5"/>
      <dgm:spPr/>
    </dgm:pt>
    <dgm:pt modelId="{D227DCC4-FB61-4423-98E2-114A88DE5F1E}" type="pres">
      <dgm:prSet presAssocID="{4DFBBE33-1E60-40E3-829A-94C699614C8F}" presName="vert1" presStyleCnt="0"/>
      <dgm:spPr/>
    </dgm:pt>
    <dgm:pt modelId="{5341C948-48DC-4F38-BADB-26EA9A1E4792}" type="pres">
      <dgm:prSet presAssocID="{25E46A7F-4331-4101-8B4F-7DAB4DDF316D}" presName="thickLine" presStyleLbl="alignNode1" presStyleIdx="2" presStyleCnt="5"/>
      <dgm:spPr/>
    </dgm:pt>
    <dgm:pt modelId="{124449C2-5EB4-4560-A2F1-5A6EA36DE200}" type="pres">
      <dgm:prSet presAssocID="{25E46A7F-4331-4101-8B4F-7DAB4DDF316D}" presName="horz1" presStyleCnt="0"/>
      <dgm:spPr/>
    </dgm:pt>
    <dgm:pt modelId="{D8D4682C-95A6-43BB-A1F5-67D071EEA3E1}" type="pres">
      <dgm:prSet presAssocID="{25E46A7F-4331-4101-8B4F-7DAB4DDF316D}" presName="tx1" presStyleLbl="revTx" presStyleIdx="2" presStyleCnt="5"/>
      <dgm:spPr/>
    </dgm:pt>
    <dgm:pt modelId="{04E0333C-3FD1-45E8-BCAE-C4D3BEFD2FFD}" type="pres">
      <dgm:prSet presAssocID="{25E46A7F-4331-4101-8B4F-7DAB4DDF316D}" presName="vert1" presStyleCnt="0"/>
      <dgm:spPr/>
    </dgm:pt>
    <dgm:pt modelId="{EBAE6295-C906-4C01-8F3A-45FD3D2CC405}" type="pres">
      <dgm:prSet presAssocID="{221EA732-E432-4D6D-BC12-6FBFAF69BD9B}" presName="thickLine" presStyleLbl="alignNode1" presStyleIdx="3" presStyleCnt="5"/>
      <dgm:spPr/>
    </dgm:pt>
    <dgm:pt modelId="{3B9BC10C-E44A-4421-9761-F67ADAB467CB}" type="pres">
      <dgm:prSet presAssocID="{221EA732-E432-4D6D-BC12-6FBFAF69BD9B}" presName="horz1" presStyleCnt="0"/>
      <dgm:spPr/>
    </dgm:pt>
    <dgm:pt modelId="{A5C6E3D3-6C05-407D-A72D-7B0D48D6CDF6}" type="pres">
      <dgm:prSet presAssocID="{221EA732-E432-4D6D-BC12-6FBFAF69BD9B}" presName="tx1" presStyleLbl="revTx" presStyleIdx="3" presStyleCnt="5"/>
      <dgm:spPr/>
    </dgm:pt>
    <dgm:pt modelId="{67B17395-C237-4A9E-A9D2-CBE1C8DF107D}" type="pres">
      <dgm:prSet presAssocID="{221EA732-E432-4D6D-BC12-6FBFAF69BD9B}" presName="vert1" presStyleCnt="0"/>
      <dgm:spPr/>
    </dgm:pt>
    <dgm:pt modelId="{7989A86E-1ED7-4608-81A3-BEB4AD003CB3}" type="pres">
      <dgm:prSet presAssocID="{165F49DE-8BB9-4479-9846-D62B65D5A5A8}" presName="thickLine" presStyleLbl="alignNode1" presStyleIdx="4" presStyleCnt="5"/>
      <dgm:spPr/>
    </dgm:pt>
    <dgm:pt modelId="{357E9BC1-CC0B-43A2-87F1-9BECD3410115}" type="pres">
      <dgm:prSet presAssocID="{165F49DE-8BB9-4479-9846-D62B65D5A5A8}" presName="horz1" presStyleCnt="0"/>
      <dgm:spPr/>
    </dgm:pt>
    <dgm:pt modelId="{EAA92EE8-AEDA-4BFC-A8EF-340AEEFE98C3}" type="pres">
      <dgm:prSet presAssocID="{165F49DE-8BB9-4479-9846-D62B65D5A5A8}" presName="tx1" presStyleLbl="revTx" presStyleIdx="4" presStyleCnt="5"/>
      <dgm:spPr/>
    </dgm:pt>
    <dgm:pt modelId="{E29CA888-B176-4B17-AF0B-82E7EDBD10C5}" type="pres">
      <dgm:prSet presAssocID="{165F49DE-8BB9-4479-9846-D62B65D5A5A8}" presName="vert1" presStyleCnt="0"/>
      <dgm:spPr/>
    </dgm:pt>
  </dgm:ptLst>
  <dgm:cxnLst>
    <dgm:cxn modelId="{AB9C8E08-D1D4-4781-B775-0653974A942B}" type="presOf" srcId="{263C2B25-0BF8-456E-9D92-E77F26ED4106}" destId="{452A2B1D-2ADF-487E-93FF-EF05225D7213}" srcOrd="0" destOrd="0" presId="urn:microsoft.com/office/officeart/2008/layout/LinedList"/>
    <dgm:cxn modelId="{F19AF40D-DAFD-45CD-955F-3E7E0EB52671}" srcId="{443F6D88-4C90-41D6-9882-0949DAC40C43}" destId="{25E46A7F-4331-4101-8B4F-7DAB4DDF316D}" srcOrd="2" destOrd="0" parTransId="{0245F2E9-97F8-46DA-A9E3-CD8CFBF161BD}" sibTransId="{C4E66412-3A81-4CBB-AF33-142A04015603}"/>
    <dgm:cxn modelId="{A5CE832E-0CEE-4817-9496-4B82A80DA725}" type="presOf" srcId="{443F6D88-4C90-41D6-9882-0949DAC40C43}" destId="{ED43A978-19E3-41F3-8893-A94DCF929193}" srcOrd="0" destOrd="0" presId="urn:microsoft.com/office/officeart/2008/layout/LinedList"/>
    <dgm:cxn modelId="{E20C4D31-3525-4392-9F00-94F159599589}" type="presOf" srcId="{221EA732-E432-4D6D-BC12-6FBFAF69BD9B}" destId="{A5C6E3D3-6C05-407D-A72D-7B0D48D6CDF6}" srcOrd="0" destOrd="0" presId="urn:microsoft.com/office/officeart/2008/layout/LinedList"/>
    <dgm:cxn modelId="{F40B5366-7B17-47EC-A0AA-E0F9223A3668}" srcId="{443F6D88-4C90-41D6-9882-0949DAC40C43}" destId="{4DFBBE33-1E60-40E3-829A-94C699614C8F}" srcOrd="1" destOrd="0" parTransId="{D97B7499-0E91-4C6B-9991-089411DC0A8E}" sibTransId="{01F47F96-1EC2-4048-8707-3C43246C0335}"/>
    <dgm:cxn modelId="{C7A75B67-F114-4C7B-9618-30F7CCCA8AB7}" type="presOf" srcId="{4DFBBE33-1E60-40E3-829A-94C699614C8F}" destId="{943367C8-0428-4CE2-8104-5755734C3A86}" srcOrd="0" destOrd="0" presId="urn:microsoft.com/office/officeart/2008/layout/LinedList"/>
    <dgm:cxn modelId="{15A9778A-5A0F-41DB-BA00-AF5AB59D3D7F}" type="presOf" srcId="{25E46A7F-4331-4101-8B4F-7DAB4DDF316D}" destId="{D8D4682C-95A6-43BB-A1F5-67D071EEA3E1}" srcOrd="0" destOrd="0" presId="urn:microsoft.com/office/officeart/2008/layout/LinedList"/>
    <dgm:cxn modelId="{3B978393-97A1-4B1E-84BC-AE8D6F3406E0}" srcId="{443F6D88-4C90-41D6-9882-0949DAC40C43}" destId="{221EA732-E432-4D6D-BC12-6FBFAF69BD9B}" srcOrd="3" destOrd="0" parTransId="{0F4D24F0-132F-4920-BB59-15DD40374AB7}" sibTransId="{0304400E-6FBC-4BB7-99C1-5DF161769ABD}"/>
    <dgm:cxn modelId="{60B7C2AE-034E-465C-82A7-EA314194DD71}" srcId="{443F6D88-4C90-41D6-9882-0949DAC40C43}" destId="{165F49DE-8BB9-4479-9846-D62B65D5A5A8}" srcOrd="4" destOrd="0" parTransId="{584D3DA1-AEDD-4C9A-971B-6D8762618A6B}" sibTransId="{72CE9892-AE74-493D-9D71-B9FE65E3FDE0}"/>
    <dgm:cxn modelId="{B68C93D5-6A24-4F44-B43B-D3FC79771629}" srcId="{443F6D88-4C90-41D6-9882-0949DAC40C43}" destId="{263C2B25-0BF8-456E-9D92-E77F26ED4106}" srcOrd="0" destOrd="0" parTransId="{19253CBD-E44C-4D12-9C23-51D3D6B95D50}" sibTransId="{20E9B63A-028C-43F5-A282-0713C14C7FD8}"/>
    <dgm:cxn modelId="{00697FE7-2A19-46E7-ACFE-8ADA3EAD4DB6}" type="presOf" srcId="{165F49DE-8BB9-4479-9846-D62B65D5A5A8}" destId="{EAA92EE8-AEDA-4BFC-A8EF-340AEEFE98C3}" srcOrd="0" destOrd="0" presId="urn:microsoft.com/office/officeart/2008/layout/LinedList"/>
    <dgm:cxn modelId="{3CF5CC19-1182-4572-B4A1-76C1229CB77B}" type="presParOf" srcId="{ED43A978-19E3-41F3-8893-A94DCF929193}" destId="{3CD8BBD3-8F1F-4767-9C97-BEAE804F0BBC}" srcOrd="0" destOrd="0" presId="urn:microsoft.com/office/officeart/2008/layout/LinedList"/>
    <dgm:cxn modelId="{EDA80BE0-A54C-4459-97B8-5F18090DFBB9}" type="presParOf" srcId="{ED43A978-19E3-41F3-8893-A94DCF929193}" destId="{289456C6-98B6-4C1B-8C3A-D5963E09C56A}" srcOrd="1" destOrd="0" presId="urn:microsoft.com/office/officeart/2008/layout/LinedList"/>
    <dgm:cxn modelId="{E71E4408-B427-4801-81B8-30386B9B6271}" type="presParOf" srcId="{289456C6-98B6-4C1B-8C3A-D5963E09C56A}" destId="{452A2B1D-2ADF-487E-93FF-EF05225D7213}" srcOrd="0" destOrd="0" presId="urn:microsoft.com/office/officeart/2008/layout/LinedList"/>
    <dgm:cxn modelId="{C0B779F1-9E97-4B13-8EAE-54C35BFC6225}" type="presParOf" srcId="{289456C6-98B6-4C1B-8C3A-D5963E09C56A}" destId="{5B3A92A2-AB27-45A0-BFAC-4EFDB62F70DB}" srcOrd="1" destOrd="0" presId="urn:microsoft.com/office/officeart/2008/layout/LinedList"/>
    <dgm:cxn modelId="{2CB203CE-6753-4DCC-8DF9-7306959928F8}" type="presParOf" srcId="{ED43A978-19E3-41F3-8893-A94DCF929193}" destId="{0E90EE08-3C0A-4CF9-84F3-C0692D5547B3}" srcOrd="2" destOrd="0" presId="urn:microsoft.com/office/officeart/2008/layout/LinedList"/>
    <dgm:cxn modelId="{9DDEB6F4-AF06-4A42-93E8-0C78CF965A54}" type="presParOf" srcId="{ED43A978-19E3-41F3-8893-A94DCF929193}" destId="{A715803E-2A41-4791-A477-B2151967F6D8}" srcOrd="3" destOrd="0" presId="urn:microsoft.com/office/officeart/2008/layout/LinedList"/>
    <dgm:cxn modelId="{B14A8C60-2044-4E1F-932A-925D709A01B5}" type="presParOf" srcId="{A715803E-2A41-4791-A477-B2151967F6D8}" destId="{943367C8-0428-4CE2-8104-5755734C3A86}" srcOrd="0" destOrd="0" presId="urn:microsoft.com/office/officeart/2008/layout/LinedList"/>
    <dgm:cxn modelId="{BB3FA0ED-4241-489D-AC3A-C9EFC84D4B12}" type="presParOf" srcId="{A715803E-2A41-4791-A477-B2151967F6D8}" destId="{D227DCC4-FB61-4423-98E2-114A88DE5F1E}" srcOrd="1" destOrd="0" presId="urn:microsoft.com/office/officeart/2008/layout/LinedList"/>
    <dgm:cxn modelId="{80836037-43EA-4F3E-9867-1F8B51F32587}" type="presParOf" srcId="{ED43A978-19E3-41F3-8893-A94DCF929193}" destId="{5341C948-48DC-4F38-BADB-26EA9A1E4792}" srcOrd="4" destOrd="0" presId="urn:microsoft.com/office/officeart/2008/layout/LinedList"/>
    <dgm:cxn modelId="{195DA930-6B97-4061-BDD4-17CB7DAD1516}" type="presParOf" srcId="{ED43A978-19E3-41F3-8893-A94DCF929193}" destId="{124449C2-5EB4-4560-A2F1-5A6EA36DE200}" srcOrd="5" destOrd="0" presId="urn:microsoft.com/office/officeart/2008/layout/LinedList"/>
    <dgm:cxn modelId="{88EB2715-5DF0-41E4-9B77-D97B4503AFF6}" type="presParOf" srcId="{124449C2-5EB4-4560-A2F1-5A6EA36DE200}" destId="{D8D4682C-95A6-43BB-A1F5-67D071EEA3E1}" srcOrd="0" destOrd="0" presId="urn:microsoft.com/office/officeart/2008/layout/LinedList"/>
    <dgm:cxn modelId="{C4F429F5-BA82-458C-AB33-8E87D6A7C048}" type="presParOf" srcId="{124449C2-5EB4-4560-A2F1-5A6EA36DE200}" destId="{04E0333C-3FD1-45E8-BCAE-C4D3BEFD2FFD}" srcOrd="1" destOrd="0" presId="urn:microsoft.com/office/officeart/2008/layout/LinedList"/>
    <dgm:cxn modelId="{AB802214-6050-462B-B043-9C10A824B9AC}" type="presParOf" srcId="{ED43A978-19E3-41F3-8893-A94DCF929193}" destId="{EBAE6295-C906-4C01-8F3A-45FD3D2CC405}" srcOrd="6" destOrd="0" presId="urn:microsoft.com/office/officeart/2008/layout/LinedList"/>
    <dgm:cxn modelId="{F7B6BB1D-9767-46FE-BF8D-BF674FEE6CBE}" type="presParOf" srcId="{ED43A978-19E3-41F3-8893-A94DCF929193}" destId="{3B9BC10C-E44A-4421-9761-F67ADAB467CB}" srcOrd="7" destOrd="0" presId="urn:microsoft.com/office/officeart/2008/layout/LinedList"/>
    <dgm:cxn modelId="{02CB1F83-7651-4DF5-8927-78168438B7A6}" type="presParOf" srcId="{3B9BC10C-E44A-4421-9761-F67ADAB467CB}" destId="{A5C6E3D3-6C05-407D-A72D-7B0D48D6CDF6}" srcOrd="0" destOrd="0" presId="urn:microsoft.com/office/officeart/2008/layout/LinedList"/>
    <dgm:cxn modelId="{E52D2093-3C13-44B9-9D7A-07510B5AD933}" type="presParOf" srcId="{3B9BC10C-E44A-4421-9761-F67ADAB467CB}" destId="{67B17395-C237-4A9E-A9D2-CBE1C8DF107D}" srcOrd="1" destOrd="0" presId="urn:microsoft.com/office/officeart/2008/layout/LinedList"/>
    <dgm:cxn modelId="{AA3288CD-537A-45B5-B79D-3C3342299D49}" type="presParOf" srcId="{ED43A978-19E3-41F3-8893-A94DCF929193}" destId="{7989A86E-1ED7-4608-81A3-BEB4AD003CB3}" srcOrd="8" destOrd="0" presId="urn:microsoft.com/office/officeart/2008/layout/LinedList"/>
    <dgm:cxn modelId="{AC2FA51C-270A-4BED-9E26-7E242EDB8971}" type="presParOf" srcId="{ED43A978-19E3-41F3-8893-A94DCF929193}" destId="{357E9BC1-CC0B-43A2-87F1-9BECD3410115}" srcOrd="9" destOrd="0" presId="urn:microsoft.com/office/officeart/2008/layout/LinedList"/>
    <dgm:cxn modelId="{812B463E-4AD4-4AD5-AFC4-227344CB7B96}" type="presParOf" srcId="{357E9BC1-CC0B-43A2-87F1-9BECD3410115}" destId="{EAA92EE8-AEDA-4BFC-A8EF-340AEEFE98C3}" srcOrd="0" destOrd="0" presId="urn:microsoft.com/office/officeart/2008/layout/LinedList"/>
    <dgm:cxn modelId="{40FACAF4-8292-450A-8794-73CAE566DA63}" type="presParOf" srcId="{357E9BC1-CC0B-43A2-87F1-9BECD3410115}" destId="{E29CA888-B176-4B17-AF0B-82E7EDBD10C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43F6D88-4C90-41D6-9882-0949DAC40C43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263C2B25-0BF8-456E-9D92-E77F26ED4106}">
      <dgm:prSet custT="1"/>
      <dgm:spPr/>
      <dgm:t>
        <a:bodyPr/>
        <a:lstStyle/>
        <a:p>
          <a:r>
            <a:rPr lang="hr-HR" sz="2400" dirty="0">
              <a:latin typeface="Univers Condensed"/>
              <a:cs typeface="Calibri"/>
            </a:rPr>
            <a:t>Predviđeni ishodi učenja studijskog programa (razina i profil)</a:t>
          </a:r>
          <a:endParaRPr lang="en-US" sz="2400" dirty="0">
            <a:latin typeface="Univers Condensed"/>
            <a:cs typeface="Calibri"/>
          </a:endParaRPr>
        </a:p>
      </dgm:t>
    </dgm:pt>
    <dgm:pt modelId="{19253CBD-E44C-4D12-9C23-51D3D6B95D50}" type="parTrans" cxnId="{B68C93D5-6A24-4F44-B43B-D3FC79771629}">
      <dgm:prSet/>
      <dgm:spPr/>
      <dgm:t>
        <a:bodyPr/>
        <a:lstStyle/>
        <a:p>
          <a:endParaRPr lang="en-US" sz="2400"/>
        </a:p>
      </dgm:t>
    </dgm:pt>
    <dgm:pt modelId="{20E9B63A-028C-43F5-A282-0713C14C7FD8}" type="sibTrans" cxnId="{B68C93D5-6A24-4F44-B43B-D3FC79771629}">
      <dgm:prSet/>
      <dgm:spPr/>
      <dgm:t>
        <a:bodyPr/>
        <a:lstStyle/>
        <a:p>
          <a:endParaRPr lang="en-US" sz="2400"/>
        </a:p>
      </dgm:t>
    </dgm:pt>
    <dgm:pt modelId="{4DFBBE33-1E60-40E3-829A-94C699614C8F}">
      <dgm:prSet custT="1"/>
      <dgm:spPr/>
      <dgm:t>
        <a:bodyPr/>
        <a:lstStyle/>
        <a:p>
          <a:r>
            <a:rPr lang="hr-HR" sz="2400" dirty="0">
              <a:latin typeface="Univers Condensed"/>
              <a:cs typeface="Calibri"/>
            </a:rPr>
            <a:t>Planiranje i razvoj novih te praćenje i revizija postojećih studijskih programa</a:t>
          </a:r>
          <a:endParaRPr lang="en-US" sz="2400" dirty="0">
            <a:latin typeface="Univers Condensed"/>
            <a:cs typeface="Calibri"/>
          </a:endParaRPr>
        </a:p>
      </dgm:t>
    </dgm:pt>
    <dgm:pt modelId="{D97B7499-0E91-4C6B-9991-089411DC0A8E}" type="parTrans" cxnId="{F40B5366-7B17-47EC-A0AA-E0F9223A3668}">
      <dgm:prSet/>
      <dgm:spPr/>
      <dgm:t>
        <a:bodyPr/>
        <a:lstStyle/>
        <a:p>
          <a:endParaRPr lang="en-US" sz="2400"/>
        </a:p>
      </dgm:t>
    </dgm:pt>
    <dgm:pt modelId="{01F47F96-1EC2-4048-8707-3C43246C0335}" type="sibTrans" cxnId="{F40B5366-7B17-47EC-A0AA-E0F9223A3668}">
      <dgm:prSet/>
      <dgm:spPr/>
      <dgm:t>
        <a:bodyPr/>
        <a:lstStyle/>
        <a:p>
          <a:endParaRPr lang="en-US" sz="2400"/>
        </a:p>
      </dgm:t>
    </dgm:pt>
    <dgm:pt modelId="{25E46A7F-4331-4101-8B4F-7DAB4DDF316D}">
      <dgm:prSet custT="1"/>
      <dgm:spPr/>
      <dgm:t>
        <a:bodyPr/>
        <a:lstStyle/>
        <a:p>
          <a:r>
            <a:rPr lang="en-GB" sz="2400" dirty="0">
              <a:latin typeface="Univers Condensed"/>
              <a:cs typeface="Calibri"/>
            </a:rPr>
            <a:t>S</a:t>
          </a:r>
          <a:r>
            <a:rPr lang="hr-HR" sz="2400" dirty="0" err="1">
              <a:latin typeface="Univers Condensed"/>
              <a:cs typeface="Calibri"/>
            </a:rPr>
            <a:t>tudentska</a:t>
          </a:r>
          <a:r>
            <a:rPr lang="hr-HR" sz="2400" dirty="0">
              <a:latin typeface="Univers Condensed"/>
              <a:cs typeface="Calibri"/>
            </a:rPr>
            <a:t>/stručna praksa</a:t>
          </a:r>
          <a:endParaRPr lang="en-US" sz="2400" dirty="0">
            <a:latin typeface="Univers Condensed"/>
            <a:cs typeface="Calibri"/>
          </a:endParaRPr>
        </a:p>
      </dgm:t>
    </dgm:pt>
    <dgm:pt modelId="{0245F2E9-97F8-46DA-A9E3-CD8CFBF161BD}" type="parTrans" cxnId="{F19AF40D-DAFD-45CD-955F-3E7E0EB52671}">
      <dgm:prSet/>
      <dgm:spPr/>
      <dgm:t>
        <a:bodyPr/>
        <a:lstStyle/>
        <a:p>
          <a:endParaRPr lang="en-US" sz="2400"/>
        </a:p>
      </dgm:t>
    </dgm:pt>
    <dgm:pt modelId="{C4E66412-3A81-4CBB-AF33-142A04015603}" type="sibTrans" cxnId="{F19AF40D-DAFD-45CD-955F-3E7E0EB52671}">
      <dgm:prSet/>
      <dgm:spPr/>
      <dgm:t>
        <a:bodyPr/>
        <a:lstStyle/>
        <a:p>
          <a:endParaRPr lang="en-US" sz="2400"/>
        </a:p>
      </dgm:t>
    </dgm:pt>
    <dgm:pt modelId="{221EA732-E432-4D6D-BC12-6FBFAF69BD9B}">
      <dgm:prSet custT="1"/>
      <dgm:spPr/>
      <dgm:t>
        <a:bodyPr/>
        <a:lstStyle/>
        <a:p>
          <a:r>
            <a:rPr lang="hr-HR" sz="2400" dirty="0">
              <a:latin typeface="Univers Condensed"/>
              <a:cs typeface="Calibri"/>
            </a:rPr>
            <a:t>Osiguravanje kvalitete </a:t>
          </a:r>
          <a:r>
            <a:rPr lang="hr-HR" sz="2400" dirty="0" err="1">
              <a:latin typeface="Univers Condensed"/>
              <a:cs typeface="Calibri"/>
            </a:rPr>
            <a:t>cjeloživotnog</a:t>
          </a:r>
          <a:r>
            <a:rPr lang="hr-HR" sz="2400" dirty="0">
              <a:latin typeface="Univers Condensed"/>
              <a:cs typeface="Calibri"/>
            </a:rPr>
            <a:t> učenja</a:t>
          </a:r>
          <a:endParaRPr lang="en-US" sz="2400" dirty="0">
            <a:latin typeface="Univers Condensed"/>
            <a:cs typeface="Calibri"/>
          </a:endParaRPr>
        </a:p>
      </dgm:t>
    </dgm:pt>
    <dgm:pt modelId="{0F4D24F0-132F-4920-BB59-15DD40374AB7}" type="parTrans" cxnId="{3B978393-97A1-4B1E-84BC-AE8D6F3406E0}">
      <dgm:prSet/>
      <dgm:spPr/>
      <dgm:t>
        <a:bodyPr/>
        <a:lstStyle/>
        <a:p>
          <a:endParaRPr lang="en-US" sz="2400"/>
        </a:p>
      </dgm:t>
    </dgm:pt>
    <dgm:pt modelId="{0304400E-6FBC-4BB7-99C1-5DF161769ABD}" type="sibTrans" cxnId="{3B978393-97A1-4B1E-84BC-AE8D6F3406E0}">
      <dgm:prSet/>
      <dgm:spPr/>
      <dgm:t>
        <a:bodyPr/>
        <a:lstStyle/>
        <a:p>
          <a:endParaRPr lang="en-US" sz="2400"/>
        </a:p>
      </dgm:t>
    </dgm:pt>
    <dgm:pt modelId="{165F49DE-8BB9-4479-9846-D62B65D5A5A8}">
      <dgm:prSet custT="1"/>
      <dgm:spPr/>
      <dgm:t>
        <a:bodyPr/>
        <a:lstStyle/>
        <a:p>
          <a:endParaRPr lang="en-US" sz="2400" dirty="0">
            <a:latin typeface="Univers Condensed"/>
            <a:cs typeface="Calibri"/>
          </a:endParaRPr>
        </a:p>
      </dgm:t>
    </dgm:pt>
    <dgm:pt modelId="{584D3DA1-AEDD-4C9A-971B-6D8762618A6B}" type="parTrans" cxnId="{60B7C2AE-034E-465C-82A7-EA314194DD71}">
      <dgm:prSet/>
      <dgm:spPr/>
      <dgm:t>
        <a:bodyPr/>
        <a:lstStyle/>
        <a:p>
          <a:endParaRPr lang="en-US" sz="2400"/>
        </a:p>
      </dgm:t>
    </dgm:pt>
    <dgm:pt modelId="{72CE9892-AE74-493D-9D71-B9FE65E3FDE0}" type="sibTrans" cxnId="{60B7C2AE-034E-465C-82A7-EA314194DD71}">
      <dgm:prSet/>
      <dgm:spPr/>
      <dgm:t>
        <a:bodyPr/>
        <a:lstStyle/>
        <a:p>
          <a:endParaRPr lang="en-US" sz="2400"/>
        </a:p>
      </dgm:t>
    </dgm:pt>
    <dgm:pt modelId="{ED43A978-19E3-41F3-8893-A94DCF929193}" type="pres">
      <dgm:prSet presAssocID="{443F6D88-4C90-41D6-9882-0949DAC40C43}" presName="vert0" presStyleCnt="0">
        <dgm:presLayoutVars>
          <dgm:dir/>
          <dgm:animOne val="branch"/>
          <dgm:animLvl val="lvl"/>
        </dgm:presLayoutVars>
      </dgm:prSet>
      <dgm:spPr/>
    </dgm:pt>
    <dgm:pt modelId="{3CD8BBD3-8F1F-4767-9C97-BEAE804F0BBC}" type="pres">
      <dgm:prSet presAssocID="{263C2B25-0BF8-456E-9D92-E77F26ED4106}" presName="thickLine" presStyleLbl="alignNode1" presStyleIdx="0" presStyleCnt="5"/>
      <dgm:spPr/>
    </dgm:pt>
    <dgm:pt modelId="{289456C6-98B6-4C1B-8C3A-D5963E09C56A}" type="pres">
      <dgm:prSet presAssocID="{263C2B25-0BF8-456E-9D92-E77F26ED4106}" presName="horz1" presStyleCnt="0"/>
      <dgm:spPr/>
    </dgm:pt>
    <dgm:pt modelId="{452A2B1D-2ADF-487E-93FF-EF05225D7213}" type="pres">
      <dgm:prSet presAssocID="{263C2B25-0BF8-456E-9D92-E77F26ED4106}" presName="tx1" presStyleLbl="revTx" presStyleIdx="0" presStyleCnt="5"/>
      <dgm:spPr/>
    </dgm:pt>
    <dgm:pt modelId="{5B3A92A2-AB27-45A0-BFAC-4EFDB62F70DB}" type="pres">
      <dgm:prSet presAssocID="{263C2B25-0BF8-456E-9D92-E77F26ED4106}" presName="vert1" presStyleCnt="0"/>
      <dgm:spPr/>
    </dgm:pt>
    <dgm:pt modelId="{0E90EE08-3C0A-4CF9-84F3-C0692D5547B3}" type="pres">
      <dgm:prSet presAssocID="{4DFBBE33-1E60-40E3-829A-94C699614C8F}" presName="thickLine" presStyleLbl="alignNode1" presStyleIdx="1" presStyleCnt="5"/>
      <dgm:spPr/>
    </dgm:pt>
    <dgm:pt modelId="{A715803E-2A41-4791-A477-B2151967F6D8}" type="pres">
      <dgm:prSet presAssocID="{4DFBBE33-1E60-40E3-829A-94C699614C8F}" presName="horz1" presStyleCnt="0"/>
      <dgm:spPr/>
    </dgm:pt>
    <dgm:pt modelId="{943367C8-0428-4CE2-8104-5755734C3A86}" type="pres">
      <dgm:prSet presAssocID="{4DFBBE33-1E60-40E3-829A-94C699614C8F}" presName="tx1" presStyleLbl="revTx" presStyleIdx="1" presStyleCnt="5"/>
      <dgm:spPr/>
    </dgm:pt>
    <dgm:pt modelId="{D227DCC4-FB61-4423-98E2-114A88DE5F1E}" type="pres">
      <dgm:prSet presAssocID="{4DFBBE33-1E60-40E3-829A-94C699614C8F}" presName="vert1" presStyleCnt="0"/>
      <dgm:spPr/>
    </dgm:pt>
    <dgm:pt modelId="{5341C948-48DC-4F38-BADB-26EA9A1E4792}" type="pres">
      <dgm:prSet presAssocID="{25E46A7F-4331-4101-8B4F-7DAB4DDF316D}" presName="thickLine" presStyleLbl="alignNode1" presStyleIdx="2" presStyleCnt="5"/>
      <dgm:spPr/>
    </dgm:pt>
    <dgm:pt modelId="{124449C2-5EB4-4560-A2F1-5A6EA36DE200}" type="pres">
      <dgm:prSet presAssocID="{25E46A7F-4331-4101-8B4F-7DAB4DDF316D}" presName="horz1" presStyleCnt="0"/>
      <dgm:spPr/>
    </dgm:pt>
    <dgm:pt modelId="{D8D4682C-95A6-43BB-A1F5-67D071EEA3E1}" type="pres">
      <dgm:prSet presAssocID="{25E46A7F-4331-4101-8B4F-7DAB4DDF316D}" presName="tx1" presStyleLbl="revTx" presStyleIdx="2" presStyleCnt="5"/>
      <dgm:spPr/>
    </dgm:pt>
    <dgm:pt modelId="{04E0333C-3FD1-45E8-BCAE-C4D3BEFD2FFD}" type="pres">
      <dgm:prSet presAssocID="{25E46A7F-4331-4101-8B4F-7DAB4DDF316D}" presName="vert1" presStyleCnt="0"/>
      <dgm:spPr/>
    </dgm:pt>
    <dgm:pt modelId="{EBAE6295-C906-4C01-8F3A-45FD3D2CC405}" type="pres">
      <dgm:prSet presAssocID="{221EA732-E432-4D6D-BC12-6FBFAF69BD9B}" presName="thickLine" presStyleLbl="alignNode1" presStyleIdx="3" presStyleCnt="5"/>
      <dgm:spPr/>
    </dgm:pt>
    <dgm:pt modelId="{3B9BC10C-E44A-4421-9761-F67ADAB467CB}" type="pres">
      <dgm:prSet presAssocID="{221EA732-E432-4D6D-BC12-6FBFAF69BD9B}" presName="horz1" presStyleCnt="0"/>
      <dgm:spPr/>
    </dgm:pt>
    <dgm:pt modelId="{A5C6E3D3-6C05-407D-A72D-7B0D48D6CDF6}" type="pres">
      <dgm:prSet presAssocID="{221EA732-E432-4D6D-BC12-6FBFAF69BD9B}" presName="tx1" presStyleLbl="revTx" presStyleIdx="3" presStyleCnt="5"/>
      <dgm:spPr/>
    </dgm:pt>
    <dgm:pt modelId="{67B17395-C237-4A9E-A9D2-CBE1C8DF107D}" type="pres">
      <dgm:prSet presAssocID="{221EA732-E432-4D6D-BC12-6FBFAF69BD9B}" presName="vert1" presStyleCnt="0"/>
      <dgm:spPr/>
    </dgm:pt>
    <dgm:pt modelId="{7989A86E-1ED7-4608-81A3-BEB4AD003CB3}" type="pres">
      <dgm:prSet presAssocID="{165F49DE-8BB9-4479-9846-D62B65D5A5A8}" presName="thickLine" presStyleLbl="alignNode1" presStyleIdx="4" presStyleCnt="5"/>
      <dgm:spPr/>
    </dgm:pt>
    <dgm:pt modelId="{357E9BC1-CC0B-43A2-87F1-9BECD3410115}" type="pres">
      <dgm:prSet presAssocID="{165F49DE-8BB9-4479-9846-D62B65D5A5A8}" presName="horz1" presStyleCnt="0"/>
      <dgm:spPr/>
    </dgm:pt>
    <dgm:pt modelId="{EAA92EE8-AEDA-4BFC-A8EF-340AEEFE98C3}" type="pres">
      <dgm:prSet presAssocID="{165F49DE-8BB9-4479-9846-D62B65D5A5A8}" presName="tx1" presStyleLbl="revTx" presStyleIdx="4" presStyleCnt="5"/>
      <dgm:spPr/>
    </dgm:pt>
    <dgm:pt modelId="{E29CA888-B176-4B17-AF0B-82E7EDBD10C5}" type="pres">
      <dgm:prSet presAssocID="{165F49DE-8BB9-4479-9846-D62B65D5A5A8}" presName="vert1" presStyleCnt="0"/>
      <dgm:spPr/>
    </dgm:pt>
  </dgm:ptLst>
  <dgm:cxnLst>
    <dgm:cxn modelId="{F19AF40D-DAFD-45CD-955F-3E7E0EB52671}" srcId="{443F6D88-4C90-41D6-9882-0949DAC40C43}" destId="{25E46A7F-4331-4101-8B4F-7DAB4DDF316D}" srcOrd="2" destOrd="0" parTransId="{0245F2E9-97F8-46DA-A9E3-CD8CFBF161BD}" sibTransId="{C4E66412-3A81-4CBB-AF33-142A04015603}"/>
    <dgm:cxn modelId="{7DE48A24-F3E1-4D81-98AA-234FC20D10B0}" type="presOf" srcId="{4DFBBE33-1E60-40E3-829A-94C699614C8F}" destId="{943367C8-0428-4CE2-8104-5755734C3A86}" srcOrd="0" destOrd="0" presId="urn:microsoft.com/office/officeart/2008/layout/LinedList"/>
    <dgm:cxn modelId="{469E6938-63E6-44B6-82CD-06A47C44A474}" type="presOf" srcId="{443F6D88-4C90-41D6-9882-0949DAC40C43}" destId="{ED43A978-19E3-41F3-8893-A94DCF929193}" srcOrd="0" destOrd="0" presId="urn:microsoft.com/office/officeart/2008/layout/LinedList"/>
    <dgm:cxn modelId="{F40B5366-7B17-47EC-A0AA-E0F9223A3668}" srcId="{443F6D88-4C90-41D6-9882-0949DAC40C43}" destId="{4DFBBE33-1E60-40E3-829A-94C699614C8F}" srcOrd="1" destOrd="0" parTransId="{D97B7499-0E91-4C6B-9991-089411DC0A8E}" sibTransId="{01F47F96-1EC2-4048-8707-3C43246C0335}"/>
    <dgm:cxn modelId="{5773D890-EE53-4414-AAF5-26C9F5BCEC79}" type="presOf" srcId="{221EA732-E432-4D6D-BC12-6FBFAF69BD9B}" destId="{A5C6E3D3-6C05-407D-A72D-7B0D48D6CDF6}" srcOrd="0" destOrd="0" presId="urn:microsoft.com/office/officeart/2008/layout/LinedList"/>
    <dgm:cxn modelId="{3B978393-97A1-4B1E-84BC-AE8D6F3406E0}" srcId="{443F6D88-4C90-41D6-9882-0949DAC40C43}" destId="{221EA732-E432-4D6D-BC12-6FBFAF69BD9B}" srcOrd="3" destOrd="0" parTransId="{0F4D24F0-132F-4920-BB59-15DD40374AB7}" sibTransId="{0304400E-6FBC-4BB7-99C1-5DF161769ABD}"/>
    <dgm:cxn modelId="{9C3425AC-DE6F-4876-8FFF-3CF732780A61}" type="presOf" srcId="{165F49DE-8BB9-4479-9846-D62B65D5A5A8}" destId="{EAA92EE8-AEDA-4BFC-A8EF-340AEEFE98C3}" srcOrd="0" destOrd="0" presId="urn:microsoft.com/office/officeart/2008/layout/LinedList"/>
    <dgm:cxn modelId="{60B7C2AE-034E-465C-82A7-EA314194DD71}" srcId="{443F6D88-4C90-41D6-9882-0949DAC40C43}" destId="{165F49DE-8BB9-4479-9846-D62B65D5A5A8}" srcOrd="4" destOrd="0" parTransId="{584D3DA1-AEDD-4C9A-971B-6D8762618A6B}" sibTransId="{72CE9892-AE74-493D-9D71-B9FE65E3FDE0}"/>
    <dgm:cxn modelId="{AA24C7C7-D572-45C4-94A5-2F76611E286F}" type="presOf" srcId="{263C2B25-0BF8-456E-9D92-E77F26ED4106}" destId="{452A2B1D-2ADF-487E-93FF-EF05225D7213}" srcOrd="0" destOrd="0" presId="urn:microsoft.com/office/officeart/2008/layout/LinedList"/>
    <dgm:cxn modelId="{B68C93D5-6A24-4F44-B43B-D3FC79771629}" srcId="{443F6D88-4C90-41D6-9882-0949DAC40C43}" destId="{263C2B25-0BF8-456E-9D92-E77F26ED4106}" srcOrd="0" destOrd="0" parTransId="{19253CBD-E44C-4D12-9C23-51D3D6B95D50}" sibTransId="{20E9B63A-028C-43F5-A282-0713C14C7FD8}"/>
    <dgm:cxn modelId="{51AD2FFE-7CFD-493B-AEA5-CB4CE8623238}" type="presOf" srcId="{25E46A7F-4331-4101-8B4F-7DAB4DDF316D}" destId="{D8D4682C-95A6-43BB-A1F5-67D071EEA3E1}" srcOrd="0" destOrd="0" presId="urn:microsoft.com/office/officeart/2008/layout/LinedList"/>
    <dgm:cxn modelId="{F84C1E3C-A621-41F8-82E7-206460C7C756}" type="presParOf" srcId="{ED43A978-19E3-41F3-8893-A94DCF929193}" destId="{3CD8BBD3-8F1F-4767-9C97-BEAE804F0BBC}" srcOrd="0" destOrd="0" presId="urn:microsoft.com/office/officeart/2008/layout/LinedList"/>
    <dgm:cxn modelId="{6CCC3D85-36F3-4EB0-808E-5FD7A129824B}" type="presParOf" srcId="{ED43A978-19E3-41F3-8893-A94DCF929193}" destId="{289456C6-98B6-4C1B-8C3A-D5963E09C56A}" srcOrd="1" destOrd="0" presId="urn:microsoft.com/office/officeart/2008/layout/LinedList"/>
    <dgm:cxn modelId="{47421A66-1B58-40C7-9A10-585842A4C457}" type="presParOf" srcId="{289456C6-98B6-4C1B-8C3A-D5963E09C56A}" destId="{452A2B1D-2ADF-487E-93FF-EF05225D7213}" srcOrd="0" destOrd="0" presId="urn:microsoft.com/office/officeart/2008/layout/LinedList"/>
    <dgm:cxn modelId="{AE0D37FE-6206-43C0-BBF6-596B90C02DBA}" type="presParOf" srcId="{289456C6-98B6-4C1B-8C3A-D5963E09C56A}" destId="{5B3A92A2-AB27-45A0-BFAC-4EFDB62F70DB}" srcOrd="1" destOrd="0" presId="urn:microsoft.com/office/officeart/2008/layout/LinedList"/>
    <dgm:cxn modelId="{434EF5FA-7CDC-4FEA-958B-0896A6E526FC}" type="presParOf" srcId="{ED43A978-19E3-41F3-8893-A94DCF929193}" destId="{0E90EE08-3C0A-4CF9-84F3-C0692D5547B3}" srcOrd="2" destOrd="0" presId="urn:microsoft.com/office/officeart/2008/layout/LinedList"/>
    <dgm:cxn modelId="{45827536-5390-49B9-9E4B-EF2C189852A4}" type="presParOf" srcId="{ED43A978-19E3-41F3-8893-A94DCF929193}" destId="{A715803E-2A41-4791-A477-B2151967F6D8}" srcOrd="3" destOrd="0" presId="urn:microsoft.com/office/officeart/2008/layout/LinedList"/>
    <dgm:cxn modelId="{0C3FAFCC-133A-4678-A404-B7FAC57110B6}" type="presParOf" srcId="{A715803E-2A41-4791-A477-B2151967F6D8}" destId="{943367C8-0428-4CE2-8104-5755734C3A86}" srcOrd="0" destOrd="0" presId="urn:microsoft.com/office/officeart/2008/layout/LinedList"/>
    <dgm:cxn modelId="{6973D2F9-ED70-4A66-9BC8-67F6B1DC3815}" type="presParOf" srcId="{A715803E-2A41-4791-A477-B2151967F6D8}" destId="{D227DCC4-FB61-4423-98E2-114A88DE5F1E}" srcOrd="1" destOrd="0" presId="urn:microsoft.com/office/officeart/2008/layout/LinedList"/>
    <dgm:cxn modelId="{C40C6E73-5B36-4792-974D-548E09F2DD71}" type="presParOf" srcId="{ED43A978-19E3-41F3-8893-A94DCF929193}" destId="{5341C948-48DC-4F38-BADB-26EA9A1E4792}" srcOrd="4" destOrd="0" presId="urn:microsoft.com/office/officeart/2008/layout/LinedList"/>
    <dgm:cxn modelId="{A467116E-B4B8-4D7A-BB56-F36A6F3C40C9}" type="presParOf" srcId="{ED43A978-19E3-41F3-8893-A94DCF929193}" destId="{124449C2-5EB4-4560-A2F1-5A6EA36DE200}" srcOrd="5" destOrd="0" presId="urn:microsoft.com/office/officeart/2008/layout/LinedList"/>
    <dgm:cxn modelId="{16234D68-3DCD-4FB8-9DAA-0B0640FB4A56}" type="presParOf" srcId="{124449C2-5EB4-4560-A2F1-5A6EA36DE200}" destId="{D8D4682C-95A6-43BB-A1F5-67D071EEA3E1}" srcOrd="0" destOrd="0" presId="urn:microsoft.com/office/officeart/2008/layout/LinedList"/>
    <dgm:cxn modelId="{526EA482-812A-4E70-B1ED-B2E1678AF632}" type="presParOf" srcId="{124449C2-5EB4-4560-A2F1-5A6EA36DE200}" destId="{04E0333C-3FD1-45E8-BCAE-C4D3BEFD2FFD}" srcOrd="1" destOrd="0" presId="urn:microsoft.com/office/officeart/2008/layout/LinedList"/>
    <dgm:cxn modelId="{F6C00A97-6D63-43EE-BB8C-10DF82C5A258}" type="presParOf" srcId="{ED43A978-19E3-41F3-8893-A94DCF929193}" destId="{EBAE6295-C906-4C01-8F3A-45FD3D2CC405}" srcOrd="6" destOrd="0" presId="urn:microsoft.com/office/officeart/2008/layout/LinedList"/>
    <dgm:cxn modelId="{60714AAC-A601-4434-BC7F-A44747EF8319}" type="presParOf" srcId="{ED43A978-19E3-41F3-8893-A94DCF929193}" destId="{3B9BC10C-E44A-4421-9761-F67ADAB467CB}" srcOrd="7" destOrd="0" presId="urn:microsoft.com/office/officeart/2008/layout/LinedList"/>
    <dgm:cxn modelId="{4BD9949F-E53E-490B-8E6B-962C98A8D6DE}" type="presParOf" srcId="{3B9BC10C-E44A-4421-9761-F67ADAB467CB}" destId="{A5C6E3D3-6C05-407D-A72D-7B0D48D6CDF6}" srcOrd="0" destOrd="0" presId="urn:microsoft.com/office/officeart/2008/layout/LinedList"/>
    <dgm:cxn modelId="{455A388B-C207-410B-9435-2EC52F53CB93}" type="presParOf" srcId="{3B9BC10C-E44A-4421-9761-F67ADAB467CB}" destId="{67B17395-C237-4A9E-A9D2-CBE1C8DF107D}" srcOrd="1" destOrd="0" presId="urn:microsoft.com/office/officeart/2008/layout/LinedList"/>
    <dgm:cxn modelId="{2601026F-8030-4C95-A12A-6F6AFECCA880}" type="presParOf" srcId="{ED43A978-19E3-41F3-8893-A94DCF929193}" destId="{7989A86E-1ED7-4608-81A3-BEB4AD003CB3}" srcOrd="8" destOrd="0" presId="urn:microsoft.com/office/officeart/2008/layout/LinedList"/>
    <dgm:cxn modelId="{91F191EC-10BC-4677-9E3F-96160C19CD50}" type="presParOf" srcId="{ED43A978-19E3-41F3-8893-A94DCF929193}" destId="{357E9BC1-CC0B-43A2-87F1-9BECD3410115}" srcOrd="9" destOrd="0" presId="urn:microsoft.com/office/officeart/2008/layout/LinedList"/>
    <dgm:cxn modelId="{CF5D9950-9965-44FA-AF39-6775F6C23DC7}" type="presParOf" srcId="{357E9BC1-CC0B-43A2-87F1-9BECD3410115}" destId="{EAA92EE8-AEDA-4BFC-A8EF-340AEEFE98C3}" srcOrd="0" destOrd="0" presId="urn:microsoft.com/office/officeart/2008/layout/LinedList"/>
    <dgm:cxn modelId="{ECA179D5-4E71-4644-80F6-7AFE15E15AB0}" type="presParOf" srcId="{357E9BC1-CC0B-43A2-87F1-9BECD3410115}" destId="{E29CA888-B176-4B17-AF0B-82E7EDBD10C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43F6D88-4C90-41D6-9882-0949DAC40C43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263C2B25-0BF8-456E-9D92-E77F26ED4106}">
      <dgm:prSet custT="1"/>
      <dgm:spPr/>
      <dgm:t>
        <a:bodyPr/>
        <a:lstStyle/>
        <a:p>
          <a:pPr algn="l"/>
          <a:r>
            <a:rPr lang="hr-HR" sz="2400" dirty="0">
              <a:latin typeface="+mj-lt"/>
            </a:rPr>
            <a:t>Objektivno i dosljedno vrednovanje i ocjenjivanje studentskih postignuća</a:t>
          </a:r>
        </a:p>
      </dgm:t>
    </dgm:pt>
    <dgm:pt modelId="{19253CBD-E44C-4D12-9C23-51D3D6B95D50}" type="parTrans" cxnId="{B68C93D5-6A24-4F44-B43B-D3FC79771629}">
      <dgm:prSet/>
      <dgm:spPr/>
      <dgm:t>
        <a:bodyPr/>
        <a:lstStyle/>
        <a:p>
          <a:endParaRPr lang="en-US" sz="2400"/>
        </a:p>
      </dgm:t>
    </dgm:pt>
    <dgm:pt modelId="{20E9B63A-028C-43F5-A282-0713C14C7FD8}" type="sibTrans" cxnId="{B68C93D5-6A24-4F44-B43B-D3FC79771629}">
      <dgm:prSet/>
      <dgm:spPr/>
      <dgm:t>
        <a:bodyPr/>
        <a:lstStyle/>
        <a:p>
          <a:endParaRPr lang="en-US" sz="2400"/>
        </a:p>
      </dgm:t>
    </dgm:pt>
    <dgm:pt modelId="{221EA732-E432-4D6D-BC12-6FBFAF69BD9B}">
      <dgm:prSet custT="1"/>
      <dgm:spPr/>
      <dgm:t>
        <a:bodyPr/>
        <a:lstStyle/>
        <a:p>
          <a:pPr algn="l"/>
          <a:r>
            <a:rPr lang="hr-HR" sz="2400" dirty="0">
              <a:latin typeface="Univers Condensed"/>
            </a:rPr>
            <a:t>Podrška studentima</a:t>
          </a:r>
        </a:p>
      </dgm:t>
    </dgm:pt>
    <dgm:pt modelId="{0F4D24F0-132F-4920-BB59-15DD40374AB7}" type="parTrans" cxnId="{3B978393-97A1-4B1E-84BC-AE8D6F3406E0}">
      <dgm:prSet/>
      <dgm:spPr/>
      <dgm:t>
        <a:bodyPr/>
        <a:lstStyle/>
        <a:p>
          <a:endParaRPr lang="en-US" sz="2400"/>
        </a:p>
      </dgm:t>
    </dgm:pt>
    <dgm:pt modelId="{0304400E-6FBC-4BB7-99C1-5DF161769ABD}" type="sibTrans" cxnId="{3B978393-97A1-4B1E-84BC-AE8D6F3406E0}">
      <dgm:prSet/>
      <dgm:spPr/>
      <dgm:t>
        <a:bodyPr/>
        <a:lstStyle/>
        <a:p>
          <a:endParaRPr lang="en-US" sz="2400"/>
        </a:p>
      </dgm:t>
    </dgm:pt>
    <dgm:pt modelId="{81011A3B-9710-4BD0-B875-55A6058FB8F2}">
      <dgm:prSet phldr="0" custT="1"/>
      <dgm:spPr/>
      <dgm:t>
        <a:bodyPr/>
        <a:lstStyle/>
        <a:p>
          <a:pPr algn="l" rtl="0"/>
          <a:r>
            <a:rPr lang="hr-HR" sz="2400" dirty="0">
              <a:latin typeface="Univers Condensed"/>
            </a:rPr>
            <a:t>Nastavne metode/poučavanje usmjereno na studenta</a:t>
          </a:r>
        </a:p>
      </dgm:t>
    </dgm:pt>
    <dgm:pt modelId="{789FDCE4-320E-46A9-B8B2-AD082F886981}" type="parTrans" cxnId="{38AF8F93-7B6E-4A31-B5F3-4234532FD0D3}">
      <dgm:prSet/>
      <dgm:spPr/>
      <dgm:t>
        <a:bodyPr/>
        <a:lstStyle/>
        <a:p>
          <a:endParaRPr lang="hr-HR" sz="2400"/>
        </a:p>
      </dgm:t>
    </dgm:pt>
    <dgm:pt modelId="{876A99D1-2C59-4811-BFD1-C769687AD92B}" type="sibTrans" cxnId="{38AF8F93-7B6E-4A31-B5F3-4234532FD0D3}">
      <dgm:prSet/>
      <dgm:spPr/>
      <dgm:t>
        <a:bodyPr/>
        <a:lstStyle/>
        <a:p>
          <a:endParaRPr lang="hr-HR" sz="2400"/>
        </a:p>
      </dgm:t>
    </dgm:pt>
    <dgm:pt modelId="{3EB8B69E-B44D-407C-BA98-F650EA2FD717}">
      <dgm:prSet phldr="0" custT="1"/>
      <dgm:spPr/>
      <dgm:t>
        <a:bodyPr/>
        <a:lstStyle/>
        <a:p>
          <a:pPr algn="l"/>
          <a:r>
            <a:rPr lang="hr-HR" sz="2400" dirty="0">
              <a:latin typeface="Univers Condensed"/>
            </a:rPr>
            <a:t>Upis studenata, priznavanje prethodnog učenja, napredovanje i certificiranje </a:t>
          </a:r>
        </a:p>
      </dgm:t>
    </dgm:pt>
    <dgm:pt modelId="{9C77ADAC-F0FB-41EA-9424-C31B94EAED2A}" type="parTrans" cxnId="{93BD7EE3-56D2-4569-A650-56F2C2C9FB9B}">
      <dgm:prSet/>
      <dgm:spPr/>
      <dgm:t>
        <a:bodyPr/>
        <a:lstStyle/>
        <a:p>
          <a:endParaRPr lang="hr-HR" sz="2400"/>
        </a:p>
      </dgm:t>
    </dgm:pt>
    <dgm:pt modelId="{9A213158-C41B-43B3-B8C2-FC14E089715D}" type="sibTrans" cxnId="{93BD7EE3-56D2-4569-A650-56F2C2C9FB9B}">
      <dgm:prSet/>
      <dgm:spPr/>
      <dgm:t>
        <a:bodyPr/>
        <a:lstStyle/>
        <a:p>
          <a:endParaRPr lang="hr-HR" sz="2400"/>
        </a:p>
      </dgm:t>
    </dgm:pt>
    <dgm:pt modelId="{5C736796-0E17-42BA-B83C-CB2DDF12B9FF}">
      <dgm:prSet phldr="0" custT="1"/>
      <dgm:spPr/>
      <dgm:t>
        <a:bodyPr/>
        <a:lstStyle/>
        <a:p>
          <a:pPr algn="l"/>
          <a:r>
            <a:rPr lang="hr-HR" sz="2400">
              <a:latin typeface="Univers Condensed"/>
            </a:rPr>
            <a:t>Međunarodna mobilnost</a:t>
          </a:r>
          <a:endParaRPr lang="hr-HR" sz="2400"/>
        </a:p>
      </dgm:t>
    </dgm:pt>
    <dgm:pt modelId="{8B738787-588A-4EB2-8FC8-8292FDF5C1E0}" type="parTrans" cxnId="{ADBDF067-118D-4DAD-8EE2-AB7043C6CEF7}">
      <dgm:prSet/>
      <dgm:spPr/>
      <dgm:t>
        <a:bodyPr/>
        <a:lstStyle/>
        <a:p>
          <a:endParaRPr lang="hr-HR" sz="2400"/>
        </a:p>
      </dgm:t>
    </dgm:pt>
    <dgm:pt modelId="{6EBC956A-4F85-4A85-8402-55D0C773ACF3}" type="sibTrans" cxnId="{ADBDF067-118D-4DAD-8EE2-AB7043C6CEF7}">
      <dgm:prSet/>
      <dgm:spPr/>
      <dgm:t>
        <a:bodyPr/>
        <a:lstStyle/>
        <a:p>
          <a:endParaRPr lang="hr-HR" sz="2400"/>
        </a:p>
      </dgm:t>
    </dgm:pt>
    <dgm:pt modelId="{ED43A978-19E3-41F3-8893-A94DCF929193}" type="pres">
      <dgm:prSet presAssocID="{443F6D88-4C90-41D6-9882-0949DAC40C43}" presName="vert0" presStyleCnt="0">
        <dgm:presLayoutVars>
          <dgm:dir/>
          <dgm:animOne val="branch"/>
          <dgm:animLvl val="lvl"/>
        </dgm:presLayoutVars>
      </dgm:prSet>
      <dgm:spPr/>
    </dgm:pt>
    <dgm:pt modelId="{3BF6C247-E00C-4E2E-BAFB-CADFDB7DE989}" type="pres">
      <dgm:prSet presAssocID="{81011A3B-9710-4BD0-B875-55A6058FB8F2}" presName="thickLine" presStyleLbl="alignNode1" presStyleIdx="0" presStyleCnt="5"/>
      <dgm:spPr/>
    </dgm:pt>
    <dgm:pt modelId="{AB696352-0914-4AC4-9D4C-95106786A662}" type="pres">
      <dgm:prSet presAssocID="{81011A3B-9710-4BD0-B875-55A6058FB8F2}" presName="horz1" presStyleCnt="0"/>
      <dgm:spPr/>
    </dgm:pt>
    <dgm:pt modelId="{979036AD-8C5A-415D-8B2F-57DB228844F7}" type="pres">
      <dgm:prSet presAssocID="{81011A3B-9710-4BD0-B875-55A6058FB8F2}" presName="tx1" presStyleLbl="revTx" presStyleIdx="0" presStyleCnt="5"/>
      <dgm:spPr/>
    </dgm:pt>
    <dgm:pt modelId="{B5012D3E-59F8-46A0-B72D-11BF18E5874D}" type="pres">
      <dgm:prSet presAssocID="{81011A3B-9710-4BD0-B875-55A6058FB8F2}" presName="vert1" presStyleCnt="0"/>
      <dgm:spPr/>
    </dgm:pt>
    <dgm:pt modelId="{3CD8BBD3-8F1F-4767-9C97-BEAE804F0BBC}" type="pres">
      <dgm:prSet presAssocID="{263C2B25-0BF8-456E-9D92-E77F26ED4106}" presName="thickLine" presStyleLbl="alignNode1" presStyleIdx="1" presStyleCnt="5"/>
      <dgm:spPr/>
    </dgm:pt>
    <dgm:pt modelId="{289456C6-98B6-4C1B-8C3A-D5963E09C56A}" type="pres">
      <dgm:prSet presAssocID="{263C2B25-0BF8-456E-9D92-E77F26ED4106}" presName="horz1" presStyleCnt="0"/>
      <dgm:spPr/>
    </dgm:pt>
    <dgm:pt modelId="{452A2B1D-2ADF-487E-93FF-EF05225D7213}" type="pres">
      <dgm:prSet presAssocID="{263C2B25-0BF8-456E-9D92-E77F26ED4106}" presName="tx1" presStyleLbl="revTx" presStyleIdx="1" presStyleCnt="5"/>
      <dgm:spPr/>
    </dgm:pt>
    <dgm:pt modelId="{5B3A92A2-AB27-45A0-BFAC-4EFDB62F70DB}" type="pres">
      <dgm:prSet presAssocID="{263C2B25-0BF8-456E-9D92-E77F26ED4106}" presName="vert1" presStyleCnt="0"/>
      <dgm:spPr/>
    </dgm:pt>
    <dgm:pt modelId="{DF55F1DB-02D7-4CBA-AA30-D84F8680DA0D}" type="pres">
      <dgm:prSet presAssocID="{3EB8B69E-B44D-407C-BA98-F650EA2FD717}" presName="thickLine" presStyleLbl="alignNode1" presStyleIdx="2" presStyleCnt="5"/>
      <dgm:spPr/>
    </dgm:pt>
    <dgm:pt modelId="{8AEBEA2E-7DDC-40D6-99A3-C61649502E6F}" type="pres">
      <dgm:prSet presAssocID="{3EB8B69E-B44D-407C-BA98-F650EA2FD717}" presName="horz1" presStyleCnt="0"/>
      <dgm:spPr/>
    </dgm:pt>
    <dgm:pt modelId="{E8D1DAD1-D04D-44B3-9E54-63B3144DCE92}" type="pres">
      <dgm:prSet presAssocID="{3EB8B69E-B44D-407C-BA98-F650EA2FD717}" presName="tx1" presStyleLbl="revTx" presStyleIdx="2" presStyleCnt="5"/>
      <dgm:spPr/>
    </dgm:pt>
    <dgm:pt modelId="{66855B28-E6E7-41B7-B370-131847DACA8B}" type="pres">
      <dgm:prSet presAssocID="{3EB8B69E-B44D-407C-BA98-F650EA2FD717}" presName="vert1" presStyleCnt="0"/>
      <dgm:spPr/>
    </dgm:pt>
    <dgm:pt modelId="{EBAE6295-C906-4C01-8F3A-45FD3D2CC405}" type="pres">
      <dgm:prSet presAssocID="{221EA732-E432-4D6D-BC12-6FBFAF69BD9B}" presName="thickLine" presStyleLbl="alignNode1" presStyleIdx="3" presStyleCnt="5"/>
      <dgm:spPr/>
    </dgm:pt>
    <dgm:pt modelId="{3B9BC10C-E44A-4421-9761-F67ADAB467CB}" type="pres">
      <dgm:prSet presAssocID="{221EA732-E432-4D6D-BC12-6FBFAF69BD9B}" presName="horz1" presStyleCnt="0"/>
      <dgm:spPr/>
    </dgm:pt>
    <dgm:pt modelId="{A5C6E3D3-6C05-407D-A72D-7B0D48D6CDF6}" type="pres">
      <dgm:prSet presAssocID="{221EA732-E432-4D6D-BC12-6FBFAF69BD9B}" presName="tx1" presStyleLbl="revTx" presStyleIdx="3" presStyleCnt="5"/>
      <dgm:spPr/>
    </dgm:pt>
    <dgm:pt modelId="{67B17395-C237-4A9E-A9D2-CBE1C8DF107D}" type="pres">
      <dgm:prSet presAssocID="{221EA732-E432-4D6D-BC12-6FBFAF69BD9B}" presName="vert1" presStyleCnt="0"/>
      <dgm:spPr/>
    </dgm:pt>
    <dgm:pt modelId="{954E2FA9-EEB8-4943-A57C-272B8E3387D4}" type="pres">
      <dgm:prSet presAssocID="{5C736796-0E17-42BA-B83C-CB2DDF12B9FF}" presName="thickLine" presStyleLbl="alignNode1" presStyleIdx="4" presStyleCnt="5"/>
      <dgm:spPr/>
    </dgm:pt>
    <dgm:pt modelId="{1CA38F52-3CB9-417D-BE4F-B63707EDC008}" type="pres">
      <dgm:prSet presAssocID="{5C736796-0E17-42BA-B83C-CB2DDF12B9FF}" presName="horz1" presStyleCnt="0"/>
      <dgm:spPr/>
    </dgm:pt>
    <dgm:pt modelId="{D13E93CF-0AB6-43DB-9CF6-3BCCDBD444C1}" type="pres">
      <dgm:prSet presAssocID="{5C736796-0E17-42BA-B83C-CB2DDF12B9FF}" presName="tx1" presStyleLbl="revTx" presStyleIdx="4" presStyleCnt="5"/>
      <dgm:spPr/>
    </dgm:pt>
    <dgm:pt modelId="{537B92CC-3B18-4FB5-BC9D-5C386CA88CB4}" type="pres">
      <dgm:prSet presAssocID="{5C736796-0E17-42BA-B83C-CB2DDF12B9FF}" presName="vert1" presStyleCnt="0"/>
      <dgm:spPr/>
    </dgm:pt>
  </dgm:ptLst>
  <dgm:cxnLst>
    <dgm:cxn modelId="{3FDE0421-BE6F-48B9-A24A-495811139232}" type="presOf" srcId="{221EA732-E432-4D6D-BC12-6FBFAF69BD9B}" destId="{A5C6E3D3-6C05-407D-A72D-7B0D48D6CDF6}" srcOrd="0" destOrd="0" presId="urn:microsoft.com/office/officeart/2008/layout/LinedList"/>
    <dgm:cxn modelId="{A5CE832E-0CEE-4817-9496-4B82A80DA725}" type="presOf" srcId="{443F6D88-4C90-41D6-9882-0949DAC40C43}" destId="{ED43A978-19E3-41F3-8893-A94DCF929193}" srcOrd="0" destOrd="0" presId="urn:microsoft.com/office/officeart/2008/layout/LinedList"/>
    <dgm:cxn modelId="{ADBDF067-118D-4DAD-8EE2-AB7043C6CEF7}" srcId="{443F6D88-4C90-41D6-9882-0949DAC40C43}" destId="{5C736796-0E17-42BA-B83C-CB2DDF12B9FF}" srcOrd="4" destOrd="0" parTransId="{8B738787-588A-4EB2-8FC8-8292FDF5C1E0}" sibTransId="{6EBC956A-4F85-4A85-8402-55D0C773ACF3}"/>
    <dgm:cxn modelId="{42D95878-8BEB-4557-A874-D580E230616A}" type="presOf" srcId="{5C736796-0E17-42BA-B83C-CB2DDF12B9FF}" destId="{D13E93CF-0AB6-43DB-9CF6-3BCCDBD444C1}" srcOrd="0" destOrd="0" presId="urn:microsoft.com/office/officeart/2008/layout/LinedList"/>
    <dgm:cxn modelId="{3B978393-97A1-4B1E-84BC-AE8D6F3406E0}" srcId="{443F6D88-4C90-41D6-9882-0949DAC40C43}" destId="{221EA732-E432-4D6D-BC12-6FBFAF69BD9B}" srcOrd="3" destOrd="0" parTransId="{0F4D24F0-132F-4920-BB59-15DD40374AB7}" sibTransId="{0304400E-6FBC-4BB7-99C1-5DF161769ABD}"/>
    <dgm:cxn modelId="{38AF8F93-7B6E-4A31-B5F3-4234532FD0D3}" srcId="{443F6D88-4C90-41D6-9882-0949DAC40C43}" destId="{81011A3B-9710-4BD0-B875-55A6058FB8F2}" srcOrd="0" destOrd="0" parTransId="{789FDCE4-320E-46A9-B8B2-AD082F886981}" sibTransId="{876A99D1-2C59-4811-BFD1-C769687AD92B}"/>
    <dgm:cxn modelId="{F348BCA4-5314-4F6C-B59E-45CE3EB7CE16}" type="presOf" srcId="{3EB8B69E-B44D-407C-BA98-F650EA2FD717}" destId="{E8D1DAD1-D04D-44B3-9E54-63B3144DCE92}" srcOrd="0" destOrd="0" presId="urn:microsoft.com/office/officeart/2008/layout/LinedList"/>
    <dgm:cxn modelId="{9B9FDEB5-9CB3-46FE-BBA1-7747B3EC9F44}" type="presOf" srcId="{81011A3B-9710-4BD0-B875-55A6058FB8F2}" destId="{979036AD-8C5A-415D-8B2F-57DB228844F7}" srcOrd="0" destOrd="0" presId="urn:microsoft.com/office/officeart/2008/layout/LinedList"/>
    <dgm:cxn modelId="{B68C93D5-6A24-4F44-B43B-D3FC79771629}" srcId="{443F6D88-4C90-41D6-9882-0949DAC40C43}" destId="{263C2B25-0BF8-456E-9D92-E77F26ED4106}" srcOrd="1" destOrd="0" parTransId="{19253CBD-E44C-4D12-9C23-51D3D6B95D50}" sibTransId="{20E9B63A-028C-43F5-A282-0713C14C7FD8}"/>
    <dgm:cxn modelId="{93BD7EE3-56D2-4569-A650-56F2C2C9FB9B}" srcId="{443F6D88-4C90-41D6-9882-0949DAC40C43}" destId="{3EB8B69E-B44D-407C-BA98-F650EA2FD717}" srcOrd="2" destOrd="0" parTransId="{9C77ADAC-F0FB-41EA-9424-C31B94EAED2A}" sibTransId="{9A213158-C41B-43B3-B8C2-FC14E089715D}"/>
    <dgm:cxn modelId="{A329DDEF-B8F0-409D-9B82-7782995563B8}" type="presOf" srcId="{263C2B25-0BF8-456E-9D92-E77F26ED4106}" destId="{452A2B1D-2ADF-487E-93FF-EF05225D7213}" srcOrd="0" destOrd="0" presId="urn:microsoft.com/office/officeart/2008/layout/LinedList"/>
    <dgm:cxn modelId="{1B8983DB-8AA8-49E1-8296-683B6C34246B}" type="presParOf" srcId="{ED43A978-19E3-41F3-8893-A94DCF929193}" destId="{3BF6C247-E00C-4E2E-BAFB-CADFDB7DE989}" srcOrd="0" destOrd="0" presId="urn:microsoft.com/office/officeart/2008/layout/LinedList"/>
    <dgm:cxn modelId="{DC9327DA-62AE-4233-B5FC-7EDEE5C7D790}" type="presParOf" srcId="{ED43A978-19E3-41F3-8893-A94DCF929193}" destId="{AB696352-0914-4AC4-9D4C-95106786A662}" srcOrd="1" destOrd="0" presId="urn:microsoft.com/office/officeart/2008/layout/LinedList"/>
    <dgm:cxn modelId="{D3FDFDEE-A232-4165-8E8D-C3CE8B435DC4}" type="presParOf" srcId="{AB696352-0914-4AC4-9D4C-95106786A662}" destId="{979036AD-8C5A-415D-8B2F-57DB228844F7}" srcOrd="0" destOrd="0" presId="urn:microsoft.com/office/officeart/2008/layout/LinedList"/>
    <dgm:cxn modelId="{B2A53203-C051-4747-A964-64BA81F6E1D7}" type="presParOf" srcId="{AB696352-0914-4AC4-9D4C-95106786A662}" destId="{B5012D3E-59F8-46A0-B72D-11BF18E5874D}" srcOrd="1" destOrd="0" presId="urn:microsoft.com/office/officeart/2008/layout/LinedList"/>
    <dgm:cxn modelId="{6828F23C-E034-43E3-B025-383318291216}" type="presParOf" srcId="{ED43A978-19E3-41F3-8893-A94DCF929193}" destId="{3CD8BBD3-8F1F-4767-9C97-BEAE804F0BBC}" srcOrd="2" destOrd="0" presId="urn:microsoft.com/office/officeart/2008/layout/LinedList"/>
    <dgm:cxn modelId="{CFA84B9E-872E-4BAC-B0CA-1B30CA013556}" type="presParOf" srcId="{ED43A978-19E3-41F3-8893-A94DCF929193}" destId="{289456C6-98B6-4C1B-8C3A-D5963E09C56A}" srcOrd="3" destOrd="0" presId="urn:microsoft.com/office/officeart/2008/layout/LinedList"/>
    <dgm:cxn modelId="{64E8906F-B04A-4849-8F39-3A618D8D1583}" type="presParOf" srcId="{289456C6-98B6-4C1B-8C3A-D5963E09C56A}" destId="{452A2B1D-2ADF-487E-93FF-EF05225D7213}" srcOrd="0" destOrd="0" presId="urn:microsoft.com/office/officeart/2008/layout/LinedList"/>
    <dgm:cxn modelId="{3D9252A4-C7DD-4B24-A51F-3ED470EA662A}" type="presParOf" srcId="{289456C6-98B6-4C1B-8C3A-D5963E09C56A}" destId="{5B3A92A2-AB27-45A0-BFAC-4EFDB62F70DB}" srcOrd="1" destOrd="0" presId="urn:microsoft.com/office/officeart/2008/layout/LinedList"/>
    <dgm:cxn modelId="{27C48717-4AEC-4738-A6CD-484B984B61C8}" type="presParOf" srcId="{ED43A978-19E3-41F3-8893-A94DCF929193}" destId="{DF55F1DB-02D7-4CBA-AA30-D84F8680DA0D}" srcOrd="4" destOrd="0" presId="urn:microsoft.com/office/officeart/2008/layout/LinedList"/>
    <dgm:cxn modelId="{427198D8-64AA-4543-B839-E407FBD82191}" type="presParOf" srcId="{ED43A978-19E3-41F3-8893-A94DCF929193}" destId="{8AEBEA2E-7DDC-40D6-99A3-C61649502E6F}" srcOrd="5" destOrd="0" presId="urn:microsoft.com/office/officeart/2008/layout/LinedList"/>
    <dgm:cxn modelId="{20E1F4E6-DB9A-4F97-9D42-601D7BB81821}" type="presParOf" srcId="{8AEBEA2E-7DDC-40D6-99A3-C61649502E6F}" destId="{E8D1DAD1-D04D-44B3-9E54-63B3144DCE92}" srcOrd="0" destOrd="0" presId="urn:microsoft.com/office/officeart/2008/layout/LinedList"/>
    <dgm:cxn modelId="{E3C69CFB-8EB8-421B-961B-5FF796D1B0DD}" type="presParOf" srcId="{8AEBEA2E-7DDC-40D6-99A3-C61649502E6F}" destId="{66855B28-E6E7-41B7-B370-131847DACA8B}" srcOrd="1" destOrd="0" presId="urn:microsoft.com/office/officeart/2008/layout/LinedList"/>
    <dgm:cxn modelId="{806DFE8C-F5F5-42FB-8EDA-3C1CFD86672E}" type="presParOf" srcId="{ED43A978-19E3-41F3-8893-A94DCF929193}" destId="{EBAE6295-C906-4C01-8F3A-45FD3D2CC405}" srcOrd="6" destOrd="0" presId="urn:microsoft.com/office/officeart/2008/layout/LinedList"/>
    <dgm:cxn modelId="{51E46AE4-6728-49C8-BF09-3ABB321B6F34}" type="presParOf" srcId="{ED43A978-19E3-41F3-8893-A94DCF929193}" destId="{3B9BC10C-E44A-4421-9761-F67ADAB467CB}" srcOrd="7" destOrd="0" presId="urn:microsoft.com/office/officeart/2008/layout/LinedList"/>
    <dgm:cxn modelId="{B86F03EA-16BF-4242-94D4-4BB13A2F0846}" type="presParOf" srcId="{3B9BC10C-E44A-4421-9761-F67ADAB467CB}" destId="{A5C6E3D3-6C05-407D-A72D-7B0D48D6CDF6}" srcOrd="0" destOrd="0" presId="urn:microsoft.com/office/officeart/2008/layout/LinedList"/>
    <dgm:cxn modelId="{4F1384AD-ADC7-44BE-A5A6-2468501BAA7F}" type="presParOf" srcId="{3B9BC10C-E44A-4421-9761-F67ADAB467CB}" destId="{67B17395-C237-4A9E-A9D2-CBE1C8DF107D}" srcOrd="1" destOrd="0" presId="urn:microsoft.com/office/officeart/2008/layout/LinedList"/>
    <dgm:cxn modelId="{0133CDD6-8F71-43E8-9324-3D6E52CE3507}" type="presParOf" srcId="{ED43A978-19E3-41F3-8893-A94DCF929193}" destId="{954E2FA9-EEB8-4943-A57C-272B8E3387D4}" srcOrd="8" destOrd="0" presId="urn:microsoft.com/office/officeart/2008/layout/LinedList"/>
    <dgm:cxn modelId="{15D59D99-406A-4438-A674-C2C61471AA57}" type="presParOf" srcId="{ED43A978-19E3-41F3-8893-A94DCF929193}" destId="{1CA38F52-3CB9-417D-BE4F-B63707EDC008}" srcOrd="9" destOrd="0" presId="urn:microsoft.com/office/officeart/2008/layout/LinedList"/>
    <dgm:cxn modelId="{A7769912-A894-4E30-80C9-555DB5C46263}" type="presParOf" srcId="{1CA38F52-3CB9-417D-BE4F-B63707EDC008}" destId="{D13E93CF-0AB6-43DB-9CF6-3BCCDBD444C1}" srcOrd="0" destOrd="0" presId="urn:microsoft.com/office/officeart/2008/layout/LinedList"/>
    <dgm:cxn modelId="{E5B764CB-CAC8-4965-9049-C772D5C339EB}" type="presParOf" srcId="{1CA38F52-3CB9-417D-BE4F-B63707EDC008}" destId="{537B92CC-3B18-4FB5-BC9D-5C386CA88CB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43F6D88-4C90-41D6-9882-0949DAC40C43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221EA732-E432-4D6D-BC12-6FBFAF69BD9B}">
      <dgm:prSet custT="1"/>
      <dgm:spPr/>
      <dgm:t>
        <a:bodyPr/>
        <a:lstStyle/>
        <a:p>
          <a:pPr algn="l"/>
          <a:r>
            <a:rPr lang="hr-HR" sz="2400" dirty="0">
              <a:latin typeface="+mj-lt"/>
            </a:rPr>
            <a:t>Odgovarajući prostor, oprema i infrastruktura</a:t>
          </a:r>
        </a:p>
      </dgm:t>
    </dgm:pt>
    <dgm:pt modelId="{0F4D24F0-132F-4920-BB59-15DD40374AB7}" type="parTrans" cxnId="{3B978393-97A1-4B1E-84BC-AE8D6F3406E0}">
      <dgm:prSet/>
      <dgm:spPr/>
      <dgm:t>
        <a:bodyPr/>
        <a:lstStyle/>
        <a:p>
          <a:endParaRPr lang="en-US" sz="2400">
            <a:latin typeface="+mj-lt"/>
          </a:endParaRPr>
        </a:p>
      </dgm:t>
    </dgm:pt>
    <dgm:pt modelId="{0304400E-6FBC-4BB7-99C1-5DF161769ABD}" type="sibTrans" cxnId="{3B978393-97A1-4B1E-84BC-AE8D6F3406E0}">
      <dgm:prSet/>
      <dgm:spPr/>
      <dgm:t>
        <a:bodyPr/>
        <a:lstStyle/>
        <a:p>
          <a:endParaRPr lang="en-US" sz="2400">
            <a:latin typeface="+mj-lt"/>
          </a:endParaRPr>
        </a:p>
      </dgm:t>
    </dgm:pt>
    <dgm:pt modelId="{81011A3B-9710-4BD0-B875-55A6058FB8F2}">
      <dgm:prSet phldr="0" custT="1"/>
      <dgm:spPr/>
      <dgm:t>
        <a:bodyPr/>
        <a:lstStyle/>
        <a:p>
          <a:pPr algn="l"/>
          <a:r>
            <a:rPr lang="hr-HR" sz="2400" dirty="0">
              <a:latin typeface="+mj-lt"/>
            </a:rPr>
            <a:t>Objektivni i transparentni postupci zapošljavanja, napredovanja i reizbora nastavnika</a:t>
          </a:r>
        </a:p>
      </dgm:t>
    </dgm:pt>
    <dgm:pt modelId="{789FDCE4-320E-46A9-B8B2-AD082F886981}" type="parTrans" cxnId="{38AF8F93-7B6E-4A31-B5F3-4234532FD0D3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876A99D1-2C59-4811-BFD1-C769687AD92B}" type="sibTrans" cxnId="{38AF8F93-7B6E-4A31-B5F3-4234532FD0D3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CE28A581-7568-4434-B586-8F1E84927EBC}">
      <dgm:prSet phldr="0" custT="1"/>
      <dgm:spPr/>
      <dgm:t>
        <a:bodyPr/>
        <a:lstStyle/>
        <a:p>
          <a:pPr algn="l" rtl="0"/>
          <a:r>
            <a:rPr lang="hr-HR" sz="2400" dirty="0">
              <a:latin typeface="+mj-lt"/>
            </a:rPr>
            <a:t>Odgovarajući nastavnički kapaciteti</a:t>
          </a:r>
        </a:p>
      </dgm:t>
    </dgm:pt>
    <dgm:pt modelId="{4C2F3C1F-D980-4CA8-89FD-E87B1537890D}" type="parTrans" cxnId="{01E1E3C5-FED3-46AA-83C8-330B93BEB2D6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E2D76411-7E68-49A1-9766-D3D9EC5EF2AF}" type="sibTrans" cxnId="{01E1E3C5-FED3-46AA-83C8-330B93BEB2D6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FBE07C24-4C58-410A-A163-562C57E2C339}">
      <dgm:prSet phldr="0" custT="1"/>
      <dgm:spPr/>
      <dgm:t>
        <a:bodyPr/>
        <a:lstStyle/>
        <a:p>
          <a:pPr algn="l"/>
          <a:r>
            <a:rPr lang="hr-HR" sz="2400" dirty="0">
              <a:latin typeface="+mj-lt"/>
            </a:rPr>
            <a:t>Podrška nastavnicima u njihovom profesionalnom razvoju</a:t>
          </a:r>
        </a:p>
      </dgm:t>
    </dgm:pt>
    <dgm:pt modelId="{95E4302F-F434-4413-9E55-9F8C2D27A193}" type="parTrans" cxnId="{A378A010-FB75-4D91-9FF1-865E630EAEC1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8669AC39-D60E-43CE-A0CA-790576A6B966}" type="sibTrans" cxnId="{A378A010-FB75-4D91-9FF1-865E630EAEC1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C9C9BC0F-52E8-4D4B-B877-A9EC9AB1E2BC}">
      <dgm:prSet phldr="0" custT="1"/>
      <dgm:spPr/>
      <dgm:t>
        <a:bodyPr/>
        <a:lstStyle/>
        <a:p>
          <a:pPr algn="l"/>
          <a:r>
            <a:rPr lang="hr-HR" sz="2400" dirty="0">
              <a:latin typeface="+mj-lt"/>
            </a:rPr>
            <a:t>Knjižnica i njezina dostupnost</a:t>
          </a:r>
        </a:p>
      </dgm:t>
    </dgm:pt>
    <dgm:pt modelId="{06585CD3-92B5-4168-A27F-1D32718ECE2B}" type="parTrans" cxnId="{BADA5559-A25B-4DD2-AB36-56956C1E76D7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41D5AFC1-BB6B-44F6-8D33-0035102A57E3}" type="sibTrans" cxnId="{BADA5559-A25B-4DD2-AB36-56956C1E76D7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BAD2DE71-45A7-483A-A827-EEA9DF4D158D}">
      <dgm:prSet phldr="0" custT="1"/>
      <dgm:spPr/>
      <dgm:t>
        <a:bodyPr/>
        <a:lstStyle/>
        <a:p>
          <a:r>
            <a:rPr lang="hr-HR" sz="2400" dirty="0">
              <a:latin typeface="+mj-lt"/>
            </a:rPr>
            <a:t>Održivo i transparentno upravljanje financijama </a:t>
          </a:r>
          <a:endParaRPr lang="en-GB" sz="2400" dirty="0">
            <a:latin typeface="+mj-lt"/>
          </a:endParaRPr>
        </a:p>
      </dgm:t>
    </dgm:pt>
    <dgm:pt modelId="{B444E099-3A1E-4EA9-BFD5-7BF249F22A61}" type="parTrans" cxnId="{948037C9-DEC3-462E-A5ED-3B42CB95BC7A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AE274D4A-38BB-4A19-83AA-D4305AD29F3D}" type="sibTrans" cxnId="{948037C9-DEC3-462E-A5ED-3B42CB95BC7A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ED43A978-19E3-41F3-8893-A94DCF929193}" type="pres">
      <dgm:prSet presAssocID="{443F6D88-4C90-41D6-9882-0949DAC40C43}" presName="vert0" presStyleCnt="0">
        <dgm:presLayoutVars>
          <dgm:dir/>
          <dgm:animOne val="branch"/>
          <dgm:animLvl val="lvl"/>
        </dgm:presLayoutVars>
      </dgm:prSet>
      <dgm:spPr/>
    </dgm:pt>
    <dgm:pt modelId="{2672FEC8-0BFE-49BA-ADCE-195DE7544E34}" type="pres">
      <dgm:prSet presAssocID="{CE28A581-7568-4434-B586-8F1E84927EBC}" presName="thickLine" presStyleLbl="alignNode1" presStyleIdx="0" presStyleCnt="6"/>
      <dgm:spPr/>
    </dgm:pt>
    <dgm:pt modelId="{BBC40E5D-F64C-4668-A34F-B2875971E014}" type="pres">
      <dgm:prSet presAssocID="{CE28A581-7568-4434-B586-8F1E84927EBC}" presName="horz1" presStyleCnt="0"/>
      <dgm:spPr/>
    </dgm:pt>
    <dgm:pt modelId="{8D71F2C7-0BAF-4F35-8699-C9C8986BC91A}" type="pres">
      <dgm:prSet presAssocID="{CE28A581-7568-4434-B586-8F1E84927EBC}" presName="tx1" presStyleLbl="revTx" presStyleIdx="0" presStyleCnt="6"/>
      <dgm:spPr/>
    </dgm:pt>
    <dgm:pt modelId="{172C9F17-35BD-44DF-BDC0-383BE30BE182}" type="pres">
      <dgm:prSet presAssocID="{CE28A581-7568-4434-B586-8F1E84927EBC}" presName="vert1" presStyleCnt="0"/>
      <dgm:spPr/>
    </dgm:pt>
    <dgm:pt modelId="{3BF6C247-E00C-4E2E-BAFB-CADFDB7DE989}" type="pres">
      <dgm:prSet presAssocID="{81011A3B-9710-4BD0-B875-55A6058FB8F2}" presName="thickLine" presStyleLbl="alignNode1" presStyleIdx="1" presStyleCnt="6"/>
      <dgm:spPr/>
    </dgm:pt>
    <dgm:pt modelId="{AB696352-0914-4AC4-9D4C-95106786A662}" type="pres">
      <dgm:prSet presAssocID="{81011A3B-9710-4BD0-B875-55A6058FB8F2}" presName="horz1" presStyleCnt="0"/>
      <dgm:spPr/>
    </dgm:pt>
    <dgm:pt modelId="{979036AD-8C5A-415D-8B2F-57DB228844F7}" type="pres">
      <dgm:prSet presAssocID="{81011A3B-9710-4BD0-B875-55A6058FB8F2}" presName="tx1" presStyleLbl="revTx" presStyleIdx="1" presStyleCnt="6"/>
      <dgm:spPr/>
    </dgm:pt>
    <dgm:pt modelId="{B5012D3E-59F8-46A0-B72D-11BF18E5874D}" type="pres">
      <dgm:prSet presAssocID="{81011A3B-9710-4BD0-B875-55A6058FB8F2}" presName="vert1" presStyleCnt="0"/>
      <dgm:spPr/>
    </dgm:pt>
    <dgm:pt modelId="{C4766737-974C-4956-A96D-CB9D350CD28E}" type="pres">
      <dgm:prSet presAssocID="{FBE07C24-4C58-410A-A163-562C57E2C339}" presName="thickLine" presStyleLbl="alignNode1" presStyleIdx="2" presStyleCnt="6"/>
      <dgm:spPr/>
    </dgm:pt>
    <dgm:pt modelId="{C9DA4791-BD45-4FD0-82BC-275EC76C8CF9}" type="pres">
      <dgm:prSet presAssocID="{FBE07C24-4C58-410A-A163-562C57E2C339}" presName="horz1" presStyleCnt="0"/>
      <dgm:spPr/>
    </dgm:pt>
    <dgm:pt modelId="{C9E65528-ED14-45BD-A995-60433E4239BA}" type="pres">
      <dgm:prSet presAssocID="{FBE07C24-4C58-410A-A163-562C57E2C339}" presName="tx1" presStyleLbl="revTx" presStyleIdx="2" presStyleCnt="6"/>
      <dgm:spPr/>
    </dgm:pt>
    <dgm:pt modelId="{C906E60B-5B09-4839-8F3E-A2F2ED42DFD4}" type="pres">
      <dgm:prSet presAssocID="{FBE07C24-4C58-410A-A163-562C57E2C339}" presName="vert1" presStyleCnt="0"/>
      <dgm:spPr/>
    </dgm:pt>
    <dgm:pt modelId="{EBAE6295-C906-4C01-8F3A-45FD3D2CC405}" type="pres">
      <dgm:prSet presAssocID="{221EA732-E432-4D6D-BC12-6FBFAF69BD9B}" presName="thickLine" presStyleLbl="alignNode1" presStyleIdx="3" presStyleCnt="6"/>
      <dgm:spPr/>
    </dgm:pt>
    <dgm:pt modelId="{3B9BC10C-E44A-4421-9761-F67ADAB467CB}" type="pres">
      <dgm:prSet presAssocID="{221EA732-E432-4D6D-BC12-6FBFAF69BD9B}" presName="horz1" presStyleCnt="0"/>
      <dgm:spPr/>
    </dgm:pt>
    <dgm:pt modelId="{A5C6E3D3-6C05-407D-A72D-7B0D48D6CDF6}" type="pres">
      <dgm:prSet presAssocID="{221EA732-E432-4D6D-BC12-6FBFAF69BD9B}" presName="tx1" presStyleLbl="revTx" presStyleIdx="3" presStyleCnt="6"/>
      <dgm:spPr/>
    </dgm:pt>
    <dgm:pt modelId="{67B17395-C237-4A9E-A9D2-CBE1C8DF107D}" type="pres">
      <dgm:prSet presAssocID="{221EA732-E432-4D6D-BC12-6FBFAF69BD9B}" presName="vert1" presStyleCnt="0"/>
      <dgm:spPr/>
    </dgm:pt>
    <dgm:pt modelId="{5AD1A3F6-0ADF-43D4-A4C2-9D495F390761}" type="pres">
      <dgm:prSet presAssocID="{C9C9BC0F-52E8-4D4B-B877-A9EC9AB1E2BC}" presName="thickLine" presStyleLbl="alignNode1" presStyleIdx="4" presStyleCnt="6"/>
      <dgm:spPr/>
    </dgm:pt>
    <dgm:pt modelId="{2FAA55D7-595A-4DC6-8948-14A27AB61C3D}" type="pres">
      <dgm:prSet presAssocID="{C9C9BC0F-52E8-4D4B-B877-A9EC9AB1E2BC}" presName="horz1" presStyleCnt="0"/>
      <dgm:spPr/>
    </dgm:pt>
    <dgm:pt modelId="{E46A53E3-1C24-4D58-82DB-BB655CB95907}" type="pres">
      <dgm:prSet presAssocID="{C9C9BC0F-52E8-4D4B-B877-A9EC9AB1E2BC}" presName="tx1" presStyleLbl="revTx" presStyleIdx="4" presStyleCnt="6"/>
      <dgm:spPr/>
    </dgm:pt>
    <dgm:pt modelId="{AB9187AD-8E96-4101-9B8D-E73190952A69}" type="pres">
      <dgm:prSet presAssocID="{C9C9BC0F-52E8-4D4B-B877-A9EC9AB1E2BC}" presName="vert1" presStyleCnt="0"/>
      <dgm:spPr/>
    </dgm:pt>
    <dgm:pt modelId="{290E7D38-8CCD-46C9-ABCA-6990C12D988C}" type="pres">
      <dgm:prSet presAssocID="{BAD2DE71-45A7-483A-A827-EEA9DF4D158D}" presName="thickLine" presStyleLbl="alignNode1" presStyleIdx="5" presStyleCnt="6"/>
      <dgm:spPr/>
    </dgm:pt>
    <dgm:pt modelId="{E7E1AC02-69FD-43B8-8558-77BEE5ED28C6}" type="pres">
      <dgm:prSet presAssocID="{BAD2DE71-45A7-483A-A827-EEA9DF4D158D}" presName="horz1" presStyleCnt="0"/>
      <dgm:spPr/>
    </dgm:pt>
    <dgm:pt modelId="{10FB43C3-4E6A-47E7-BD4C-E1230DA06AF6}" type="pres">
      <dgm:prSet presAssocID="{BAD2DE71-45A7-483A-A827-EEA9DF4D158D}" presName="tx1" presStyleLbl="revTx" presStyleIdx="5" presStyleCnt="6"/>
      <dgm:spPr/>
    </dgm:pt>
    <dgm:pt modelId="{AC5340C2-7D3C-40DE-A0EB-3F9FF01EC16B}" type="pres">
      <dgm:prSet presAssocID="{BAD2DE71-45A7-483A-A827-EEA9DF4D158D}" presName="vert1" presStyleCnt="0"/>
      <dgm:spPr/>
    </dgm:pt>
  </dgm:ptLst>
  <dgm:cxnLst>
    <dgm:cxn modelId="{A378A010-FB75-4D91-9FF1-865E630EAEC1}" srcId="{443F6D88-4C90-41D6-9882-0949DAC40C43}" destId="{FBE07C24-4C58-410A-A163-562C57E2C339}" srcOrd="2" destOrd="0" parTransId="{95E4302F-F434-4413-9E55-9F8C2D27A193}" sibTransId="{8669AC39-D60E-43CE-A0CA-790576A6B966}"/>
    <dgm:cxn modelId="{55B0012C-DEE6-483E-946A-E03F1449EE62}" type="presOf" srcId="{CE28A581-7568-4434-B586-8F1E84927EBC}" destId="{8D71F2C7-0BAF-4F35-8699-C9C8986BC91A}" srcOrd="0" destOrd="0" presId="urn:microsoft.com/office/officeart/2008/layout/LinedList"/>
    <dgm:cxn modelId="{A5CE832E-0CEE-4817-9496-4B82A80DA725}" type="presOf" srcId="{443F6D88-4C90-41D6-9882-0949DAC40C43}" destId="{ED43A978-19E3-41F3-8893-A94DCF929193}" srcOrd="0" destOrd="0" presId="urn:microsoft.com/office/officeart/2008/layout/LinedList"/>
    <dgm:cxn modelId="{3B9B3F5B-DCB3-466D-B9F6-B31E016E91BA}" type="presOf" srcId="{BAD2DE71-45A7-483A-A827-EEA9DF4D158D}" destId="{10FB43C3-4E6A-47E7-BD4C-E1230DA06AF6}" srcOrd="0" destOrd="0" presId="urn:microsoft.com/office/officeart/2008/layout/LinedList"/>
    <dgm:cxn modelId="{327E0241-9061-4415-8DCE-C2A081ED5A8A}" type="presOf" srcId="{FBE07C24-4C58-410A-A163-562C57E2C339}" destId="{C9E65528-ED14-45BD-A995-60433E4239BA}" srcOrd="0" destOrd="0" presId="urn:microsoft.com/office/officeart/2008/layout/LinedList"/>
    <dgm:cxn modelId="{11A08D77-1D72-4B0E-9782-2648CACA03F8}" type="presOf" srcId="{C9C9BC0F-52E8-4D4B-B877-A9EC9AB1E2BC}" destId="{E46A53E3-1C24-4D58-82DB-BB655CB95907}" srcOrd="0" destOrd="0" presId="urn:microsoft.com/office/officeart/2008/layout/LinedList"/>
    <dgm:cxn modelId="{BADA5559-A25B-4DD2-AB36-56956C1E76D7}" srcId="{443F6D88-4C90-41D6-9882-0949DAC40C43}" destId="{C9C9BC0F-52E8-4D4B-B877-A9EC9AB1E2BC}" srcOrd="4" destOrd="0" parTransId="{06585CD3-92B5-4168-A27F-1D32718ECE2B}" sibTransId="{41D5AFC1-BB6B-44F6-8D33-0035102A57E3}"/>
    <dgm:cxn modelId="{5C86BF7C-9BE3-4887-85FD-C67C99DE0A62}" type="presOf" srcId="{221EA732-E432-4D6D-BC12-6FBFAF69BD9B}" destId="{A5C6E3D3-6C05-407D-A72D-7B0D48D6CDF6}" srcOrd="0" destOrd="0" presId="urn:microsoft.com/office/officeart/2008/layout/LinedList"/>
    <dgm:cxn modelId="{3B978393-97A1-4B1E-84BC-AE8D6F3406E0}" srcId="{443F6D88-4C90-41D6-9882-0949DAC40C43}" destId="{221EA732-E432-4D6D-BC12-6FBFAF69BD9B}" srcOrd="3" destOrd="0" parTransId="{0F4D24F0-132F-4920-BB59-15DD40374AB7}" sibTransId="{0304400E-6FBC-4BB7-99C1-5DF161769ABD}"/>
    <dgm:cxn modelId="{38AF8F93-7B6E-4A31-B5F3-4234532FD0D3}" srcId="{443F6D88-4C90-41D6-9882-0949DAC40C43}" destId="{81011A3B-9710-4BD0-B875-55A6058FB8F2}" srcOrd="1" destOrd="0" parTransId="{789FDCE4-320E-46A9-B8B2-AD082F886981}" sibTransId="{876A99D1-2C59-4811-BFD1-C769687AD92B}"/>
    <dgm:cxn modelId="{FC1E10BF-09ED-4254-961E-0F8063121A24}" type="presOf" srcId="{81011A3B-9710-4BD0-B875-55A6058FB8F2}" destId="{979036AD-8C5A-415D-8B2F-57DB228844F7}" srcOrd="0" destOrd="0" presId="urn:microsoft.com/office/officeart/2008/layout/LinedList"/>
    <dgm:cxn modelId="{01E1E3C5-FED3-46AA-83C8-330B93BEB2D6}" srcId="{443F6D88-4C90-41D6-9882-0949DAC40C43}" destId="{CE28A581-7568-4434-B586-8F1E84927EBC}" srcOrd="0" destOrd="0" parTransId="{4C2F3C1F-D980-4CA8-89FD-E87B1537890D}" sibTransId="{E2D76411-7E68-49A1-9766-D3D9EC5EF2AF}"/>
    <dgm:cxn modelId="{948037C9-DEC3-462E-A5ED-3B42CB95BC7A}" srcId="{443F6D88-4C90-41D6-9882-0949DAC40C43}" destId="{BAD2DE71-45A7-483A-A827-EEA9DF4D158D}" srcOrd="5" destOrd="0" parTransId="{B444E099-3A1E-4EA9-BFD5-7BF249F22A61}" sibTransId="{AE274D4A-38BB-4A19-83AA-D4305AD29F3D}"/>
    <dgm:cxn modelId="{C28EE9AD-CAA2-4463-89AF-9C6266AB6915}" type="presParOf" srcId="{ED43A978-19E3-41F3-8893-A94DCF929193}" destId="{2672FEC8-0BFE-49BA-ADCE-195DE7544E34}" srcOrd="0" destOrd="0" presId="urn:microsoft.com/office/officeart/2008/layout/LinedList"/>
    <dgm:cxn modelId="{E30A0CD0-BAB2-446E-A155-81E88162A230}" type="presParOf" srcId="{ED43A978-19E3-41F3-8893-A94DCF929193}" destId="{BBC40E5D-F64C-4668-A34F-B2875971E014}" srcOrd="1" destOrd="0" presId="urn:microsoft.com/office/officeart/2008/layout/LinedList"/>
    <dgm:cxn modelId="{62140C36-11E1-4494-A7C0-EE19793F0B11}" type="presParOf" srcId="{BBC40E5D-F64C-4668-A34F-B2875971E014}" destId="{8D71F2C7-0BAF-4F35-8699-C9C8986BC91A}" srcOrd="0" destOrd="0" presId="urn:microsoft.com/office/officeart/2008/layout/LinedList"/>
    <dgm:cxn modelId="{7A77658B-BB83-46B4-B0C6-6316A61C6FFA}" type="presParOf" srcId="{BBC40E5D-F64C-4668-A34F-B2875971E014}" destId="{172C9F17-35BD-44DF-BDC0-383BE30BE182}" srcOrd="1" destOrd="0" presId="urn:microsoft.com/office/officeart/2008/layout/LinedList"/>
    <dgm:cxn modelId="{ACCCD728-11A7-410A-A724-32D861D856C1}" type="presParOf" srcId="{ED43A978-19E3-41F3-8893-A94DCF929193}" destId="{3BF6C247-E00C-4E2E-BAFB-CADFDB7DE989}" srcOrd="2" destOrd="0" presId="urn:microsoft.com/office/officeart/2008/layout/LinedList"/>
    <dgm:cxn modelId="{6021A318-CF05-4B89-A319-A2193C28687C}" type="presParOf" srcId="{ED43A978-19E3-41F3-8893-A94DCF929193}" destId="{AB696352-0914-4AC4-9D4C-95106786A662}" srcOrd="3" destOrd="0" presId="urn:microsoft.com/office/officeart/2008/layout/LinedList"/>
    <dgm:cxn modelId="{408DC594-FD17-4AFF-A731-D1278EC87857}" type="presParOf" srcId="{AB696352-0914-4AC4-9D4C-95106786A662}" destId="{979036AD-8C5A-415D-8B2F-57DB228844F7}" srcOrd="0" destOrd="0" presId="urn:microsoft.com/office/officeart/2008/layout/LinedList"/>
    <dgm:cxn modelId="{0BFD23DC-832C-4070-9573-ED44971D80F0}" type="presParOf" srcId="{AB696352-0914-4AC4-9D4C-95106786A662}" destId="{B5012D3E-59F8-46A0-B72D-11BF18E5874D}" srcOrd="1" destOrd="0" presId="urn:microsoft.com/office/officeart/2008/layout/LinedList"/>
    <dgm:cxn modelId="{2BA2D9B6-9914-4961-A668-6BEF8C3C97E3}" type="presParOf" srcId="{ED43A978-19E3-41F3-8893-A94DCF929193}" destId="{C4766737-974C-4956-A96D-CB9D350CD28E}" srcOrd="4" destOrd="0" presId="urn:microsoft.com/office/officeart/2008/layout/LinedList"/>
    <dgm:cxn modelId="{02DE7B00-40D8-4933-B588-355453314C47}" type="presParOf" srcId="{ED43A978-19E3-41F3-8893-A94DCF929193}" destId="{C9DA4791-BD45-4FD0-82BC-275EC76C8CF9}" srcOrd="5" destOrd="0" presId="urn:microsoft.com/office/officeart/2008/layout/LinedList"/>
    <dgm:cxn modelId="{FFC17187-A67E-4948-A7F5-355D0D0AE6FC}" type="presParOf" srcId="{C9DA4791-BD45-4FD0-82BC-275EC76C8CF9}" destId="{C9E65528-ED14-45BD-A995-60433E4239BA}" srcOrd="0" destOrd="0" presId="urn:microsoft.com/office/officeart/2008/layout/LinedList"/>
    <dgm:cxn modelId="{AB0B9038-706A-4FA8-89D7-2B870CF05ACB}" type="presParOf" srcId="{C9DA4791-BD45-4FD0-82BC-275EC76C8CF9}" destId="{C906E60B-5B09-4839-8F3E-A2F2ED42DFD4}" srcOrd="1" destOrd="0" presId="urn:microsoft.com/office/officeart/2008/layout/LinedList"/>
    <dgm:cxn modelId="{30AC5782-7752-4760-84AF-AD9B69FF4AFF}" type="presParOf" srcId="{ED43A978-19E3-41F3-8893-A94DCF929193}" destId="{EBAE6295-C906-4C01-8F3A-45FD3D2CC405}" srcOrd="6" destOrd="0" presId="urn:microsoft.com/office/officeart/2008/layout/LinedList"/>
    <dgm:cxn modelId="{1EF8696C-FFDC-4D8C-ACD5-12D97849E33A}" type="presParOf" srcId="{ED43A978-19E3-41F3-8893-A94DCF929193}" destId="{3B9BC10C-E44A-4421-9761-F67ADAB467CB}" srcOrd="7" destOrd="0" presId="urn:microsoft.com/office/officeart/2008/layout/LinedList"/>
    <dgm:cxn modelId="{52F37588-0730-4130-9EF6-613B855E4B97}" type="presParOf" srcId="{3B9BC10C-E44A-4421-9761-F67ADAB467CB}" destId="{A5C6E3D3-6C05-407D-A72D-7B0D48D6CDF6}" srcOrd="0" destOrd="0" presId="urn:microsoft.com/office/officeart/2008/layout/LinedList"/>
    <dgm:cxn modelId="{0588C382-FDE6-4A4B-9CAD-1C9FAEE7929E}" type="presParOf" srcId="{3B9BC10C-E44A-4421-9761-F67ADAB467CB}" destId="{67B17395-C237-4A9E-A9D2-CBE1C8DF107D}" srcOrd="1" destOrd="0" presId="urn:microsoft.com/office/officeart/2008/layout/LinedList"/>
    <dgm:cxn modelId="{7B5156AC-1FC9-4D10-8100-91D7FE410047}" type="presParOf" srcId="{ED43A978-19E3-41F3-8893-A94DCF929193}" destId="{5AD1A3F6-0ADF-43D4-A4C2-9D495F390761}" srcOrd="8" destOrd="0" presId="urn:microsoft.com/office/officeart/2008/layout/LinedList"/>
    <dgm:cxn modelId="{4929151A-8598-4CBD-8E00-403A95AE445A}" type="presParOf" srcId="{ED43A978-19E3-41F3-8893-A94DCF929193}" destId="{2FAA55D7-595A-4DC6-8948-14A27AB61C3D}" srcOrd="9" destOrd="0" presId="urn:microsoft.com/office/officeart/2008/layout/LinedList"/>
    <dgm:cxn modelId="{648FBED2-5663-48D7-8E45-536B9E9737B3}" type="presParOf" srcId="{2FAA55D7-595A-4DC6-8948-14A27AB61C3D}" destId="{E46A53E3-1C24-4D58-82DB-BB655CB95907}" srcOrd="0" destOrd="0" presId="urn:microsoft.com/office/officeart/2008/layout/LinedList"/>
    <dgm:cxn modelId="{F1AFDC6F-63B9-4FB1-B2D3-889531667ED7}" type="presParOf" srcId="{2FAA55D7-595A-4DC6-8948-14A27AB61C3D}" destId="{AB9187AD-8E96-4101-9B8D-E73190952A69}" srcOrd="1" destOrd="0" presId="urn:microsoft.com/office/officeart/2008/layout/LinedList"/>
    <dgm:cxn modelId="{60101D34-EA03-44E7-9258-59D4B45D4F7E}" type="presParOf" srcId="{ED43A978-19E3-41F3-8893-A94DCF929193}" destId="{290E7D38-8CCD-46C9-ABCA-6990C12D988C}" srcOrd="10" destOrd="0" presId="urn:microsoft.com/office/officeart/2008/layout/LinedList"/>
    <dgm:cxn modelId="{2F70D287-54B8-4B9C-A60F-853265E4EEE0}" type="presParOf" srcId="{ED43A978-19E3-41F3-8893-A94DCF929193}" destId="{E7E1AC02-69FD-43B8-8558-77BEE5ED28C6}" srcOrd="11" destOrd="0" presId="urn:microsoft.com/office/officeart/2008/layout/LinedList"/>
    <dgm:cxn modelId="{E642367F-F9AC-4383-85C3-0AB0318C5AC5}" type="presParOf" srcId="{E7E1AC02-69FD-43B8-8558-77BEE5ED28C6}" destId="{10FB43C3-4E6A-47E7-BD4C-E1230DA06AF6}" srcOrd="0" destOrd="0" presId="urn:microsoft.com/office/officeart/2008/layout/LinedList"/>
    <dgm:cxn modelId="{B5F37B9F-6A30-4490-B6A6-A196FB8A2552}" type="presParOf" srcId="{E7E1AC02-69FD-43B8-8558-77BEE5ED28C6}" destId="{AC5340C2-7D3C-40DE-A0EB-3F9FF01EC16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43F6D88-4C90-41D6-9882-0949DAC40C43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F92D989E-E9D7-4DAD-A31A-4B2141025F3D}">
      <dgm:prSet phldr="0" custT="1"/>
      <dgm:spPr/>
      <dgm:t>
        <a:bodyPr/>
        <a:lstStyle/>
        <a:p>
          <a:pPr algn="l" rtl="0"/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P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repoznatljivo</a:t>
          </a:r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st v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isoko</a:t>
          </a:r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g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učilišt</a:t>
          </a:r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a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po </a:t>
          </a:r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znanstvenim, umjetničkim i stručnim postignućima na nacionalnoj i međunarodnoj razini</a:t>
          </a:r>
          <a:endParaRPr lang="en-US" sz="2400" dirty="0">
            <a:solidFill>
              <a:srgbClr val="000000"/>
            </a:solidFill>
            <a:latin typeface="+mj-lt"/>
            <a:cs typeface="Arial"/>
          </a:endParaRPr>
        </a:p>
      </dgm:t>
    </dgm:pt>
    <dgm:pt modelId="{33B86E29-A73A-444A-8578-8EA247030476}" type="parTrans" cxnId="{BE3CC01D-AAF4-4661-A388-67F9802C092B}">
      <dgm:prSet/>
      <dgm:spPr/>
      <dgm:t>
        <a:bodyPr/>
        <a:lstStyle/>
        <a:p>
          <a:endParaRPr lang="hr-HR" sz="2400"/>
        </a:p>
      </dgm:t>
    </dgm:pt>
    <dgm:pt modelId="{2634FDF0-F3EE-4E6C-B207-2A27AF8CAB39}" type="sibTrans" cxnId="{BE3CC01D-AAF4-4661-A388-67F9802C092B}">
      <dgm:prSet/>
      <dgm:spPr/>
      <dgm:t>
        <a:bodyPr/>
        <a:lstStyle/>
        <a:p>
          <a:endParaRPr lang="hr-HR" sz="2400"/>
        </a:p>
      </dgm:t>
    </dgm:pt>
    <dgm:pt modelId="{A60931DC-8CC6-402A-BF22-15B6FA18ED80}">
      <dgm:prSet phldr="0" custT="1"/>
      <dgm:spPr/>
      <dgm:t>
        <a:bodyPr/>
        <a:lstStyle/>
        <a:p>
          <a:pPr algn="l"/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Utjecaj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na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gospodarstvo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i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društvo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u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cjel</a:t>
          </a:r>
          <a:r>
            <a:rPr lang="en-GB" sz="2400" dirty="0" err="1">
              <a:solidFill>
                <a:srgbClr val="000000"/>
              </a:solidFill>
              <a:latin typeface="Arial"/>
              <a:cs typeface="Arial"/>
            </a:rPr>
            <a:t>ini</a:t>
          </a:r>
          <a:endParaRPr lang="hr-HR" sz="2400" dirty="0">
            <a:solidFill>
              <a:srgbClr val="000000"/>
            </a:solidFill>
            <a:latin typeface="Arial"/>
            <a:cs typeface="Arial"/>
          </a:endParaRPr>
        </a:p>
      </dgm:t>
    </dgm:pt>
    <dgm:pt modelId="{31CB3EFC-7EF0-4A80-973A-5D55CBE87128}" type="parTrans" cxnId="{6E5262E0-4858-42D6-A771-87F87879C57F}">
      <dgm:prSet/>
      <dgm:spPr/>
      <dgm:t>
        <a:bodyPr/>
        <a:lstStyle/>
        <a:p>
          <a:endParaRPr lang="hr-HR" sz="2400"/>
        </a:p>
      </dgm:t>
    </dgm:pt>
    <dgm:pt modelId="{D1663D00-2029-49F8-8A8B-79D6B9575EE0}" type="sibTrans" cxnId="{6E5262E0-4858-42D6-A771-87F87879C57F}">
      <dgm:prSet/>
      <dgm:spPr/>
      <dgm:t>
        <a:bodyPr/>
        <a:lstStyle/>
        <a:p>
          <a:endParaRPr lang="hr-HR" sz="2400"/>
        </a:p>
      </dgm:t>
    </dgm:pt>
    <dgm:pt modelId="{C03583AE-2DCB-4DB3-A363-14B94A68CCAB}">
      <dgm:prSet phldr="0" custT="1"/>
      <dgm:spPr/>
      <dgm:t>
        <a:bodyPr/>
        <a:lstStyle/>
        <a:p>
          <a:pPr algn="l"/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Kvaliteta doktorskih studija</a:t>
          </a:r>
          <a:endParaRPr lang="en-US" sz="2400" dirty="0">
            <a:solidFill>
              <a:srgbClr val="000000"/>
            </a:solidFill>
            <a:latin typeface="+mj-lt"/>
            <a:cs typeface="Arial"/>
          </a:endParaRPr>
        </a:p>
      </dgm:t>
    </dgm:pt>
    <dgm:pt modelId="{1EBD00DC-A842-41E4-A5D1-3E8CE4A3803A}" type="parTrans" cxnId="{96241855-A82D-4116-9686-E80C51AD7BA9}">
      <dgm:prSet/>
      <dgm:spPr/>
      <dgm:t>
        <a:bodyPr/>
        <a:lstStyle/>
        <a:p>
          <a:endParaRPr lang="hr-HR" sz="2400"/>
        </a:p>
      </dgm:t>
    </dgm:pt>
    <dgm:pt modelId="{D670809E-502B-44A5-ACCC-489B671D9BE6}" type="sibTrans" cxnId="{96241855-A82D-4116-9686-E80C51AD7BA9}">
      <dgm:prSet/>
      <dgm:spPr/>
      <dgm:t>
        <a:bodyPr/>
        <a:lstStyle/>
        <a:p>
          <a:endParaRPr lang="hr-HR" sz="2400"/>
        </a:p>
      </dgm:t>
    </dgm:pt>
    <dgm:pt modelId="{90FCF55D-AE48-4BEF-9FCB-F49EDC14A417}">
      <dgm:prSet phldr="0" custT="1"/>
      <dgm:spPr/>
      <dgm:t>
        <a:bodyPr/>
        <a:lstStyle/>
        <a:p>
          <a:pPr algn="l"/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Načela otvorene znanosti</a:t>
          </a:r>
          <a:endParaRPr lang="en-US" sz="2400" dirty="0">
            <a:solidFill>
              <a:srgbClr val="000000"/>
            </a:solidFill>
            <a:latin typeface="+mj-lt"/>
            <a:cs typeface="Arial"/>
          </a:endParaRPr>
        </a:p>
      </dgm:t>
    </dgm:pt>
    <dgm:pt modelId="{B29329C8-C981-471F-8CAB-8D270407C759}" type="parTrans" cxnId="{8C93AFCD-7698-4844-9E58-FAE9023AD1A3}">
      <dgm:prSet/>
      <dgm:spPr/>
      <dgm:t>
        <a:bodyPr/>
        <a:lstStyle/>
        <a:p>
          <a:endParaRPr lang="hr-HR" sz="2400"/>
        </a:p>
      </dgm:t>
    </dgm:pt>
    <dgm:pt modelId="{02B18130-410B-458A-A4A4-7222944811EB}" type="sibTrans" cxnId="{8C93AFCD-7698-4844-9E58-FAE9023AD1A3}">
      <dgm:prSet/>
      <dgm:spPr/>
      <dgm:t>
        <a:bodyPr/>
        <a:lstStyle/>
        <a:p>
          <a:endParaRPr lang="hr-HR" sz="2400"/>
        </a:p>
      </dgm:t>
    </dgm:pt>
    <dgm:pt modelId="{ED43A978-19E3-41F3-8893-A94DCF929193}" type="pres">
      <dgm:prSet presAssocID="{443F6D88-4C90-41D6-9882-0949DAC40C43}" presName="vert0" presStyleCnt="0">
        <dgm:presLayoutVars>
          <dgm:dir/>
          <dgm:animOne val="branch"/>
          <dgm:animLvl val="lvl"/>
        </dgm:presLayoutVars>
      </dgm:prSet>
      <dgm:spPr/>
    </dgm:pt>
    <dgm:pt modelId="{1342FC32-5C79-414E-9D28-6239E6283E0E}" type="pres">
      <dgm:prSet presAssocID="{F92D989E-E9D7-4DAD-A31A-4B2141025F3D}" presName="thickLine" presStyleLbl="alignNode1" presStyleIdx="0" presStyleCnt="4"/>
      <dgm:spPr/>
    </dgm:pt>
    <dgm:pt modelId="{11E1082C-14F1-4EBF-96E4-AF77FC50D574}" type="pres">
      <dgm:prSet presAssocID="{F92D989E-E9D7-4DAD-A31A-4B2141025F3D}" presName="horz1" presStyleCnt="0"/>
      <dgm:spPr/>
    </dgm:pt>
    <dgm:pt modelId="{6A23CCB3-4951-4FB2-AFCA-91328941E00F}" type="pres">
      <dgm:prSet presAssocID="{F92D989E-E9D7-4DAD-A31A-4B2141025F3D}" presName="tx1" presStyleLbl="revTx" presStyleIdx="0" presStyleCnt="4"/>
      <dgm:spPr/>
    </dgm:pt>
    <dgm:pt modelId="{EE59CC10-8125-4077-8926-AA26041C1B2E}" type="pres">
      <dgm:prSet presAssocID="{F92D989E-E9D7-4DAD-A31A-4B2141025F3D}" presName="vert1" presStyleCnt="0"/>
      <dgm:spPr/>
    </dgm:pt>
    <dgm:pt modelId="{C4CCBA19-FEE4-471C-B495-2AA66C34D1BD}" type="pres">
      <dgm:prSet presAssocID="{A60931DC-8CC6-402A-BF22-15B6FA18ED80}" presName="thickLine" presStyleLbl="alignNode1" presStyleIdx="1" presStyleCnt="4"/>
      <dgm:spPr/>
    </dgm:pt>
    <dgm:pt modelId="{A3A05E3E-DE86-467E-8ED8-A307D3BE224A}" type="pres">
      <dgm:prSet presAssocID="{A60931DC-8CC6-402A-BF22-15B6FA18ED80}" presName="horz1" presStyleCnt="0"/>
      <dgm:spPr/>
    </dgm:pt>
    <dgm:pt modelId="{9EA5B382-0116-4F15-95A6-880F54A8C4BD}" type="pres">
      <dgm:prSet presAssocID="{A60931DC-8CC6-402A-BF22-15B6FA18ED80}" presName="tx1" presStyleLbl="revTx" presStyleIdx="1" presStyleCnt="4"/>
      <dgm:spPr/>
    </dgm:pt>
    <dgm:pt modelId="{656547FF-947F-4DDD-A987-323BE0A2E0C5}" type="pres">
      <dgm:prSet presAssocID="{A60931DC-8CC6-402A-BF22-15B6FA18ED80}" presName="vert1" presStyleCnt="0"/>
      <dgm:spPr/>
    </dgm:pt>
    <dgm:pt modelId="{1F8D51A9-614C-4257-A333-AC55053AA42D}" type="pres">
      <dgm:prSet presAssocID="{C03583AE-2DCB-4DB3-A363-14B94A68CCAB}" presName="thickLine" presStyleLbl="alignNode1" presStyleIdx="2" presStyleCnt="4"/>
      <dgm:spPr/>
    </dgm:pt>
    <dgm:pt modelId="{6DCD18B5-09F4-4654-86BC-D6990DDD65BC}" type="pres">
      <dgm:prSet presAssocID="{C03583AE-2DCB-4DB3-A363-14B94A68CCAB}" presName="horz1" presStyleCnt="0"/>
      <dgm:spPr/>
    </dgm:pt>
    <dgm:pt modelId="{B3C620CE-2874-41EB-A38A-1944CF683D9C}" type="pres">
      <dgm:prSet presAssocID="{C03583AE-2DCB-4DB3-A363-14B94A68CCAB}" presName="tx1" presStyleLbl="revTx" presStyleIdx="2" presStyleCnt="4"/>
      <dgm:spPr/>
    </dgm:pt>
    <dgm:pt modelId="{D04B22A5-B1DB-4A09-9DC0-3856CFEE8B48}" type="pres">
      <dgm:prSet presAssocID="{C03583AE-2DCB-4DB3-A363-14B94A68CCAB}" presName="vert1" presStyleCnt="0"/>
      <dgm:spPr/>
    </dgm:pt>
    <dgm:pt modelId="{1119EA43-AF91-4914-8C96-A0E743D855ED}" type="pres">
      <dgm:prSet presAssocID="{90FCF55D-AE48-4BEF-9FCB-F49EDC14A417}" presName="thickLine" presStyleLbl="alignNode1" presStyleIdx="3" presStyleCnt="4"/>
      <dgm:spPr/>
    </dgm:pt>
    <dgm:pt modelId="{C262C964-58CD-41F7-9D38-DC055B470CB7}" type="pres">
      <dgm:prSet presAssocID="{90FCF55D-AE48-4BEF-9FCB-F49EDC14A417}" presName="horz1" presStyleCnt="0"/>
      <dgm:spPr/>
    </dgm:pt>
    <dgm:pt modelId="{D49CA66E-7FAE-44E3-8100-5F1DDAC3D5AA}" type="pres">
      <dgm:prSet presAssocID="{90FCF55D-AE48-4BEF-9FCB-F49EDC14A417}" presName="tx1" presStyleLbl="revTx" presStyleIdx="3" presStyleCnt="4"/>
      <dgm:spPr/>
    </dgm:pt>
    <dgm:pt modelId="{D02EFEBD-3C0C-4A81-909A-FB2BBDC7E6D5}" type="pres">
      <dgm:prSet presAssocID="{90FCF55D-AE48-4BEF-9FCB-F49EDC14A417}" presName="vert1" presStyleCnt="0"/>
      <dgm:spPr/>
    </dgm:pt>
  </dgm:ptLst>
  <dgm:cxnLst>
    <dgm:cxn modelId="{BE3CC01D-AAF4-4661-A388-67F9802C092B}" srcId="{443F6D88-4C90-41D6-9882-0949DAC40C43}" destId="{F92D989E-E9D7-4DAD-A31A-4B2141025F3D}" srcOrd="0" destOrd="0" parTransId="{33B86E29-A73A-444A-8578-8EA247030476}" sibTransId="{2634FDF0-F3EE-4E6C-B207-2A27AF8CAB39}"/>
    <dgm:cxn modelId="{A5CE832E-0CEE-4817-9496-4B82A80DA725}" type="presOf" srcId="{443F6D88-4C90-41D6-9882-0949DAC40C43}" destId="{ED43A978-19E3-41F3-8893-A94DCF929193}" srcOrd="0" destOrd="0" presId="urn:microsoft.com/office/officeart/2008/layout/LinedList"/>
    <dgm:cxn modelId="{96241855-A82D-4116-9686-E80C51AD7BA9}" srcId="{443F6D88-4C90-41D6-9882-0949DAC40C43}" destId="{C03583AE-2DCB-4DB3-A363-14B94A68CCAB}" srcOrd="2" destOrd="0" parTransId="{1EBD00DC-A842-41E4-A5D1-3E8CE4A3803A}" sibTransId="{D670809E-502B-44A5-ACCC-489B671D9BE6}"/>
    <dgm:cxn modelId="{C6A695B5-6A05-43EB-9BFD-7B92EDD5B79D}" type="presOf" srcId="{F92D989E-E9D7-4DAD-A31A-4B2141025F3D}" destId="{6A23CCB3-4951-4FB2-AFCA-91328941E00F}" srcOrd="0" destOrd="0" presId="urn:microsoft.com/office/officeart/2008/layout/LinedList"/>
    <dgm:cxn modelId="{12CBC7B7-E67D-481A-8B49-EA37E0ABADD3}" type="presOf" srcId="{C03583AE-2DCB-4DB3-A363-14B94A68CCAB}" destId="{B3C620CE-2874-41EB-A38A-1944CF683D9C}" srcOrd="0" destOrd="0" presId="urn:microsoft.com/office/officeart/2008/layout/LinedList"/>
    <dgm:cxn modelId="{8C93AFCD-7698-4844-9E58-FAE9023AD1A3}" srcId="{443F6D88-4C90-41D6-9882-0949DAC40C43}" destId="{90FCF55D-AE48-4BEF-9FCB-F49EDC14A417}" srcOrd="3" destOrd="0" parTransId="{B29329C8-C981-471F-8CAB-8D270407C759}" sibTransId="{02B18130-410B-458A-A4A4-7222944811EB}"/>
    <dgm:cxn modelId="{B451E1DC-A5D5-46E3-BADF-7C09D4BDB75D}" type="presOf" srcId="{90FCF55D-AE48-4BEF-9FCB-F49EDC14A417}" destId="{D49CA66E-7FAE-44E3-8100-5F1DDAC3D5AA}" srcOrd="0" destOrd="0" presId="urn:microsoft.com/office/officeart/2008/layout/LinedList"/>
    <dgm:cxn modelId="{6E5262E0-4858-42D6-A771-87F87879C57F}" srcId="{443F6D88-4C90-41D6-9882-0949DAC40C43}" destId="{A60931DC-8CC6-402A-BF22-15B6FA18ED80}" srcOrd="1" destOrd="0" parTransId="{31CB3EFC-7EF0-4A80-973A-5D55CBE87128}" sibTransId="{D1663D00-2029-49F8-8A8B-79D6B9575EE0}"/>
    <dgm:cxn modelId="{8573A0FB-4831-4A74-8767-95079D578A87}" type="presOf" srcId="{A60931DC-8CC6-402A-BF22-15B6FA18ED80}" destId="{9EA5B382-0116-4F15-95A6-880F54A8C4BD}" srcOrd="0" destOrd="0" presId="urn:microsoft.com/office/officeart/2008/layout/LinedList"/>
    <dgm:cxn modelId="{CBF19CC3-09E1-4B84-B734-C7B1D7232EB3}" type="presParOf" srcId="{ED43A978-19E3-41F3-8893-A94DCF929193}" destId="{1342FC32-5C79-414E-9D28-6239E6283E0E}" srcOrd="0" destOrd="0" presId="urn:microsoft.com/office/officeart/2008/layout/LinedList"/>
    <dgm:cxn modelId="{7784695A-2A13-4137-896B-F0998EF3A86C}" type="presParOf" srcId="{ED43A978-19E3-41F3-8893-A94DCF929193}" destId="{11E1082C-14F1-4EBF-96E4-AF77FC50D574}" srcOrd="1" destOrd="0" presId="urn:microsoft.com/office/officeart/2008/layout/LinedList"/>
    <dgm:cxn modelId="{38076745-884F-421B-890F-7A5C090ED527}" type="presParOf" srcId="{11E1082C-14F1-4EBF-96E4-AF77FC50D574}" destId="{6A23CCB3-4951-4FB2-AFCA-91328941E00F}" srcOrd="0" destOrd="0" presId="urn:microsoft.com/office/officeart/2008/layout/LinedList"/>
    <dgm:cxn modelId="{936EC682-38DC-4CD1-AEE5-64E91B907934}" type="presParOf" srcId="{11E1082C-14F1-4EBF-96E4-AF77FC50D574}" destId="{EE59CC10-8125-4077-8926-AA26041C1B2E}" srcOrd="1" destOrd="0" presId="urn:microsoft.com/office/officeart/2008/layout/LinedList"/>
    <dgm:cxn modelId="{B8DB1579-5C36-4B85-90C4-42A218FA56EC}" type="presParOf" srcId="{ED43A978-19E3-41F3-8893-A94DCF929193}" destId="{C4CCBA19-FEE4-471C-B495-2AA66C34D1BD}" srcOrd="2" destOrd="0" presId="urn:microsoft.com/office/officeart/2008/layout/LinedList"/>
    <dgm:cxn modelId="{ECB0E443-0E4B-468C-B28F-EAF47D1385C7}" type="presParOf" srcId="{ED43A978-19E3-41F3-8893-A94DCF929193}" destId="{A3A05E3E-DE86-467E-8ED8-A307D3BE224A}" srcOrd="3" destOrd="0" presId="urn:microsoft.com/office/officeart/2008/layout/LinedList"/>
    <dgm:cxn modelId="{2B4C9F6D-66FC-42EA-87F3-D6F761C71C6D}" type="presParOf" srcId="{A3A05E3E-DE86-467E-8ED8-A307D3BE224A}" destId="{9EA5B382-0116-4F15-95A6-880F54A8C4BD}" srcOrd="0" destOrd="0" presId="urn:microsoft.com/office/officeart/2008/layout/LinedList"/>
    <dgm:cxn modelId="{CCD147D2-D7E1-495C-A996-AB5B57EAD0F4}" type="presParOf" srcId="{A3A05E3E-DE86-467E-8ED8-A307D3BE224A}" destId="{656547FF-947F-4DDD-A987-323BE0A2E0C5}" srcOrd="1" destOrd="0" presId="urn:microsoft.com/office/officeart/2008/layout/LinedList"/>
    <dgm:cxn modelId="{5ABB8650-60FA-4DE1-9C5E-05B62ABD57A8}" type="presParOf" srcId="{ED43A978-19E3-41F3-8893-A94DCF929193}" destId="{1F8D51A9-614C-4257-A333-AC55053AA42D}" srcOrd="4" destOrd="0" presId="urn:microsoft.com/office/officeart/2008/layout/LinedList"/>
    <dgm:cxn modelId="{6D1DEC44-0B5B-4179-A615-F15D90256619}" type="presParOf" srcId="{ED43A978-19E3-41F3-8893-A94DCF929193}" destId="{6DCD18B5-09F4-4654-86BC-D6990DDD65BC}" srcOrd="5" destOrd="0" presId="urn:microsoft.com/office/officeart/2008/layout/LinedList"/>
    <dgm:cxn modelId="{5A8ECAD0-E243-4C9B-B568-9A8ABC00197F}" type="presParOf" srcId="{6DCD18B5-09F4-4654-86BC-D6990DDD65BC}" destId="{B3C620CE-2874-41EB-A38A-1944CF683D9C}" srcOrd="0" destOrd="0" presId="urn:microsoft.com/office/officeart/2008/layout/LinedList"/>
    <dgm:cxn modelId="{2EC81BF4-2252-4A9C-99E3-5320CDDAA9E6}" type="presParOf" srcId="{6DCD18B5-09F4-4654-86BC-D6990DDD65BC}" destId="{D04B22A5-B1DB-4A09-9DC0-3856CFEE8B48}" srcOrd="1" destOrd="0" presId="urn:microsoft.com/office/officeart/2008/layout/LinedList"/>
    <dgm:cxn modelId="{CD4F2166-626D-418A-9E3E-E4B4B878966B}" type="presParOf" srcId="{ED43A978-19E3-41F3-8893-A94DCF929193}" destId="{1119EA43-AF91-4914-8C96-A0E743D855ED}" srcOrd="6" destOrd="0" presId="urn:microsoft.com/office/officeart/2008/layout/LinedList"/>
    <dgm:cxn modelId="{40EDBCA5-8185-4B37-B63F-5D3338404562}" type="presParOf" srcId="{ED43A978-19E3-41F3-8893-A94DCF929193}" destId="{C262C964-58CD-41F7-9D38-DC055B470CB7}" srcOrd="7" destOrd="0" presId="urn:microsoft.com/office/officeart/2008/layout/LinedList"/>
    <dgm:cxn modelId="{3CFDB189-C82B-44FC-A8F5-9DEE5EE7CE8D}" type="presParOf" srcId="{C262C964-58CD-41F7-9D38-DC055B470CB7}" destId="{D49CA66E-7FAE-44E3-8100-5F1DDAC3D5AA}" srcOrd="0" destOrd="0" presId="urn:microsoft.com/office/officeart/2008/layout/LinedList"/>
    <dgm:cxn modelId="{C66D0C3A-35F4-4F90-B9A1-924263B2C83D}" type="presParOf" srcId="{C262C964-58CD-41F7-9D38-DC055B470CB7}" destId="{D02EFEBD-3C0C-4A81-909A-FB2BBDC7E6D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6BB9F6-F359-48D3-8EBD-86DFB56C22CB}">
      <dsp:nvSpPr>
        <dsp:cNvPr id="0" name=""/>
        <dsp:cNvSpPr/>
      </dsp:nvSpPr>
      <dsp:spPr>
        <a:xfrm>
          <a:off x="0" y="0"/>
          <a:ext cx="658177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4FCE6D-F1A1-408A-986E-42D3DA5A5C80}">
      <dsp:nvSpPr>
        <dsp:cNvPr id="0" name=""/>
        <dsp:cNvSpPr/>
      </dsp:nvSpPr>
      <dsp:spPr>
        <a:xfrm>
          <a:off x="0" y="0"/>
          <a:ext cx="6581776" cy="2362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ts val="1600"/>
            </a:spcAft>
            <a:buNone/>
          </a:pPr>
          <a:r>
            <a:rPr lang="hr-HR" sz="3800" kern="1200" dirty="0">
              <a:latin typeface="Univers Condensed"/>
              <a:ea typeface="Calibri"/>
              <a:cs typeface="Calibri"/>
            </a:rPr>
            <a:t>Zakon o visokom obrazovanju i znanstvenoj djelatnosti </a:t>
          </a:r>
          <a:endParaRPr lang="en-GB" sz="3800" kern="1200" dirty="0">
            <a:latin typeface="Univers Condensed"/>
            <a:ea typeface="Calibri"/>
            <a:cs typeface="Calibri"/>
          </a:endParaRPr>
        </a:p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ts val="1600"/>
            </a:spcAft>
            <a:buNone/>
          </a:pPr>
          <a:r>
            <a:rPr lang="en-GB" sz="3800" kern="1200" dirty="0">
              <a:latin typeface="Univers Condensed"/>
              <a:ea typeface="Calibri"/>
              <a:cs typeface="Calibri"/>
            </a:rPr>
            <a:t>(NN 119/2022)</a:t>
          </a:r>
          <a:endParaRPr lang="en-US" sz="3800" kern="1200" dirty="0">
            <a:latin typeface="Univers Condensed"/>
            <a:ea typeface="Calibri"/>
            <a:cs typeface="Calibri"/>
          </a:endParaRPr>
        </a:p>
      </dsp:txBody>
      <dsp:txXfrm>
        <a:off x="0" y="0"/>
        <a:ext cx="6581776" cy="2362199"/>
      </dsp:txXfrm>
    </dsp:sp>
    <dsp:sp modelId="{E2536559-8356-4261-B143-468393A269C8}">
      <dsp:nvSpPr>
        <dsp:cNvPr id="0" name=""/>
        <dsp:cNvSpPr/>
      </dsp:nvSpPr>
      <dsp:spPr>
        <a:xfrm>
          <a:off x="0" y="2362199"/>
          <a:ext cx="6581776" cy="0"/>
        </a:xfrm>
        <a:prstGeom prst="line">
          <a:avLst/>
        </a:prstGeom>
        <a:solidFill>
          <a:schemeClr val="accent2">
            <a:hueOff val="-20100090"/>
            <a:satOff val="-595"/>
            <a:lumOff val="7058"/>
            <a:alphaOff val="0"/>
          </a:schemeClr>
        </a:solidFill>
        <a:ln w="12700" cap="flat" cmpd="sng" algn="ctr">
          <a:solidFill>
            <a:schemeClr val="accent2">
              <a:hueOff val="-20100090"/>
              <a:satOff val="-595"/>
              <a:lumOff val="70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142D68-6829-4570-8A0D-96FACCF6F395}">
      <dsp:nvSpPr>
        <dsp:cNvPr id="0" name=""/>
        <dsp:cNvSpPr/>
      </dsp:nvSpPr>
      <dsp:spPr>
        <a:xfrm>
          <a:off x="0" y="2362199"/>
          <a:ext cx="6581776" cy="2362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800" kern="1200" dirty="0">
              <a:latin typeface="Univers Condensed"/>
            </a:rPr>
            <a:t>Zakon o osiguravanju kvalitete u visokom obrazovanju i znanosti</a:t>
          </a:r>
          <a:r>
            <a:rPr lang="en-GB" sz="3800" kern="1200" dirty="0">
              <a:latin typeface="Univers Condensed"/>
            </a:rPr>
            <a:t> </a:t>
          </a:r>
        </a:p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 dirty="0">
              <a:latin typeface="Univers Condensed"/>
            </a:rPr>
            <a:t>(NN 151/2022)</a:t>
          </a:r>
          <a:endParaRPr lang="en-US" sz="3800" kern="1200" dirty="0">
            <a:latin typeface="Univers Condensed"/>
          </a:endParaRPr>
        </a:p>
      </dsp:txBody>
      <dsp:txXfrm>
        <a:off x="0" y="2362199"/>
        <a:ext cx="6581776" cy="23621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C23BB8-6FD6-4DD0-985C-90A30AAED5DE}">
      <dsp:nvSpPr>
        <dsp:cNvPr id="0" name=""/>
        <dsp:cNvSpPr/>
      </dsp:nvSpPr>
      <dsp:spPr>
        <a:xfrm>
          <a:off x="0" y="1734"/>
          <a:ext cx="6041371" cy="0"/>
        </a:xfrm>
        <a:prstGeom prst="lin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0E0FE5-CAF6-4AF2-8782-E927510B0FA0}">
      <dsp:nvSpPr>
        <dsp:cNvPr id="0" name=""/>
        <dsp:cNvSpPr/>
      </dsp:nvSpPr>
      <dsp:spPr>
        <a:xfrm>
          <a:off x="0" y="1734"/>
          <a:ext cx="6041371" cy="1183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latin typeface="+mj-lt"/>
            </a:rPr>
            <a:t>ESG I. </a:t>
          </a:r>
          <a:r>
            <a:rPr lang="en-GB" sz="3200" kern="1200" dirty="0" err="1">
              <a:latin typeface="+mj-lt"/>
            </a:rPr>
            <a:t>dio</a:t>
          </a:r>
          <a:r>
            <a:rPr lang="en-GB" sz="3200" kern="1200" dirty="0">
              <a:latin typeface="+mj-lt"/>
            </a:rPr>
            <a:t> – </a:t>
          </a:r>
          <a:r>
            <a:rPr lang="en-GB" sz="3200" kern="1200" dirty="0" err="1">
              <a:latin typeface="+mj-lt"/>
            </a:rPr>
            <a:t>unutarnje</a:t>
          </a:r>
          <a:r>
            <a:rPr lang="en-GB" sz="3200" kern="1200" dirty="0">
              <a:latin typeface="+mj-lt"/>
            </a:rPr>
            <a:t> </a:t>
          </a:r>
          <a:r>
            <a:rPr lang="en-GB" sz="3200" kern="1200" dirty="0" err="1">
              <a:latin typeface="+mj-lt"/>
            </a:rPr>
            <a:t>osiguravanje</a:t>
          </a:r>
          <a:r>
            <a:rPr lang="en-GB" sz="3200" kern="1200" dirty="0">
              <a:latin typeface="+mj-lt"/>
            </a:rPr>
            <a:t> </a:t>
          </a:r>
          <a:r>
            <a:rPr lang="en-GB" sz="3200" kern="1200" dirty="0" err="1">
              <a:latin typeface="+mj-lt"/>
            </a:rPr>
            <a:t>kvalitete</a:t>
          </a:r>
          <a:endParaRPr lang="en-US" sz="3200" kern="1200" dirty="0">
            <a:latin typeface="+mj-lt"/>
          </a:endParaRPr>
        </a:p>
      </dsp:txBody>
      <dsp:txXfrm>
        <a:off x="0" y="1734"/>
        <a:ext cx="6041371" cy="1183213"/>
      </dsp:txXfrm>
    </dsp:sp>
    <dsp:sp modelId="{8134D835-37D5-4980-B1CA-893340B26065}">
      <dsp:nvSpPr>
        <dsp:cNvPr id="0" name=""/>
        <dsp:cNvSpPr/>
      </dsp:nvSpPr>
      <dsp:spPr>
        <a:xfrm>
          <a:off x="0" y="1184947"/>
          <a:ext cx="6041371" cy="0"/>
        </a:xfrm>
        <a:prstGeom prst="line">
          <a:avLst/>
        </a:prstGeom>
        <a:solidFill>
          <a:schemeClr val="accent3">
            <a:shade val="50000"/>
            <a:hueOff val="-151217"/>
            <a:satOff val="-2883"/>
            <a:lumOff val="29027"/>
            <a:alphaOff val="0"/>
          </a:schemeClr>
        </a:solidFill>
        <a:ln w="12700" cap="flat" cmpd="sng" algn="ctr">
          <a:solidFill>
            <a:schemeClr val="accent3">
              <a:shade val="50000"/>
              <a:hueOff val="-151217"/>
              <a:satOff val="-2883"/>
              <a:lumOff val="2902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3396E5-55ED-4A57-8BEF-F4EBF5AF625A}">
      <dsp:nvSpPr>
        <dsp:cNvPr id="0" name=""/>
        <dsp:cNvSpPr/>
      </dsp:nvSpPr>
      <dsp:spPr>
        <a:xfrm>
          <a:off x="0" y="1184947"/>
          <a:ext cx="6041371" cy="1183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latin typeface="+mj-lt"/>
            </a:rPr>
            <a:t>ESG II. </a:t>
          </a:r>
          <a:r>
            <a:rPr lang="en-GB" sz="3200" kern="1200" dirty="0" err="1">
              <a:latin typeface="+mj-lt"/>
            </a:rPr>
            <a:t>dio</a:t>
          </a:r>
          <a:r>
            <a:rPr lang="en-GB" sz="3200" kern="1200" dirty="0">
              <a:latin typeface="+mj-lt"/>
            </a:rPr>
            <a:t> – </a:t>
          </a:r>
          <a:r>
            <a:rPr lang="en-GB" sz="3200" kern="1200" dirty="0" err="1">
              <a:latin typeface="+mj-lt"/>
            </a:rPr>
            <a:t>vanjsko</a:t>
          </a:r>
          <a:r>
            <a:rPr lang="en-GB" sz="3200" kern="1200" dirty="0">
              <a:latin typeface="+mj-lt"/>
            </a:rPr>
            <a:t> </a:t>
          </a:r>
          <a:r>
            <a:rPr lang="en-GB" sz="3200" kern="1200" dirty="0" err="1">
              <a:latin typeface="+mj-lt"/>
            </a:rPr>
            <a:t>osiguravanje</a:t>
          </a:r>
          <a:r>
            <a:rPr lang="en-GB" sz="3200" kern="1200" dirty="0">
              <a:latin typeface="+mj-lt"/>
            </a:rPr>
            <a:t> </a:t>
          </a:r>
          <a:r>
            <a:rPr lang="en-GB" sz="3200" kern="1200" dirty="0" err="1">
              <a:latin typeface="+mj-lt"/>
            </a:rPr>
            <a:t>kvalitete</a:t>
          </a:r>
          <a:endParaRPr lang="en-US" sz="3200" kern="1200" dirty="0">
            <a:latin typeface="+mj-lt"/>
          </a:endParaRPr>
        </a:p>
      </dsp:txBody>
      <dsp:txXfrm>
        <a:off x="0" y="1184947"/>
        <a:ext cx="6041371" cy="1183213"/>
      </dsp:txXfrm>
    </dsp:sp>
    <dsp:sp modelId="{973E67EF-6873-448C-A0BE-F8E1A6CD8FE4}">
      <dsp:nvSpPr>
        <dsp:cNvPr id="0" name=""/>
        <dsp:cNvSpPr/>
      </dsp:nvSpPr>
      <dsp:spPr>
        <a:xfrm>
          <a:off x="0" y="2368161"/>
          <a:ext cx="6041371" cy="0"/>
        </a:xfrm>
        <a:prstGeom prst="line">
          <a:avLst/>
        </a:prstGeom>
        <a:solidFill>
          <a:schemeClr val="accent3">
            <a:shade val="50000"/>
            <a:hueOff val="-151217"/>
            <a:satOff val="-2883"/>
            <a:lumOff val="29027"/>
            <a:alphaOff val="0"/>
          </a:schemeClr>
        </a:solidFill>
        <a:ln w="12700" cap="flat" cmpd="sng" algn="ctr">
          <a:solidFill>
            <a:schemeClr val="accent3">
              <a:shade val="50000"/>
              <a:hueOff val="-151217"/>
              <a:satOff val="-2883"/>
              <a:lumOff val="2902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80D1EB-85CD-46A6-AC0C-65E1B1A84DA9}">
      <dsp:nvSpPr>
        <dsp:cNvPr id="0" name=""/>
        <dsp:cNvSpPr/>
      </dsp:nvSpPr>
      <dsp:spPr>
        <a:xfrm>
          <a:off x="0" y="2368161"/>
          <a:ext cx="6041371" cy="1183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latin typeface="+mj-lt"/>
            </a:rPr>
            <a:t>ESG III. </a:t>
          </a:r>
          <a:r>
            <a:rPr lang="en-GB" sz="3200" kern="1200" dirty="0" err="1">
              <a:latin typeface="+mj-lt"/>
            </a:rPr>
            <a:t>dio</a:t>
          </a:r>
          <a:r>
            <a:rPr lang="en-GB" sz="3200" kern="1200" dirty="0">
              <a:latin typeface="+mj-lt"/>
            </a:rPr>
            <a:t> – </a:t>
          </a:r>
          <a:r>
            <a:rPr lang="en-GB" sz="3200" kern="1200" dirty="0" err="1">
              <a:latin typeface="+mj-lt"/>
            </a:rPr>
            <a:t>agencije</a:t>
          </a:r>
          <a:r>
            <a:rPr lang="en-GB" sz="3200" kern="1200" dirty="0">
              <a:latin typeface="+mj-lt"/>
            </a:rPr>
            <a:t> za </a:t>
          </a:r>
          <a:r>
            <a:rPr lang="en-GB" sz="3200" kern="1200" dirty="0" err="1">
              <a:latin typeface="+mj-lt"/>
            </a:rPr>
            <a:t>osiguravanje</a:t>
          </a:r>
          <a:r>
            <a:rPr lang="en-GB" sz="3200" kern="1200" dirty="0">
              <a:latin typeface="+mj-lt"/>
            </a:rPr>
            <a:t> </a:t>
          </a:r>
          <a:r>
            <a:rPr lang="en-GB" sz="3200" kern="1200" dirty="0" err="1">
              <a:latin typeface="+mj-lt"/>
            </a:rPr>
            <a:t>kvalitete</a:t>
          </a:r>
          <a:endParaRPr lang="en-US" sz="3200" kern="1200" dirty="0">
            <a:latin typeface="+mj-lt"/>
          </a:endParaRPr>
        </a:p>
      </dsp:txBody>
      <dsp:txXfrm>
        <a:off x="0" y="2368161"/>
        <a:ext cx="6041371" cy="11832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D0A4A5-6103-4B39-8DFE-B88A25E75B9A}">
      <dsp:nvSpPr>
        <dsp:cNvPr id="0" name=""/>
        <dsp:cNvSpPr/>
      </dsp:nvSpPr>
      <dsp:spPr>
        <a:xfrm>
          <a:off x="-16629" y="454220"/>
          <a:ext cx="4587208" cy="2912877"/>
        </a:xfrm>
        <a:prstGeom prst="roundRect">
          <a:avLst>
            <a:gd name="adj" fmla="val 10000"/>
          </a:avLst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413C9F-11B7-471B-B3F7-1C0B8B8D062F}">
      <dsp:nvSpPr>
        <dsp:cNvPr id="0" name=""/>
        <dsp:cNvSpPr/>
      </dsp:nvSpPr>
      <dsp:spPr>
        <a:xfrm>
          <a:off x="493060" y="938426"/>
          <a:ext cx="4587208" cy="2912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2400" kern="1200" dirty="0" err="1">
              <a:latin typeface="+mj-lt"/>
            </a:rPr>
            <a:t>Utvrđuje</a:t>
          </a:r>
          <a:r>
            <a:rPr lang="en-GB" sz="2400" kern="1200" dirty="0">
              <a:latin typeface="+mj-lt"/>
            </a:rPr>
            <a:t> se </a:t>
          </a:r>
          <a:r>
            <a:rPr lang="en-GB" sz="2400" kern="1200" dirty="0" err="1">
              <a:latin typeface="+mj-lt"/>
            </a:rPr>
            <a:t>razina</a:t>
          </a:r>
          <a:r>
            <a:rPr lang="en-GB" sz="2400" kern="1200" dirty="0">
              <a:latin typeface="+mj-lt"/>
            </a:rPr>
            <a:t> </a:t>
          </a:r>
          <a:r>
            <a:rPr lang="en-GB" sz="2400" kern="1200" dirty="0" err="1">
              <a:latin typeface="+mj-lt"/>
            </a:rPr>
            <a:t>ispunjenosti</a:t>
          </a:r>
          <a:r>
            <a:rPr lang="en-GB" sz="2400" kern="1200" dirty="0">
              <a:latin typeface="+mj-lt"/>
            </a:rPr>
            <a:t> </a:t>
          </a:r>
          <a:endParaRPr lang="hr-HR" sz="2400" kern="1200" dirty="0">
            <a:latin typeface="+mj-lt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hr-HR" sz="2400" kern="1200" dirty="0">
              <a:latin typeface="+mj-lt"/>
            </a:rPr>
            <a:t> </a:t>
          </a:r>
          <a:r>
            <a:rPr lang="en-GB" sz="2400" kern="1200" dirty="0" err="1">
              <a:latin typeface="+mj-lt"/>
            </a:rPr>
            <a:t>standarda</a:t>
          </a:r>
          <a:r>
            <a:rPr lang="en-GB" sz="2400" kern="1200" dirty="0">
              <a:latin typeface="+mj-lt"/>
            </a:rPr>
            <a:t> </a:t>
          </a:r>
          <a:r>
            <a:rPr lang="en-GB" sz="2400" kern="1200" dirty="0" err="1">
              <a:latin typeface="+mj-lt"/>
            </a:rPr>
            <a:t>kvalitete</a:t>
          </a:r>
          <a:r>
            <a:rPr lang="hr-HR" sz="2400" kern="1200" dirty="0">
              <a:latin typeface="+mj-lt"/>
            </a:rPr>
            <a:t> visokog učilišta</a:t>
          </a:r>
          <a:r>
            <a:rPr lang="en-GB" sz="2400" kern="1200" dirty="0">
              <a:latin typeface="+mj-lt"/>
            </a:rPr>
            <a:t> 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2400" kern="1200" dirty="0">
            <a:latin typeface="+mj-lt"/>
          </a:endParaRPr>
        </a:p>
      </dsp:txBody>
      <dsp:txXfrm>
        <a:off x="578375" y="1023741"/>
        <a:ext cx="4416578" cy="2742247"/>
      </dsp:txXfrm>
    </dsp:sp>
    <dsp:sp modelId="{ACA5EA9E-8520-4D79-A0D4-A0284E7B1E17}">
      <dsp:nvSpPr>
        <dsp:cNvPr id="0" name=""/>
        <dsp:cNvSpPr/>
      </dsp:nvSpPr>
      <dsp:spPr>
        <a:xfrm>
          <a:off x="5607894" y="478601"/>
          <a:ext cx="4587208" cy="2912877"/>
        </a:xfrm>
        <a:prstGeom prst="roundRect">
          <a:avLst>
            <a:gd name="adj" fmla="val 10000"/>
          </a:avLst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E32C98-277A-47BC-8FE3-6327EEC7D064}">
      <dsp:nvSpPr>
        <dsp:cNvPr id="0" name=""/>
        <dsp:cNvSpPr/>
      </dsp:nvSpPr>
      <dsp:spPr>
        <a:xfrm>
          <a:off x="6117584" y="962807"/>
          <a:ext cx="4587208" cy="2912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hr-HR" sz="2400" kern="1200" dirty="0">
              <a:latin typeface="+mj-lt"/>
            </a:rPr>
            <a:t>Obuhvaća analizu kvalitete, donošenje ocjene kvalitete te preporuka za unaprjeđenje</a:t>
          </a:r>
          <a:endParaRPr lang="en-US" sz="2400" kern="1200" dirty="0">
            <a:latin typeface="+mj-lt"/>
          </a:endParaRPr>
        </a:p>
      </dsp:txBody>
      <dsp:txXfrm>
        <a:off x="6202899" y="1048122"/>
        <a:ext cx="4416578" cy="27422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D3CC82-9B8B-41BE-97FB-6679190D0052}">
      <dsp:nvSpPr>
        <dsp:cNvPr id="0" name=""/>
        <dsp:cNvSpPr/>
      </dsp:nvSpPr>
      <dsp:spPr>
        <a:xfrm>
          <a:off x="0" y="68549"/>
          <a:ext cx="6581776" cy="7370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/>
            <a:t>Prestaju vrijediti;</a:t>
          </a:r>
          <a:endParaRPr lang="en-US" sz="3000" kern="1200"/>
        </a:p>
      </dsp:txBody>
      <dsp:txXfrm>
        <a:off x="35982" y="104531"/>
        <a:ext cx="6509812" cy="665135"/>
      </dsp:txXfrm>
    </dsp:sp>
    <dsp:sp modelId="{94415CFA-1FE6-46EC-8B30-D84A55EA6D51}">
      <dsp:nvSpPr>
        <dsp:cNvPr id="0" name=""/>
        <dsp:cNvSpPr/>
      </dsp:nvSpPr>
      <dsp:spPr>
        <a:xfrm>
          <a:off x="0" y="805649"/>
          <a:ext cx="6581776" cy="3850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8971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2300" kern="1200"/>
            <a:t>Pravilnik o sadržaju dopusnice, te uvjetima za izdavanje dopusnice za obavljanje djelatnosti visokog obrazovanja, izvođenje studijskih programa i reakreditaciju visokih učilišta</a:t>
          </a:r>
          <a:endParaRPr lang="en-US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2300" kern="1200"/>
            <a:t>Pravilnik o uvjetima za izdavanje dopusnice za obavljanje znanstvene djelatnosti, uvjetima za reakreditaciju znanstvenih organizacija i sadržaju dopusnice</a:t>
          </a:r>
          <a:endParaRPr lang="en-US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2300" kern="1200"/>
            <a:t>Zakonom su propisani minimalni kriteriji </a:t>
          </a:r>
          <a:endParaRPr lang="en-US" sz="2300" kern="1200"/>
        </a:p>
      </dsp:txBody>
      <dsp:txXfrm>
        <a:off x="0" y="805649"/>
        <a:ext cx="6581776" cy="38502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D8BBD3-8F1F-4767-9C97-BEAE804F0BBC}">
      <dsp:nvSpPr>
        <dsp:cNvPr id="0" name=""/>
        <dsp:cNvSpPr/>
      </dsp:nvSpPr>
      <dsp:spPr>
        <a:xfrm>
          <a:off x="0" y="676"/>
          <a:ext cx="7540247" cy="0"/>
        </a:xfrm>
        <a:prstGeom prst="lin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2A2B1D-2ADF-487E-93FF-EF05225D7213}">
      <dsp:nvSpPr>
        <dsp:cNvPr id="0" name=""/>
        <dsp:cNvSpPr/>
      </dsp:nvSpPr>
      <dsp:spPr>
        <a:xfrm>
          <a:off x="0" y="676"/>
          <a:ext cx="7540247" cy="1108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>
              <a:latin typeface="Univers Condensed"/>
              <a:cs typeface="Calibri"/>
            </a:rPr>
            <a:t>Misija</a:t>
          </a:r>
          <a:r>
            <a:rPr lang="hr-HR" sz="2400" kern="1200" dirty="0">
              <a:latin typeface="Univers Condensed"/>
              <a:cs typeface="Calibri"/>
            </a:rPr>
            <a:t> i strateško planiranje</a:t>
          </a:r>
          <a:endParaRPr lang="en-US" sz="2400" kern="1200" dirty="0">
            <a:latin typeface="Univers Condensed"/>
            <a:cs typeface="Calibri"/>
          </a:endParaRPr>
        </a:p>
      </dsp:txBody>
      <dsp:txXfrm>
        <a:off x="0" y="676"/>
        <a:ext cx="7540247" cy="1108517"/>
      </dsp:txXfrm>
    </dsp:sp>
    <dsp:sp modelId="{0E90EE08-3C0A-4CF9-84F3-C0692D5547B3}">
      <dsp:nvSpPr>
        <dsp:cNvPr id="0" name=""/>
        <dsp:cNvSpPr/>
      </dsp:nvSpPr>
      <dsp:spPr>
        <a:xfrm>
          <a:off x="0" y="1109194"/>
          <a:ext cx="7540247" cy="0"/>
        </a:xfrm>
        <a:prstGeom prst="line">
          <a:avLst/>
        </a:prstGeom>
        <a:solidFill>
          <a:schemeClr val="accent2">
            <a:shade val="50000"/>
            <a:hueOff val="230041"/>
            <a:satOff val="-11518"/>
            <a:lumOff val="20406"/>
            <a:alphaOff val="0"/>
          </a:schemeClr>
        </a:solidFill>
        <a:ln w="12700" cap="flat" cmpd="sng" algn="ctr">
          <a:solidFill>
            <a:schemeClr val="accent2">
              <a:shade val="50000"/>
              <a:hueOff val="230041"/>
              <a:satOff val="-11518"/>
              <a:lumOff val="204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3367C8-0428-4CE2-8104-5755734C3A86}">
      <dsp:nvSpPr>
        <dsp:cNvPr id="0" name=""/>
        <dsp:cNvSpPr/>
      </dsp:nvSpPr>
      <dsp:spPr>
        <a:xfrm>
          <a:off x="0" y="1109194"/>
          <a:ext cx="7540247" cy="1108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Univers Condensed"/>
              <a:cs typeface="Calibri"/>
            </a:rPr>
            <a:t>U</a:t>
          </a:r>
          <a:r>
            <a:rPr lang="hr-HR" sz="2400" kern="1200" dirty="0">
              <a:latin typeface="Univers Condensed"/>
              <a:cs typeface="Calibri"/>
            </a:rPr>
            <a:t>nutarnji ustroj </a:t>
          </a:r>
          <a:r>
            <a:rPr lang="en-GB" sz="2400" kern="1200" dirty="0" err="1">
              <a:latin typeface="Univers Condensed"/>
              <a:cs typeface="Calibri"/>
            </a:rPr>
            <a:t>i</a:t>
          </a:r>
          <a:r>
            <a:rPr lang="en-GB" sz="2400" kern="1200" dirty="0">
              <a:latin typeface="Univers Condensed"/>
              <a:cs typeface="Calibri"/>
            </a:rPr>
            <a:t> </a:t>
          </a:r>
          <a:r>
            <a:rPr lang="en-GB" sz="2400" kern="1200" dirty="0" err="1">
              <a:latin typeface="Univers Condensed"/>
              <a:cs typeface="Calibri"/>
            </a:rPr>
            <a:t>upravljanje</a:t>
          </a:r>
          <a:r>
            <a:rPr lang="hr-HR" sz="2400" kern="1200" dirty="0">
              <a:latin typeface="Univers Condensed"/>
              <a:cs typeface="Calibri"/>
            </a:rPr>
            <a:t> visokim učilištem</a:t>
          </a:r>
          <a:endParaRPr lang="en-US" sz="2400" kern="1200" dirty="0">
            <a:latin typeface="Univers Condensed"/>
            <a:cs typeface="Calibri"/>
          </a:endParaRPr>
        </a:p>
      </dsp:txBody>
      <dsp:txXfrm>
        <a:off x="0" y="1109194"/>
        <a:ext cx="7540247" cy="1108517"/>
      </dsp:txXfrm>
    </dsp:sp>
    <dsp:sp modelId="{5341C948-48DC-4F38-BADB-26EA9A1E4792}">
      <dsp:nvSpPr>
        <dsp:cNvPr id="0" name=""/>
        <dsp:cNvSpPr/>
      </dsp:nvSpPr>
      <dsp:spPr>
        <a:xfrm>
          <a:off x="0" y="2217711"/>
          <a:ext cx="7540247" cy="0"/>
        </a:xfrm>
        <a:prstGeom prst="line">
          <a:avLst/>
        </a:prstGeom>
        <a:solidFill>
          <a:schemeClr val="accent2">
            <a:shade val="50000"/>
            <a:hueOff val="460081"/>
            <a:satOff val="-23037"/>
            <a:lumOff val="40811"/>
            <a:alphaOff val="0"/>
          </a:schemeClr>
        </a:solidFill>
        <a:ln w="12700" cap="flat" cmpd="sng" algn="ctr">
          <a:solidFill>
            <a:schemeClr val="accent2">
              <a:shade val="50000"/>
              <a:hueOff val="460081"/>
              <a:satOff val="-23037"/>
              <a:lumOff val="4081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4682C-95A6-43BB-A1F5-67D071EEA3E1}">
      <dsp:nvSpPr>
        <dsp:cNvPr id="0" name=""/>
        <dsp:cNvSpPr/>
      </dsp:nvSpPr>
      <dsp:spPr>
        <a:xfrm>
          <a:off x="0" y="2217711"/>
          <a:ext cx="7540247" cy="1108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>
              <a:latin typeface="Univers Condensed"/>
              <a:cs typeface="Calibri"/>
            </a:rPr>
            <a:t>Sustav</a:t>
          </a:r>
          <a:r>
            <a:rPr lang="hr-HR" sz="2400" kern="1200" dirty="0">
              <a:latin typeface="Univers Condensed"/>
              <a:cs typeface="Calibri"/>
            </a:rPr>
            <a:t> unutarnjeg osiguravanja kvalitete i razvoj kulture kvalitete</a:t>
          </a:r>
          <a:endParaRPr lang="en-US" sz="2400" kern="1200" dirty="0">
            <a:latin typeface="Univers Condensed"/>
            <a:cs typeface="Calibri"/>
          </a:endParaRPr>
        </a:p>
      </dsp:txBody>
      <dsp:txXfrm>
        <a:off x="0" y="2217711"/>
        <a:ext cx="7540247" cy="1108517"/>
      </dsp:txXfrm>
    </dsp:sp>
    <dsp:sp modelId="{EBAE6295-C906-4C01-8F3A-45FD3D2CC405}">
      <dsp:nvSpPr>
        <dsp:cNvPr id="0" name=""/>
        <dsp:cNvSpPr/>
      </dsp:nvSpPr>
      <dsp:spPr>
        <a:xfrm>
          <a:off x="0" y="3326229"/>
          <a:ext cx="7540247" cy="0"/>
        </a:xfrm>
        <a:prstGeom prst="line">
          <a:avLst/>
        </a:prstGeom>
        <a:solidFill>
          <a:schemeClr val="accent2">
            <a:shade val="50000"/>
            <a:hueOff val="460081"/>
            <a:satOff val="-23037"/>
            <a:lumOff val="40811"/>
            <a:alphaOff val="0"/>
          </a:schemeClr>
        </a:solidFill>
        <a:ln w="12700" cap="flat" cmpd="sng" algn="ctr">
          <a:solidFill>
            <a:schemeClr val="accent2">
              <a:shade val="50000"/>
              <a:hueOff val="460081"/>
              <a:satOff val="-23037"/>
              <a:lumOff val="4081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6E3D3-6C05-407D-A72D-7B0D48D6CDF6}">
      <dsp:nvSpPr>
        <dsp:cNvPr id="0" name=""/>
        <dsp:cNvSpPr/>
      </dsp:nvSpPr>
      <dsp:spPr>
        <a:xfrm>
          <a:off x="0" y="3326229"/>
          <a:ext cx="7540247" cy="1108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Univers Condensed"/>
              <a:cs typeface="Calibri"/>
            </a:rPr>
            <a:t>Prikupljanje, analiziranje i korištenje podataka za </a:t>
          </a:r>
          <a:r>
            <a:rPr lang="hr-HR" sz="2400" kern="1200" dirty="0" err="1">
              <a:latin typeface="Univers Condensed"/>
              <a:cs typeface="Calibri"/>
            </a:rPr>
            <a:t>unapređivanj</a:t>
          </a:r>
          <a:r>
            <a:rPr lang="en-GB" sz="2400" kern="1200" dirty="0">
              <a:latin typeface="Univers Condensed"/>
              <a:cs typeface="Calibri"/>
            </a:rPr>
            <a:t>e</a:t>
          </a:r>
          <a:r>
            <a:rPr lang="hr-HR" sz="2400" kern="1200" dirty="0">
              <a:latin typeface="Univers Condensed"/>
              <a:cs typeface="Calibri"/>
            </a:rPr>
            <a:t> te informiranje javnosti</a:t>
          </a:r>
          <a:endParaRPr lang="en-US" sz="2400" kern="1200" dirty="0">
            <a:latin typeface="Univers Condensed"/>
            <a:cs typeface="Calibri"/>
          </a:endParaRPr>
        </a:p>
      </dsp:txBody>
      <dsp:txXfrm>
        <a:off x="0" y="3326229"/>
        <a:ext cx="7540247" cy="1108517"/>
      </dsp:txXfrm>
    </dsp:sp>
    <dsp:sp modelId="{7989A86E-1ED7-4608-81A3-BEB4AD003CB3}">
      <dsp:nvSpPr>
        <dsp:cNvPr id="0" name=""/>
        <dsp:cNvSpPr/>
      </dsp:nvSpPr>
      <dsp:spPr>
        <a:xfrm>
          <a:off x="0" y="4434746"/>
          <a:ext cx="7540247" cy="0"/>
        </a:xfrm>
        <a:prstGeom prst="line">
          <a:avLst/>
        </a:prstGeom>
        <a:solidFill>
          <a:schemeClr val="accent2">
            <a:shade val="50000"/>
            <a:hueOff val="230041"/>
            <a:satOff val="-11518"/>
            <a:lumOff val="20406"/>
            <a:alphaOff val="0"/>
          </a:schemeClr>
        </a:solidFill>
        <a:ln w="12700" cap="flat" cmpd="sng" algn="ctr">
          <a:solidFill>
            <a:schemeClr val="accent2">
              <a:shade val="50000"/>
              <a:hueOff val="230041"/>
              <a:satOff val="-11518"/>
              <a:lumOff val="204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92EE8-AEDA-4BFC-A8EF-340AEEFE98C3}">
      <dsp:nvSpPr>
        <dsp:cNvPr id="0" name=""/>
        <dsp:cNvSpPr/>
      </dsp:nvSpPr>
      <dsp:spPr>
        <a:xfrm>
          <a:off x="0" y="4434746"/>
          <a:ext cx="7540247" cy="1108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Univers Condensed"/>
              <a:cs typeface="Calibri"/>
            </a:rPr>
            <a:t>Etičnost, akademski integritet i slobode</a:t>
          </a:r>
          <a:endParaRPr lang="en-US" sz="2400" kern="1200" dirty="0">
            <a:latin typeface="Univers Condensed"/>
            <a:cs typeface="Calibri"/>
          </a:endParaRPr>
        </a:p>
      </dsp:txBody>
      <dsp:txXfrm>
        <a:off x="0" y="4434746"/>
        <a:ext cx="7540247" cy="110851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D8BBD3-8F1F-4767-9C97-BEAE804F0BBC}">
      <dsp:nvSpPr>
        <dsp:cNvPr id="0" name=""/>
        <dsp:cNvSpPr/>
      </dsp:nvSpPr>
      <dsp:spPr>
        <a:xfrm>
          <a:off x="0" y="676"/>
          <a:ext cx="7540247" cy="0"/>
        </a:xfrm>
        <a:prstGeom prst="lin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2A2B1D-2ADF-487E-93FF-EF05225D7213}">
      <dsp:nvSpPr>
        <dsp:cNvPr id="0" name=""/>
        <dsp:cNvSpPr/>
      </dsp:nvSpPr>
      <dsp:spPr>
        <a:xfrm>
          <a:off x="0" y="676"/>
          <a:ext cx="7540247" cy="1108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Univers Condensed"/>
              <a:cs typeface="Calibri"/>
            </a:rPr>
            <a:t>Predviđeni ishodi učenja studijskog programa (razina i profil)</a:t>
          </a:r>
          <a:endParaRPr lang="en-US" sz="2400" kern="1200" dirty="0">
            <a:latin typeface="Univers Condensed"/>
            <a:cs typeface="Calibri"/>
          </a:endParaRPr>
        </a:p>
      </dsp:txBody>
      <dsp:txXfrm>
        <a:off x="0" y="676"/>
        <a:ext cx="7540247" cy="1108517"/>
      </dsp:txXfrm>
    </dsp:sp>
    <dsp:sp modelId="{0E90EE08-3C0A-4CF9-84F3-C0692D5547B3}">
      <dsp:nvSpPr>
        <dsp:cNvPr id="0" name=""/>
        <dsp:cNvSpPr/>
      </dsp:nvSpPr>
      <dsp:spPr>
        <a:xfrm>
          <a:off x="0" y="1109194"/>
          <a:ext cx="7540247" cy="0"/>
        </a:xfrm>
        <a:prstGeom prst="line">
          <a:avLst/>
        </a:prstGeom>
        <a:solidFill>
          <a:schemeClr val="accent2">
            <a:shade val="50000"/>
            <a:hueOff val="230041"/>
            <a:satOff val="-11518"/>
            <a:lumOff val="20406"/>
            <a:alphaOff val="0"/>
          </a:schemeClr>
        </a:solidFill>
        <a:ln w="12700" cap="flat" cmpd="sng" algn="ctr">
          <a:solidFill>
            <a:schemeClr val="accent2">
              <a:shade val="50000"/>
              <a:hueOff val="230041"/>
              <a:satOff val="-11518"/>
              <a:lumOff val="204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3367C8-0428-4CE2-8104-5755734C3A86}">
      <dsp:nvSpPr>
        <dsp:cNvPr id="0" name=""/>
        <dsp:cNvSpPr/>
      </dsp:nvSpPr>
      <dsp:spPr>
        <a:xfrm>
          <a:off x="0" y="1109194"/>
          <a:ext cx="7540247" cy="1108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Univers Condensed"/>
              <a:cs typeface="Calibri"/>
            </a:rPr>
            <a:t>Planiranje i razvoj novih te praćenje i revizija postojećih studijskih programa</a:t>
          </a:r>
          <a:endParaRPr lang="en-US" sz="2400" kern="1200" dirty="0">
            <a:latin typeface="Univers Condensed"/>
            <a:cs typeface="Calibri"/>
          </a:endParaRPr>
        </a:p>
      </dsp:txBody>
      <dsp:txXfrm>
        <a:off x="0" y="1109194"/>
        <a:ext cx="7540247" cy="1108517"/>
      </dsp:txXfrm>
    </dsp:sp>
    <dsp:sp modelId="{5341C948-48DC-4F38-BADB-26EA9A1E4792}">
      <dsp:nvSpPr>
        <dsp:cNvPr id="0" name=""/>
        <dsp:cNvSpPr/>
      </dsp:nvSpPr>
      <dsp:spPr>
        <a:xfrm>
          <a:off x="0" y="2217711"/>
          <a:ext cx="7540247" cy="0"/>
        </a:xfrm>
        <a:prstGeom prst="line">
          <a:avLst/>
        </a:prstGeom>
        <a:solidFill>
          <a:schemeClr val="accent2">
            <a:shade val="50000"/>
            <a:hueOff val="460081"/>
            <a:satOff val="-23037"/>
            <a:lumOff val="40811"/>
            <a:alphaOff val="0"/>
          </a:schemeClr>
        </a:solidFill>
        <a:ln w="12700" cap="flat" cmpd="sng" algn="ctr">
          <a:solidFill>
            <a:schemeClr val="accent2">
              <a:shade val="50000"/>
              <a:hueOff val="460081"/>
              <a:satOff val="-23037"/>
              <a:lumOff val="4081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4682C-95A6-43BB-A1F5-67D071EEA3E1}">
      <dsp:nvSpPr>
        <dsp:cNvPr id="0" name=""/>
        <dsp:cNvSpPr/>
      </dsp:nvSpPr>
      <dsp:spPr>
        <a:xfrm>
          <a:off x="0" y="2217711"/>
          <a:ext cx="7540247" cy="1108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Univers Condensed"/>
              <a:cs typeface="Calibri"/>
            </a:rPr>
            <a:t>S</a:t>
          </a:r>
          <a:r>
            <a:rPr lang="hr-HR" sz="2400" kern="1200" dirty="0" err="1">
              <a:latin typeface="Univers Condensed"/>
              <a:cs typeface="Calibri"/>
            </a:rPr>
            <a:t>tudentska</a:t>
          </a:r>
          <a:r>
            <a:rPr lang="hr-HR" sz="2400" kern="1200" dirty="0">
              <a:latin typeface="Univers Condensed"/>
              <a:cs typeface="Calibri"/>
            </a:rPr>
            <a:t>/stručna praksa</a:t>
          </a:r>
          <a:endParaRPr lang="en-US" sz="2400" kern="1200" dirty="0">
            <a:latin typeface="Univers Condensed"/>
            <a:cs typeface="Calibri"/>
          </a:endParaRPr>
        </a:p>
      </dsp:txBody>
      <dsp:txXfrm>
        <a:off x="0" y="2217711"/>
        <a:ext cx="7540247" cy="1108517"/>
      </dsp:txXfrm>
    </dsp:sp>
    <dsp:sp modelId="{EBAE6295-C906-4C01-8F3A-45FD3D2CC405}">
      <dsp:nvSpPr>
        <dsp:cNvPr id="0" name=""/>
        <dsp:cNvSpPr/>
      </dsp:nvSpPr>
      <dsp:spPr>
        <a:xfrm>
          <a:off x="0" y="3326229"/>
          <a:ext cx="7540247" cy="0"/>
        </a:xfrm>
        <a:prstGeom prst="line">
          <a:avLst/>
        </a:prstGeom>
        <a:solidFill>
          <a:schemeClr val="accent2">
            <a:shade val="50000"/>
            <a:hueOff val="460081"/>
            <a:satOff val="-23037"/>
            <a:lumOff val="40811"/>
            <a:alphaOff val="0"/>
          </a:schemeClr>
        </a:solidFill>
        <a:ln w="12700" cap="flat" cmpd="sng" algn="ctr">
          <a:solidFill>
            <a:schemeClr val="accent2">
              <a:shade val="50000"/>
              <a:hueOff val="460081"/>
              <a:satOff val="-23037"/>
              <a:lumOff val="4081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6E3D3-6C05-407D-A72D-7B0D48D6CDF6}">
      <dsp:nvSpPr>
        <dsp:cNvPr id="0" name=""/>
        <dsp:cNvSpPr/>
      </dsp:nvSpPr>
      <dsp:spPr>
        <a:xfrm>
          <a:off x="0" y="3326229"/>
          <a:ext cx="7540247" cy="1108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Univers Condensed"/>
              <a:cs typeface="Calibri"/>
            </a:rPr>
            <a:t>Osiguravanje kvalitete </a:t>
          </a:r>
          <a:r>
            <a:rPr lang="hr-HR" sz="2400" kern="1200" dirty="0" err="1">
              <a:latin typeface="Univers Condensed"/>
              <a:cs typeface="Calibri"/>
            </a:rPr>
            <a:t>cjeloživotnog</a:t>
          </a:r>
          <a:r>
            <a:rPr lang="hr-HR" sz="2400" kern="1200" dirty="0">
              <a:latin typeface="Univers Condensed"/>
              <a:cs typeface="Calibri"/>
            </a:rPr>
            <a:t> učenja</a:t>
          </a:r>
          <a:endParaRPr lang="en-US" sz="2400" kern="1200" dirty="0">
            <a:latin typeface="Univers Condensed"/>
            <a:cs typeface="Calibri"/>
          </a:endParaRPr>
        </a:p>
      </dsp:txBody>
      <dsp:txXfrm>
        <a:off x="0" y="3326229"/>
        <a:ext cx="7540247" cy="1108517"/>
      </dsp:txXfrm>
    </dsp:sp>
    <dsp:sp modelId="{7989A86E-1ED7-4608-81A3-BEB4AD003CB3}">
      <dsp:nvSpPr>
        <dsp:cNvPr id="0" name=""/>
        <dsp:cNvSpPr/>
      </dsp:nvSpPr>
      <dsp:spPr>
        <a:xfrm>
          <a:off x="0" y="4434746"/>
          <a:ext cx="7540247" cy="0"/>
        </a:xfrm>
        <a:prstGeom prst="line">
          <a:avLst/>
        </a:prstGeom>
        <a:solidFill>
          <a:schemeClr val="accent2">
            <a:shade val="50000"/>
            <a:hueOff val="230041"/>
            <a:satOff val="-11518"/>
            <a:lumOff val="20406"/>
            <a:alphaOff val="0"/>
          </a:schemeClr>
        </a:solidFill>
        <a:ln w="12700" cap="flat" cmpd="sng" algn="ctr">
          <a:solidFill>
            <a:schemeClr val="accent2">
              <a:shade val="50000"/>
              <a:hueOff val="230041"/>
              <a:satOff val="-11518"/>
              <a:lumOff val="204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92EE8-AEDA-4BFC-A8EF-340AEEFE98C3}">
      <dsp:nvSpPr>
        <dsp:cNvPr id="0" name=""/>
        <dsp:cNvSpPr/>
      </dsp:nvSpPr>
      <dsp:spPr>
        <a:xfrm>
          <a:off x="0" y="4434746"/>
          <a:ext cx="7540247" cy="1108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>
            <a:latin typeface="Univers Condensed"/>
            <a:cs typeface="Calibri"/>
          </a:endParaRPr>
        </a:p>
      </dsp:txBody>
      <dsp:txXfrm>
        <a:off x="0" y="4434746"/>
        <a:ext cx="7540247" cy="110851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6C247-E00C-4E2E-BAFB-CADFDB7DE989}">
      <dsp:nvSpPr>
        <dsp:cNvPr id="0" name=""/>
        <dsp:cNvSpPr/>
      </dsp:nvSpPr>
      <dsp:spPr>
        <a:xfrm>
          <a:off x="0" y="676"/>
          <a:ext cx="7540247" cy="0"/>
        </a:xfrm>
        <a:prstGeom prst="lin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036AD-8C5A-415D-8B2F-57DB228844F7}">
      <dsp:nvSpPr>
        <dsp:cNvPr id="0" name=""/>
        <dsp:cNvSpPr/>
      </dsp:nvSpPr>
      <dsp:spPr>
        <a:xfrm>
          <a:off x="0" y="676"/>
          <a:ext cx="7540247" cy="1108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Univers Condensed"/>
            </a:rPr>
            <a:t>Nastavne metode/poučavanje usmjereno na studenta</a:t>
          </a:r>
        </a:p>
      </dsp:txBody>
      <dsp:txXfrm>
        <a:off x="0" y="676"/>
        <a:ext cx="7540247" cy="1108517"/>
      </dsp:txXfrm>
    </dsp:sp>
    <dsp:sp modelId="{3CD8BBD3-8F1F-4767-9C97-BEAE804F0BBC}">
      <dsp:nvSpPr>
        <dsp:cNvPr id="0" name=""/>
        <dsp:cNvSpPr/>
      </dsp:nvSpPr>
      <dsp:spPr>
        <a:xfrm>
          <a:off x="0" y="1109194"/>
          <a:ext cx="7540247" cy="0"/>
        </a:xfrm>
        <a:prstGeom prst="line">
          <a:avLst/>
        </a:prstGeom>
        <a:solidFill>
          <a:schemeClr val="accent2">
            <a:shade val="50000"/>
            <a:hueOff val="230041"/>
            <a:satOff val="-11518"/>
            <a:lumOff val="20406"/>
            <a:alphaOff val="0"/>
          </a:schemeClr>
        </a:solidFill>
        <a:ln w="12700" cap="flat" cmpd="sng" algn="ctr">
          <a:solidFill>
            <a:schemeClr val="accent2">
              <a:shade val="50000"/>
              <a:hueOff val="230041"/>
              <a:satOff val="-11518"/>
              <a:lumOff val="204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2A2B1D-2ADF-487E-93FF-EF05225D7213}">
      <dsp:nvSpPr>
        <dsp:cNvPr id="0" name=""/>
        <dsp:cNvSpPr/>
      </dsp:nvSpPr>
      <dsp:spPr>
        <a:xfrm>
          <a:off x="0" y="1109194"/>
          <a:ext cx="7540247" cy="1108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+mj-lt"/>
            </a:rPr>
            <a:t>Objektivno i dosljedno vrednovanje i ocjenjivanje studentskih postignuća</a:t>
          </a:r>
        </a:p>
      </dsp:txBody>
      <dsp:txXfrm>
        <a:off x="0" y="1109194"/>
        <a:ext cx="7540247" cy="1108517"/>
      </dsp:txXfrm>
    </dsp:sp>
    <dsp:sp modelId="{DF55F1DB-02D7-4CBA-AA30-D84F8680DA0D}">
      <dsp:nvSpPr>
        <dsp:cNvPr id="0" name=""/>
        <dsp:cNvSpPr/>
      </dsp:nvSpPr>
      <dsp:spPr>
        <a:xfrm>
          <a:off x="0" y="2217711"/>
          <a:ext cx="7540247" cy="0"/>
        </a:xfrm>
        <a:prstGeom prst="line">
          <a:avLst/>
        </a:prstGeom>
        <a:solidFill>
          <a:schemeClr val="accent2">
            <a:shade val="50000"/>
            <a:hueOff val="460081"/>
            <a:satOff val="-23037"/>
            <a:lumOff val="40811"/>
            <a:alphaOff val="0"/>
          </a:schemeClr>
        </a:solidFill>
        <a:ln w="12700" cap="flat" cmpd="sng" algn="ctr">
          <a:solidFill>
            <a:schemeClr val="accent2">
              <a:shade val="50000"/>
              <a:hueOff val="460081"/>
              <a:satOff val="-23037"/>
              <a:lumOff val="4081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D1DAD1-D04D-44B3-9E54-63B3144DCE92}">
      <dsp:nvSpPr>
        <dsp:cNvPr id="0" name=""/>
        <dsp:cNvSpPr/>
      </dsp:nvSpPr>
      <dsp:spPr>
        <a:xfrm>
          <a:off x="0" y="2217711"/>
          <a:ext cx="7540247" cy="1108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Univers Condensed"/>
            </a:rPr>
            <a:t>Upis studenata, priznavanje prethodnog učenja, napredovanje i certificiranje </a:t>
          </a:r>
        </a:p>
      </dsp:txBody>
      <dsp:txXfrm>
        <a:off x="0" y="2217711"/>
        <a:ext cx="7540247" cy="1108517"/>
      </dsp:txXfrm>
    </dsp:sp>
    <dsp:sp modelId="{EBAE6295-C906-4C01-8F3A-45FD3D2CC405}">
      <dsp:nvSpPr>
        <dsp:cNvPr id="0" name=""/>
        <dsp:cNvSpPr/>
      </dsp:nvSpPr>
      <dsp:spPr>
        <a:xfrm>
          <a:off x="0" y="3326229"/>
          <a:ext cx="7540247" cy="0"/>
        </a:xfrm>
        <a:prstGeom prst="line">
          <a:avLst/>
        </a:prstGeom>
        <a:solidFill>
          <a:schemeClr val="accent2">
            <a:shade val="50000"/>
            <a:hueOff val="460081"/>
            <a:satOff val="-23037"/>
            <a:lumOff val="40811"/>
            <a:alphaOff val="0"/>
          </a:schemeClr>
        </a:solidFill>
        <a:ln w="12700" cap="flat" cmpd="sng" algn="ctr">
          <a:solidFill>
            <a:schemeClr val="accent2">
              <a:shade val="50000"/>
              <a:hueOff val="460081"/>
              <a:satOff val="-23037"/>
              <a:lumOff val="4081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6E3D3-6C05-407D-A72D-7B0D48D6CDF6}">
      <dsp:nvSpPr>
        <dsp:cNvPr id="0" name=""/>
        <dsp:cNvSpPr/>
      </dsp:nvSpPr>
      <dsp:spPr>
        <a:xfrm>
          <a:off x="0" y="3326229"/>
          <a:ext cx="7540247" cy="1108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Univers Condensed"/>
            </a:rPr>
            <a:t>Podrška studentima</a:t>
          </a:r>
        </a:p>
      </dsp:txBody>
      <dsp:txXfrm>
        <a:off x="0" y="3326229"/>
        <a:ext cx="7540247" cy="1108517"/>
      </dsp:txXfrm>
    </dsp:sp>
    <dsp:sp modelId="{954E2FA9-EEB8-4943-A57C-272B8E3387D4}">
      <dsp:nvSpPr>
        <dsp:cNvPr id="0" name=""/>
        <dsp:cNvSpPr/>
      </dsp:nvSpPr>
      <dsp:spPr>
        <a:xfrm>
          <a:off x="0" y="4434746"/>
          <a:ext cx="7540247" cy="0"/>
        </a:xfrm>
        <a:prstGeom prst="line">
          <a:avLst/>
        </a:prstGeom>
        <a:solidFill>
          <a:schemeClr val="accent2">
            <a:shade val="50000"/>
            <a:hueOff val="230041"/>
            <a:satOff val="-11518"/>
            <a:lumOff val="20406"/>
            <a:alphaOff val="0"/>
          </a:schemeClr>
        </a:solidFill>
        <a:ln w="12700" cap="flat" cmpd="sng" algn="ctr">
          <a:solidFill>
            <a:schemeClr val="accent2">
              <a:shade val="50000"/>
              <a:hueOff val="230041"/>
              <a:satOff val="-11518"/>
              <a:lumOff val="204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E93CF-0AB6-43DB-9CF6-3BCCDBD444C1}">
      <dsp:nvSpPr>
        <dsp:cNvPr id="0" name=""/>
        <dsp:cNvSpPr/>
      </dsp:nvSpPr>
      <dsp:spPr>
        <a:xfrm>
          <a:off x="0" y="4434746"/>
          <a:ext cx="7540247" cy="1108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>
              <a:latin typeface="Univers Condensed"/>
            </a:rPr>
            <a:t>Međunarodna mobilnost</a:t>
          </a:r>
          <a:endParaRPr lang="hr-HR" sz="2400" kern="1200"/>
        </a:p>
      </dsp:txBody>
      <dsp:txXfrm>
        <a:off x="0" y="4434746"/>
        <a:ext cx="7540247" cy="110851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2FEC8-0BFE-49BA-ADCE-195DE7544E34}">
      <dsp:nvSpPr>
        <dsp:cNvPr id="0" name=""/>
        <dsp:cNvSpPr/>
      </dsp:nvSpPr>
      <dsp:spPr>
        <a:xfrm>
          <a:off x="0" y="2575"/>
          <a:ext cx="7271306" cy="0"/>
        </a:xfrm>
        <a:prstGeom prst="lin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71F2C7-0BAF-4F35-8699-C9C8986BC91A}">
      <dsp:nvSpPr>
        <dsp:cNvPr id="0" name=""/>
        <dsp:cNvSpPr/>
      </dsp:nvSpPr>
      <dsp:spPr>
        <a:xfrm>
          <a:off x="0" y="2575"/>
          <a:ext cx="7271306" cy="878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+mj-lt"/>
            </a:rPr>
            <a:t>Odgovarajući nastavnički kapaciteti</a:t>
          </a:r>
        </a:p>
      </dsp:txBody>
      <dsp:txXfrm>
        <a:off x="0" y="2575"/>
        <a:ext cx="7271306" cy="878308"/>
      </dsp:txXfrm>
    </dsp:sp>
    <dsp:sp modelId="{3BF6C247-E00C-4E2E-BAFB-CADFDB7DE989}">
      <dsp:nvSpPr>
        <dsp:cNvPr id="0" name=""/>
        <dsp:cNvSpPr/>
      </dsp:nvSpPr>
      <dsp:spPr>
        <a:xfrm>
          <a:off x="0" y="880883"/>
          <a:ext cx="7271306" cy="0"/>
        </a:xfrm>
        <a:prstGeom prst="line">
          <a:avLst/>
        </a:prstGeom>
        <a:solidFill>
          <a:schemeClr val="accent2">
            <a:shade val="50000"/>
            <a:hueOff val="191700"/>
            <a:satOff val="-9599"/>
            <a:lumOff val="17005"/>
            <a:alphaOff val="0"/>
          </a:schemeClr>
        </a:solidFill>
        <a:ln w="12700" cap="flat" cmpd="sng" algn="ctr">
          <a:solidFill>
            <a:schemeClr val="accent2">
              <a:shade val="50000"/>
              <a:hueOff val="191700"/>
              <a:satOff val="-9599"/>
              <a:lumOff val="170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036AD-8C5A-415D-8B2F-57DB228844F7}">
      <dsp:nvSpPr>
        <dsp:cNvPr id="0" name=""/>
        <dsp:cNvSpPr/>
      </dsp:nvSpPr>
      <dsp:spPr>
        <a:xfrm>
          <a:off x="0" y="880883"/>
          <a:ext cx="7271306" cy="878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+mj-lt"/>
            </a:rPr>
            <a:t>Objektivni i transparentni postupci zapošljavanja, napredovanja i reizbora nastavnika</a:t>
          </a:r>
        </a:p>
      </dsp:txBody>
      <dsp:txXfrm>
        <a:off x="0" y="880883"/>
        <a:ext cx="7271306" cy="878308"/>
      </dsp:txXfrm>
    </dsp:sp>
    <dsp:sp modelId="{C4766737-974C-4956-A96D-CB9D350CD28E}">
      <dsp:nvSpPr>
        <dsp:cNvPr id="0" name=""/>
        <dsp:cNvSpPr/>
      </dsp:nvSpPr>
      <dsp:spPr>
        <a:xfrm>
          <a:off x="0" y="1759191"/>
          <a:ext cx="7271306" cy="0"/>
        </a:xfrm>
        <a:prstGeom prst="line">
          <a:avLst/>
        </a:prstGeom>
        <a:solidFill>
          <a:schemeClr val="accent2">
            <a:shade val="50000"/>
            <a:hueOff val="383401"/>
            <a:satOff val="-19197"/>
            <a:lumOff val="34009"/>
            <a:alphaOff val="0"/>
          </a:schemeClr>
        </a:solidFill>
        <a:ln w="12700" cap="flat" cmpd="sng" algn="ctr">
          <a:solidFill>
            <a:schemeClr val="accent2">
              <a:shade val="50000"/>
              <a:hueOff val="383401"/>
              <a:satOff val="-19197"/>
              <a:lumOff val="340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E65528-ED14-45BD-A995-60433E4239BA}">
      <dsp:nvSpPr>
        <dsp:cNvPr id="0" name=""/>
        <dsp:cNvSpPr/>
      </dsp:nvSpPr>
      <dsp:spPr>
        <a:xfrm>
          <a:off x="0" y="1759191"/>
          <a:ext cx="7271306" cy="878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+mj-lt"/>
            </a:rPr>
            <a:t>Podrška nastavnicima u njihovom profesionalnom razvoju</a:t>
          </a:r>
        </a:p>
      </dsp:txBody>
      <dsp:txXfrm>
        <a:off x="0" y="1759191"/>
        <a:ext cx="7271306" cy="878308"/>
      </dsp:txXfrm>
    </dsp:sp>
    <dsp:sp modelId="{EBAE6295-C906-4C01-8F3A-45FD3D2CC405}">
      <dsp:nvSpPr>
        <dsp:cNvPr id="0" name=""/>
        <dsp:cNvSpPr/>
      </dsp:nvSpPr>
      <dsp:spPr>
        <a:xfrm>
          <a:off x="0" y="2637500"/>
          <a:ext cx="7271306" cy="0"/>
        </a:xfrm>
        <a:prstGeom prst="line">
          <a:avLst/>
        </a:prstGeom>
        <a:solidFill>
          <a:schemeClr val="accent2">
            <a:shade val="50000"/>
            <a:hueOff val="575101"/>
            <a:satOff val="-28796"/>
            <a:lumOff val="51014"/>
            <a:alphaOff val="0"/>
          </a:schemeClr>
        </a:solidFill>
        <a:ln w="12700" cap="flat" cmpd="sng" algn="ctr">
          <a:solidFill>
            <a:schemeClr val="accent2">
              <a:shade val="50000"/>
              <a:hueOff val="575101"/>
              <a:satOff val="-28796"/>
              <a:lumOff val="510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6E3D3-6C05-407D-A72D-7B0D48D6CDF6}">
      <dsp:nvSpPr>
        <dsp:cNvPr id="0" name=""/>
        <dsp:cNvSpPr/>
      </dsp:nvSpPr>
      <dsp:spPr>
        <a:xfrm>
          <a:off x="0" y="2637500"/>
          <a:ext cx="7271306" cy="878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+mj-lt"/>
            </a:rPr>
            <a:t>Odgovarajući prostor, oprema i infrastruktura</a:t>
          </a:r>
        </a:p>
      </dsp:txBody>
      <dsp:txXfrm>
        <a:off x="0" y="2637500"/>
        <a:ext cx="7271306" cy="878308"/>
      </dsp:txXfrm>
    </dsp:sp>
    <dsp:sp modelId="{5AD1A3F6-0ADF-43D4-A4C2-9D495F390761}">
      <dsp:nvSpPr>
        <dsp:cNvPr id="0" name=""/>
        <dsp:cNvSpPr/>
      </dsp:nvSpPr>
      <dsp:spPr>
        <a:xfrm>
          <a:off x="0" y="3515808"/>
          <a:ext cx="7271306" cy="0"/>
        </a:xfrm>
        <a:prstGeom prst="line">
          <a:avLst/>
        </a:prstGeom>
        <a:solidFill>
          <a:schemeClr val="accent2">
            <a:shade val="50000"/>
            <a:hueOff val="383401"/>
            <a:satOff val="-19197"/>
            <a:lumOff val="34009"/>
            <a:alphaOff val="0"/>
          </a:schemeClr>
        </a:solidFill>
        <a:ln w="12700" cap="flat" cmpd="sng" algn="ctr">
          <a:solidFill>
            <a:schemeClr val="accent2">
              <a:shade val="50000"/>
              <a:hueOff val="383401"/>
              <a:satOff val="-19197"/>
              <a:lumOff val="340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6A53E3-1C24-4D58-82DB-BB655CB95907}">
      <dsp:nvSpPr>
        <dsp:cNvPr id="0" name=""/>
        <dsp:cNvSpPr/>
      </dsp:nvSpPr>
      <dsp:spPr>
        <a:xfrm>
          <a:off x="0" y="3515808"/>
          <a:ext cx="7271306" cy="878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+mj-lt"/>
            </a:rPr>
            <a:t>Knjižnica i njezina dostupnost</a:t>
          </a:r>
        </a:p>
      </dsp:txBody>
      <dsp:txXfrm>
        <a:off x="0" y="3515808"/>
        <a:ext cx="7271306" cy="878308"/>
      </dsp:txXfrm>
    </dsp:sp>
    <dsp:sp modelId="{290E7D38-8CCD-46C9-ABCA-6990C12D988C}">
      <dsp:nvSpPr>
        <dsp:cNvPr id="0" name=""/>
        <dsp:cNvSpPr/>
      </dsp:nvSpPr>
      <dsp:spPr>
        <a:xfrm>
          <a:off x="0" y="4394116"/>
          <a:ext cx="7271306" cy="0"/>
        </a:xfrm>
        <a:prstGeom prst="line">
          <a:avLst/>
        </a:prstGeom>
        <a:solidFill>
          <a:schemeClr val="accent2">
            <a:shade val="50000"/>
            <a:hueOff val="191700"/>
            <a:satOff val="-9599"/>
            <a:lumOff val="17005"/>
            <a:alphaOff val="0"/>
          </a:schemeClr>
        </a:solidFill>
        <a:ln w="12700" cap="flat" cmpd="sng" algn="ctr">
          <a:solidFill>
            <a:schemeClr val="accent2">
              <a:shade val="50000"/>
              <a:hueOff val="191700"/>
              <a:satOff val="-9599"/>
              <a:lumOff val="170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FB43C3-4E6A-47E7-BD4C-E1230DA06AF6}">
      <dsp:nvSpPr>
        <dsp:cNvPr id="0" name=""/>
        <dsp:cNvSpPr/>
      </dsp:nvSpPr>
      <dsp:spPr>
        <a:xfrm>
          <a:off x="0" y="4394116"/>
          <a:ext cx="7271306" cy="878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+mj-lt"/>
            </a:rPr>
            <a:t>Održivo i transparentno upravljanje financijama </a:t>
          </a:r>
          <a:endParaRPr lang="en-GB" sz="2400" kern="1200" dirty="0">
            <a:latin typeface="+mj-lt"/>
          </a:endParaRPr>
        </a:p>
      </dsp:txBody>
      <dsp:txXfrm>
        <a:off x="0" y="4394116"/>
        <a:ext cx="7271306" cy="87830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2FC32-5C79-414E-9D28-6239E6283E0E}">
      <dsp:nvSpPr>
        <dsp:cNvPr id="0" name=""/>
        <dsp:cNvSpPr/>
      </dsp:nvSpPr>
      <dsp:spPr>
        <a:xfrm>
          <a:off x="0" y="0"/>
          <a:ext cx="7271306" cy="0"/>
        </a:xfrm>
        <a:prstGeom prst="lin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23CCB3-4951-4FB2-AFCA-91328941E00F}">
      <dsp:nvSpPr>
        <dsp:cNvPr id="0" name=""/>
        <dsp:cNvSpPr/>
      </dsp:nvSpPr>
      <dsp:spPr>
        <a:xfrm>
          <a:off x="0" y="0"/>
          <a:ext cx="7271306" cy="1318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P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repoznatljivo</a:t>
          </a: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st v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isoko</a:t>
          </a: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g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učilišt</a:t>
          </a: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a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po </a:t>
          </a: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znanstvenim, umjetničkim i stručnim postignućima na nacionalnoj i međunarodnoj razini</a:t>
          </a:r>
          <a:endParaRPr lang="en-US" sz="2400" kern="1200" dirty="0">
            <a:solidFill>
              <a:srgbClr val="000000"/>
            </a:solidFill>
            <a:latin typeface="+mj-lt"/>
            <a:cs typeface="Arial"/>
          </a:endParaRPr>
        </a:p>
      </dsp:txBody>
      <dsp:txXfrm>
        <a:off x="0" y="0"/>
        <a:ext cx="7271306" cy="1318750"/>
      </dsp:txXfrm>
    </dsp:sp>
    <dsp:sp modelId="{C4CCBA19-FEE4-471C-B495-2AA66C34D1BD}">
      <dsp:nvSpPr>
        <dsp:cNvPr id="0" name=""/>
        <dsp:cNvSpPr/>
      </dsp:nvSpPr>
      <dsp:spPr>
        <a:xfrm>
          <a:off x="0" y="1318750"/>
          <a:ext cx="7271306" cy="0"/>
        </a:xfrm>
        <a:prstGeom prst="line">
          <a:avLst/>
        </a:prstGeom>
        <a:solidFill>
          <a:schemeClr val="accent2">
            <a:shade val="50000"/>
            <a:hueOff val="287551"/>
            <a:satOff val="-14398"/>
            <a:lumOff val="25507"/>
            <a:alphaOff val="0"/>
          </a:schemeClr>
        </a:solidFill>
        <a:ln w="12700" cap="flat" cmpd="sng" algn="ctr">
          <a:solidFill>
            <a:schemeClr val="accent2">
              <a:shade val="50000"/>
              <a:hueOff val="287551"/>
              <a:satOff val="-14398"/>
              <a:lumOff val="255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A5B382-0116-4F15-95A6-880F54A8C4BD}">
      <dsp:nvSpPr>
        <dsp:cNvPr id="0" name=""/>
        <dsp:cNvSpPr/>
      </dsp:nvSpPr>
      <dsp:spPr>
        <a:xfrm>
          <a:off x="0" y="1318750"/>
          <a:ext cx="7271306" cy="1318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Utjecaj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na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gospodarstvo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i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društvo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u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cjel</a:t>
          </a:r>
          <a:r>
            <a:rPr lang="en-GB" sz="2400" kern="1200" dirty="0" err="1">
              <a:solidFill>
                <a:srgbClr val="000000"/>
              </a:solidFill>
              <a:latin typeface="Arial"/>
              <a:cs typeface="Arial"/>
            </a:rPr>
            <a:t>ini</a:t>
          </a:r>
          <a:endParaRPr lang="hr-HR" sz="24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0" y="1318750"/>
        <a:ext cx="7271306" cy="1318750"/>
      </dsp:txXfrm>
    </dsp:sp>
    <dsp:sp modelId="{1F8D51A9-614C-4257-A333-AC55053AA42D}">
      <dsp:nvSpPr>
        <dsp:cNvPr id="0" name=""/>
        <dsp:cNvSpPr/>
      </dsp:nvSpPr>
      <dsp:spPr>
        <a:xfrm>
          <a:off x="0" y="2637500"/>
          <a:ext cx="7271306" cy="0"/>
        </a:xfrm>
        <a:prstGeom prst="line">
          <a:avLst/>
        </a:prstGeom>
        <a:solidFill>
          <a:schemeClr val="accent2">
            <a:shade val="50000"/>
            <a:hueOff val="575101"/>
            <a:satOff val="-28796"/>
            <a:lumOff val="51014"/>
            <a:alphaOff val="0"/>
          </a:schemeClr>
        </a:solidFill>
        <a:ln w="12700" cap="flat" cmpd="sng" algn="ctr">
          <a:solidFill>
            <a:schemeClr val="accent2">
              <a:shade val="50000"/>
              <a:hueOff val="575101"/>
              <a:satOff val="-28796"/>
              <a:lumOff val="510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C620CE-2874-41EB-A38A-1944CF683D9C}">
      <dsp:nvSpPr>
        <dsp:cNvPr id="0" name=""/>
        <dsp:cNvSpPr/>
      </dsp:nvSpPr>
      <dsp:spPr>
        <a:xfrm>
          <a:off x="0" y="2637500"/>
          <a:ext cx="7271306" cy="1318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Kvaliteta doktorskih studija</a:t>
          </a:r>
          <a:endParaRPr lang="en-US" sz="2400" kern="1200" dirty="0">
            <a:solidFill>
              <a:srgbClr val="000000"/>
            </a:solidFill>
            <a:latin typeface="+mj-lt"/>
            <a:cs typeface="Arial"/>
          </a:endParaRPr>
        </a:p>
      </dsp:txBody>
      <dsp:txXfrm>
        <a:off x="0" y="2637500"/>
        <a:ext cx="7271306" cy="1318750"/>
      </dsp:txXfrm>
    </dsp:sp>
    <dsp:sp modelId="{1119EA43-AF91-4914-8C96-A0E743D855ED}">
      <dsp:nvSpPr>
        <dsp:cNvPr id="0" name=""/>
        <dsp:cNvSpPr/>
      </dsp:nvSpPr>
      <dsp:spPr>
        <a:xfrm>
          <a:off x="0" y="3956250"/>
          <a:ext cx="7271306" cy="0"/>
        </a:xfrm>
        <a:prstGeom prst="line">
          <a:avLst/>
        </a:prstGeom>
        <a:solidFill>
          <a:schemeClr val="accent2">
            <a:shade val="50000"/>
            <a:hueOff val="287551"/>
            <a:satOff val="-14398"/>
            <a:lumOff val="25507"/>
            <a:alphaOff val="0"/>
          </a:schemeClr>
        </a:solidFill>
        <a:ln w="12700" cap="flat" cmpd="sng" algn="ctr">
          <a:solidFill>
            <a:schemeClr val="accent2">
              <a:shade val="50000"/>
              <a:hueOff val="287551"/>
              <a:satOff val="-14398"/>
              <a:lumOff val="255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9CA66E-7FAE-44E3-8100-5F1DDAC3D5AA}">
      <dsp:nvSpPr>
        <dsp:cNvPr id="0" name=""/>
        <dsp:cNvSpPr/>
      </dsp:nvSpPr>
      <dsp:spPr>
        <a:xfrm>
          <a:off x="0" y="3956250"/>
          <a:ext cx="7271306" cy="1318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Načela otvorene znanosti</a:t>
          </a:r>
          <a:endParaRPr lang="en-US" sz="2400" kern="1200" dirty="0">
            <a:solidFill>
              <a:srgbClr val="000000"/>
            </a:solidFill>
            <a:latin typeface="+mj-lt"/>
            <a:cs typeface="Arial"/>
          </a:endParaRPr>
        </a:p>
      </dsp:txBody>
      <dsp:txXfrm>
        <a:off x="0" y="3956250"/>
        <a:ext cx="7271306" cy="1318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81D94-EF4B-43F3-A33F-F94FB84E5652}" type="datetimeFigureOut">
              <a:rPr lang="hr-HR" smtClean="0"/>
              <a:t>22.4.2024.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0317B-CD9C-4FDA-9693-D8DA84FAC7E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57904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69E662-BAD7-4109-8AEB-E73F1A89D91F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963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0317B-CD9C-4FDA-9693-D8DA84FAC7EF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91704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0317B-CD9C-4FDA-9693-D8DA84FAC7EF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792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0317B-CD9C-4FDA-9693-D8DA84FAC7EF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105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0317B-CD9C-4FDA-9693-D8DA84FAC7EF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1352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4F60-3B00-4DB4-90A4-67F8107A0900}" type="datetime1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8310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809296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0BAB-D1DB-4DC1-908A-9B5E73715905}" type="datetime1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408746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2DD5A-C337-4F22-BED0-547AFC68CFD6}" type="datetime1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39332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DFBF-4DB8-447F-A740-22B1B0F7DDD8}" type="datetime1">
              <a:rPr lang="en-US" smtClean="0"/>
              <a:t>4/22/2024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560451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2435-B87A-4434-B86A-1406D5D81959}" type="datetime1">
              <a:rPr lang="en-US" smtClean="0"/>
              <a:t>4/22/2024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05698"/>
      </p:ext>
    </p:extLst>
  </p:cSld>
  <p:clrMapOvr>
    <a:masterClrMapping/>
  </p:clrMapOvr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50E0-9242-469C-9FA7-447D7E43FF29}" type="datetime1">
              <a:rPr lang="en-US" smtClean="0"/>
              <a:t>4/22/2024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254090"/>
      </p:ext>
    </p:extLst>
  </p:cSld>
  <p:clrMapOvr>
    <a:masterClrMapping/>
  </p:clrMapOvr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184C1-634B-4D2F-90E1-C39B48114444}" type="datetime1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268947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A4FC1-9CCD-4E4B-AB4D-5CAEC19C950B}" type="datetime1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30784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12018-AE0B-45B3-8833-1C61B747ADFD}" type="datetime1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777493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4D72-DF44-407D-AEE5-0273DD00D922}" type="datetime1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689466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4F60-3B00-4DB4-90A4-67F8107A0900}" type="datetime1">
              <a:rPr lang="en-US" smtClean="0">
                <a:solidFill>
                  <a:srgbClr val="000000"/>
                </a:solidFill>
              </a:rPr>
              <a:pPr/>
              <a:t>4/22/2024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982510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>
                <a:solidFill>
                  <a:srgbClr val="000000"/>
                </a:solidFill>
              </a:rPr>
              <a:pPr/>
              <a:t>4/22/2024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845537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0BAB-D1DB-4DC1-908A-9B5E73715905}" type="datetime1">
              <a:rPr lang="en-US" smtClean="0">
                <a:solidFill>
                  <a:srgbClr val="000000"/>
                </a:solidFill>
              </a:rPr>
              <a:pPr/>
              <a:t>4/22/2024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145401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2DD5A-C337-4F22-BED0-547AFC68CFD6}" type="datetime1">
              <a:rPr lang="en-US" smtClean="0">
                <a:solidFill>
                  <a:srgbClr val="000000"/>
                </a:solidFill>
              </a:rPr>
              <a:pPr/>
              <a:t>4/22/2024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614610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DFBF-4DB8-447F-A740-22B1B0F7DDD8}" type="datetime1">
              <a:rPr lang="en-US" smtClean="0">
                <a:solidFill>
                  <a:srgbClr val="000000"/>
                </a:solidFill>
              </a:rPr>
              <a:pPr/>
              <a:t>4/22/2024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723832"/>
      </p:ext>
    </p:extLst>
  </p:cSld>
  <p:clrMapOvr>
    <a:masterClrMapping/>
  </p:clrMapOvr>
  <p:hf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2435-B87A-4434-B86A-1406D5D81959}" type="datetime1">
              <a:rPr lang="en-US" smtClean="0">
                <a:solidFill>
                  <a:srgbClr val="000000"/>
                </a:solidFill>
              </a:rPr>
              <a:pPr/>
              <a:t>4/22/2024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684756"/>
      </p:ext>
    </p:extLst>
  </p:cSld>
  <p:clrMapOvr>
    <a:masterClrMapping/>
  </p:clrMapOvr>
  <p:hf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50E0-9242-469C-9FA7-447D7E43FF29}" type="datetime1">
              <a:rPr lang="en-US" smtClean="0">
                <a:solidFill>
                  <a:srgbClr val="000000"/>
                </a:solidFill>
              </a:rPr>
              <a:pPr/>
              <a:t>4/22/2024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855312"/>
      </p:ext>
    </p:extLst>
  </p:cSld>
  <p:clrMapOvr>
    <a:masterClrMapping/>
  </p:clrMapOvr>
  <p:hf sldNum="0"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184C1-634B-4D2F-90E1-C39B48114444}" type="datetime1">
              <a:rPr lang="en-US" smtClean="0">
                <a:solidFill>
                  <a:srgbClr val="000000"/>
                </a:solidFill>
              </a:rPr>
              <a:pPr/>
              <a:t>4/22/2024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207849"/>
      </p:ext>
    </p:extLst>
  </p:cSld>
  <p:clrMapOvr>
    <a:masterClrMapping/>
  </p:clrMapOvr>
  <p:hf sldNum="0"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A4FC1-9CCD-4E4B-AB4D-5CAEC19C950B}" type="datetime1">
              <a:rPr lang="en-US" smtClean="0">
                <a:solidFill>
                  <a:srgbClr val="000000"/>
                </a:solidFill>
              </a:rPr>
              <a:pPr/>
              <a:t>4/22/2024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831251"/>
      </p:ext>
    </p:extLst>
  </p:cSld>
  <p:clrMapOvr>
    <a:masterClrMapping/>
  </p:clrMapOvr>
  <p:hf sldNum="0"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12018-AE0B-45B3-8833-1C61B747ADFD}" type="datetime1">
              <a:rPr lang="en-US" smtClean="0">
                <a:solidFill>
                  <a:srgbClr val="000000"/>
                </a:solidFill>
              </a:rPr>
              <a:pPr/>
              <a:t>4/22/2024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483779"/>
      </p:ext>
    </p:extLst>
  </p:cSld>
  <p:clrMapOvr>
    <a:masterClrMapping/>
  </p:clrMapOvr>
  <p:hf sldNum="0"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4D72-DF44-407D-AEE5-0273DD00D922}" type="datetime1">
              <a:rPr lang="en-US" smtClean="0">
                <a:solidFill>
                  <a:srgbClr val="000000"/>
                </a:solidFill>
              </a:rPr>
              <a:pPr/>
              <a:t>4/22/2024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373816"/>
      </p:ext>
    </p:extLst>
  </p:cSld>
  <p:clrMapOvr>
    <a:masterClrMapping/>
  </p:clrMapOvr>
  <p:hf sldNum="0"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FBA78304-8938-479D-8111-AA943458A814}" type="datetime1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376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26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none" spc="0" baseline="0">
          <a:solidFill>
            <a:schemeClr val="tx1"/>
          </a:solidFill>
          <a:latin typeface="Univers Condensed" panose="020B050602020205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nivers" panose="020B05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Univers" panose="020B05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Univers" panose="020B05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Univers" panose="020B05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Univers" panose="020B05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FBA78304-8938-479D-8111-AA943458A814}" type="datetime1">
              <a:rPr lang="en-US" smtClean="0">
                <a:solidFill>
                  <a:srgbClr val="000000"/>
                </a:solidFill>
              </a:rPr>
              <a:pPr/>
              <a:t>4/22/2024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>
                <a:solidFill>
                  <a:srgbClr val="000000"/>
                </a:solidFill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27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none" spc="0" baseline="0">
          <a:solidFill>
            <a:schemeClr val="tx1"/>
          </a:solidFill>
          <a:latin typeface="Univers Condensed" panose="020B050602020205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nivers" panose="020B05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Univers" panose="020B05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Univers" panose="020B05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Univers" panose="020B05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Univers" panose="020B05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hyperlink" Target="https://www.enqa.eu/wp-content/uploads/2015/11/ESG_2015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8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7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5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5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5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5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analitika@azvo.hr" TargetMode="External"/><Relationship Id="rId7" Type="http://schemas.openxmlformats.org/officeDocument/2006/relationships/image" Target="../media/image7.png"/><Relationship Id="rId2" Type="http://schemas.openxmlformats.org/officeDocument/2006/relationships/hyperlink" Target="mailto:akreditacija-visoko@azvo.h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 txBox="1">
            <a:spLocks noGrp="1" noChangeArrowheads="1"/>
          </p:cNvSpPr>
          <p:nvPr>
            <p:ph type="ctrTitle"/>
          </p:nvPr>
        </p:nvSpPr>
        <p:spPr bwMode="gray">
          <a:xfrm>
            <a:off x="1179256" y="1222889"/>
            <a:ext cx="6489058" cy="3356598"/>
          </a:xfrm>
          <a:prstGeom prst="rect">
            <a:avLst/>
          </a:prstGeom>
          <a:solidFill>
            <a:srgbClr val="B8141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lIns="0" tIns="45720" rIns="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896938"/>
            <a:r>
              <a:rPr lang="hr-HR" altLang="sr-Latn-RS" sz="3400" b="1" i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Standardi za vrednovanje kvalitete u postupku reakreditacije visokih učilišta</a:t>
            </a:r>
          </a:p>
          <a:p>
            <a:pPr algn="ctr" defTabSz="896938"/>
            <a:r>
              <a:rPr lang="hr-HR" altLang="sr-Latn-RS" sz="34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i</a:t>
            </a:r>
          </a:p>
          <a:p>
            <a:pPr algn="ctr" defTabSz="896938"/>
            <a:r>
              <a:rPr lang="en-GB" altLang="sr-Latn-RS" sz="3400" b="1" i="1" dirty="0" err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Analitički</a:t>
            </a:r>
            <a:r>
              <a:rPr lang="en-GB" altLang="sr-Latn-RS" sz="3400" b="1" i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GB" altLang="sr-Latn-RS" sz="3400" b="1" i="1" dirty="0" err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prilog</a:t>
            </a:r>
            <a:r>
              <a:rPr lang="en-GB" altLang="sr-Latn-RS" sz="3400" b="1" i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GB" altLang="sr-Latn-RS" sz="3400" b="1" i="1" dirty="0" err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samoanalizi</a:t>
            </a:r>
            <a:endParaRPr lang="en-US" altLang="sr-Latn-RS" sz="3400" b="1" i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gray">
          <a:xfrm>
            <a:off x="1779024" y="4613893"/>
            <a:ext cx="6869677" cy="920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8016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016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016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016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016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sr-Latn-RS" i="1" dirty="0">
              <a:solidFill>
                <a:srgbClr val="0070C0"/>
              </a:solidFill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1524000" y="5868557"/>
            <a:ext cx="679926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hr-HR" altLang="sr-Latn-R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Sadržaj ove prezentacije isključiva je odgovornost Agencije za znanost i visoko obrazovanje.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389165" y="6176334"/>
            <a:ext cx="9180513" cy="774700"/>
            <a:chOff x="-14288" y="6115050"/>
            <a:chExt cx="9180513" cy="774700"/>
          </a:xfrm>
        </p:grpSpPr>
        <p:sp>
          <p:nvSpPr>
            <p:cNvPr id="9" name="Rektangel 11"/>
            <p:cNvSpPr/>
            <p:nvPr/>
          </p:nvSpPr>
          <p:spPr>
            <a:xfrm>
              <a:off x="-14288" y="6115050"/>
              <a:ext cx="9180513" cy="742950"/>
            </a:xfrm>
            <a:prstGeom prst="rect">
              <a:avLst/>
            </a:prstGeom>
            <a:gradFill flip="none" rotWithShape="1">
              <a:gsLst>
                <a:gs pos="89000">
                  <a:srgbClr val="B8141D"/>
                </a:gs>
                <a:gs pos="20000">
                  <a:srgbClr val="CD1D19"/>
                </a:gs>
                <a:gs pos="11000">
                  <a:srgbClr val="E21D24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hr-HR" noProof="1">
                  <a:solidFill>
                    <a:srgbClr val="FFFFFF"/>
                  </a:solidFill>
                  <a:latin typeface="Arial" pitchFamily="34" charset="0"/>
                </a:rPr>
                <a:t>					</a:t>
              </a: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pic>
          <p:nvPicPr>
            <p:cNvPr id="10" name="Picture 6" descr="C:\Users\ttomljen\Desktop\logo_bijeli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50" y="6259513"/>
              <a:ext cx="298767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8" descr="C:\Users\ttomljen\Desktop\eqar_logo_bijeli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0313" y="6412078"/>
              <a:ext cx="85090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16"/>
            <p:cNvSpPr txBox="1">
              <a:spLocks noChangeArrowheads="1"/>
            </p:cNvSpPr>
            <p:nvPr/>
          </p:nvSpPr>
          <p:spPr bwMode="auto">
            <a:xfrm>
              <a:off x="3665538" y="6600825"/>
              <a:ext cx="2586037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hr-HR" altLang="sr-Latn-RS" sz="600" dirty="0">
                  <a:latin typeface="Cambria" panose="02040503050406030204" pitchFamily="18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  </a:t>
              </a:r>
            </a:p>
          </p:txBody>
        </p:sp>
      </p:grpSp>
      <p:pic>
        <p:nvPicPr>
          <p:cNvPr id="16" name="Picture 4" descr="C:\Users\ttomljen\Desktop\Stabl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585" y="624176"/>
            <a:ext cx="2522093" cy="45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1636513" y="212138"/>
            <a:ext cx="8933165" cy="384721"/>
          </a:xfrm>
          <a:prstGeom prst="rect">
            <a:avLst/>
          </a:prstGeom>
          <a:ln>
            <a:solidFill>
              <a:srgbClr val="B8141D"/>
            </a:solidFill>
          </a:ln>
        </p:spPr>
        <p:txBody>
          <a:bodyPr wrap="square">
            <a:spAutoFit/>
          </a:bodyPr>
          <a:lstStyle/>
          <a:p>
            <a:pPr eaLnBrk="1" hangingPunct="1"/>
            <a:r>
              <a:rPr lang="hr-HR" altLang="sr-Latn-RS" sz="1900" b="1" i="1" dirty="0">
                <a:solidFill>
                  <a:srgbClr val="C00000"/>
                </a:solidFill>
              </a:rPr>
              <a:t>Edukacija za izradu samoanalize visokih učilišta u postupku </a:t>
            </a:r>
            <a:r>
              <a:rPr lang="hr-HR" altLang="sr-Latn-RS" sz="1900" b="1" i="1" dirty="0" err="1">
                <a:solidFill>
                  <a:srgbClr val="C00000"/>
                </a:solidFill>
              </a:rPr>
              <a:t>reakreditacije</a:t>
            </a:r>
            <a:r>
              <a:rPr lang="hr-HR" altLang="sr-Latn-RS" sz="1900" b="1" i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6099969" y="5593925"/>
            <a:ext cx="44379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1" hangingPunct="1"/>
            <a:r>
              <a:rPr lang="hr-HR" altLang="sr-Latn-RS" sz="1400" i="1" dirty="0">
                <a:solidFill>
                  <a:srgbClr val="000000"/>
                </a:solidFill>
              </a:rPr>
              <a:t>. </a:t>
            </a:r>
          </a:p>
        </p:txBody>
      </p:sp>
      <p:pic>
        <p:nvPicPr>
          <p:cNvPr id="19" name="Picture 8">
            <a:extLst>
              <a:ext uri="{FF2B5EF4-FFF2-40B4-BE49-F238E27FC236}">
                <a16:creationId xmlns:a16="http://schemas.microsoft.com/office/drawing/2014/main" id="{1755110F-6347-4873-9B69-91CA96F2DA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134" y="6378112"/>
            <a:ext cx="8985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4"/>
          <p:cNvSpPr>
            <a:spLocks noChangeArrowheads="1"/>
          </p:cNvSpPr>
          <p:nvPr/>
        </p:nvSpPr>
        <p:spPr bwMode="gray">
          <a:xfrm>
            <a:off x="1206852" y="4713012"/>
            <a:ext cx="6897514" cy="1105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801688"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  <a:p>
            <a:pPr defTabSz="801688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8801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F68B2C62-7648-4430-90D5-AE0F252AF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A2C6A4-0842-51A6-07BD-07D889A2D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4" y="908048"/>
            <a:ext cx="3660776" cy="4404064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Univers Condensed"/>
                <a:ea typeface="Calibri"/>
                <a:cs typeface="Calibri"/>
              </a:rPr>
              <a:t>Zakonski okvir</a:t>
            </a:r>
            <a:endParaRPr lang="en-US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Univers Condensed"/>
              <a:ea typeface="Calibri"/>
              <a:cs typeface="Calibri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B75B4F83-6FDB-4998-8E11-31CE6E704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B0794B99-5B9D-4B94-9505-1EDED76CD6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CB7678E5-F3BA-AA2B-F73E-F10DA89022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3149523"/>
              </p:ext>
            </p:extLst>
          </p:nvPr>
        </p:nvGraphicFramePr>
        <p:xfrm>
          <a:off x="4911855" y="1184146"/>
          <a:ext cx="6581776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6C97E1F5-22C3-4449-8C23-587C92DF5B6E}"/>
              </a:ext>
            </a:extLst>
          </p:cNvPr>
          <p:cNvGrpSpPr/>
          <p:nvPr/>
        </p:nvGrpSpPr>
        <p:grpSpPr>
          <a:xfrm>
            <a:off x="4076731" y="6134100"/>
            <a:ext cx="4038539" cy="573276"/>
            <a:chOff x="743670" y="5847462"/>
            <a:chExt cx="4038539" cy="57327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838EA15-D34E-4B95-9768-77EFFFED6D19}"/>
                </a:ext>
              </a:extLst>
            </p:cNvPr>
            <p:cNvGrpSpPr/>
            <p:nvPr/>
          </p:nvGrpSpPr>
          <p:grpSpPr>
            <a:xfrm>
              <a:off x="3078889" y="6015468"/>
              <a:ext cx="1703320" cy="287074"/>
              <a:chOff x="3078889" y="6015468"/>
              <a:chExt cx="1703320" cy="287074"/>
            </a:xfrm>
          </p:grpSpPr>
          <p:pic>
            <p:nvPicPr>
              <p:cNvPr id="15" name="Picture 14" descr="Blue letters on a black background&#10;&#10;Description automatically generated">
                <a:extLst>
                  <a:ext uri="{FF2B5EF4-FFF2-40B4-BE49-F238E27FC236}">
                    <a16:creationId xmlns:a16="http://schemas.microsoft.com/office/drawing/2014/main" id="{8001DEAF-0816-48D0-A932-3E18590B26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78889" y="6015468"/>
                <a:ext cx="662352" cy="275868"/>
              </a:xfrm>
              <a:prstGeom prst="rect">
                <a:avLst/>
              </a:prstGeom>
            </p:spPr>
          </p:pic>
          <p:pic>
            <p:nvPicPr>
              <p:cNvPr id="16" name="Picture 15" descr="A blue letter on a black background&#10;&#10;Description automatically generated">
                <a:extLst>
                  <a:ext uri="{FF2B5EF4-FFF2-40B4-BE49-F238E27FC236}">
                    <a16:creationId xmlns:a16="http://schemas.microsoft.com/office/drawing/2014/main" id="{FD908CB6-DC45-4D63-8DEC-EAA498D354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75627" y="6061941"/>
                <a:ext cx="906582" cy="240601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AAD9BA5-EB2F-482D-B661-E65274F93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70" y="5847462"/>
              <a:ext cx="2444330" cy="573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2185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7A20FF-5873-64C4-6417-462428EEF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111" y="909637"/>
            <a:ext cx="5933795" cy="1362073"/>
          </a:xfrm>
        </p:spPr>
        <p:txBody>
          <a:bodyPr>
            <a:normAutofit/>
          </a:bodyPr>
          <a:lstStyle/>
          <a:p>
            <a:r>
              <a:rPr lang="hr-HR" dirty="0">
                <a:latin typeface="Univers Condensed"/>
                <a:cs typeface="Arial"/>
                <a:hlinkClick r:id="rId2"/>
              </a:rPr>
              <a:t>Standardi kvalitete u skladu s ESG-</a:t>
            </a:r>
            <a:r>
              <a:rPr lang="hr-HR" dirty="0" err="1">
                <a:latin typeface="Univers Condensed"/>
                <a:cs typeface="Arial"/>
                <a:hlinkClick r:id="rId2"/>
              </a:rPr>
              <a:t>jem</a:t>
            </a:r>
            <a:endParaRPr lang="en-GB" dirty="0">
              <a:latin typeface="Univers Condensed"/>
              <a:cs typeface="Arial"/>
            </a:endParaRPr>
          </a:p>
          <a:p>
            <a:endParaRPr lang="en-GB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11FC409-B3C2-4F68-865C-C5333D6F2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57150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810270D-76A7-44B3-9746-7EDF57886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5715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BA00A641-6BA1-23C2-4DB7-4FE43DD078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8902435"/>
              </p:ext>
            </p:extLst>
          </p:nvPr>
        </p:nvGraphicFramePr>
        <p:xfrm>
          <a:off x="700088" y="2276474"/>
          <a:ext cx="6041371" cy="3553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31A72E2D-A645-4B5F-8D68-526122CBB67F}"/>
              </a:ext>
            </a:extLst>
          </p:cNvPr>
          <p:cNvGrpSpPr/>
          <p:nvPr/>
        </p:nvGrpSpPr>
        <p:grpSpPr>
          <a:xfrm>
            <a:off x="4076730" y="6213753"/>
            <a:ext cx="4038539" cy="573276"/>
            <a:chOff x="743670" y="5847462"/>
            <a:chExt cx="4038539" cy="57327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F02445D-4976-4D44-84B8-A664A714FDF8}"/>
                </a:ext>
              </a:extLst>
            </p:cNvPr>
            <p:cNvGrpSpPr/>
            <p:nvPr/>
          </p:nvGrpSpPr>
          <p:grpSpPr>
            <a:xfrm>
              <a:off x="3078889" y="6015468"/>
              <a:ext cx="1703320" cy="287074"/>
              <a:chOff x="3078889" y="6015468"/>
              <a:chExt cx="1703320" cy="287074"/>
            </a:xfrm>
          </p:grpSpPr>
          <p:pic>
            <p:nvPicPr>
              <p:cNvPr id="12" name="Picture 11" descr="Blue letters on a black background&#10;&#10;Description automatically generated">
                <a:extLst>
                  <a:ext uri="{FF2B5EF4-FFF2-40B4-BE49-F238E27FC236}">
                    <a16:creationId xmlns:a16="http://schemas.microsoft.com/office/drawing/2014/main" id="{CACE44F3-3D51-4ACA-AB36-8C786A8B29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78889" y="6015468"/>
                <a:ext cx="662352" cy="275868"/>
              </a:xfrm>
              <a:prstGeom prst="rect">
                <a:avLst/>
              </a:prstGeom>
            </p:spPr>
          </p:pic>
          <p:pic>
            <p:nvPicPr>
              <p:cNvPr id="13" name="Picture 12" descr="A blue letter on a black background&#10;&#10;Description automatically generated">
                <a:extLst>
                  <a:ext uri="{FF2B5EF4-FFF2-40B4-BE49-F238E27FC236}">
                    <a16:creationId xmlns:a16="http://schemas.microsoft.com/office/drawing/2014/main" id="{1FD49280-CBBD-41E7-8CC3-996B7E8213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875627" y="6061941"/>
                <a:ext cx="906582" cy="240601"/>
              </a:xfrm>
              <a:prstGeom prst="rect">
                <a:avLst/>
              </a:prstGeom>
            </p:spPr>
          </p:pic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F55A117-6F59-46B8-B673-FBF81A706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70" y="5847462"/>
              <a:ext cx="2444330" cy="573276"/>
            </a:xfrm>
            <a:prstGeom prst="rect">
              <a:avLst/>
            </a:prstGeom>
          </p:spPr>
        </p:pic>
      </p:grpSp>
      <p:pic>
        <p:nvPicPr>
          <p:cNvPr id="2050" name="Picture 2" descr="Standards and Guidelines for Quality Assurance in the European Higher  Education Area (ESG 2015) - European Students' Union">
            <a:extLst>
              <a:ext uri="{FF2B5EF4-FFF2-40B4-BE49-F238E27FC236}">
                <a16:creationId xmlns:a16="http://schemas.microsoft.com/office/drawing/2014/main" id="{609C8114-2C1B-4508-A5BF-BE7EA468D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168" y="1034580"/>
            <a:ext cx="3171123" cy="45862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28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342" y="1082566"/>
            <a:ext cx="4103431" cy="1317523"/>
          </a:xfrm>
        </p:spPr>
        <p:txBody>
          <a:bodyPr>
            <a:normAutofit/>
          </a:bodyPr>
          <a:lstStyle/>
          <a:p>
            <a:r>
              <a:rPr lang="hr-HR" sz="4000" dirty="0"/>
              <a:t>Standardi kvalitete u skladu s ESG-</a:t>
            </a:r>
            <a:r>
              <a:rPr lang="hr-HR" sz="4000" dirty="0" err="1"/>
              <a:t>jem</a:t>
            </a:r>
            <a:endParaRPr lang="hr-HR" sz="4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342" y="2710360"/>
            <a:ext cx="4103431" cy="3316288"/>
          </a:xfrm>
        </p:spPr>
        <p:txBody>
          <a:bodyPr>
            <a:normAutofit/>
          </a:bodyPr>
          <a:lstStyle/>
          <a:p>
            <a:pPr lvl="0"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hr-HR" sz="2400" dirty="0">
                <a:latin typeface="+mj-lt"/>
                <a:ea typeface="ＭＳ Ｐゴシック" charset="-128"/>
              </a:rPr>
              <a:t>ESG 2.1. Vanjskim osiguravanjem kvalitete razmatra se djelotvornost procesa unutarnjeg osiguravanja</a:t>
            </a:r>
          </a:p>
          <a:p>
            <a:pPr lvl="0"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hr-HR" sz="2400" dirty="0">
                <a:latin typeface="+mj-lt"/>
                <a:ea typeface="ＭＳ Ｐゴシック" charset="-128"/>
              </a:rPr>
              <a:t>kvalitete (opisano u I. dijelu ESG-ja)</a:t>
            </a:r>
            <a:endParaRPr lang="hr-HR" sz="2400" dirty="0">
              <a:latin typeface="+mj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A4FC1-9CCD-4E4B-AB4D-5CAEC19C950B}" type="datetime1">
              <a:rPr lang="en-US" smtClean="0"/>
              <a:t>4/22/2024</a:t>
            </a:fld>
            <a:endParaRPr lang="en-US"/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C41EDDD8-77EA-4D6F-9978-6BA563C6C429}"/>
              </a:ext>
            </a:extLst>
          </p:cNvPr>
          <p:cNvGrpSpPr>
            <a:grpSpLocks/>
          </p:cNvGrpSpPr>
          <p:nvPr/>
        </p:nvGrpSpPr>
        <p:grpSpPr bwMode="auto">
          <a:xfrm>
            <a:off x="5801710" y="1129960"/>
            <a:ext cx="5298311" cy="4809663"/>
            <a:chOff x="467544" y="2230586"/>
            <a:chExt cx="4637088" cy="4222750"/>
          </a:xfrm>
        </p:grpSpPr>
        <p:sp>
          <p:nvSpPr>
            <p:cNvPr id="7" name="Rektangel 30">
              <a:extLst>
                <a:ext uri="{FF2B5EF4-FFF2-40B4-BE49-F238E27FC236}">
                  <a16:creationId xmlns:a16="http://schemas.microsoft.com/office/drawing/2014/main" id="{C9630597-EB4C-445D-99CF-25726A9D7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6669" y="2248049"/>
              <a:ext cx="4000501" cy="354012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8" name="Rektangel 31">
              <a:extLst>
                <a:ext uri="{FF2B5EF4-FFF2-40B4-BE49-F238E27FC236}">
                  <a16:creationId xmlns:a16="http://schemas.microsoft.com/office/drawing/2014/main" id="{94F222B9-0A63-47B0-B297-79B00B6031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4800749"/>
              <a:ext cx="4000501" cy="354012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9" name="Rektangel 32">
              <a:extLst>
                <a:ext uri="{FF2B5EF4-FFF2-40B4-BE49-F238E27FC236}">
                  <a16:creationId xmlns:a16="http://schemas.microsoft.com/office/drawing/2014/main" id="{A29FF295-3B91-4292-9EF4-2ABFC7C9CD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3087836"/>
              <a:ext cx="4000501" cy="352425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457200" fontAlgn="base">
                <a:spcBef>
                  <a:spcPct val="0"/>
                </a:spcBef>
                <a:spcAft>
                  <a:spcPct val="0"/>
                </a:spcAft>
                <a:buFont typeface="+mj-lt"/>
                <a:buAutoNum type="arabicPeriod"/>
                <a:defRPr/>
              </a:pPr>
              <a:endParaRPr lang="da-DK" sz="1400" kern="0" noProof="1">
                <a:solidFill>
                  <a:srgbClr val="FFFFFF"/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0" name="Rektangel 33">
              <a:extLst>
                <a:ext uri="{FF2B5EF4-FFF2-40B4-BE49-F238E27FC236}">
                  <a16:creationId xmlns:a16="http://schemas.microsoft.com/office/drawing/2014/main" id="{DFC30EA5-3457-4BAF-A5E2-E5BBFE76EB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3516461"/>
              <a:ext cx="4000501" cy="352425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11" name="Rektangel 34">
              <a:extLst>
                <a:ext uri="{FF2B5EF4-FFF2-40B4-BE49-F238E27FC236}">
                  <a16:creationId xmlns:a16="http://schemas.microsoft.com/office/drawing/2014/main" id="{792363BE-E3D4-47D7-8BCB-BA824C32A9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2659211"/>
              <a:ext cx="4000501" cy="428625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12" name="Rektangel 35">
              <a:extLst>
                <a:ext uri="{FF2B5EF4-FFF2-40B4-BE49-F238E27FC236}">
                  <a16:creationId xmlns:a16="http://schemas.microsoft.com/office/drawing/2014/main" id="{D0F5658E-3540-433C-A703-4549984FF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3945086"/>
              <a:ext cx="4000501" cy="352425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13" name="Rektangel 36">
              <a:extLst>
                <a:ext uri="{FF2B5EF4-FFF2-40B4-BE49-F238E27FC236}">
                  <a16:creationId xmlns:a16="http://schemas.microsoft.com/office/drawing/2014/main" id="{18683D63-7FAA-4803-A696-DA80A6EA26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4373711"/>
              <a:ext cx="4000501" cy="352425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14" name="Tekstboks 44">
              <a:extLst>
                <a:ext uri="{FF2B5EF4-FFF2-40B4-BE49-F238E27FC236}">
                  <a16:creationId xmlns:a16="http://schemas.microsoft.com/office/drawing/2014/main" id="{9568B539-5C69-4876-9BE8-DB820AA6A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2243286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Politika osiguravanja kvalitete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5" name="Tekstboks 45">
              <a:extLst>
                <a:ext uri="{FF2B5EF4-FFF2-40B4-BE49-F238E27FC236}">
                  <a16:creationId xmlns:a16="http://schemas.microsoft.com/office/drawing/2014/main" id="{1C6FFC21-F9A4-428C-A2D1-E8BE771265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4848374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Upravljanje informacijama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6" name="Tekstboks 47">
              <a:extLst>
                <a:ext uri="{FF2B5EF4-FFF2-40B4-BE49-F238E27FC236}">
                  <a16:creationId xmlns:a16="http://schemas.microsoft.com/office/drawing/2014/main" id="{2B2B6A68-BD9F-4EE2-8744-9306C462B6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3989536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Nastavno osoblje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7" name="Tekstboks 48">
              <a:extLst>
                <a:ext uri="{FF2B5EF4-FFF2-40B4-BE49-F238E27FC236}">
                  <a16:creationId xmlns:a16="http://schemas.microsoft.com/office/drawing/2014/main" id="{698AC48F-7EC0-433C-B155-004CBA180A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2700486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Izrada i odobravanje programa 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8" name="Tekstboks 49">
              <a:extLst>
                <a:ext uri="{FF2B5EF4-FFF2-40B4-BE49-F238E27FC236}">
                  <a16:creationId xmlns:a16="http://schemas.microsoft.com/office/drawing/2014/main" id="{C3178DCD-2B8A-4183-8A43-42446D2B42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3559324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Upis i napredovanje studenata, priznavanje i certificiranje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9" name="Tekstboks 50">
              <a:extLst>
                <a:ext uri="{FF2B5EF4-FFF2-40B4-BE49-F238E27FC236}">
                  <a16:creationId xmlns:a16="http://schemas.microsoft.com/office/drawing/2014/main" id="{3280528A-1787-49EF-9D4B-F4275585D8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4418161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Resursi za učenje i podrška studentima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grpSp>
          <p:nvGrpSpPr>
            <p:cNvPr id="20" name="Gruppe 68">
              <a:extLst>
                <a:ext uri="{FF2B5EF4-FFF2-40B4-BE49-F238E27FC236}">
                  <a16:creationId xmlns:a16="http://schemas.microsoft.com/office/drawing/2014/main" id="{C3D8EC02-A253-4F5D-8642-E97F18AEC2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7544" y="2230586"/>
              <a:ext cx="534988" cy="2906713"/>
              <a:chOff x="876300" y="2511425"/>
              <a:chExt cx="344488" cy="2906713"/>
            </a:xfrm>
          </p:grpSpPr>
          <p:grpSp>
            <p:nvGrpSpPr>
              <p:cNvPr id="35" name="Gruppe 51">
                <a:extLst>
                  <a:ext uri="{FF2B5EF4-FFF2-40B4-BE49-F238E27FC236}">
                    <a16:creationId xmlns:a16="http://schemas.microsoft.com/office/drawing/2014/main" id="{7944AB17-D6F9-49B7-B906-9AAC045CBD8C}"/>
                  </a:ext>
                </a:extLst>
              </p:cNvPr>
              <p:cNvGrpSpPr/>
              <p:nvPr/>
            </p:nvGrpSpPr>
            <p:grpSpPr>
              <a:xfrm>
                <a:off x="876300" y="2511425"/>
                <a:ext cx="344488" cy="2906713"/>
                <a:chOff x="876300" y="2511425"/>
                <a:chExt cx="344488" cy="2906713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3" name="Rektangel 9">
                  <a:extLst>
                    <a:ext uri="{FF2B5EF4-FFF2-40B4-BE49-F238E27FC236}">
                      <a16:creationId xmlns:a16="http://schemas.microsoft.com/office/drawing/2014/main" id="{35EC7A7B-4031-41FC-8582-E78CE1C108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6300" y="2936875"/>
                  <a:ext cx="344488" cy="344488"/>
                </a:xfrm>
                <a:prstGeom prst="rect">
                  <a:avLst/>
                </a:prstGeom>
                <a:gradFill flip="none" rotWithShape="1">
                  <a:gsLst>
                    <a:gs pos="89000">
                      <a:srgbClr val="C00000"/>
                    </a:gs>
                    <a:gs pos="20000">
                      <a:srgbClr val="F50736"/>
                    </a:gs>
                    <a:gs pos="11000">
                      <a:srgbClr val="F50736"/>
                    </a:gs>
                  </a:gsLst>
                  <a:lin ang="16200000" scaled="1"/>
                  <a:tileRect/>
                </a:gradFill>
                <a:ln w="9525" cap="flat" cmpd="sng" algn="ctr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/>
                <a:lstStyle/>
                <a:p>
                  <a:pPr indent="-342900"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buFont typeface="+mj-lt"/>
                    <a:buAutoNum type="arabicPeriod"/>
                    <a:defRPr/>
                  </a:pPr>
                  <a:endParaRPr lang="da-DK" sz="1400" kern="0" noProof="1">
                    <a:solidFill>
                      <a:srgbClr val="FFFFFF"/>
                    </a:solidFill>
                    <a:latin typeface="+mj-lt"/>
                    <a:ea typeface="ＭＳ Ｐゴシック" charset="-128"/>
                  </a:endParaRPr>
                </a:p>
              </p:txBody>
            </p:sp>
            <p:grpSp>
              <p:nvGrpSpPr>
                <p:cNvPr id="44" name="Gruppe 50">
                  <a:extLst>
                    <a:ext uri="{FF2B5EF4-FFF2-40B4-BE49-F238E27FC236}">
                      <a16:creationId xmlns:a16="http://schemas.microsoft.com/office/drawing/2014/main" id="{CDBC0DC1-C972-4CF8-8682-A8191CF76F00}"/>
                    </a:ext>
                  </a:extLst>
                </p:cNvPr>
                <p:cNvGrpSpPr/>
                <p:nvPr/>
              </p:nvGrpSpPr>
              <p:grpSpPr>
                <a:xfrm>
                  <a:off x="876300" y="2511425"/>
                  <a:ext cx="344488" cy="2906713"/>
                  <a:chOff x="876300" y="2511425"/>
                  <a:chExt cx="344488" cy="2906713"/>
                </a:xfrm>
              </p:grpSpPr>
              <p:sp>
                <p:nvSpPr>
                  <p:cNvPr id="45" name="Rektangel 20">
                    <a:extLst>
                      <a:ext uri="{FF2B5EF4-FFF2-40B4-BE49-F238E27FC236}">
                        <a16:creationId xmlns:a16="http://schemas.microsoft.com/office/drawing/2014/main" id="{19B8DCCF-5C53-43EC-A044-69B5F3D786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76300" y="4221163"/>
                    <a:ext cx="344488" cy="342900"/>
                  </a:xfrm>
                  <a:prstGeom prst="rect">
                    <a:avLst/>
                  </a:prstGeom>
                  <a:gradFill flip="none" rotWithShape="1">
                    <a:gsLst>
                      <a:gs pos="89000">
                        <a:srgbClr val="C00000"/>
                      </a:gs>
                      <a:gs pos="20000">
                        <a:srgbClr val="F50736"/>
                      </a:gs>
                      <a:gs pos="11000">
                        <a:srgbClr val="F50736"/>
                      </a:gs>
                    </a:gsLst>
                    <a:lin ang="16200000" scaled="1"/>
                    <a:tileRect/>
                  </a:gradFill>
                  <a:ln w="9525" cap="flat" cmpd="sng" algn="ctr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anchor="ctr"/>
                  <a:lstStyle/>
                  <a:p>
                    <a:pPr indent="-342900" algn="ctr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+mj-lt"/>
                      <a:buAutoNum type="arabicPeriod"/>
                      <a:defRPr/>
                    </a:pPr>
                    <a:endParaRPr lang="da-DK" sz="1400" kern="0" noProof="1">
                      <a:solidFill>
                        <a:srgbClr val="FFFFFF"/>
                      </a:solidFill>
                      <a:latin typeface="+mj-lt"/>
                      <a:ea typeface="ＭＳ Ｐゴシック" charset="-128"/>
                    </a:endParaRPr>
                  </a:p>
                </p:txBody>
              </p:sp>
              <p:grpSp>
                <p:nvGrpSpPr>
                  <p:cNvPr id="46" name="Gruppe 49">
                    <a:extLst>
                      <a:ext uri="{FF2B5EF4-FFF2-40B4-BE49-F238E27FC236}">
                        <a16:creationId xmlns:a16="http://schemas.microsoft.com/office/drawing/2014/main" id="{DA6CD777-3B43-4E63-BCCF-49AB40127EF9}"/>
                      </a:ext>
                    </a:extLst>
                  </p:cNvPr>
                  <p:cNvGrpSpPr/>
                  <p:nvPr/>
                </p:nvGrpSpPr>
                <p:grpSpPr>
                  <a:xfrm>
                    <a:off x="876300" y="2511425"/>
                    <a:ext cx="344488" cy="2906713"/>
                    <a:chOff x="876300" y="2511425"/>
                    <a:chExt cx="344488" cy="2906713"/>
                  </a:xfrm>
                </p:grpSpPr>
                <p:sp>
                  <p:nvSpPr>
                    <p:cNvPr id="47" name="Rektangel 7">
                      <a:extLst>
                        <a:ext uri="{FF2B5EF4-FFF2-40B4-BE49-F238E27FC236}">
                          <a16:creationId xmlns:a16="http://schemas.microsoft.com/office/drawing/2014/main" id="{3836D9E2-4D47-46B5-909B-AA71DAD267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6300" y="2511425"/>
                      <a:ext cx="344488" cy="342900"/>
                    </a:xfrm>
                    <a:prstGeom prst="rect">
                      <a:avLst/>
                    </a:prstGeom>
                    <a:gradFill flip="none" rotWithShape="1">
                      <a:gsLst>
                        <a:gs pos="89000">
                          <a:srgbClr val="C00000"/>
                        </a:gs>
                        <a:gs pos="20000">
                          <a:srgbClr val="F50736"/>
                        </a:gs>
                        <a:gs pos="11000">
                          <a:srgbClr val="F50736"/>
                        </a:gs>
                      </a:gsLst>
                      <a:lin ang="16200000" scaled="1"/>
                      <a:tileRect/>
                    </a:gradFill>
                    <a:ln w="9525" cap="flat" cmpd="sng" algn="ctr">
                      <a:noFill/>
                      <a:prstDash val="solid"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txBody>
                    <a:bodyPr anchor="ctr"/>
                    <a:lstStyle/>
                    <a:p>
                      <a:pPr indent="-342900" algn="ctr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+mj-lt"/>
                        <a:buAutoNum type="arabicPeriod"/>
                        <a:defRPr/>
                      </a:pPr>
                      <a:endParaRPr lang="da-DK" sz="1400" kern="0" noProof="1">
                        <a:solidFill>
                          <a:srgbClr val="FFFFFF"/>
                        </a:solidFill>
                        <a:latin typeface="+mj-lt"/>
                        <a:ea typeface="ＭＳ Ｐゴシック" charset="-128"/>
                      </a:endParaRPr>
                    </a:p>
                  </p:txBody>
                </p:sp>
                <p:sp>
                  <p:nvSpPr>
                    <p:cNvPr id="48" name="Rektangel 11">
                      <a:extLst>
                        <a:ext uri="{FF2B5EF4-FFF2-40B4-BE49-F238E27FC236}">
                          <a16:creationId xmlns:a16="http://schemas.microsoft.com/office/drawing/2014/main" id="{3FBA6AA7-3F68-44B7-B7CA-FB2061938D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6300" y="3363913"/>
                      <a:ext cx="344488" cy="344487"/>
                    </a:xfrm>
                    <a:prstGeom prst="rect">
                      <a:avLst/>
                    </a:prstGeom>
                    <a:gradFill flip="none" rotWithShape="1">
                      <a:gsLst>
                        <a:gs pos="89000">
                          <a:srgbClr val="C00000"/>
                        </a:gs>
                        <a:gs pos="20000">
                          <a:srgbClr val="F50736"/>
                        </a:gs>
                        <a:gs pos="11000">
                          <a:srgbClr val="F50736"/>
                        </a:gs>
                      </a:gsLst>
                      <a:lin ang="16200000" scaled="1"/>
                      <a:tileRect/>
                    </a:gradFill>
                    <a:ln w="9525" cap="flat" cmpd="sng" algn="ctr">
                      <a:noFill/>
                      <a:prstDash val="solid"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txBody>
                    <a:bodyPr anchor="ctr"/>
                    <a:lstStyle/>
                    <a:p>
                      <a:pPr indent="-342900" algn="ctr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+mj-lt"/>
                        <a:buAutoNum type="arabicPeriod"/>
                        <a:defRPr/>
                      </a:pPr>
                      <a:endParaRPr lang="da-DK" sz="1400" kern="0" noProof="1">
                        <a:solidFill>
                          <a:srgbClr val="FFFFFF"/>
                        </a:solidFill>
                        <a:latin typeface="+mj-lt"/>
                        <a:ea typeface="ＭＳ Ｐゴシック" charset="-128"/>
                      </a:endParaRPr>
                    </a:p>
                  </p:txBody>
                </p:sp>
                <p:sp>
                  <p:nvSpPr>
                    <p:cNvPr id="49" name="Rektangel 13">
                      <a:extLst>
                        <a:ext uri="{FF2B5EF4-FFF2-40B4-BE49-F238E27FC236}">
                          <a16:creationId xmlns:a16="http://schemas.microsoft.com/office/drawing/2014/main" id="{0768D8B9-B5F1-48DE-9AD6-10AECCE8B0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6300" y="3790950"/>
                      <a:ext cx="344488" cy="347663"/>
                    </a:xfrm>
                    <a:prstGeom prst="rect">
                      <a:avLst/>
                    </a:prstGeom>
                    <a:gradFill flip="none" rotWithShape="1">
                      <a:gsLst>
                        <a:gs pos="89000">
                          <a:srgbClr val="C00000"/>
                        </a:gs>
                        <a:gs pos="20000">
                          <a:srgbClr val="F50736"/>
                        </a:gs>
                        <a:gs pos="11000">
                          <a:srgbClr val="F50736"/>
                        </a:gs>
                      </a:gsLst>
                      <a:lin ang="16200000" scaled="1"/>
                      <a:tileRect/>
                    </a:gradFill>
                    <a:ln w="9525" cap="flat" cmpd="sng" algn="ctr">
                      <a:noFill/>
                      <a:prstDash val="solid"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txBody>
                    <a:bodyPr anchor="ctr"/>
                    <a:lstStyle/>
                    <a:p>
                      <a:pPr indent="-342900" algn="ctr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+mj-lt"/>
                        <a:buAutoNum type="arabicPeriod"/>
                        <a:defRPr/>
                      </a:pPr>
                      <a:endParaRPr lang="da-DK" sz="1400" kern="0" noProof="1">
                        <a:solidFill>
                          <a:srgbClr val="FFFFFF"/>
                        </a:solidFill>
                        <a:latin typeface="+mj-lt"/>
                        <a:ea typeface="ＭＳ Ｐゴシック" charset="-128"/>
                      </a:endParaRPr>
                    </a:p>
                  </p:txBody>
                </p:sp>
                <p:sp>
                  <p:nvSpPr>
                    <p:cNvPr id="50" name="Rektangel 23">
                      <a:extLst>
                        <a:ext uri="{FF2B5EF4-FFF2-40B4-BE49-F238E27FC236}">
                          <a16:creationId xmlns:a16="http://schemas.microsoft.com/office/drawing/2014/main" id="{0B1C7E36-78BE-4093-BE47-EBD59E2052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6300" y="4646613"/>
                      <a:ext cx="344488" cy="344487"/>
                    </a:xfrm>
                    <a:prstGeom prst="rect">
                      <a:avLst/>
                    </a:prstGeom>
                    <a:gradFill flip="none" rotWithShape="1">
                      <a:gsLst>
                        <a:gs pos="89000">
                          <a:srgbClr val="C00000"/>
                        </a:gs>
                        <a:gs pos="20000">
                          <a:srgbClr val="F50736"/>
                        </a:gs>
                        <a:gs pos="11000">
                          <a:srgbClr val="F50736"/>
                        </a:gs>
                      </a:gsLst>
                      <a:lin ang="16200000" scaled="1"/>
                      <a:tileRect/>
                    </a:gradFill>
                    <a:ln w="9525" cap="flat" cmpd="sng" algn="ctr">
                      <a:noFill/>
                      <a:prstDash val="solid"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txBody>
                    <a:bodyPr anchor="ctr"/>
                    <a:lstStyle/>
                    <a:p>
                      <a:pPr indent="-342900" algn="ctr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+mj-lt"/>
                        <a:buAutoNum type="arabicPeriod"/>
                        <a:defRPr/>
                      </a:pPr>
                      <a:endParaRPr lang="da-DK" sz="1400" kern="0" noProof="1">
                        <a:solidFill>
                          <a:srgbClr val="FFFFFF"/>
                        </a:solidFill>
                        <a:latin typeface="+mj-lt"/>
                        <a:ea typeface="ＭＳ Ｐゴシック" charset="-128"/>
                      </a:endParaRPr>
                    </a:p>
                  </p:txBody>
                </p:sp>
                <p:sp>
                  <p:nvSpPr>
                    <p:cNvPr id="51" name="Rektangel 26">
                      <a:extLst>
                        <a:ext uri="{FF2B5EF4-FFF2-40B4-BE49-F238E27FC236}">
                          <a16:creationId xmlns:a16="http://schemas.microsoft.com/office/drawing/2014/main" id="{56ECA780-D427-4D7C-8B70-FBB350D712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6300" y="5073650"/>
                      <a:ext cx="344488" cy="344488"/>
                    </a:xfrm>
                    <a:prstGeom prst="rect">
                      <a:avLst/>
                    </a:prstGeom>
                    <a:gradFill flip="none" rotWithShape="1">
                      <a:gsLst>
                        <a:gs pos="89000">
                          <a:srgbClr val="C00000"/>
                        </a:gs>
                        <a:gs pos="20000">
                          <a:srgbClr val="F50736"/>
                        </a:gs>
                        <a:gs pos="11000">
                          <a:srgbClr val="F50736"/>
                        </a:gs>
                      </a:gsLst>
                      <a:lin ang="16200000" scaled="1"/>
                      <a:tileRect/>
                    </a:gradFill>
                    <a:ln w="9525" cap="flat" cmpd="sng" algn="ctr">
                      <a:noFill/>
                      <a:prstDash val="solid"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txBody>
                    <a:bodyPr anchor="ctr"/>
                    <a:lstStyle/>
                    <a:p>
                      <a:pPr indent="-342900" algn="ctr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+mj-lt"/>
                        <a:buAutoNum type="arabicPeriod"/>
                        <a:defRPr/>
                      </a:pPr>
                      <a:endParaRPr lang="da-DK" sz="1400" kern="0" noProof="1">
                        <a:solidFill>
                          <a:srgbClr val="FFFFFF"/>
                        </a:solidFill>
                        <a:latin typeface="+mj-lt"/>
                        <a:ea typeface="ＭＳ Ｐゴシック" charset="-128"/>
                      </a:endParaRPr>
                    </a:p>
                  </p:txBody>
                </p:sp>
              </p:grpSp>
            </p:grpSp>
          </p:grpSp>
          <p:sp>
            <p:nvSpPr>
              <p:cNvPr id="36" name="Tekstboks 54">
                <a:extLst>
                  <a:ext uri="{FF2B5EF4-FFF2-40B4-BE49-F238E27FC236}">
                    <a16:creationId xmlns:a16="http://schemas.microsoft.com/office/drawing/2014/main" id="{36C106D0-F455-42EB-993C-3F72909D21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2547938"/>
                <a:ext cx="321999" cy="274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indent="-342900"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1.</a:t>
                </a:r>
                <a:r>
                  <a:rPr lang="da-DK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1</a:t>
                </a:r>
              </a:p>
            </p:txBody>
          </p:sp>
          <p:sp>
            <p:nvSpPr>
              <p:cNvPr id="37" name="Tekstboks 58">
                <a:extLst>
                  <a:ext uri="{FF2B5EF4-FFF2-40B4-BE49-F238E27FC236}">
                    <a16:creationId xmlns:a16="http://schemas.microsoft.com/office/drawing/2014/main" id="{A46DD1B3-3070-4E63-8A89-069C0B85A5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2986088"/>
                <a:ext cx="321999" cy="276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indent="-342900"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1.</a:t>
                </a:r>
                <a:r>
                  <a:rPr lang="da-DK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2</a:t>
                </a:r>
              </a:p>
            </p:txBody>
          </p:sp>
          <p:sp>
            <p:nvSpPr>
              <p:cNvPr id="38" name="Tekstboks 59">
                <a:extLst>
                  <a:ext uri="{FF2B5EF4-FFF2-40B4-BE49-F238E27FC236}">
                    <a16:creationId xmlns:a16="http://schemas.microsoft.com/office/drawing/2014/main" id="{B65A0EF6-9A48-4B5D-B79E-073140F4BA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3400425"/>
                <a:ext cx="321999" cy="276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indent="-342900"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1.3</a:t>
                </a:r>
                <a:endParaRPr lang="da-DK" sz="1400" kern="0" noProof="1">
                  <a:solidFill>
                    <a:srgbClr val="FFFFFF"/>
                  </a:solidFill>
                  <a:latin typeface="+mj-lt"/>
                  <a:ea typeface="ＭＳ Ｐゴシック" pitchFamily="-97" charset="-128"/>
                </a:endParaRPr>
              </a:p>
            </p:txBody>
          </p:sp>
          <p:sp>
            <p:nvSpPr>
              <p:cNvPr id="39" name="Tekstboks 61">
                <a:extLst>
                  <a:ext uri="{FF2B5EF4-FFF2-40B4-BE49-F238E27FC236}">
                    <a16:creationId xmlns:a16="http://schemas.microsoft.com/office/drawing/2014/main" id="{D96EAFE4-7FEC-40EE-A435-4463982687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3822700"/>
                <a:ext cx="321999" cy="279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indent="-342900"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1.</a:t>
                </a:r>
                <a:r>
                  <a:rPr lang="da-DK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4</a:t>
                </a:r>
              </a:p>
            </p:txBody>
          </p:sp>
          <p:sp>
            <p:nvSpPr>
              <p:cNvPr id="40" name="Tekstboks 63">
                <a:extLst>
                  <a:ext uri="{FF2B5EF4-FFF2-40B4-BE49-F238E27FC236}">
                    <a16:creationId xmlns:a16="http://schemas.microsoft.com/office/drawing/2014/main" id="{687EC958-19D2-4BC3-8B03-23D4A05A99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4238625"/>
                <a:ext cx="321999" cy="271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algn="tl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spAutoFit/>
              </a:bodyPr>
              <a:lstStyle/>
              <a:p>
                <a:pPr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dirty="0">
                    <a:solidFill>
                      <a:prstClr val="white"/>
                    </a:solidFill>
                    <a:latin typeface="+mj-lt"/>
                    <a:ea typeface="ＭＳ Ｐゴシック" pitchFamily="-97" charset="-128"/>
                  </a:rPr>
                  <a:t>1.</a:t>
                </a:r>
                <a:r>
                  <a:rPr lang="da-DK" sz="1400" kern="0" dirty="0">
                    <a:solidFill>
                      <a:prstClr val="white"/>
                    </a:solidFill>
                    <a:latin typeface="+mj-lt"/>
                    <a:ea typeface="ＭＳ Ｐゴシック" pitchFamily="-97" charset="-128"/>
                  </a:rPr>
                  <a:t>5</a:t>
                </a:r>
              </a:p>
            </p:txBody>
          </p:sp>
          <p:sp>
            <p:nvSpPr>
              <p:cNvPr id="41" name="Tekstboks 65">
                <a:extLst>
                  <a:ext uri="{FF2B5EF4-FFF2-40B4-BE49-F238E27FC236}">
                    <a16:creationId xmlns:a16="http://schemas.microsoft.com/office/drawing/2014/main" id="{13316563-4D4B-43AD-82E6-F6BA8CF96E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4683125"/>
                <a:ext cx="321999" cy="271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algn="tl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spAutoFit/>
              </a:bodyPr>
              <a:lstStyle/>
              <a:p>
                <a:pPr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dirty="0">
                    <a:solidFill>
                      <a:prstClr val="white"/>
                    </a:solidFill>
                    <a:latin typeface="+mj-lt"/>
                    <a:ea typeface="ＭＳ Ｐゴシック" pitchFamily="-97" charset="-128"/>
                  </a:rPr>
                  <a:t>1.6</a:t>
                </a:r>
                <a:endParaRPr lang="da-DK" sz="1400" kern="0" dirty="0">
                  <a:solidFill>
                    <a:prstClr val="white"/>
                  </a:solidFill>
                  <a:latin typeface="+mj-lt"/>
                  <a:ea typeface="ＭＳ Ｐゴシック" pitchFamily="-97" charset="-128"/>
                </a:endParaRPr>
              </a:p>
            </p:txBody>
          </p:sp>
          <p:sp>
            <p:nvSpPr>
              <p:cNvPr id="42" name="Tekstboks 67">
                <a:extLst>
                  <a:ext uri="{FF2B5EF4-FFF2-40B4-BE49-F238E27FC236}">
                    <a16:creationId xmlns:a16="http://schemas.microsoft.com/office/drawing/2014/main" id="{0001747E-D252-499F-BD6E-63FE1D4D4E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5103813"/>
                <a:ext cx="321999" cy="271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algn="tl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spAutoFit/>
              </a:bodyPr>
              <a:lstStyle/>
              <a:p>
                <a:pPr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dirty="0">
                    <a:solidFill>
                      <a:prstClr val="white"/>
                    </a:solidFill>
                    <a:latin typeface="+mj-lt"/>
                    <a:ea typeface="ＭＳ Ｐゴシック" pitchFamily="-97" charset="-128"/>
                  </a:rPr>
                  <a:t>1.</a:t>
                </a:r>
                <a:r>
                  <a:rPr lang="da-DK" sz="1400" kern="0" dirty="0">
                    <a:solidFill>
                      <a:prstClr val="white"/>
                    </a:solidFill>
                    <a:latin typeface="+mj-lt"/>
                    <a:ea typeface="ＭＳ Ｐゴシック" pitchFamily="-97" charset="-128"/>
                  </a:rPr>
                  <a:t>7</a:t>
                </a:r>
              </a:p>
            </p:txBody>
          </p:sp>
        </p:grpSp>
        <p:sp>
          <p:nvSpPr>
            <p:cNvPr id="21" name="Rektangel 23">
              <a:extLst>
                <a:ext uri="{FF2B5EF4-FFF2-40B4-BE49-F238E27FC236}">
                  <a16:creationId xmlns:a16="http://schemas.microsoft.com/office/drawing/2014/main" id="{251666E7-D0B1-4C6E-AB92-0BB4761EB3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531" y="5230961"/>
              <a:ext cx="534988" cy="344488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6200000" scaled="1"/>
              <a:tileRect/>
            </a:gradFill>
            <a:ln w="952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457200" fontAlgn="base">
                <a:spcBef>
                  <a:spcPct val="0"/>
                </a:spcBef>
                <a:spcAft>
                  <a:spcPct val="0"/>
                </a:spcAft>
                <a:buFont typeface="+mj-lt"/>
                <a:buAutoNum type="arabicPeriod"/>
                <a:defRPr/>
              </a:pPr>
              <a:endParaRPr lang="da-DK" sz="1400" kern="0" noProof="1">
                <a:solidFill>
                  <a:srgbClr val="FFFFFF"/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22" name="Rektangel 23">
              <a:extLst>
                <a:ext uri="{FF2B5EF4-FFF2-40B4-BE49-F238E27FC236}">
                  <a16:creationId xmlns:a16="http://schemas.microsoft.com/office/drawing/2014/main" id="{D3AD9935-9072-46A1-B51B-A3DE673DE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531" y="5662761"/>
              <a:ext cx="534988" cy="344488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6200000" scaled="1"/>
              <a:tileRect/>
            </a:gradFill>
            <a:ln w="952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457200" fontAlgn="base">
                <a:spcBef>
                  <a:spcPct val="0"/>
                </a:spcBef>
                <a:spcAft>
                  <a:spcPct val="0"/>
                </a:spcAft>
                <a:buFont typeface="+mj-lt"/>
                <a:buAutoNum type="arabicPeriod"/>
                <a:defRPr/>
              </a:pPr>
              <a:endParaRPr lang="da-DK" sz="1400" kern="0" noProof="1">
                <a:solidFill>
                  <a:srgbClr val="FFFFFF"/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23" name="Rektangel 23">
              <a:extLst>
                <a:ext uri="{FF2B5EF4-FFF2-40B4-BE49-F238E27FC236}">
                  <a16:creationId xmlns:a16="http://schemas.microsoft.com/office/drawing/2014/main" id="{41FD9491-5A4E-4852-9B27-94FDF152C3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119" y="6100911"/>
              <a:ext cx="534987" cy="344488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6200000" scaled="1"/>
              <a:tileRect/>
            </a:gradFill>
            <a:ln w="952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457200" fontAlgn="base">
                <a:spcBef>
                  <a:spcPct val="0"/>
                </a:spcBef>
                <a:spcAft>
                  <a:spcPct val="0"/>
                </a:spcAft>
                <a:buFont typeface="+mj-lt"/>
                <a:buAutoNum type="arabicPeriod"/>
                <a:defRPr/>
              </a:pPr>
              <a:endParaRPr lang="da-DK" sz="1400" kern="0" noProof="1">
                <a:solidFill>
                  <a:srgbClr val="FFFFFF"/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24" name="Tekstboks 67">
              <a:extLst>
                <a:ext uri="{FF2B5EF4-FFF2-40B4-BE49-F238E27FC236}">
                  <a16:creationId xmlns:a16="http://schemas.microsoft.com/office/drawing/2014/main" id="{B9BB2835-7393-42E4-8F04-C80AB7CBDF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119" y="5264299"/>
              <a:ext cx="500062" cy="27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hr-HR" sz="1400" dirty="0">
                  <a:solidFill>
                    <a:prstClr val="white"/>
                  </a:solidFill>
                  <a:latin typeface="+mj-lt"/>
                  <a:ea typeface="ＭＳ Ｐゴシック" pitchFamily="-97" charset="-128"/>
                </a:rPr>
                <a:t>1.8</a:t>
              </a:r>
              <a:endParaRPr lang="da-DK" sz="1400" dirty="0">
                <a:solidFill>
                  <a:prstClr val="white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25" name="Tekstboks 67">
              <a:extLst>
                <a:ext uri="{FF2B5EF4-FFF2-40B4-BE49-F238E27FC236}">
                  <a16:creationId xmlns:a16="http://schemas.microsoft.com/office/drawing/2014/main" id="{6E7BAC75-46DC-4A4B-A781-FE63CF96D3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44" y="5696099"/>
              <a:ext cx="500062" cy="27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hr-HR" sz="1400" dirty="0">
                  <a:solidFill>
                    <a:prstClr val="white"/>
                  </a:solidFill>
                  <a:latin typeface="+mj-lt"/>
                  <a:ea typeface="ＭＳ Ｐゴシック" pitchFamily="-97" charset="-128"/>
                </a:rPr>
                <a:t>1.9</a:t>
              </a:r>
              <a:endParaRPr lang="da-DK" sz="1400" dirty="0">
                <a:solidFill>
                  <a:prstClr val="white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26" name="Tekstboks 67">
              <a:extLst>
                <a:ext uri="{FF2B5EF4-FFF2-40B4-BE49-F238E27FC236}">
                  <a16:creationId xmlns:a16="http://schemas.microsoft.com/office/drawing/2014/main" id="{A2740B14-272E-4972-A002-9F6895312F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006" y="6175524"/>
              <a:ext cx="501650" cy="27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hr-HR" sz="1400" dirty="0">
                  <a:solidFill>
                    <a:prstClr val="white"/>
                  </a:solidFill>
                  <a:latin typeface="+mj-lt"/>
                  <a:ea typeface="ＭＳ Ｐゴシック" pitchFamily="-97" charset="-128"/>
                </a:rPr>
                <a:t>1.10</a:t>
              </a:r>
              <a:endParaRPr lang="da-DK" sz="1400" dirty="0">
                <a:solidFill>
                  <a:prstClr val="white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27" name="Rektangel 31">
              <a:extLst>
                <a:ext uri="{FF2B5EF4-FFF2-40B4-BE49-F238E27FC236}">
                  <a16:creationId xmlns:a16="http://schemas.microsoft.com/office/drawing/2014/main" id="{649FC62B-AA41-4538-B825-33478A311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7619" y="5235724"/>
              <a:ext cx="4000501" cy="354012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28" name="Rektangel 31">
              <a:extLst>
                <a:ext uri="{FF2B5EF4-FFF2-40B4-BE49-F238E27FC236}">
                  <a16:creationId xmlns:a16="http://schemas.microsoft.com/office/drawing/2014/main" id="{28047C74-073A-42CE-81CA-40BBE8185B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7619" y="5664349"/>
              <a:ext cx="4000501" cy="354012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29" name="Rektangel 31">
              <a:extLst>
                <a:ext uri="{FF2B5EF4-FFF2-40B4-BE49-F238E27FC236}">
                  <a16:creationId xmlns:a16="http://schemas.microsoft.com/office/drawing/2014/main" id="{7FA93927-4ED6-4E0C-B29C-BF7C22E536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7619" y="6099324"/>
              <a:ext cx="4000501" cy="354012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b="1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30" name="Rektangel 31">
              <a:extLst>
                <a:ext uri="{FF2B5EF4-FFF2-40B4-BE49-F238E27FC236}">
                  <a16:creationId xmlns:a16="http://schemas.microsoft.com/office/drawing/2014/main" id="{551191AF-7654-404A-8F1B-278B2BC97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31" y="3113236"/>
              <a:ext cx="4000501" cy="354013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31" name="Tekstboks 46">
              <a:extLst>
                <a:ext uri="{FF2B5EF4-FFF2-40B4-BE49-F238E27FC236}">
                  <a16:creationId xmlns:a16="http://schemas.microsoft.com/office/drawing/2014/main" id="{3351A0BA-94BF-432C-852B-590521967F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6669" y="3151336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Učenje, poučavanje i vrednovanje usmjereno na studenta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32" name="Tekstboks 45">
              <a:extLst>
                <a:ext uri="{FF2B5EF4-FFF2-40B4-BE49-F238E27FC236}">
                  <a16:creationId xmlns:a16="http://schemas.microsoft.com/office/drawing/2014/main" id="{8D4E33A6-E3E2-4D1F-9EF6-EA0B63E92D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9206" y="5286524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 Informiranje javnosti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33" name="Tekstboks 45">
              <a:extLst>
                <a:ext uri="{FF2B5EF4-FFF2-40B4-BE49-F238E27FC236}">
                  <a16:creationId xmlns:a16="http://schemas.microsoft.com/office/drawing/2014/main" id="{136D1A14-6A03-486B-A6E7-3719D66EC6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7619" y="5745311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Kontinuirano praćenje i periodička revizija programa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34" name="Tekstboks 45">
              <a:extLst>
                <a:ext uri="{FF2B5EF4-FFF2-40B4-BE49-F238E27FC236}">
                  <a16:creationId xmlns:a16="http://schemas.microsoft.com/office/drawing/2014/main" id="{DC5578C0-71AE-4D23-BE2A-B196717AE9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6169174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Periodičko vanjsko osiguravanje kvalitete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2696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9" name="Rectangle 118">
            <a:extLst>
              <a:ext uri="{FF2B5EF4-FFF2-40B4-BE49-F238E27FC236}">
                <a16:creationId xmlns:a16="http://schemas.microsoft.com/office/drawing/2014/main" id="{B9C0E6AB-EAB6-41E0-9D49-369643E87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1A1FADC9-A0F4-4689-9608-959F3C23D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8ED41C16-52CF-47AA-A5C9-95D10CB80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749E097-ED94-F8F9-4B7C-85AE83DA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513616"/>
            <a:ext cx="10706100" cy="775198"/>
          </a:xfrm>
        </p:spPr>
        <p:txBody>
          <a:bodyPr>
            <a:normAutofit/>
          </a:bodyPr>
          <a:lstStyle/>
          <a:p>
            <a:r>
              <a:rPr lang="en-GB" err="1">
                <a:latin typeface="Univers Condensed"/>
              </a:rPr>
              <a:t>Reakreditacija</a:t>
            </a:r>
            <a:r>
              <a:rPr lang="en-GB">
                <a:latin typeface="Univers Condensed"/>
              </a:rPr>
              <a:t> </a:t>
            </a:r>
            <a:r>
              <a:rPr lang="en-GB" err="1">
                <a:latin typeface="Univers Condensed"/>
              </a:rPr>
              <a:t>visokih</a:t>
            </a:r>
            <a:r>
              <a:rPr lang="en-GB">
                <a:latin typeface="Univers Condensed"/>
              </a:rPr>
              <a:t> </a:t>
            </a:r>
            <a:r>
              <a:rPr lang="en-GB" err="1">
                <a:latin typeface="Univers Condensed"/>
              </a:rPr>
              <a:t>učilišta</a:t>
            </a:r>
            <a:endParaRPr lang="en-US" err="1">
              <a:latin typeface="Univers Condensed"/>
            </a:endParaRPr>
          </a:p>
        </p:txBody>
      </p:sp>
      <p:graphicFrame>
        <p:nvGraphicFramePr>
          <p:cNvPr id="65" name="Content Placeholder 2">
            <a:extLst>
              <a:ext uri="{FF2B5EF4-FFF2-40B4-BE49-F238E27FC236}">
                <a16:creationId xmlns:a16="http://schemas.microsoft.com/office/drawing/2014/main" id="{67622E7F-B614-D00C-7915-AF00A08CE5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0768487"/>
              </p:ext>
            </p:extLst>
          </p:nvPr>
        </p:nvGraphicFramePr>
        <p:xfrm>
          <a:off x="742805" y="723900"/>
          <a:ext cx="10706100" cy="43542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7046B6AC-0ECB-4C54-A873-81627B5B91FA}"/>
              </a:ext>
            </a:extLst>
          </p:cNvPr>
          <p:cNvGrpSpPr/>
          <p:nvPr/>
        </p:nvGrpSpPr>
        <p:grpSpPr>
          <a:xfrm>
            <a:off x="4076731" y="6286769"/>
            <a:ext cx="4038539" cy="573276"/>
            <a:chOff x="743670" y="5847462"/>
            <a:chExt cx="4038539" cy="57327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7254EDF-166B-4869-856E-45C3106523F6}"/>
                </a:ext>
              </a:extLst>
            </p:cNvPr>
            <p:cNvGrpSpPr/>
            <p:nvPr/>
          </p:nvGrpSpPr>
          <p:grpSpPr>
            <a:xfrm>
              <a:off x="3078889" y="6015468"/>
              <a:ext cx="1703320" cy="287074"/>
              <a:chOff x="3078889" y="6015468"/>
              <a:chExt cx="1703320" cy="287074"/>
            </a:xfrm>
          </p:grpSpPr>
          <p:pic>
            <p:nvPicPr>
              <p:cNvPr id="13" name="Picture 12" descr="Blue letters on a black background&#10;&#10;Description automatically generated">
                <a:extLst>
                  <a:ext uri="{FF2B5EF4-FFF2-40B4-BE49-F238E27FC236}">
                    <a16:creationId xmlns:a16="http://schemas.microsoft.com/office/drawing/2014/main" id="{5DE41915-FABE-41FC-ABA2-B68712A385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78889" y="6015468"/>
                <a:ext cx="662352" cy="275868"/>
              </a:xfrm>
              <a:prstGeom prst="rect">
                <a:avLst/>
              </a:prstGeom>
            </p:spPr>
          </p:pic>
          <p:pic>
            <p:nvPicPr>
              <p:cNvPr id="14" name="Picture 13" descr="A blue letter on a black background&#10;&#10;Description automatically generated">
                <a:extLst>
                  <a:ext uri="{FF2B5EF4-FFF2-40B4-BE49-F238E27FC236}">
                    <a16:creationId xmlns:a16="http://schemas.microsoft.com/office/drawing/2014/main" id="{5C04C047-39E3-46DE-B805-C107DC2F12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75627" y="6061941"/>
                <a:ext cx="906582" cy="240601"/>
              </a:xfrm>
              <a:prstGeom prst="rect">
                <a:avLst/>
              </a:prstGeom>
            </p:spPr>
          </p:pic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BBFE377-2122-4311-8FCD-4F4415A8D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70" y="5847462"/>
              <a:ext cx="2444330" cy="573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262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F68B2C62-7648-4430-90D5-AE0F252AF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75B4F83-6FDB-4998-8E11-31CE6E704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0794B99-5B9D-4B94-9505-1EDED76CD6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4EA2698-226C-4DCC-BFB4-4BA13CAFE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3660776" cy="4404064"/>
          </a:xfrm>
        </p:spPr>
        <p:txBody>
          <a:bodyPr>
            <a:normAutofit/>
          </a:bodyPr>
          <a:lstStyle/>
          <a:p>
            <a:r>
              <a:rPr lang="hr-HR" dirty="0"/>
              <a:t>Promjene u zakonodavnom okviru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52590-9908-427A-A0C2-E46F961503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26DE685-1B6F-4D7C-AEF2-C9AD71EC467A}" type="datetime1">
              <a:rPr lang="en-US" smtClean="0"/>
              <a:pPr>
                <a:spcAft>
                  <a:spcPts val="600"/>
                </a:spcAft>
              </a:pPr>
              <a:t>4/22/2024</a:t>
            </a:fld>
            <a:endParaRPr lang="en-US"/>
          </a:p>
        </p:txBody>
      </p:sp>
      <p:graphicFrame>
        <p:nvGraphicFramePr>
          <p:cNvPr id="41" name="Content Placeholder 2">
            <a:extLst>
              <a:ext uri="{FF2B5EF4-FFF2-40B4-BE49-F238E27FC236}">
                <a16:creationId xmlns:a16="http://schemas.microsoft.com/office/drawing/2014/main" id="{BA00C9B2-0D53-ACA1-14E9-520FEF86A9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7681676"/>
              </p:ext>
            </p:extLst>
          </p:nvPr>
        </p:nvGraphicFramePr>
        <p:xfrm>
          <a:off x="4876800" y="1066801"/>
          <a:ext cx="6581776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7938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2AA70-BF53-495C-B27D-DD5DDDDC6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1505233"/>
            <a:ext cx="4093599" cy="1223452"/>
          </a:xfrm>
        </p:spPr>
        <p:txBody>
          <a:bodyPr>
            <a:normAutofit fontScale="90000"/>
          </a:bodyPr>
          <a:lstStyle/>
          <a:p>
            <a:r>
              <a:rPr lang="hr-HR" dirty="0"/>
              <a:t>Uvjeti propisani Zakonom o osiguravanju kvalitete u visokom obrazovanju i znanosti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80EBF-8130-4460-BC96-B332F31B1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latin typeface="+mj-lt"/>
              </a:rPr>
              <a:t>Čl. 24. – „U postupku </a:t>
            </a:r>
            <a:r>
              <a:rPr lang="hr-HR" sz="2800" dirty="0" err="1">
                <a:latin typeface="+mj-lt"/>
              </a:rPr>
              <a:t>reakreditacije</a:t>
            </a:r>
            <a:r>
              <a:rPr lang="hr-HR" sz="2800" dirty="0">
                <a:latin typeface="+mj-lt"/>
              </a:rPr>
              <a:t> visokog učilišta provodi se i vrednovanje akreditiranih studija u skladu s odredbama čl. 15. ovog Zakona.”</a:t>
            </a:r>
          </a:p>
          <a:p>
            <a:pPr marL="0" indent="0">
              <a:buNone/>
            </a:pPr>
            <a:endParaRPr lang="hr-HR" sz="2800" dirty="0">
              <a:latin typeface="+mj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latin typeface="+mj-lt"/>
              </a:rPr>
              <a:t> Čl. 10. </a:t>
            </a:r>
            <a:r>
              <a:rPr lang="hr-HR" sz="2800">
                <a:latin typeface="+mj-lt"/>
              </a:rPr>
              <a:t>i 12</a:t>
            </a:r>
            <a:r>
              <a:rPr lang="hr-HR" sz="2800" dirty="0">
                <a:latin typeface="+mj-lt"/>
              </a:rPr>
              <a:t>. - kvantitativni zakonski uvjeti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444952-6E64-488B-A372-40924BC61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184C1-634B-4D2F-90E1-C39B48114444}" type="datetime1">
              <a:rPr lang="en-US" smtClean="0"/>
              <a:t>4/22/2024</a:t>
            </a:fld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CE8D92EB-662C-45ED-8068-975FE0FE5DBC}"/>
              </a:ext>
            </a:extLst>
          </p:cNvPr>
          <p:cNvSpPr/>
          <p:nvPr/>
        </p:nvSpPr>
        <p:spPr>
          <a:xfrm>
            <a:off x="9665745" y="4118775"/>
            <a:ext cx="826936" cy="36512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109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43E7-E213-4CFF-A166-3B968633E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Prikaz podataka - dokazi o ispunjenosti kvantitativnih zakonskih uvjeta  </a:t>
            </a:r>
            <a:br>
              <a:rPr lang="hr-HR" sz="2400" dirty="0"/>
            </a:br>
            <a:r>
              <a:rPr lang="hr-HR" sz="2000" dirty="0"/>
              <a:t>Tablica 1a. Omjer nastavnika i studenata (ne veći od 1 : 30) visokog učilišta (čl. 12. st. 8. i 9. ZOK-a)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971E2DC-1727-4495-A238-EA66E782FF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445703"/>
              </p:ext>
            </p:extLst>
          </p:nvPr>
        </p:nvGraphicFramePr>
        <p:xfrm>
          <a:off x="1282045" y="2535810"/>
          <a:ext cx="9679997" cy="3487917"/>
        </p:xfrm>
        <a:graphic>
          <a:graphicData uri="http://schemas.openxmlformats.org/drawingml/2006/table">
            <a:tbl>
              <a:tblPr firstRow="1" firstCol="1" bandRow="1"/>
              <a:tblGrid>
                <a:gridCol w="7713464">
                  <a:extLst>
                    <a:ext uri="{9D8B030D-6E8A-4147-A177-3AD203B41FA5}">
                      <a16:colId xmlns:a16="http://schemas.microsoft.com/office/drawing/2014/main" val="2144620538"/>
                    </a:ext>
                  </a:extLst>
                </a:gridCol>
                <a:gridCol w="1966533">
                  <a:extLst>
                    <a:ext uri="{9D8B030D-6E8A-4147-A177-3AD203B41FA5}">
                      <a16:colId xmlns:a16="http://schemas.microsoft.com/office/drawing/2014/main" val="1001466941"/>
                    </a:ext>
                  </a:extLst>
                </a:gridCol>
              </a:tblGrid>
              <a:tr h="6071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Ukupan broj studenata koji studiraju u redovitom statusu na svim studijskim programima (</a:t>
                      </a: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Koeficijent 1)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2956896"/>
                  </a:ext>
                </a:extLst>
              </a:tr>
              <a:tr h="6071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Ukupan broj studenata koji studiraju u izvanrednom statusu na svim studijskim programima (</a:t>
                      </a: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Koeficijent 0,5)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6103996"/>
                  </a:ext>
                </a:extLst>
              </a:tr>
              <a:tr h="4236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I. UKUPNO STUDENATA: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435837"/>
                  </a:ext>
                </a:extLst>
              </a:tr>
              <a:tr h="293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Ukupan broj nastavnika visokog učilišta (</a:t>
                      </a: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Koeficijent 1)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927337"/>
                  </a:ext>
                </a:extLst>
              </a:tr>
              <a:tr h="293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Ukupan broj viših asistenata visokog učilišta (</a:t>
                      </a: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Koeficijent 0,75)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3846112"/>
                  </a:ext>
                </a:extLst>
              </a:tr>
              <a:tr h="293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Ukupan broj asistenata visokog učilišta (</a:t>
                      </a: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Koeficijent 0,5)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4734859"/>
                  </a:ext>
                </a:extLst>
              </a:tr>
              <a:tr h="293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Ukupan broj naslovnih* nastavnika visokog učilišta</a:t>
                      </a: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(Koeficijent 0,5)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1080068"/>
                  </a:ext>
                </a:extLst>
              </a:tr>
              <a:tr h="3847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II. UKUPNO NASTAVNIKA NA INSTITUCIJI: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839949"/>
                  </a:ext>
                </a:extLst>
              </a:tr>
              <a:tr h="293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OMJER NASTAVNIK (II.) / STUDENT (I.)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841391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32FEE-72F3-4D2C-8DFA-1B80FD17C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4/22/2024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33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43E7-E213-4CFF-A166-3B968633E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Prikaz podataka - dokazi o ispunjenosti kvantitativnih zakonskih uvjeta </a:t>
            </a:r>
            <a:br>
              <a:rPr lang="hr-HR" sz="2400" dirty="0"/>
            </a:br>
            <a:r>
              <a:rPr lang="hr-HR" sz="2000" dirty="0"/>
              <a:t>Tablica 1b. Vrijednost svih oblika neposredne nastave na studijskom programu (čl. 12. st. 2. ZOK-a)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32FEE-72F3-4D2C-8DFA-1B80FD17C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6DE685-1B6F-4D7C-AEF2-C9AD71EC467A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 Condense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4/22/2024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 Condensed"/>
              <a:ea typeface="+mn-ea"/>
              <a:cs typeface="+mn-cs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5A175A02-639F-49B5-9596-862236E210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0566956"/>
              </p:ext>
            </p:extLst>
          </p:nvPr>
        </p:nvGraphicFramePr>
        <p:xfrm>
          <a:off x="999241" y="2818615"/>
          <a:ext cx="8097625" cy="405352"/>
        </p:xfrm>
        <a:graphic>
          <a:graphicData uri="http://schemas.openxmlformats.org/drawingml/2006/table">
            <a:tbl>
              <a:tblPr firstRow="1" firstCol="1" bandRow="1"/>
              <a:tblGrid>
                <a:gridCol w="6498147">
                  <a:extLst>
                    <a:ext uri="{9D8B030D-6E8A-4147-A177-3AD203B41FA5}">
                      <a16:colId xmlns:a16="http://schemas.microsoft.com/office/drawing/2014/main" val="2750183342"/>
                    </a:ext>
                  </a:extLst>
                </a:gridCol>
                <a:gridCol w="1599478">
                  <a:extLst>
                    <a:ext uri="{9D8B030D-6E8A-4147-A177-3AD203B41FA5}">
                      <a16:colId xmlns:a16="http://schemas.microsoft.com/office/drawing/2014/main" val="27576664"/>
                    </a:ext>
                  </a:extLst>
                </a:gridCol>
              </a:tblGrid>
              <a:tr h="4053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Ukupan broj kontakt sati neposredne nastave na studijskom programu (A)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8713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3AB19EE-76B5-4972-AEB6-D6A6392254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797320"/>
              </p:ext>
            </p:extLst>
          </p:nvPr>
        </p:nvGraphicFramePr>
        <p:xfrm>
          <a:off x="999241" y="3423443"/>
          <a:ext cx="9932443" cy="1912130"/>
        </p:xfrm>
        <a:graphic>
          <a:graphicData uri="http://schemas.openxmlformats.org/drawingml/2006/table">
            <a:tbl>
              <a:tblPr firstRow="1" firstCol="1" bandRow="1"/>
              <a:tblGrid>
                <a:gridCol w="1958113">
                  <a:extLst>
                    <a:ext uri="{9D8B030D-6E8A-4147-A177-3AD203B41FA5}">
                      <a16:colId xmlns:a16="http://schemas.microsoft.com/office/drawing/2014/main" val="2242009530"/>
                    </a:ext>
                  </a:extLst>
                </a:gridCol>
                <a:gridCol w="1088390">
                  <a:extLst>
                    <a:ext uri="{9D8B030D-6E8A-4147-A177-3AD203B41FA5}">
                      <a16:colId xmlns:a16="http://schemas.microsoft.com/office/drawing/2014/main" val="2406713466"/>
                    </a:ext>
                  </a:extLst>
                </a:gridCol>
                <a:gridCol w="1381125">
                  <a:extLst>
                    <a:ext uri="{9D8B030D-6E8A-4147-A177-3AD203B41FA5}">
                      <a16:colId xmlns:a16="http://schemas.microsoft.com/office/drawing/2014/main" val="4120434016"/>
                    </a:ext>
                  </a:extLst>
                </a:gridCol>
                <a:gridCol w="1374140">
                  <a:extLst>
                    <a:ext uri="{9D8B030D-6E8A-4147-A177-3AD203B41FA5}">
                      <a16:colId xmlns:a16="http://schemas.microsoft.com/office/drawing/2014/main" val="2212031703"/>
                    </a:ext>
                  </a:extLst>
                </a:gridCol>
                <a:gridCol w="1377315">
                  <a:extLst>
                    <a:ext uri="{9D8B030D-6E8A-4147-A177-3AD203B41FA5}">
                      <a16:colId xmlns:a16="http://schemas.microsoft.com/office/drawing/2014/main" val="4008340811"/>
                    </a:ext>
                  </a:extLst>
                </a:gridCol>
                <a:gridCol w="1376680">
                  <a:extLst>
                    <a:ext uri="{9D8B030D-6E8A-4147-A177-3AD203B41FA5}">
                      <a16:colId xmlns:a16="http://schemas.microsoft.com/office/drawing/2014/main" val="104119037"/>
                    </a:ext>
                  </a:extLst>
                </a:gridCol>
                <a:gridCol w="1376680">
                  <a:extLst>
                    <a:ext uri="{9D8B030D-6E8A-4147-A177-3AD203B41FA5}">
                      <a16:colId xmlns:a16="http://schemas.microsoft.com/office/drawing/2014/main" val="1716207429"/>
                    </a:ext>
                  </a:extLst>
                </a:gridCol>
              </a:tblGrid>
              <a:tr h="9812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Ime i prezime nastavnika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Naziv kolegija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Predavanja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Vježbe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Seminari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Ukupno u kontakt satima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Ukupno u %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Kontakt sati nastavnika/kontakt sati programa (A)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581095"/>
                  </a:ext>
                </a:extLst>
              </a:tr>
              <a:tr h="23272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2181444"/>
                  </a:ext>
                </a:extLst>
              </a:tr>
              <a:tr h="23272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1100428"/>
                  </a:ext>
                </a:extLst>
              </a:tr>
              <a:tr h="23272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10743"/>
                  </a:ext>
                </a:extLst>
              </a:tr>
              <a:tr h="23272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Ukupno: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1712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7277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43E7-E213-4CFF-A166-3B968633E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Prikaz podataka - dokazi o ispunjenosti kvantitativnih zakonskih uvjeta </a:t>
            </a:r>
            <a:br>
              <a:rPr lang="hr-HR" sz="2400" dirty="0"/>
            </a:br>
            <a:r>
              <a:rPr lang="en-US" sz="2400" dirty="0" err="1"/>
              <a:t>Tablica</a:t>
            </a:r>
            <a:r>
              <a:rPr lang="en-US" sz="2400" dirty="0"/>
              <a:t> 1c. </a:t>
            </a:r>
            <a:r>
              <a:rPr lang="en-US" sz="2400" dirty="0" err="1"/>
              <a:t>Prostor</a:t>
            </a:r>
            <a:r>
              <a:rPr lang="en-US" sz="2400" dirty="0"/>
              <a:t> i </a:t>
            </a:r>
            <a:r>
              <a:rPr lang="en-US" sz="2400" dirty="0" err="1"/>
              <a:t>oprema</a:t>
            </a:r>
            <a:r>
              <a:rPr lang="en-US" sz="2400" dirty="0"/>
              <a:t>* (</a:t>
            </a:r>
            <a:r>
              <a:rPr lang="en-US" sz="2400" dirty="0" err="1"/>
              <a:t>čl</a:t>
            </a:r>
            <a:r>
              <a:rPr lang="en-US" sz="2400" dirty="0"/>
              <a:t>. 12. </a:t>
            </a:r>
            <a:r>
              <a:rPr lang="en-US" sz="2400" dirty="0" err="1"/>
              <a:t>st.</a:t>
            </a:r>
            <a:r>
              <a:rPr lang="en-US" sz="2400" dirty="0"/>
              <a:t> 1. i </a:t>
            </a:r>
            <a:r>
              <a:rPr lang="en-US" sz="2400" dirty="0" err="1"/>
              <a:t>čl</a:t>
            </a:r>
            <a:r>
              <a:rPr lang="en-US" sz="2400" dirty="0"/>
              <a:t>. 10. </a:t>
            </a:r>
            <a:r>
              <a:rPr lang="en-US" sz="2400" dirty="0" err="1"/>
              <a:t>st.</a:t>
            </a:r>
            <a:r>
              <a:rPr lang="en-US" sz="2400" dirty="0"/>
              <a:t> 3. ZOK-a)</a:t>
            </a:r>
            <a:endParaRPr lang="hr-HR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32FEE-72F3-4D2C-8DFA-1B80FD17C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6DE685-1B6F-4D7C-AEF2-C9AD71EC467A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 Condense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4/22/2024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 Condensed"/>
              <a:ea typeface="+mn-ea"/>
              <a:cs typeface="+mn-cs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393C537-8E97-4D6A-B034-F1AE092C25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9679629"/>
              </p:ext>
            </p:extLst>
          </p:nvPr>
        </p:nvGraphicFramePr>
        <p:xfrm>
          <a:off x="952107" y="3252247"/>
          <a:ext cx="8710367" cy="1025908"/>
        </p:xfrm>
        <a:graphic>
          <a:graphicData uri="http://schemas.openxmlformats.org/drawingml/2006/table">
            <a:tbl>
              <a:tblPr firstRow="1" firstCol="1" bandRow="1"/>
              <a:tblGrid>
                <a:gridCol w="7562314">
                  <a:extLst>
                    <a:ext uri="{9D8B030D-6E8A-4147-A177-3AD203B41FA5}">
                      <a16:colId xmlns:a16="http://schemas.microsoft.com/office/drawing/2014/main" val="1184296353"/>
                    </a:ext>
                  </a:extLst>
                </a:gridCol>
                <a:gridCol w="1148053">
                  <a:extLst>
                    <a:ext uri="{9D8B030D-6E8A-4147-A177-3AD203B41FA5}">
                      <a16:colId xmlns:a16="http://schemas.microsoft.com/office/drawing/2014/main" val="589670773"/>
                    </a:ext>
                  </a:extLst>
                </a:gridCol>
              </a:tblGrid>
              <a:tr h="5129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POVRŠINA PROSTORA NAMIJENJENOG NASTAVI (A)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719328"/>
                  </a:ext>
                </a:extLst>
              </a:tr>
              <a:tr h="5129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PROSTORNI KAPACITET PO STUDENTU </a:t>
                      </a: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(BROJ STUDENTA/POVRŠINA - A)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3194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570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43E7-E213-4CFF-A166-3B968633E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Prikaz podataka - dokazi o ispunjenosti kvantitativnih zakonskih uvjeta </a:t>
            </a:r>
            <a:br>
              <a:rPr lang="hr-HR" sz="2400" dirty="0"/>
            </a:br>
            <a:r>
              <a:rPr lang="hr-HR" sz="2400" dirty="0"/>
              <a:t>Tablica 1d. Nastavnici u polju u kojem djeluje visoko učilište (čl. 10. st. 5. ZOK-a)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32FEE-72F3-4D2C-8DFA-1B80FD17C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6DE685-1B6F-4D7C-AEF2-C9AD71EC467A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 Condense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4/22/2024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 Condensed"/>
              <a:ea typeface="+mn-ea"/>
              <a:cs typeface="+mn-cs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24ADA85-3BA5-48FC-9A18-E02E2584F4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7770451"/>
              </p:ext>
            </p:extLst>
          </p:nvPr>
        </p:nvGraphicFramePr>
        <p:xfrm>
          <a:off x="933254" y="3252247"/>
          <a:ext cx="8983744" cy="1268635"/>
        </p:xfrm>
        <a:graphic>
          <a:graphicData uri="http://schemas.openxmlformats.org/drawingml/2006/table">
            <a:tbl>
              <a:tblPr firstRow="1" firstCol="1" bandRow="1"/>
              <a:tblGrid>
                <a:gridCol w="3299620">
                  <a:extLst>
                    <a:ext uri="{9D8B030D-6E8A-4147-A177-3AD203B41FA5}">
                      <a16:colId xmlns:a16="http://schemas.microsoft.com/office/drawing/2014/main" val="4269899936"/>
                    </a:ext>
                  </a:extLst>
                </a:gridCol>
                <a:gridCol w="5684124">
                  <a:extLst>
                    <a:ext uri="{9D8B030D-6E8A-4147-A177-3AD203B41FA5}">
                      <a16:colId xmlns:a16="http://schemas.microsoft.com/office/drawing/2014/main" val="2634947974"/>
                    </a:ext>
                  </a:extLst>
                </a:gridCol>
              </a:tblGrid>
              <a:tr h="4921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POLJE* U KOJEM DJELUJE VU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NASTAVNIKA NA RADNOM MJESTU/ZVANJU** U POLJU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214216"/>
                  </a:ext>
                </a:extLst>
              </a:tr>
              <a:tr h="2588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Polje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022837"/>
                  </a:ext>
                </a:extLst>
              </a:tr>
              <a:tr h="2588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Polje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6042784"/>
                  </a:ext>
                </a:extLst>
              </a:tr>
              <a:tr h="2588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…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05602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746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B1D48C-8E02-5836-2002-EC0611887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400" dirty="0" err="1">
                <a:latin typeface="Univers Condensed"/>
              </a:rPr>
              <a:t>Standardi</a:t>
            </a:r>
            <a:r>
              <a:rPr lang="en-GB" sz="3400" dirty="0">
                <a:latin typeface="Univers Condensed"/>
              </a:rPr>
              <a:t> </a:t>
            </a:r>
            <a:r>
              <a:rPr lang="en-GB" sz="3400" dirty="0" err="1">
                <a:latin typeface="Univers Condensed"/>
              </a:rPr>
              <a:t>kvalitete</a:t>
            </a:r>
            <a:r>
              <a:rPr lang="en-GB" sz="3400" dirty="0">
                <a:latin typeface="Univers Condensed"/>
              </a:rPr>
              <a:t> u </a:t>
            </a:r>
            <a:r>
              <a:rPr lang="en-GB" sz="3400" dirty="0" err="1">
                <a:latin typeface="Univers Condensed"/>
              </a:rPr>
              <a:t>postupku</a:t>
            </a:r>
            <a:r>
              <a:rPr lang="en-GB" sz="3400" dirty="0">
                <a:latin typeface="Univers Condensed"/>
              </a:rPr>
              <a:t> </a:t>
            </a:r>
            <a:r>
              <a:rPr lang="en-GB" sz="3400" dirty="0" err="1">
                <a:latin typeface="Univers Condensed"/>
              </a:rPr>
              <a:t>reakreditacije</a:t>
            </a:r>
            <a:r>
              <a:rPr lang="en-GB" sz="3400" dirty="0">
                <a:latin typeface="Univers Condensed"/>
              </a:rPr>
              <a:t> </a:t>
            </a:r>
            <a:r>
              <a:rPr lang="en-GB" sz="3400" dirty="0" err="1">
                <a:latin typeface="Univers Condensed"/>
              </a:rPr>
              <a:t>visokih</a:t>
            </a:r>
            <a:r>
              <a:rPr lang="en-GB" sz="3400" dirty="0">
                <a:latin typeface="Univers Condensed"/>
              </a:rPr>
              <a:t> </a:t>
            </a:r>
            <a:r>
              <a:rPr lang="en-GB" sz="3400" dirty="0" err="1">
                <a:latin typeface="Univers Condensed"/>
              </a:rPr>
              <a:t>učilišta</a:t>
            </a:r>
            <a:endParaRPr lang="en-GB" sz="3400" dirty="0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CE733BF-B95F-4869-AB8F-D90C6F595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3C685-EACC-66FF-5DE8-12CD5608A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9224" y="1754802"/>
            <a:ext cx="6723529" cy="4074781"/>
          </a:xfrm>
        </p:spPr>
        <p:txBody>
          <a:bodyPr>
            <a:normAutofit/>
          </a:bodyPr>
          <a:lstStyle/>
          <a:p>
            <a:pPr marL="228600" indent="-228600" rtl="0">
              <a:buChar char="•"/>
            </a:pPr>
            <a:r>
              <a:rPr lang="hr-HR" sz="2000" dirty="0">
                <a:latin typeface="+mj-lt"/>
              </a:rPr>
              <a:t>Upravljanje visokim učilištem i osiguravanje kvalitete</a:t>
            </a:r>
            <a:r>
              <a:rPr lang="en-US" sz="2000" dirty="0">
                <a:latin typeface="+mj-lt"/>
              </a:rPr>
              <a:t>​​</a:t>
            </a:r>
          </a:p>
          <a:p>
            <a:pPr marL="228600" indent="-228600" rtl="0">
              <a:buChar char="•"/>
            </a:pPr>
            <a:r>
              <a:rPr lang="hr-HR" sz="2000" dirty="0">
                <a:latin typeface="+mj-lt"/>
              </a:rPr>
              <a:t>Studijski programi i programi cjeloživotnog obrazovanja​</a:t>
            </a:r>
            <a:r>
              <a:rPr lang="en-US" sz="2000" dirty="0">
                <a:latin typeface="+mj-lt"/>
              </a:rPr>
              <a:t>​</a:t>
            </a:r>
          </a:p>
          <a:p>
            <a:pPr marL="228600" indent="-228600" rtl="0">
              <a:buChar char="•"/>
            </a:pPr>
            <a:r>
              <a:rPr lang="hr-HR" sz="2000" dirty="0">
                <a:latin typeface="+mj-lt"/>
              </a:rPr>
              <a:t>Učenje i poučavanje usmjereno na studenta – nastavni proces i podrška​</a:t>
            </a:r>
            <a:r>
              <a:rPr lang="en-US" sz="2000" dirty="0">
                <a:latin typeface="+mj-lt"/>
              </a:rPr>
              <a:t>​</a:t>
            </a:r>
          </a:p>
          <a:p>
            <a:pPr marL="228600" indent="-228600" rtl="0">
              <a:buChar char="•"/>
            </a:pPr>
            <a:r>
              <a:rPr lang="hr-HR" sz="2000" dirty="0">
                <a:latin typeface="+mj-lt"/>
              </a:rPr>
              <a:t>Nastavnički kapaciteti i infrastruktura visokog učilišta</a:t>
            </a:r>
            <a:r>
              <a:rPr lang="en-US" sz="2000" dirty="0">
                <a:latin typeface="+mj-lt"/>
              </a:rPr>
              <a:t>​​</a:t>
            </a:r>
          </a:p>
          <a:p>
            <a:pPr marL="228600" indent="-228600" rtl="0">
              <a:buChar char="•"/>
            </a:pPr>
            <a:r>
              <a:rPr lang="hr-HR" sz="2000" dirty="0">
                <a:latin typeface="+mj-lt"/>
              </a:rPr>
              <a:t>Znanstvena/umjetnička i stručna djelatnost</a:t>
            </a:r>
            <a:r>
              <a:rPr lang="en-US" dirty="0"/>
              <a:t>​​</a:t>
            </a:r>
            <a:endParaRPr lang="en-GB" dirty="0"/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D1166D6-1A36-41B0-8A82-37761E6F3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6958B391-2FAD-4237-81BA-6555AE7DCEDE}"/>
              </a:ext>
            </a:extLst>
          </p:cNvPr>
          <p:cNvGrpSpPr/>
          <p:nvPr/>
        </p:nvGrpSpPr>
        <p:grpSpPr>
          <a:xfrm>
            <a:off x="4076731" y="6284724"/>
            <a:ext cx="4038539" cy="573276"/>
            <a:chOff x="743670" y="5847462"/>
            <a:chExt cx="4038539" cy="57327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8FBE74C-6D36-492E-82CF-963F4CF5F5BF}"/>
                </a:ext>
              </a:extLst>
            </p:cNvPr>
            <p:cNvGrpSpPr/>
            <p:nvPr/>
          </p:nvGrpSpPr>
          <p:grpSpPr>
            <a:xfrm>
              <a:off x="3078889" y="6015468"/>
              <a:ext cx="1703320" cy="287074"/>
              <a:chOff x="3078889" y="6015468"/>
              <a:chExt cx="1703320" cy="287074"/>
            </a:xfrm>
          </p:grpSpPr>
          <p:pic>
            <p:nvPicPr>
              <p:cNvPr id="12" name="Picture 11" descr="Blue letters on a black background&#10;&#10;Description automatically generated">
                <a:extLst>
                  <a:ext uri="{FF2B5EF4-FFF2-40B4-BE49-F238E27FC236}">
                    <a16:creationId xmlns:a16="http://schemas.microsoft.com/office/drawing/2014/main" id="{DB78C6B1-B01A-435D-BC45-54CFF3C552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78889" y="6015468"/>
                <a:ext cx="662352" cy="275868"/>
              </a:xfrm>
              <a:prstGeom prst="rect">
                <a:avLst/>
              </a:prstGeom>
            </p:spPr>
          </p:pic>
          <p:pic>
            <p:nvPicPr>
              <p:cNvPr id="13" name="Picture 12" descr="A blue letter on a black background&#10;&#10;Description automatically generated">
                <a:extLst>
                  <a:ext uri="{FF2B5EF4-FFF2-40B4-BE49-F238E27FC236}">
                    <a16:creationId xmlns:a16="http://schemas.microsoft.com/office/drawing/2014/main" id="{83D60B18-5C80-4822-9E9E-9F92E6A1F3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75627" y="6061941"/>
                <a:ext cx="906582" cy="240601"/>
              </a:xfrm>
              <a:prstGeom prst="rect">
                <a:avLst/>
              </a:prstGeom>
            </p:spPr>
          </p:pic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1BA108E-EEB1-42C3-BB07-71A46D0A7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70" y="5847462"/>
              <a:ext cx="2444330" cy="573276"/>
            </a:xfrm>
            <a:prstGeom prst="rect">
              <a:avLst/>
            </a:prstGeom>
          </p:spPr>
        </p:pic>
      </p:grpSp>
      <p:pic>
        <p:nvPicPr>
          <p:cNvPr id="1026" name="Picture 2" descr="Quality Standards | European Agency for Higher Education and Accreditation">
            <a:extLst>
              <a:ext uri="{FF2B5EF4-FFF2-40B4-BE49-F238E27FC236}">
                <a16:creationId xmlns:a16="http://schemas.microsoft.com/office/drawing/2014/main" id="{3AB42475-100A-4517-B746-721136349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46" y="2268073"/>
            <a:ext cx="4134902" cy="274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357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Terminologija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4/22/2024</a:t>
            </a:fld>
            <a:endParaRPr lang="en-US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677917" y="1876086"/>
            <a:ext cx="10783614" cy="390448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Tema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 – standardi su sadržajno grupirani u pet tematskih cjelina.</a:t>
            </a: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pitchFamily="-97" charset="-128"/>
              <a:cs typeface="+mn-cs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Standard  kvalitete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 – jasno definirana razina kvalitete pojedinog aspekta kvalitete visokog učilišta.</a:t>
            </a: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pitchFamily="-97" charset="-128"/>
              <a:cs typeface="+mn-cs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Element standarda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– uzima se u obzir prilikom procjene usklađenosti nekog aspekta kvalitete visokog učilišta sa standardom kvalitete. Primjenjive zakonske odredbe koje moraju biti ispunjene prilikom </a:t>
            </a: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reakreditacije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 visokog učilišta ugrađene su u elemente kvalitete (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označene su crvenom bojom)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.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pitchFamily="-97" charset="-128"/>
              <a:cs typeface="+mn-cs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Indikator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– pokazatelj na temelju kojeg se procjenjuje razina usklađenosti sa standardom. 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pitchFamily="-97" charset="-128"/>
              <a:cs typeface="+mn-cs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Izvori za provjeru ispunjenosti standarda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– dokumenti visokog učilišta, mrežna stranica i ostali materijali koji služe za provjeru i procjenu razine ispunjenosti standarda. </a:t>
            </a:r>
          </a:p>
        </p:txBody>
      </p:sp>
    </p:spTree>
    <p:extLst>
      <p:ext uri="{BB962C8B-B14F-4D97-AF65-F5344CB8AC3E}">
        <p14:creationId xmlns:p14="http://schemas.microsoft.com/office/powerpoint/2010/main" val="3347460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5F710FDB-0919-493E-8539-8240C23F1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A1739C0-5D07-C91F-BE0D-D05E30EA0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63" y="611299"/>
            <a:ext cx="2767402" cy="4386369"/>
          </a:xfrm>
        </p:spPr>
        <p:txBody>
          <a:bodyPr>
            <a:normAutofit/>
          </a:bodyPr>
          <a:lstStyle/>
          <a:p>
            <a:r>
              <a:rPr lang="hr-HR" sz="2400" dirty="0">
                <a:latin typeface="Univers Condensed"/>
              </a:rPr>
              <a:t>I. tema</a:t>
            </a:r>
            <a:br>
              <a:rPr lang="hr-HR" sz="2400" dirty="0">
                <a:latin typeface="Univers Condensed"/>
              </a:rPr>
            </a:br>
            <a:br>
              <a:rPr lang="hr-HR" sz="2400" dirty="0">
                <a:latin typeface="Univers Condensed"/>
              </a:rPr>
            </a:br>
            <a:r>
              <a:rPr lang="hr-HR" sz="2000" dirty="0">
                <a:latin typeface="Univers Condensed"/>
              </a:rPr>
              <a:t>Upravljanje visokim </a:t>
            </a:r>
            <a:br>
              <a:rPr lang="hr-HR" sz="2000" dirty="0">
                <a:latin typeface="Univers Condensed"/>
              </a:rPr>
            </a:br>
            <a:r>
              <a:rPr lang="hr-HR" sz="2000" dirty="0">
                <a:latin typeface="Univers Condensed"/>
              </a:rPr>
              <a:t>učilištem i osiguravanje kvalitete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9EFE17E-B5DA-47FC-A72C-F0C7C8649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228265" y="723900"/>
            <a:ext cx="0" cy="5410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75821FBD-C4FA-C728-CF2E-C84D60AAE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9672800"/>
              </p:ext>
            </p:extLst>
          </p:nvPr>
        </p:nvGraphicFramePr>
        <p:xfrm>
          <a:off x="3889753" y="578015"/>
          <a:ext cx="7540247" cy="554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0DF0DEE1-AC6D-4190-B94C-00860FA28BE4}"/>
              </a:ext>
            </a:extLst>
          </p:cNvPr>
          <p:cNvGrpSpPr/>
          <p:nvPr/>
        </p:nvGrpSpPr>
        <p:grpSpPr>
          <a:xfrm>
            <a:off x="4076731" y="6252274"/>
            <a:ext cx="4038539" cy="573276"/>
            <a:chOff x="743670" y="5847462"/>
            <a:chExt cx="4038539" cy="57327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98C0B81-B26D-48AA-B161-E047DAC4D437}"/>
                </a:ext>
              </a:extLst>
            </p:cNvPr>
            <p:cNvGrpSpPr/>
            <p:nvPr/>
          </p:nvGrpSpPr>
          <p:grpSpPr>
            <a:xfrm>
              <a:off x="3078889" y="6015468"/>
              <a:ext cx="1703320" cy="287074"/>
              <a:chOff x="3078889" y="6015468"/>
              <a:chExt cx="1703320" cy="287074"/>
            </a:xfrm>
          </p:grpSpPr>
          <p:pic>
            <p:nvPicPr>
              <p:cNvPr id="10" name="Picture 9" descr="Blue letters on a black background&#10;&#10;Description automatically generated">
                <a:extLst>
                  <a:ext uri="{FF2B5EF4-FFF2-40B4-BE49-F238E27FC236}">
                    <a16:creationId xmlns:a16="http://schemas.microsoft.com/office/drawing/2014/main" id="{52D2995B-313E-4235-B218-EF59A89A01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78889" y="6015468"/>
                <a:ext cx="662352" cy="275868"/>
              </a:xfrm>
              <a:prstGeom prst="rect">
                <a:avLst/>
              </a:prstGeom>
            </p:spPr>
          </p:pic>
          <p:pic>
            <p:nvPicPr>
              <p:cNvPr id="11" name="Picture 10" descr="A blue letter on a black background&#10;&#10;Description automatically generated">
                <a:extLst>
                  <a:ext uri="{FF2B5EF4-FFF2-40B4-BE49-F238E27FC236}">
                    <a16:creationId xmlns:a16="http://schemas.microsoft.com/office/drawing/2014/main" id="{7331E14E-4B5F-466E-9AC7-AA5574F80B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75627" y="6061941"/>
                <a:ext cx="906582" cy="240601"/>
              </a:xfrm>
              <a:prstGeom prst="rect">
                <a:avLst/>
              </a:prstGeom>
            </p:spPr>
          </p:pic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AB2E96E-EE0E-4CEE-A958-21899DC17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70" y="5847462"/>
              <a:ext cx="2444330" cy="573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796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5F710FDB-0919-493E-8539-8240C23F1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A1739C0-5D07-C91F-BE0D-D05E30EA0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63" y="611299"/>
            <a:ext cx="2767402" cy="4386369"/>
          </a:xfrm>
        </p:spPr>
        <p:txBody>
          <a:bodyPr>
            <a:normAutofit/>
          </a:bodyPr>
          <a:lstStyle/>
          <a:p>
            <a:r>
              <a:rPr lang="hr-HR" sz="2400" dirty="0">
                <a:latin typeface="Univers Condensed"/>
              </a:rPr>
              <a:t>II. tema</a:t>
            </a:r>
            <a:br>
              <a:rPr lang="hr-HR" sz="2400" dirty="0">
                <a:latin typeface="Univers Condensed"/>
              </a:rPr>
            </a:br>
            <a:br>
              <a:rPr lang="hr-HR" sz="2400" dirty="0">
                <a:latin typeface="Univers Condensed"/>
              </a:rPr>
            </a:br>
            <a:r>
              <a:rPr lang="hr-HR" sz="2000" dirty="0">
                <a:latin typeface="Univers Condensed"/>
              </a:rPr>
              <a:t>Studijski programi i programi </a:t>
            </a:r>
            <a:r>
              <a:rPr lang="hr-HR" sz="2000" dirty="0" err="1">
                <a:latin typeface="Univers Condensed"/>
              </a:rPr>
              <a:t>cjeloživotnog</a:t>
            </a:r>
            <a:r>
              <a:rPr lang="hr-HR" sz="2000" dirty="0">
                <a:latin typeface="Univers Condensed"/>
              </a:rPr>
              <a:t> učenja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9EFE17E-B5DA-47FC-A72C-F0C7C8649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228265" y="723900"/>
            <a:ext cx="0" cy="5410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75821FBD-C4FA-C728-CF2E-C84D60AAE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0915671"/>
              </p:ext>
            </p:extLst>
          </p:nvPr>
        </p:nvGraphicFramePr>
        <p:xfrm>
          <a:off x="3889753" y="735675"/>
          <a:ext cx="7540247" cy="554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0DF0DEE1-AC6D-4190-B94C-00860FA28BE4}"/>
              </a:ext>
            </a:extLst>
          </p:cNvPr>
          <p:cNvGrpSpPr/>
          <p:nvPr/>
        </p:nvGrpSpPr>
        <p:grpSpPr>
          <a:xfrm>
            <a:off x="4076731" y="6252274"/>
            <a:ext cx="4038539" cy="573276"/>
            <a:chOff x="743670" y="5847462"/>
            <a:chExt cx="4038539" cy="57327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98C0B81-B26D-48AA-B161-E047DAC4D437}"/>
                </a:ext>
              </a:extLst>
            </p:cNvPr>
            <p:cNvGrpSpPr/>
            <p:nvPr/>
          </p:nvGrpSpPr>
          <p:grpSpPr>
            <a:xfrm>
              <a:off x="3078889" y="6015468"/>
              <a:ext cx="1703320" cy="287074"/>
              <a:chOff x="3078889" y="6015468"/>
              <a:chExt cx="1703320" cy="287074"/>
            </a:xfrm>
          </p:grpSpPr>
          <p:pic>
            <p:nvPicPr>
              <p:cNvPr id="10" name="Picture 9" descr="Blue letters on a black background&#10;&#10;Description automatically generated">
                <a:extLst>
                  <a:ext uri="{FF2B5EF4-FFF2-40B4-BE49-F238E27FC236}">
                    <a16:creationId xmlns:a16="http://schemas.microsoft.com/office/drawing/2014/main" id="{52D2995B-313E-4235-B218-EF59A89A01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78889" y="6015468"/>
                <a:ext cx="662352" cy="275868"/>
              </a:xfrm>
              <a:prstGeom prst="rect">
                <a:avLst/>
              </a:prstGeom>
            </p:spPr>
          </p:pic>
          <p:pic>
            <p:nvPicPr>
              <p:cNvPr id="11" name="Picture 10" descr="A blue letter on a black background&#10;&#10;Description automatically generated">
                <a:extLst>
                  <a:ext uri="{FF2B5EF4-FFF2-40B4-BE49-F238E27FC236}">
                    <a16:creationId xmlns:a16="http://schemas.microsoft.com/office/drawing/2014/main" id="{7331E14E-4B5F-466E-9AC7-AA5574F80B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75627" y="6061941"/>
                <a:ext cx="906582" cy="240601"/>
              </a:xfrm>
              <a:prstGeom prst="rect">
                <a:avLst/>
              </a:prstGeom>
            </p:spPr>
          </p:pic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AB2E96E-EE0E-4CEE-A958-21899DC17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70" y="5847462"/>
              <a:ext cx="2444330" cy="573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3332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BFCF-5FE7-47E9-BA3E-1BA589A3B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671034"/>
          </a:xfrm>
        </p:spPr>
        <p:txBody>
          <a:bodyPr>
            <a:normAutofit/>
          </a:bodyPr>
          <a:lstStyle/>
          <a:p>
            <a:r>
              <a:rPr lang="hr-HR" sz="2800" dirty="0"/>
              <a:t>Tema 2.</a:t>
            </a:r>
            <a:r>
              <a:rPr lang="pl-PL" sz="2800" dirty="0"/>
              <a:t> Studijski programi i programi cjeloživotnog obrazovanja</a:t>
            </a:r>
            <a:endParaRPr lang="hr-HR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8968B-5517-4812-A58E-367A38332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Poznate tablice iz prethodnog ciklusa:</a:t>
            </a:r>
          </a:p>
          <a:p>
            <a:r>
              <a:rPr lang="hr-HR" dirty="0"/>
              <a:t>Tablica 2.1. Ishodi učenja na razini studijskog programa za akademsku godinu vrednovanja </a:t>
            </a:r>
          </a:p>
          <a:p>
            <a:r>
              <a:rPr lang="hr-HR" dirty="0"/>
              <a:t>uz koju ide legenda</a:t>
            </a:r>
          </a:p>
          <a:p>
            <a:r>
              <a:rPr lang="hr-HR" i="1" dirty="0"/>
              <a:t>Svaki ishod učenja (IU) studijskog programa ima broj/šifru, a u stupcu je naveden kao kratica/oznaka koju dodjeljuje visoko učilište pojedinom ishodu učenja. Primjer izgleda legende s popisom IU: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ABED8-0211-427E-BF28-916D0F1F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4/22/2024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138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56423-6FA2-446D-9006-B8C6FC860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Tablica 2.2. Matrica povezivanja skupova ishoda učenja (IU) iz standarda kvalifikacije s ishodima učenja studijskog programa– </a:t>
            </a:r>
            <a:r>
              <a:rPr lang="hr-HR" sz="2000" u="sng" dirty="0"/>
              <a:t>popunjava se samo kada postoji standard kvalifikacije u Registru HKO-a s kojim studij treba biti usklađen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8385D8F-13C6-4B45-A1A1-C645DD0216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2516519"/>
              </p:ext>
            </p:extLst>
          </p:nvPr>
        </p:nvGraphicFramePr>
        <p:xfrm>
          <a:off x="800100" y="2064470"/>
          <a:ext cx="10493212" cy="4081808"/>
        </p:xfrm>
        <a:graphic>
          <a:graphicData uri="http://schemas.openxmlformats.org/drawingml/2006/table">
            <a:tbl>
              <a:tblPr firstRow="1" firstCol="1" bandRow="1"/>
              <a:tblGrid>
                <a:gridCol w="3552022">
                  <a:extLst>
                    <a:ext uri="{9D8B030D-6E8A-4147-A177-3AD203B41FA5}">
                      <a16:colId xmlns:a16="http://schemas.microsoft.com/office/drawing/2014/main" val="2332637950"/>
                    </a:ext>
                  </a:extLst>
                </a:gridCol>
                <a:gridCol w="990785">
                  <a:extLst>
                    <a:ext uri="{9D8B030D-6E8A-4147-A177-3AD203B41FA5}">
                      <a16:colId xmlns:a16="http://schemas.microsoft.com/office/drawing/2014/main" val="2295061475"/>
                    </a:ext>
                  </a:extLst>
                </a:gridCol>
                <a:gridCol w="991924">
                  <a:extLst>
                    <a:ext uri="{9D8B030D-6E8A-4147-A177-3AD203B41FA5}">
                      <a16:colId xmlns:a16="http://schemas.microsoft.com/office/drawing/2014/main" val="192878497"/>
                    </a:ext>
                  </a:extLst>
                </a:gridCol>
                <a:gridCol w="991924">
                  <a:extLst>
                    <a:ext uri="{9D8B030D-6E8A-4147-A177-3AD203B41FA5}">
                      <a16:colId xmlns:a16="http://schemas.microsoft.com/office/drawing/2014/main" val="2147713459"/>
                    </a:ext>
                  </a:extLst>
                </a:gridCol>
                <a:gridCol w="990785">
                  <a:extLst>
                    <a:ext uri="{9D8B030D-6E8A-4147-A177-3AD203B41FA5}">
                      <a16:colId xmlns:a16="http://schemas.microsoft.com/office/drawing/2014/main" val="2162340272"/>
                    </a:ext>
                  </a:extLst>
                </a:gridCol>
                <a:gridCol w="991924">
                  <a:extLst>
                    <a:ext uri="{9D8B030D-6E8A-4147-A177-3AD203B41FA5}">
                      <a16:colId xmlns:a16="http://schemas.microsoft.com/office/drawing/2014/main" val="1246842996"/>
                    </a:ext>
                  </a:extLst>
                </a:gridCol>
                <a:gridCol w="991924">
                  <a:extLst>
                    <a:ext uri="{9D8B030D-6E8A-4147-A177-3AD203B41FA5}">
                      <a16:colId xmlns:a16="http://schemas.microsoft.com/office/drawing/2014/main" val="3266372710"/>
                    </a:ext>
                  </a:extLst>
                </a:gridCol>
                <a:gridCol w="991924">
                  <a:extLst>
                    <a:ext uri="{9D8B030D-6E8A-4147-A177-3AD203B41FA5}">
                      <a16:colId xmlns:a16="http://schemas.microsoft.com/office/drawing/2014/main" val="1255271841"/>
                    </a:ext>
                  </a:extLst>
                </a:gridCol>
              </a:tblGrid>
              <a:tr h="8025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Obvezni skupovi ishoda učenja (OSIU)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3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4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5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6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522861"/>
                  </a:ext>
                </a:extLst>
              </a:tr>
              <a:tr h="8025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Ishodi učenja studijskog programa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67118"/>
                  </a:ext>
                </a:extLst>
              </a:tr>
              <a:tr h="4953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IU 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1044141"/>
                  </a:ext>
                </a:extLst>
              </a:tr>
              <a:tr h="4953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IU 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674617"/>
                  </a:ext>
                </a:extLst>
              </a:tr>
              <a:tr h="4953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IU 3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651337"/>
                  </a:ext>
                </a:extLst>
              </a:tr>
              <a:tr h="4953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IU 4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264086"/>
                  </a:ext>
                </a:extLst>
              </a:tr>
              <a:tr h="4953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3260640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F150A-F8CE-4425-BCE2-30C24336B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4/22/2024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61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5F710FDB-0919-493E-8539-8240C23F1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A1739C0-5D07-C91F-BE0D-D05E30EA0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63" y="611300"/>
            <a:ext cx="2532515" cy="4265842"/>
          </a:xfrm>
        </p:spPr>
        <p:txBody>
          <a:bodyPr>
            <a:normAutofit/>
          </a:bodyPr>
          <a:lstStyle/>
          <a:p>
            <a:r>
              <a:rPr lang="hr-HR" sz="2400">
                <a:latin typeface="Univers Condensed"/>
              </a:rPr>
              <a:t>III. tema</a:t>
            </a:r>
            <a:br>
              <a:rPr lang="hr-HR" sz="2400">
                <a:latin typeface="Univers Condensed"/>
              </a:rPr>
            </a:br>
            <a:br>
              <a:rPr lang="hr-HR" sz="2400">
                <a:latin typeface="Univers Condensed"/>
              </a:rPr>
            </a:br>
            <a:r>
              <a:rPr lang="hr-HR" sz="2400">
                <a:latin typeface="Univers Condensed"/>
              </a:rPr>
              <a:t>Učenje i poučavanje </a:t>
            </a:r>
            <a:br>
              <a:rPr lang="hr-HR" sz="2400">
                <a:latin typeface="Univers Condensed"/>
              </a:rPr>
            </a:br>
            <a:r>
              <a:rPr lang="hr-HR" sz="2400">
                <a:latin typeface="Univers Condensed"/>
              </a:rPr>
              <a:t>usmjereno na studenta –nastavni proces i podrška</a:t>
            </a:r>
            <a:endParaRPr lang="hr-HR" sz="2000">
              <a:latin typeface="Univers Condensed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9EFE17E-B5DA-47FC-A72C-F0C7C8649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228265" y="723900"/>
            <a:ext cx="0" cy="5410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75821FBD-C4FA-C728-CF2E-C84D60AAE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1056793"/>
              </p:ext>
            </p:extLst>
          </p:nvPr>
        </p:nvGraphicFramePr>
        <p:xfrm>
          <a:off x="3889753" y="578015"/>
          <a:ext cx="7540247" cy="554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2D01B3B9-891D-413D-BCF2-8CC0DAEF01C7}"/>
              </a:ext>
            </a:extLst>
          </p:cNvPr>
          <p:cNvGrpSpPr/>
          <p:nvPr/>
        </p:nvGrpSpPr>
        <p:grpSpPr>
          <a:xfrm>
            <a:off x="4076730" y="6279985"/>
            <a:ext cx="4038539" cy="573276"/>
            <a:chOff x="743670" y="5847462"/>
            <a:chExt cx="4038539" cy="57327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EEFBC87-82BE-404E-A499-26BF9CEEA3C2}"/>
                </a:ext>
              </a:extLst>
            </p:cNvPr>
            <p:cNvGrpSpPr/>
            <p:nvPr/>
          </p:nvGrpSpPr>
          <p:grpSpPr>
            <a:xfrm>
              <a:off x="3078889" y="6015468"/>
              <a:ext cx="1703320" cy="287074"/>
              <a:chOff x="3078889" y="6015468"/>
              <a:chExt cx="1703320" cy="287074"/>
            </a:xfrm>
          </p:grpSpPr>
          <p:pic>
            <p:nvPicPr>
              <p:cNvPr id="10" name="Picture 9" descr="Blue letters on a black background&#10;&#10;Description automatically generated">
                <a:extLst>
                  <a:ext uri="{FF2B5EF4-FFF2-40B4-BE49-F238E27FC236}">
                    <a16:creationId xmlns:a16="http://schemas.microsoft.com/office/drawing/2014/main" id="{AACFBE66-D28D-421E-9E12-F6FD0C80ED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78889" y="6015468"/>
                <a:ext cx="662352" cy="275868"/>
              </a:xfrm>
              <a:prstGeom prst="rect">
                <a:avLst/>
              </a:prstGeom>
            </p:spPr>
          </p:pic>
          <p:pic>
            <p:nvPicPr>
              <p:cNvPr id="11" name="Picture 10" descr="A blue letter on a black background&#10;&#10;Description automatically generated">
                <a:extLst>
                  <a:ext uri="{FF2B5EF4-FFF2-40B4-BE49-F238E27FC236}">
                    <a16:creationId xmlns:a16="http://schemas.microsoft.com/office/drawing/2014/main" id="{75438A98-D7B3-4B32-9EE8-51D17FBDDC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75627" y="6061941"/>
                <a:ext cx="906582" cy="240601"/>
              </a:xfrm>
              <a:prstGeom prst="rect">
                <a:avLst/>
              </a:prstGeom>
            </p:spPr>
          </p:pic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CE9E391-AF95-48F8-B737-B15610F1F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70" y="5847462"/>
              <a:ext cx="2444330" cy="573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278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BFCF-5FE7-47E9-BA3E-1BA589A3B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689888"/>
          </a:xfrm>
        </p:spPr>
        <p:txBody>
          <a:bodyPr>
            <a:normAutofit/>
          </a:bodyPr>
          <a:lstStyle/>
          <a:p>
            <a:r>
              <a:rPr lang="hr-HR" sz="2400" dirty="0"/>
              <a:t>Tema 3. Učenje i poučavanje usmjereno na studenta – nastavni proces i podrška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8968B-5517-4812-A58E-367A38332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791093"/>
            <a:ext cx="10691265" cy="4138121"/>
          </a:xfrm>
        </p:spPr>
        <p:txBody>
          <a:bodyPr/>
          <a:lstStyle/>
          <a:p>
            <a:r>
              <a:rPr lang="hr-HR" dirty="0"/>
              <a:t>Poznate tablice iz prethodnog ciklusa:</a:t>
            </a:r>
          </a:p>
          <a:p>
            <a:r>
              <a:rPr lang="pl-PL" dirty="0"/>
              <a:t>Tablica 3.1. Broj studenata po studijskom programu za akademsku godinu vrednovanja</a:t>
            </a:r>
          </a:p>
          <a:p>
            <a:r>
              <a:rPr lang="hr-HR" dirty="0"/>
              <a:t>Tablica 3.2. Struktura upisanih studenata i zanimanje za studijske programe prve razine* u akademskoj godini vrednovanja i dvije prethodne akademske godine</a:t>
            </a:r>
          </a:p>
          <a:p>
            <a:r>
              <a:rPr lang="hr-HR" dirty="0"/>
              <a:t>Tablica 3.3. Struktura upisanih studenata i zanimanje za diplomske i poslijediplomske studijske programe u akademskoj godini vrednovanja i dvije prethodne akademske godine</a:t>
            </a:r>
          </a:p>
          <a:p>
            <a:r>
              <a:rPr lang="pl-PL" dirty="0"/>
              <a:t>Tablica 3.4. Završnost na studijskom programu</a:t>
            </a:r>
          </a:p>
          <a:p>
            <a:r>
              <a:rPr lang="hr-HR" dirty="0"/>
              <a:t>Tablica 3.5. Ukupna mobilnost studenata u posljednjih pet akademskih godina </a:t>
            </a:r>
          </a:p>
          <a:p>
            <a:r>
              <a:rPr lang="hr-HR" dirty="0"/>
              <a:t>Tablica 3.6. Zapošljavanje diplomiranih/bivših studenata u posljednje 3 kalendarske godine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ABED8-0211-427E-BF28-916D0F1F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4/22/2024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401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5F710FDB-0919-493E-8539-8240C23F1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A1739C0-5D07-C91F-BE0D-D05E30EA0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63" y="611300"/>
            <a:ext cx="2532515" cy="4265842"/>
          </a:xfrm>
        </p:spPr>
        <p:txBody>
          <a:bodyPr>
            <a:normAutofit/>
          </a:bodyPr>
          <a:lstStyle/>
          <a:p>
            <a:r>
              <a:rPr lang="hr-HR" sz="2400">
                <a:latin typeface="Univers Condensed"/>
              </a:rPr>
              <a:t>IV. tema</a:t>
            </a:r>
            <a:br>
              <a:rPr lang="hr-HR" sz="2400">
                <a:latin typeface="Univers Condensed"/>
              </a:rPr>
            </a:br>
            <a:br>
              <a:rPr lang="hr-HR" sz="2400">
                <a:latin typeface="Univers Condensed"/>
              </a:rPr>
            </a:br>
            <a:r>
              <a:rPr lang="hr-HR" sz="2400">
                <a:latin typeface="Univers Condensed"/>
              </a:rPr>
              <a:t>Nastavnički </a:t>
            </a:r>
            <a:br>
              <a:rPr lang="hr-HR" sz="2400">
                <a:latin typeface="Univers Condensed"/>
              </a:rPr>
            </a:br>
            <a:r>
              <a:rPr lang="hr-HR" sz="2400">
                <a:latin typeface="Univers Condensed"/>
              </a:rPr>
              <a:t>kapaciteti i </a:t>
            </a:r>
            <a:br>
              <a:rPr lang="hr-HR" sz="2400">
                <a:latin typeface="Univers Condensed"/>
              </a:rPr>
            </a:br>
            <a:r>
              <a:rPr lang="hr-HR" sz="2400">
                <a:latin typeface="Univers Condensed"/>
              </a:rPr>
              <a:t>infrastruktura </a:t>
            </a:r>
            <a:br>
              <a:rPr lang="hr-HR" sz="2400">
                <a:latin typeface="Univers Condensed"/>
              </a:rPr>
            </a:br>
            <a:r>
              <a:rPr lang="hr-HR" sz="2400">
                <a:latin typeface="Univers Condensed"/>
              </a:rPr>
              <a:t>visokog učilišta</a:t>
            </a:r>
          </a:p>
          <a:p>
            <a:endParaRPr lang="hr-HR" sz="2400">
              <a:latin typeface="Univers Condensed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9EFE17E-B5DA-47FC-A72C-F0C7C8649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228265" y="723900"/>
            <a:ext cx="0" cy="5410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75821FBD-C4FA-C728-CF2E-C84D60AAE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9699483"/>
              </p:ext>
            </p:extLst>
          </p:nvPr>
        </p:nvGraphicFramePr>
        <p:xfrm>
          <a:off x="3880788" y="721450"/>
          <a:ext cx="7271306" cy="527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5A3B6776-1E60-4FA3-BD61-B0E3A46A6922}"/>
              </a:ext>
            </a:extLst>
          </p:cNvPr>
          <p:cNvGrpSpPr/>
          <p:nvPr/>
        </p:nvGrpSpPr>
        <p:grpSpPr>
          <a:xfrm>
            <a:off x="4076730" y="6284724"/>
            <a:ext cx="4038539" cy="573276"/>
            <a:chOff x="743670" y="5847462"/>
            <a:chExt cx="4038539" cy="57327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F3B3769-0D8F-4FC2-B760-85ED6E6561E8}"/>
                </a:ext>
              </a:extLst>
            </p:cNvPr>
            <p:cNvGrpSpPr/>
            <p:nvPr/>
          </p:nvGrpSpPr>
          <p:grpSpPr>
            <a:xfrm>
              <a:off x="3078889" y="6015468"/>
              <a:ext cx="1703320" cy="287074"/>
              <a:chOff x="3078889" y="6015468"/>
              <a:chExt cx="1703320" cy="287074"/>
            </a:xfrm>
          </p:grpSpPr>
          <p:pic>
            <p:nvPicPr>
              <p:cNvPr id="10" name="Picture 9" descr="Blue letters on a black background&#10;&#10;Description automatically generated">
                <a:extLst>
                  <a:ext uri="{FF2B5EF4-FFF2-40B4-BE49-F238E27FC236}">
                    <a16:creationId xmlns:a16="http://schemas.microsoft.com/office/drawing/2014/main" id="{2DDAA9AD-7F06-4ACB-917C-1DCC340ED8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78889" y="6015468"/>
                <a:ext cx="662352" cy="275868"/>
              </a:xfrm>
              <a:prstGeom prst="rect">
                <a:avLst/>
              </a:prstGeom>
            </p:spPr>
          </p:pic>
          <p:pic>
            <p:nvPicPr>
              <p:cNvPr id="11" name="Picture 10" descr="A blue letter on a black background&#10;&#10;Description automatically generated">
                <a:extLst>
                  <a:ext uri="{FF2B5EF4-FFF2-40B4-BE49-F238E27FC236}">
                    <a16:creationId xmlns:a16="http://schemas.microsoft.com/office/drawing/2014/main" id="{6DDF19BF-A495-4959-8782-E76AFAACE8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75627" y="6061941"/>
                <a:ext cx="906582" cy="240601"/>
              </a:xfrm>
              <a:prstGeom prst="rect">
                <a:avLst/>
              </a:prstGeom>
            </p:spPr>
          </p:pic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82F0356-FCB5-45F6-839A-F6A58612C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70" y="5847462"/>
              <a:ext cx="2444330" cy="573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8295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BFCF-5FE7-47E9-BA3E-1BA589A3B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727595"/>
          </a:xfrm>
        </p:spPr>
        <p:txBody>
          <a:bodyPr>
            <a:normAutofit/>
          </a:bodyPr>
          <a:lstStyle/>
          <a:p>
            <a:r>
              <a:rPr lang="hr-HR" sz="2800" dirty="0"/>
              <a:t>Tema 4. Nastavnički kapaciteti i infrastruktura visokog učilišta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8968B-5517-4812-A58E-367A38332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979629"/>
            <a:ext cx="10691265" cy="3949585"/>
          </a:xfrm>
        </p:spPr>
        <p:txBody>
          <a:bodyPr/>
          <a:lstStyle/>
          <a:p>
            <a:r>
              <a:rPr lang="hr-HR" dirty="0"/>
              <a:t>Poznate tablice iz prethodnog ciklusa:</a:t>
            </a:r>
          </a:p>
          <a:p>
            <a:r>
              <a:rPr lang="hr-HR" dirty="0"/>
              <a:t>Tablica 4.1. Struktura osoblja u akademskoj godini vrednovanja</a:t>
            </a:r>
          </a:p>
          <a:p>
            <a:r>
              <a:rPr lang="hr-HR" dirty="0"/>
              <a:t>Tablica 4.4. Mobilnost nastavnika i suradnika ukupno u posljednjih 5 akademskih godina </a:t>
            </a:r>
          </a:p>
          <a:p>
            <a:r>
              <a:rPr lang="hr-HR" dirty="0"/>
              <a:t>Tablica 4.6. Kapitalna oprema </a:t>
            </a:r>
          </a:p>
          <a:p>
            <a:r>
              <a:rPr lang="hr-HR" dirty="0"/>
              <a:t>Tablica 4.8. Financijska evaluacija za zadnje dvije kalendarske godine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ABED8-0211-427E-BF28-916D0F1F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4/22/2024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3763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D5338-FB3A-4A7B-B6A4-05F45C342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Tablica 4.2. Nastavnici i suradnici na visokom učilištu, koji sudjeluju u nastavi, u akademskoj godini vrednovanja – dorađena tablica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4B43F95-2F98-45C1-A854-0DB1CA8734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5307664"/>
              </p:ext>
            </p:extLst>
          </p:nvPr>
        </p:nvGraphicFramePr>
        <p:xfrm>
          <a:off x="800100" y="2045615"/>
          <a:ext cx="9965308" cy="2875176"/>
        </p:xfrm>
        <a:graphic>
          <a:graphicData uri="http://schemas.openxmlformats.org/drawingml/2006/table">
            <a:tbl>
              <a:tblPr firstRow="1" firstCol="1" bandRow="1"/>
              <a:tblGrid>
                <a:gridCol w="1119745">
                  <a:extLst>
                    <a:ext uri="{9D8B030D-6E8A-4147-A177-3AD203B41FA5}">
                      <a16:colId xmlns:a16="http://schemas.microsoft.com/office/drawing/2014/main" val="1325573472"/>
                    </a:ext>
                  </a:extLst>
                </a:gridCol>
                <a:gridCol w="889452">
                  <a:extLst>
                    <a:ext uri="{9D8B030D-6E8A-4147-A177-3AD203B41FA5}">
                      <a16:colId xmlns:a16="http://schemas.microsoft.com/office/drawing/2014/main" val="4008756361"/>
                    </a:ext>
                  </a:extLst>
                </a:gridCol>
                <a:gridCol w="1346589">
                  <a:extLst>
                    <a:ext uri="{9D8B030D-6E8A-4147-A177-3AD203B41FA5}">
                      <a16:colId xmlns:a16="http://schemas.microsoft.com/office/drawing/2014/main" val="1377892112"/>
                    </a:ext>
                  </a:extLst>
                </a:gridCol>
                <a:gridCol w="685360">
                  <a:extLst>
                    <a:ext uri="{9D8B030D-6E8A-4147-A177-3AD203B41FA5}">
                      <a16:colId xmlns:a16="http://schemas.microsoft.com/office/drawing/2014/main" val="2401237727"/>
                    </a:ext>
                  </a:extLst>
                </a:gridCol>
                <a:gridCol w="475063">
                  <a:extLst>
                    <a:ext uri="{9D8B030D-6E8A-4147-A177-3AD203B41FA5}">
                      <a16:colId xmlns:a16="http://schemas.microsoft.com/office/drawing/2014/main" val="918108847"/>
                    </a:ext>
                  </a:extLst>
                </a:gridCol>
                <a:gridCol w="977707">
                  <a:extLst>
                    <a:ext uri="{9D8B030D-6E8A-4147-A177-3AD203B41FA5}">
                      <a16:colId xmlns:a16="http://schemas.microsoft.com/office/drawing/2014/main" val="2895182069"/>
                    </a:ext>
                  </a:extLst>
                </a:gridCol>
                <a:gridCol w="977707">
                  <a:extLst>
                    <a:ext uri="{9D8B030D-6E8A-4147-A177-3AD203B41FA5}">
                      <a16:colId xmlns:a16="http://schemas.microsoft.com/office/drawing/2014/main" val="1708509080"/>
                    </a:ext>
                  </a:extLst>
                </a:gridCol>
                <a:gridCol w="1856818">
                  <a:extLst>
                    <a:ext uri="{9D8B030D-6E8A-4147-A177-3AD203B41FA5}">
                      <a16:colId xmlns:a16="http://schemas.microsoft.com/office/drawing/2014/main" val="1244767803"/>
                    </a:ext>
                  </a:extLst>
                </a:gridCol>
                <a:gridCol w="1636867">
                  <a:extLst>
                    <a:ext uri="{9D8B030D-6E8A-4147-A177-3AD203B41FA5}">
                      <a16:colId xmlns:a16="http://schemas.microsoft.com/office/drawing/2014/main" val="191111276"/>
                    </a:ext>
                  </a:extLst>
                </a:gridCol>
              </a:tblGrid>
              <a:tr h="82452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Nastavnik*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CroRIS poveznica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Radno mjesto/ Zvanje**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Područje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Polje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Omjer radnog vremena na matičnoj ustanovi (%)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Nastavno opterećenje na matičnoj ustanovi (kontakt sati)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Nastavno opterećenje na vanjskim ustanovama (kontakt sati)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011024"/>
                  </a:ext>
                </a:extLst>
              </a:tr>
              <a:tr h="746879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Nastava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Znanost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690669"/>
                  </a:ext>
                </a:extLst>
              </a:tr>
              <a:tr h="434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Nastavnik 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4165328"/>
                  </a:ext>
                </a:extLst>
              </a:tr>
              <a:tr h="434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Nastavnik 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926751"/>
                  </a:ext>
                </a:extLst>
              </a:tr>
              <a:tr h="434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…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705308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40807-A4E2-4B87-87A6-4155A0965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4/22/2024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210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F5D24-78C6-403A-B969-6167018FF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/>
              <a:t>Tablica 4.3. Nastavnici na studijskim programima u akademskoj godini vrednovanja </a:t>
            </a:r>
            <a:endParaRPr lang="hr-HR" sz="24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7546BC6-54DA-4C68-93E5-F2739CF149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1543674"/>
              </p:ext>
            </p:extLst>
          </p:nvPr>
        </p:nvGraphicFramePr>
        <p:xfrm>
          <a:off x="800100" y="1687398"/>
          <a:ext cx="10161939" cy="3959257"/>
        </p:xfrm>
        <a:graphic>
          <a:graphicData uri="http://schemas.openxmlformats.org/drawingml/2006/table">
            <a:tbl>
              <a:tblPr firstRow="1" firstCol="1" bandRow="1"/>
              <a:tblGrid>
                <a:gridCol w="676877">
                  <a:extLst>
                    <a:ext uri="{9D8B030D-6E8A-4147-A177-3AD203B41FA5}">
                      <a16:colId xmlns:a16="http://schemas.microsoft.com/office/drawing/2014/main" val="1468149622"/>
                    </a:ext>
                  </a:extLst>
                </a:gridCol>
                <a:gridCol w="677609">
                  <a:extLst>
                    <a:ext uri="{9D8B030D-6E8A-4147-A177-3AD203B41FA5}">
                      <a16:colId xmlns:a16="http://schemas.microsoft.com/office/drawing/2014/main" val="3020840794"/>
                    </a:ext>
                  </a:extLst>
                </a:gridCol>
                <a:gridCol w="677609">
                  <a:extLst>
                    <a:ext uri="{9D8B030D-6E8A-4147-A177-3AD203B41FA5}">
                      <a16:colId xmlns:a16="http://schemas.microsoft.com/office/drawing/2014/main" val="146020065"/>
                    </a:ext>
                  </a:extLst>
                </a:gridCol>
                <a:gridCol w="677609">
                  <a:extLst>
                    <a:ext uri="{9D8B030D-6E8A-4147-A177-3AD203B41FA5}">
                      <a16:colId xmlns:a16="http://schemas.microsoft.com/office/drawing/2014/main" val="1908525972"/>
                    </a:ext>
                  </a:extLst>
                </a:gridCol>
                <a:gridCol w="677609">
                  <a:extLst>
                    <a:ext uri="{9D8B030D-6E8A-4147-A177-3AD203B41FA5}">
                      <a16:colId xmlns:a16="http://schemas.microsoft.com/office/drawing/2014/main" val="941234879"/>
                    </a:ext>
                  </a:extLst>
                </a:gridCol>
                <a:gridCol w="676877">
                  <a:extLst>
                    <a:ext uri="{9D8B030D-6E8A-4147-A177-3AD203B41FA5}">
                      <a16:colId xmlns:a16="http://schemas.microsoft.com/office/drawing/2014/main" val="3615584196"/>
                    </a:ext>
                  </a:extLst>
                </a:gridCol>
                <a:gridCol w="677609">
                  <a:extLst>
                    <a:ext uri="{9D8B030D-6E8A-4147-A177-3AD203B41FA5}">
                      <a16:colId xmlns:a16="http://schemas.microsoft.com/office/drawing/2014/main" val="2249575414"/>
                    </a:ext>
                  </a:extLst>
                </a:gridCol>
                <a:gridCol w="677609">
                  <a:extLst>
                    <a:ext uri="{9D8B030D-6E8A-4147-A177-3AD203B41FA5}">
                      <a16:colId xmlns:a16="http://schemas.microsoft.com/office/drawing/2014/main" val="2205426223"/>
                    </a:ext>
                  </a:extLst>
                </a:gridCol>
                <a:gridCol w="677609">
                  <a:extLst>
                    <a:ext uri="{9D8B030D-6E8A-4147-A177-3AD203B41FA5}">
                      <a16:colId xmlns:a16="http://schemas.microsoft.com/office/drawing/2014/main" val="4015464020"/>
                    </a:ext>
                  </a:extLst>
                </a:gridCol>
                <a:gridCol w="677609">
                  <a:extLst>
                    <a:ext uri="{9D8B030D-6E8A-4147-A177-3AD203B41FA5}">
                      <a16:colId xmlns:a16="http://schemas.microsoft.com/office/drawing/2014/main" val="3538551143"/>
                    </a:ext>
                  </a:extLst>
                </a:gridCol>
                <a:gridCol w="676877">
                  <a:extLst>
                    <a:ext uri="{9D8B030D-6E8A-4147-A177-3AD203B41FA5}">
                      <a16:colId xmlns:a16="http://schemas.microsoft.com/office/drawing/2014/main" val="3472931832"/>
                    </a:ext>
                  </a:extLst>
                </a:gridCol>
                <a:gridCol w="677609">
                  <a:extLst>
                    <a:ext uri="{9D8B030D-6E8A-4147-A177-3AD203B41FA5}">
                      <a16:colId xmlns:a16="http://schemas.microsoft.com/office/drawing/2014/main" val="429649610"/>
                    </a:ext>
                  </a:extLst>
                </a:gridCol>
                <a:gridCol w="677609">
                  <a:extLst>
                    <a:ext uri="{9D8B030D-6E8A-4147-A177-3AD203B41FA5}">
                      <a16:colId xmlns:a16="http://schemas.microsoft.com/office/drawing/2014/main" val="3132581089"/>
                    </a:ext>
                  </a:extLst>
                </a:gridCol>
                <a:gridCol w="677609">
                  <a:extLst>
                    <a:ext uri="{9D8B030D-6E8A-4147-A177-3AD203B41FA5}">
                      <a16:colId xmlns:a16="http://schemas.microsoft.com/office/drawing/2014/main" val="4216116986"/>
                    </a:ext>
                  </a:extLst>
                </a:gridCol>
                <a:gridCol w="677609">
                  <a:extLst>
                    <a:ext uri="{9D8B030D-6E8A-4147-A177-3AD203B41FA5}">
                      <a16:colId xmlns:a16="http://schemas.microsoft.com/office/drawing/2014/main" val="1931550164"/>
                    </a:ext>
                  </a:extLst>
                </a:gridCol>
              </a:tblGrid>
              <a:tr h="28448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Nastavnik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CroRIS poveznica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Radno mjesto/ Zvanje</a:t>
                      </a:r>
                      <a:r>
                        <a:rPr lang="hr-HR" sz="900" b="1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Područje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Polje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Vrsta radnog odnosa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Broj znanstvenih radova</a:t>
                      </a:r>
                      <a:r>
                        <a:rPr lang="hr-HR" sz="900" b="1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u časopisima, knjigama i zbornicima skupova 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Broj stručnih radova</a:t>
                      </a:r>
                      <a:r>
                        <a:rPr lang="hr-HR" sz="900" b="1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u časopisima, knjigama i zbornicima skupova 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Broj autorskih knjiga</a:t>
                      </a:r>
                      <a:r>
                        <a:rPr lang="hr-HR" sz="900" b="1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Broj uredničkih knjiga</a:t>
                      </a:r>
                      <a:r>
                        <a:rPr lang="hr-HR" sz="900" b="1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Broj prijevoda knjiga</a:t>
                      </a:r>
                      <a:r>
                        <a:rPr lang="hr-HR" sz="900" b="1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Broj kompetitivnih projekata - voditelj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Broj kompetitivnih projekata - suradnik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Broj ostalih projekata - voditelj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Broj ostalih projekata - suradnik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240331"/>
                  </a:ext>
                </a:extLst>
              </a:tr>
              <a:tr h="4271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Nastavnik 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718206"/>
                  </a:ext>
                </a:extLst>
              </a:tr>
              <a:tr h="4271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Nastavnik 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8932802"/>
                  </a:ext>
                </a:extLst>
              </a:tr>
              <a:tr h="2600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0410863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E2468-BA6D-4D83-AB7E-6DFCD2AE9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4/22/2024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849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58BCB-EBEA-483F-8376-E1EC345E7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Tablica 4.5. Prostor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E2567ED-008C-4B74-86B4-B569556A10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1201704"/>
              </p:ext>
            </p:extLst>
          </p:nvPr>
        </p:nvGraphicFramePr>
        <p:xfrm>
          <a:off x="718264" y="1753386"/>
          <a:ext cx="10655460" cy="3175961"/>
        </p:xfrm>
        <a:graphic>
          <a:graphicData uri="http://schemas.openxmlformats.org/drawingml/2006/table">
            <a:tbl>
              <a:tblPr/>
              <a:tblGrid>
                <a:gridCol w="8023561">
                  <a:extLst>
                    <a:ext uri="{9D8B030D-6E8A-4147-A177-3AD203B41FA5}">
                      <a16:colId xmlns:a16="http://schemas.microsoft.com/office/drawing/2014/main" val="2099877271"/>
                    </a:ext>
                  </a:extLst>
                </a:gridCol>
                <a:gridCol w="944074">
                  <a:extLst>
                    <a:ext uri="{9D8B030D-6E8A-4147-A177-3AD203B41FA5}">
                      <a16:colId xmlns:a16="http://schemas.microsoft.com/office/drawing/2014/main" val="2333270130"/>
                    </a:ext>
                  </a:extLst>
                </a:gridCol>
                <a:gridCol w="1687825">
                  <a:extLst>
                    <a:ext uri="{9D8B030D-6E8A-4147-A177-3AD203B41FA5}">
                      <a16:colId xmlns:a16="http://schemas.microsoft.com/office/drawing/2014/main" val="4232094941"/>
                    </a:ext>
                  </a:extLst>
                </a:gridCol>
              </a:tblGrid>
              <a:tr h="3523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VRSTA PROSTORA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Broj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Površina (m</a:t>
                      </a:r>
                      <a:r>
                        <a:rPr lang="hr-HR" sz="1100" b="1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06261"/>
                  </a:ext>
                </a:extLst>
              </a:tr>
              <a:tr h="3523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Predavaonice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8990123"/>
                  </a:ext>
                </a:extLst>
              </a:tr>
              <a:tr h="3523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Nastavni laboratoriji/praktikumi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5637431"/>
                  </a:ext>
                </a:extLst>
              </a:tr>
              <a:tr h="3523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Radilišta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4133911"/>
                  </a:ext>
                </a:extLst>
              </a:tr>
              <a:tr h="3548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Ostali prostori namijenjeni izvođenju nastave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6084242"/>
                  </a:ext>
                </a:extLst>
              </a:tr>
              <a:tr h="3548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Ukupno prostor namijenjen izvođenju nastave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40644"/>
                  </a:ext>
                </a:extLst>
              </a:tr>
              <a:tr h="3523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Prostorije za studentske aktivnosti (</a:t>
                      </a:r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učenje, projekti, udruge, studentski zbor i dr.</a:t>
                      </a: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7094555"/>
                  </a:ext>
                </a:extLst>
              </a:tr>
              <a:tr h="3523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Kabineti nastavnika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4627915"/>
                  </a:ext>
                </a:extLst>
              </a:tr>
              <a:tr h="3523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Uredi stručnih službi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596495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74C30-C4F7-4FAB-9508-8F6806825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4/22/2024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09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DF121-4A4E-460C-98D4-F14090542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567339"/>
          </a:xfrm>
        </p:spPr>
        <p:txBody>
          <a:bodyPr>
            <a:normAutofit/>
          </a:bodyPr>
          <a:lstStyle/>
          <a:p>
            <a:r>
              <a:rPr lang="hr-HR" sz="2400" dirty="0"/>
              <a:t>Tablica 4.7. Opremljenost knjižnice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2842A3B-7F1E-45CC-A7B4-5B66055FFA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032092"/>
              </p:ext>
            </p:extLst>
          </p:nvPr>
        </p:nvGraphicFramePr>
        <p:xfrm>
          <a:off x="800100" y="1385740"/>
          <a:ext cx="10161942" cy="4449454"/>
        </p:xfrm>
        <a:graphic>
          <a:graphicData uri="http://schemas.openxmlformats.org/drawingml/2006/table">
            <a:tbl>
              <a:tblPr firstRow="1" firstCol="1" bandRow="1"/>
              <a:tblGrid>
                <a:gridCol w="7740427">
                  <a:extLst>
                    <a:ext uri="{9D8B030D-6E8A-4147-A177-3AD203B41FA5}">
                      <a16:colId xmlns:a16="http://schemas.microsoft.com/office/drawing/2014/main" val="3726749535"/>
                    </a:ext>
                  </a:extLst>
                </a:gridCol>
                <a:gridCol w="2421515">
                  <a:extLst>
                    <a:ext uri="{9D8B030D-6E8A-4147-A177-3AD203B41FA5}">
                      <a16:colId xmlns:a16="http://schemas.microsoft.com/office/drawing/2014/main" val="3845766906"/>
                    </a:ext>
                  </a:extLst>
                </a:gridCol>
              </a:tblGrid>
              <a:tr h="1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Kriterij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Vrijednost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9188600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Ukupna površina knjižničnog prostora (u m</a:t>
                      </a:r>
                      <a:r>
                        <a:rPr lang="hr-HR" sz="11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0958874"/>
                  </a:ext>
                </a:extLst>
              </a:tr>
              <a:tr h="3762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Ukupna površina čitaoničkog prostora knjižnice namijenjenog za rad korisnika (u m</a:t>
                      </a:r>
                      <a:r>
                        <a:rPr lang="hr-HR" sz="11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2631687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Ukupan broj korisničkih mjesta u knjižnici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174602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Otvorenost čitaoničkog prostora knjižnice za korisnike (broj sati tjedno)</a:t>
                      </a:r>
                      <a:r>
                        <a:rPr lang="hr-HR" sz="11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3776700"/>
                  </a:ext>
                </a:extLst>
              </a:tr>
              <a:tr h="3762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Dostupnost stručnog knjižničnog osoblja za rad s korisnicima (broj sati tjedno)</a:t>
                      </a:r>
                      <a:r>
                        <a:rPr lang="hr-HR" sz="11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6766210"/>
                  </a:ext>
                </a:extLst>
              </a:tr>
              <a:tr h="3762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Broj knjižničarskih djelatnika u zvanju knjižničar ili višem stručnom zvanju u punom radnom vremenu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7206869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Broj ostalih knjižničarskih djelatnika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1788569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Ukupan broj zaposlenih u knjižnici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683189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Ukupan broj knjiga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5269928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Ukupan broj naslova udžbenika obvezne literature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2714213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Ukupan broj primjeraka udžbenika obvezne literature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2341696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Ukupan broj tiskanih časopisa koje knjižnica ima u fondu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7635447"/>
                  </a:ext>
                </a:extLst>
              </a:tr>
              <a:tr h="3762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Broj elektroničkih časopisa s pristupom cjelovitim tekstovima koje VU ili nadređeno sveučilište pretplaćuje vlastitim sredstvima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001482"/>
                  </a:ext>
                </a:extLst>
              </a:tr>
              <a:tr h="3762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Ukupan broj elektroničkih časopisa kojima zaposlenici i studenti imaju pristup</a:t>
                      </a:r>
                      <a:r>
                        <a:rPr lang="hr-HR" sz="11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2907192"/>
                  </a:ext>
                </a:extLst>
              </a:tr>
              <a:tr h="3762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Broj bibliografskih baza podataka koje VU ili nadređeno sveučilište pretplaćuje vlastitim sredstvima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5965690"/>
                  </a:ext>
                </a:extLst>
              </a:tr>
              <a:tr h="3762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Ukupan broj bibliografskih baza podataka kojima zaposlenici i studenti imaju pristup</a:t>
                      </a:r>
                      <a:r>
                        <a:rPr lang="hr-HR" sz="11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194516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E4330-84D5-4425-9941-4ACC3CC04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4/22/2024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114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5F710FDB-0919-493E-8539-8240C23F1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A1739C0-5D07-C91F-BE0D-D05E30EA0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63" y="611300"/>
            <a:ext cx="2532515" cy="4265842"/>
          </a:xfrm>
        </p:spPr>
        <p:txBody>
          <a:bodyPr>
            <a:normAutofit/>
          </a:bodyPr>
          <a:lstStyle/>
          <a:p>
            <a:r>
              <a:rPr lang="hr-HR" sz="2400" dirty="0">
                <a:latin typeface="Univers Condensed"/>
              </a:rPr>
              <a:t>V. tema</a:t>
            </a:r>
            <a:br>
              <a:rPr lang="hr-HR" sz="2400" dirty="0">
                <a:latin typeface="Univers Condensed"/>
              </a:rPr>
            </a:br>
            <a:br>
              <a:rPr lang="hr-HR" sz="2400" dirty="0">
                <a:latin typeface="Univers Condensed"/>
              </a:rPr>
            </a:br>
            <a:r>
              <a:rPr lang="hr-HR" sz="2400" dirty="0">
                <a:latin typeface="Univers Condensed"/>
              </a:rPr>
              <a:t>Znanstvena / umjetnička i  </a:t>
            </a:r>
            <a:br>
              <a:rPr lang="en-GB" sz="2400" dirty="0">
                <a:latin typeface="Univers Condensed"/>
              </a:rPr>
            </a:br>
            <a:r>
              <a:rPr lang="hr-HR" sz="2400" dirty="0">
                <a:latin typeface="Univers Condensed"/>
              </a:rPr>
              <a:t>stručna djelatnost</a:t>
            </a:r>
          </a:p>
          <a:p>
            <a:endParaRPr lang="hr-HR" sz="2400" dirty="0">
              <a:latin typeface="Univers Condensed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9EFE17E-B5DA-47FC-A72C-F0C7C8649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228265" y="723900"/>
            <a:ext cx="0" cy="5410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75821FBD-C4FA-C728-CF2E-C84D60AAE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0098932"/>
              </p:ext>
            </p:extLst>
          </p:nvPr>
        </p:nvGraphicFramePr>
        <p:xfrm>
          <a:off x="3809070" y="685591"/>
          <a:ext cx="7271306" cy="527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353BCDE7-747C-4ED0-8686-3B22303760A1}"/>
              </a:ext>
            </a:extLst>
          </p:cNvPr>
          <p:cNvGrpSpPr/>
          <p:nvPr/>
        </p:nvGrpSpPr>
        <p:grpSpPr>
          <a:xfrm>
            <a:off x="4076730" y="6284724"/>
            <a:ext cx="4038539" cy="573276"/>
            <a:chOff x="743670" y="5847462"/>
            <a:chExt cx="4038539" cy="57327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97B7DEF-22C4-484A-8571-7584BE6828BD}"/>
                </a:ext>
              </a:extLst>
            </p:cNvPr>
            <p:cNvGrpSpPr/>
            <p:nvPr/>
          </p:nvGrpSpPr>
          <p:grpSpPr>
            <a:xfrm>
              <a:off x="3078889" y="6015468"/>
              <a:ext cx="1703320" cy="287074"/>
              <a:chOff x="3078889" y="6015468"/>
              <a:chExt cx="1703320" cy="287074"/>
            </a:xfrm>
          </p:grpSpPr>
          <p:pic>
            <p:nvPicPr>
              <p:cNvPr id="10" name="Picture 9" descr="Blue letters on a black background&#10;&#10;Description automatically generated">
                <a:extLst>
                  <a:ext uri="{FF2B5EF4-FFF2-40B4-BE49-F238E27FC236}">
                    <a16:creationId xmlns:a16="http://schemas.microsoft.com/office/drawing/2014/main" id="{87D967A6-1A53-455E-BBB2-64073BD935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78889" y="6015468"/>
                <a:ext cx="662352" cy="275868"/>
              </a:xfrm>
              <a:prstGeom prst="rect">
                <a:avLst/>
              </a:prstGeom>
            </p:spPr>
          </p:pic>
          <p:pic>
            <p:nvPicPr>
              <p:cNvPr id="11" name="Picture 10" descr="A blue letter on a black background&#10;&#10;Description automatically generated">
                <a:extLst>
                  <a:ext uri="{FF2B5EF4-FFF2-40B4-BE49-F238E27FC236}">
                    <a16:creationId xmlns:a16="http://schemas.microsoft.com/office/drawing/2014/main" id="{E10B2D26-B8EC-4046-BF84-44FF5FA8D8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75627" y="6061941"/>
                <a:ext cx="906582" cy="240601"/>
              </a:xfrm>
              <a:prstGeom prst="rect">
                <a:avLst/>
              </a:prstGeom>
            </p:spPr>
          </p:pic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496470D-5E56-4F75-93C9-FD3CB7CC9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70" y="5847462"/>
              <a:ext cx="2444330" cy="573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3590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BFCF-5FE7-47E9-BA3E-1BA589A3B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2800" dirty="0"/>
              <a:t>Tema 5. Znanstvena/umjetnička i stručna djelatnost</a:t>
            </a:r>
            <a:r>
              <a:rPr lang="hr-HR" dirty="0"/>
              <a:t>​​</a:t>
            </a:r>
            <a:br>
              <a:rPr lang="hr-HR" dirty="0"/>
            </a:b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8968B-5517-4812-A58E-367A38332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857080"/>
            <a:ext cx="10691265" cy="4072134"/>
          </a:xfrm>
        </p:spPr>
        <p:txBody>
          <a:bodyPr/>
          <a:lstStyle/>
          <a:p>
            <a:r>
              <a:rPr lang="hr-HR" dirty="0"/>
              <a:t>Poznate tablice iz prethodnog ciklusa:</a:t>
            </a:r>
          </a:p>
          <a:p>
            <a:r>
              <a:rPr lang="hr-HR" dirty="0"/>
              <a:t>Tablica 5.4. Bibliografija umjetnika (u posljednjih pet kalendarskih  godina)</a:t>
            </a:r>
          </a:p>
          <a:p>
            <a:r>
              <a:rPr lang="hr-HR" dirty="0"/>
              <a:t>Tablica 5.6. Projekti u posljednjih 5 kalendarskih godina </a:t>
            </a:r>
          </a:p>
          <a:p>
            <a:r>
              <a:rPr lang="pl-PL" dirty="0"/>
              <a:t>Tablica 5.7. Rad u organizacijskim odborima konferencija u posljednjih 5 kalendarskih  godina</a:t>
            </a:r>
          </a:p>
          <a:p>
            <a:r>
              <a:rPr lang="hr-HR" dirty="0"/>
              <a:t>Tablica 5.8. Uredništvo u časopisima u posljednjih 5 kalendarskih  godina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ABED8-0211-427E-BF28-916D0F1F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4/22/2024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389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B07AF-EDE3-42B7-97F4-590C1A5EB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922047"/>
            <a:ext cx="10691265" cy="444791"/>
          </a:xfrm>
        </p:spPr>
        <p:txBody>
          <a:bodyPr>
            <a:normAutofit fontScale="90000"/>
          </a:bodyPr>
          <a:lstStyle/>
          <a:p>
            <a:r>
              <a:rPr lang="hr-HR" sz="2400" dirty="0"/>
              <a:t>Tablica 5.1. Bibliografija visokog učilišta (u posljednjih 5 kalendarskih  godina)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25DD-EA4E-4645-A5CF-5E8373A7C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4/22/2024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A83C975-1E74-44D5-8C2F-3E6E09D78B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0100" y="1366838"/>
            <a:ext cx="10464931" cy="477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31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1F645-D04F-4387-9C32-170E54720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750560"/>
          </a:xfrm>
        </p:spPr>
        <p:txBody>
          <a:bodyPr>
            <a:normAutofit/>
          </a:bodyPr>
          <a:lstStyle/>
          <a:p>
            <a:r>
              <a:rPr lang="hr-HR" sz="2400" dirty="0"/>
              <a:t>Tablica 5.1. Bibliografija visokog učilišta (u posljednjih 5 kalendarskih  godina) -2. dio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226F86-6AF0-4BF2-B237-6CF950EB8C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620" y="2293126"/>
            <a:ext cx="10892280" cy="289221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749383-3E5D-4103-A9A0-EBCC6928F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4/22/2024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7867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EFEEB-9DC0-4C1B-A742-2B13CF5C3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614473"/>
          </a:xfrm>
        </p:spPr>
        <p:txBody>
          <a:bodyPr>
            <a:normAutofit/>
          </a:bodyPr>
          <a:lstStyle/>
          <a:p>
            <a:r>
              <a:rPr lang="hr-HR" sz="2400" dirty="0"/>
              <a:t>Tablica 5.2. Istaknute publikacije ustanove objavljene u petogodišnjem razdoblju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0183D23-C5BB-4DA7-9205-3B61F50314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4797590"/>
              </p:ext>
            </p:extLst>
          </p:nvPr>
        </p:nvGraphicFramePr>
        <p:xfrm>
          <a:off x="829559" y="1960775"/>
          <a:ext cx="9719036" cy="2196446"/>
        </p:xfrm>
        <a:graphic>
          <a:graphicData uri="http://schemas.openxmlformats.org/drawingml/2006/table">
            <a:tbl>
              <a:tblPr firstRow="1" firstCol="1" bandRow="1"/>
              <a:tblGrid>
                <a:gridCol w="530455">
                  <a:extLst>
                    <a:ext uri="{9D8B030D-6E8A-4147-A177-3AD203B41FA5}">
                      <a16:colId xmlns:a16="http://schemas.microsoft.com/office/drawing/2014/main" val="1631971841"/>
                    </a:ext>
                  </a:extLst>
                </a:gridCol>
                <a:gridCol w="5443756">
                  <a:extLst>
                    <a:ext uri="{9D8B030D-6E8A-4147-A177-3AD203B41FA5}">
                      <a16:colId xmlns:a16="http://schemas.microsoft.com/office/drawing/2014/main" val="3231784159"/>
                    </a:ext>
                  </a:extLst>
                </a:gridCol>
                <a:gridCol w="961780">
                  <a:extLst>
                    <a:ext uri="{9D8B030D-6E8A-4147-A177-3AD203B41FA5}">
                      <a16:colId xmlns:a16="http://schemas.microsoft.com/office/drawing/2014/main" val="2258760579"/>
                    </a:ext>
                  </a:extLst>
                </a:gridCol>
                <a:gridCol w="1495399">
                  <a:extLst>
                    <a:ext uri="{9D8B030D-6E8A-4147-A177-3AD203B41FA5}">
                      <a16:colId xmlns:a16="http://schemas.microsoft.com/office/drawing/2014/main" val="2516574069"/>
                    </a:ext>
                  </a:extLst>
                </a:gridCol>
                <a:gridCol w="1287646">
                  <a:extLst>
                    <a:ext uri="{9D8B030D-6E8A-4147-A177-3AD203B41FA5}">
                      <a16:colId xmlns:a16="http://schemas.microsoft.com/office/drawing/2014/main" val="2250132714"/>
                    </a:ext>
                  </a:extLst>
                </a:gridCol>
              </a:tblGrid>
              <a:tr h="11177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R. br.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Referencija publikacije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Vrsta rada*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citata u WoSCC-u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citata u Scopus-u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3571697"/>
                  </a:ext>
                </a:extLst>
              </a:tr>
              <a:tr h="5393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1.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0931220"/>
                  </a:ext>
                </a:extLst>
              </a:tr>
              <a:tr h="5393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2.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4959520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98D47-BC2E-40A0-B8C6-4AF553E0B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4/22/2024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6661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B304B-ACEE-4D0C-8238-608A3F276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473071"/>
          </a:xfrm>
        </p:spPr>
        <p:txBody>
          <a:bodyPr>
            <a:normAutofit/>
          </a:bodyPr>
          <a:lstStyle/>
          <a:p>
            <a:r>
              <a:rPr lang="es-ES" sz="2400" dirty="0" err="1"/>
              <a:t>Tablica</a:t>
            </a:r>
            <a:r>
              <a:rPr lang="es-ES" sz="2400" dirty="0"/>
              <a:t> 5.3. </a:t>
            </a:r>
            <a:r>
              <a:rPr lang="es-ES" sz="2400" dirty="0" err="1"/>
              <a:t>Implementacija</a:t>
            </a:r>
            <a:r>
              <a:rPr lang="es-ES" sz="2400" dirty="0"/>
              <a:t> </a:t>
            </a:r>
            <a:r>
              <a:rPr lang="es-ES" sz="2400" dirty="0" err="1"/>
              <a:t>otvorene</a:t>
            </a:r>
            <a:r>
              <a:rPr lang="es-ES" sz="2400" dirty="0"/>
              <a:t> znanosti</a:t>
            </a:r>
            <a:endParaRPr lang="hr-HR" sz="24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A41879B-B65D-4F32-A7DC-CB90A6A7B2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6547658"/>
              </p:ext>
            </p:extLst>
          </p:nvPr>
        </p:nvGraphicFramePr>
        <p:xfrm>
          <a:off x="700635" y="1395416"/>
          <a:ext cx="10413567" cy="4713154"/>
        </p:xfrm>
        <a:graphic>
          <a:graphicData uri="http://schemas.openxmlformats.org/drawingml/2006/table">
            <a:tbl>
              <a:tblPr firstRow="1" firstCol="1" bandRow="1"/>
              <a:tblGrid>
                <a:gridCol w="4466745">
                  <a:extLst>
                    <a:ext uri="{9D8B030D-6E8A-4147-A177-3AD203B41FA5}">
                      <a16:colId xmlns:a16="http://schemas.microsoft.com/office/drawing/2014/main" val="63213046"/>
                    </a:ext>
                  </a:extLst>
                </a:gridCol>
                <a:gridCol w="4432998">
                  <a:extLst>
                    <a:ext uri="{9D8B030D-6E8A-4147-A177-3AD203B41FA5}">
                      <a16:colId xmlns:a16="http://schemas.microsoft.com/office/drawing/2014/main" val="3995965013"/>
                    </a:ext>
                  </a:extLst>
                </a:gridCol>
                <a:gridCol w="178381">
                  <a:extLst>
                    <a:ext uri="{9D8B030D-6E8A-4147-A177-3AD203B41FA5}">
                      <a16:colId xmlns:a16="http://schemas.microsoft.com/office/drawing/2014/main" val="1315862013"/>
                    </a:ext>
                  </a:extLst>
                </a:gridCol>
                <a:gridCol w="712316">
                  <a:extLst>
                    <a:ext uri="{9D8B030D-6E8A-4147-A177-3AD203B41FA5}">
                      <a16:colId xmlns:a16="http://schemas.microsoft.com/office/drawing/2014/main" val="1517203305"/>
                    </a:ext>
                  </a:extLst>
                </a:gridCol>
                <a:gridCol w="623127">
                  <a:extLst>
                    <a:ext uri="{9D8B030D-6E8A-4147-A177-3AD203B41FA5}">
                      <a16:colId xmlns:a16="http://schemas.microsoft.com/office/drawing/2014/main" val="142025738"/>
                    </a:ext>
                  </a:extLst>
                </a:gridCol>
              </a:tblGrid>
              <a:tr h="140389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POLITIKA OTVORENE ZNANOSTI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75382"/>
                  </a:ext>
                </a:extLst>
              </a:tr>
              <a:tr h="211648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Je li ustanova usvojila dokument kojim su uređena pitanja vezana za otvorenu znanost. 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Ako je odgovor potvrdan, navedite koje godine je usvojen i upišite poveznicu na taj dokument.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DA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NE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205313"/>
                  </a:ext>
                </a:extLst>
              </a:tr>
              <a:tr h="127361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Godina: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799058"/>
                  </a:ext>
                </a:extLst>
              </a:tr>
              <a:tr h="198034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URL: 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820896"/>
                  </a:ext>
                </a:extLst>
              </a:tr>
              <a:tr h="8713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Koja područja pokriva taj dokument (označite odgovarajuće).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otvoreni pristup publikacijama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otvoreni pristup ocjenskim radovima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otvoreni pristup obrazovnim sadržajima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upravljanje istraživačkim podacima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upravljanje istraživačkim softverom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vrednovanje aktivnosti vezanih uz otvorenu znanost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735668"/>
                  </a:ext>
                </a:extLst>
              </a:tr>
              <a:tr h="400483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Ima li VU institucijski repozitorij za osiguravanje otvorenog pristupa pohranjenim publikacijama i drugim rezultatima znanstvenih aktivnosti ustanove?</a:t>
                      </a: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Ako ima, </a:t>
                      </a:r>
                      <a:r>
                        <a:rPr lang="hr-HR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upišite URL adresu</a:t>
                      </a: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tog institucijskog repozitorija.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DA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NE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203632"/>
                  </a:ext>
                </a:extLst>
              </a:tr>
              <a:tr h="127361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URL: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223501"/>
                  </a:ext>
                </a:extLst>
              </a:tr>
              <a:tr h="13241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OTVORENI PRISTUP ZNANSTVENIM I STRUČNIM PUBLIKACIJAMA*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648824"/>
                  </a:ext>
                </a:extLst>
              </a:tr>
              <a:tr h="15687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Ukupan broj objavljenih radova u časopisima</a:t>
                      </a:r>
                      <a:r>
                        <a:rPr lang="hr-HR" sz="8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1418"/>
                  </a:ext>
                </a:extLst>
              </a:tr>
              <a:tr h="26392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objavljenih radova u časopisima i pohranjenih u otvorenom pristupu u institucijskom repozitoriju VU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43503"/>
                  </a:ext>
                </a:extLst>
              </a:tr>
              <a:tr h="15687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Ukupan broj objavljenih poglavlja u knjigama</a:t>
                      </a:r>
                      <a:r>
                        <a:rPr lang="hr-HR" sz="8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13112"/>
                  </a:ext>
                </a:extLst>
              </a:tr>
              <a:tr h="26392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objavljenih poglavlja u knjigama i pohranjenih u otvorenom pristupu u institucijskom repozitoriju VU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486483"/>
                  </a:ext>
                </a:extLst>
              </a:tr>
              <a:tr h="15687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Ukupan broj radova objavljenih u zbornicima skupova</a:t>
                      </a:r>
                      <a:r>
                        <a:rPr lang="hr-HR" sz="8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771397"/>
                  </a:ext>
                </a:extLst>
              </a:tr>
              <a:tr h="26392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radova objavljenih u zbornicima skupova i pohranjenih u otvorenom pristupu u institucijskom repozitoriju VU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36364"/>
                  </a:ext>
                </a:extLst>
              </a:tr>
              <a:tr h="15687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Ukupan broj objavljenih autorskih knjiga</a:t>
                      </a:r>
                      <a:r>
                        <a:rPr lang="hr-HR" sz="800" baseline="30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</a:t>
                      </a:r>
                      <a:endParaRPr lang="hr-HR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649954"/>
                  </a:ext>
                </a:extLst>
              </a:tr>
              <a:tr h="26392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objavljenih autorskih knjiga pohranjenih u otvorenom pristupu u institucijskom repozitoriju VU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134589"/>
                  </a:ext>
                </a:extLst>
              </a:tr>
              <a:tr h="15687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Ukupan broj objavljenih uredničkih knjiga</a:t>
                      </a:r>
                      <a:r>
                        <a:rPr lang="hr-HR" sz="8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037432"/>
                  </a:ext>
                </a:extLst>
              </a:tr>
              <a:tr h="26392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objavljenih uredničkih knjiga pohranjenih u otvorenom pristupu u institucijskom repozitoriju VU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938448"/>
                  </a:ext>
                </a:extLst>
              </a:tr>
              <a:tr h="127361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UPRAVLJANJE ISTRAŽIVAČKIM PODACIMA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676803"/>
                  </a:ext>
                </a:extLst>
              </a:tr>
              <a:tr h="140389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istraživačkih podataka pohranjenih u institucijski repozitorij VU.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68689"/>
                  </a:ext>
                </a:extLst>
              </a:tr>
              <a:tr h="13241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istraživačkih podataka koji su u otvorenom pristupu u institucijskom repozitoriju VU.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318868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C721A-2C79-4CDC-8F8F-33B8610CC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4/22/2024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3710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8ADE9-CE8E-468D-AA5C-E204E8D27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793582"/>
          </a:xfrm>
        </p:spPr>
        <p:txBody>
          <a:bodyPr>
            <a:normAutofit fontScale="90000"/>
          </a:bodyPr>
          <a:lstStyle/>
          <a:p>
            <a:r>
              <a:rPr lang="hr-HR" sz="2400" dirty="0"/>
              <a:t>Tablica 5.5. Otvoreni pristup </a:t>
            </a:r>
            <a:r>
              <a:rPr lang="hr-HR" sz="2400" dirty="0" err="1"/>
              <a:t>ocjenskim</a:t>
            </a:r>
            <a:r>
              <a:rPr lang="hr-HR" sz="2400" dirty="0"/>
              <a:t> radovima obranjenima u proteklih 5 kalendarskih godina prema razini i vrsti visokog obrazovanja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095BB31-1A9B-47F4-8AB1-662927872D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5758873"/>
              </p:ext>
            </p:extLst>
          </p:nvPr>
        </p:nvGraphicFramePr>
        <p:xfrm>
          <a:off x="810705" y="1715679"/>
          <a:ext cx="10581195" cy="4392892"/>
        </p:xfrm>
        <a:graphic>
          <a:graphicData uri="http://schemas.openxmlformats.org/drawingml/2006/table">
            <a:tbl>
              <a:tblPr firstRow="1" firstCol="1" bandRow="1"/>
              <a:tblGrid>
                <a:gridCol w="2741312">
                  <a:extLst>
                    <a:ext uri="{9D8B030D-6E8A-4147-A177-3AD203B41FA5}">
                      <a16:colId xmlns:a16="http://schemas.microsoft.com/office/drawing/2014/main" val="1921330372"/>
                    </a:ext>
                  </a:extLst>
                </a:gridCol>
                <a:gridCol w="1226896">
                  <a:extLst>
                    <a:ext uri="{9D8B030D-6E8A-4147-A177-3AD203B41FA5}">
                      <a16:colId xmlns:a16="http://schemas.microsoft.com/office/drawing/2014/main" val="1947354902"/>
                    </a:ext>
                  </a:extLst>
                </a:gridCol>
                <a:gridCol w="2059357">
                  <a:extLst>
                    <a:ext uri="{9D8B030D-6E8A-4147-A177-3AD203B41FA5}">
                      <a16:colId xmlns:a16="http://schemas.microsoft.com/office/drawing/2014/main" val="3858727690"/>
                    </a:ext>
                  </a:extLst>
                </a:gridCol>
                <a:gridCol w="2206751">
                  <a:extLst>
                    <a:ext uri="{9D8B030D-6E8A-4147-A177-3AD203B41FA5}">
                      <a16:colId xmlns:a16="http://schemas.microsoft.com/office/drawing/2014/main" val="1476276490"/>
                    </a:ext>
                  </a:extLst>
                </a:gridCol>
                <a:gridCol w="2346879">
                  <a:extLst>
                    <a:ext uri="{9D8B030D-6E8A-4147-A177-3AD203B41FA5}">
                      <a16:colId xmlns:a16="http://schemas.microsoft.com/office/drawing/2014/main" val="3613867898"/>
                    </a:ext>
                  </a:extLst>
                </a:gridCol>
              </a:tblGrid>
              <a:tr h="243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OBRANJENIH ZAVRŠNIH RADOVA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582677"/>
                  </a:ext>
                </a:extLst>
              </a:tr>
              <a:tr h="1178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Vrsta i razina visokog obrazovanja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Ukupno obranjeni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Radovi napisani na stranom jeziku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Radovi pohranjeni u institucijski repozitorij VU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Radovi u otvorenom pristupu u institucijskom repozitoriju VU</a:t>
                      </a:r>
                      <a:r>
                        <a:rPr lang="hr-HR" sz="1100" b="1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*</a:t>
                      </a: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677191"/>
                  </a:ext>
                </a:extLst>
              </a:tr>
              <a:tr h="243434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I. SVEUČILIŠNI STUDIJI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272031"/>
                  </a:ext>
                </a:extLst>
              </a:tr>
              <a:tr h="243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prijediplomski studij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824671"/>
                  </a:ext>
                </a:extLst>
              </a:tr>
              <a:tr h="243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diplomski studij**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12618"/>
                  </a:ext>
                </a:extLst>
              </a:tr>
              <a:tr h="243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specijalistički studij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6982365"/>
                  </a:ext>
                </a:extLst>
              </a:tr>
              <a:tr h="243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doktorski studij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1484323"/>
                  </a:ext>
                </a:extLst>
              </a:tr>
              <a:tr h="243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UKUPNO I.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659505"/>
                  </a:ext>
                </a:extLst>
              </a:tr>
              <a:tr h="243434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II. STRUČNI STUDIJI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740143"/>
                  </a:ext>
                </a:extLst>
              </a:tr>
              <a:tr h="243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kratki studij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6603691"/>
                  </a:ext>
                </a:extLst>
              </a:tr>
              <a:tr h="243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prijediplomski studij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1476252"/>
                  </a:ext>
                </a:extLst>
              </a:tr>
              <a:tr h="243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diplomski studij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8085731"/>
                  </a:ext>
                </a:extLst>
              </a:tr>
              <a:tr h="243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UKUPNO II.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487240"/>
                  </a:ext>
                </a:extLst>
              </a:tr>
              <a:tr h="292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UKUPNO  I. i II.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741142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9FB63-1318-4057-9EEB-070FE6D0D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4/22/2024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377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Ocjene na razini standarda i teme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latin typeface="+mj-lt"/>
              </a:rPr>
              <a:t>Standard nije ispunjen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latin typeface="+mj-lt"/>
              </a:rPr>
              <a:t>Minimalna razina ispunjenosti standarda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latin typeface="+mj-lt"/>
              </a:rPr>
              <a:t>Zadovoljavajuća ispunjenost standarda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latin typeface="+mj-lt"/>
              </a:rPr>
              <a:t>Standard ispunjen u cijelosti.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184C1-634B-4D2F-90E1-C39B48114444}" type="datetime1">
              <a:rPr lang="en-US" smtClean="0"/>
              <a:t>4/22/2024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2319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95" name="Rectangle 94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F75701-0424-CDC1-605A-2C641062E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552" y="871758"/>
            <a:ext cx="5825448" cy="387114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br>
              <a:rPr lang="en-US" sz="4200" cap="all" spc="30" dirty="0">
                <a:latin typeface="+mj-lt"/>
              </a:rPr>
            </a:br>
            <a:br>
              <a:rPr lang="en-US" sz="4200" cap="all" spc="30" dirty="0">
                <a:latin typeface="+mj-lt"/>
              </a:rPr>
            </a:br>
            <a:r>
              <a:rPr lang="en-US" sz="4200" cap="all" spc="30" dirty="0" err="1">
                <a:latin typeface="+mj-lt"/>
              </a:rPr>
              <a:t>Hvala</a:t>
            </a:r>
            <a:r>
              <a:rPr lang="en-US" sz="4200" cap="all" spc="30" dirty="0">
                <a:latin typeface="+mj-lt"/>
              </a:rPr>
              <a:t> </a:t>
            </a:r>
            <a:r>
              <a:rPr lang="en-US" sz="4200" cap="all" spc="30" dirty="0" err="1">
                <a:latin typeface="+mj-lt"/>
              </a:rPr>
              <a:t>na</a:t>
            </a:r>
            <a:r>
              <a:rPr lang="en-US" sz="4200" cap="all" spc="30" dirty="0">
                <a:latin typeface="+mj-lt"/>
              </a:rPr>
              <a:t> </a:t>
            </a:r>
            <a:r>
              <a:rPr lang="en-US" sz="4200" cap="all" spc="30" dirty="0" err="1">
                <a:latin typeface="+mj-lt"/>
              </a:rPr>
              <a:t>pozornosti</a:t>
            </a:r>
            <a:r>
              <a:rPr lang="en-US" sz="4200" cap="all" spc="30" dirty="0">
                <a:latin typeface="+mj-lt"/>
              </a:rPr>
              <a:t>!</a:t>
            </a:r>
          </a:p>
          <a:p>
            <a:pPr lvl="0" algn="ctr">
              <a:spcBef>
                <a:spcPts val="0"/>
              </a:spcBef>
            </a:pPr>
            <a:br>
              <a:rPr lang="en-GB" sz="14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en-GB" sz="14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pl-PL" sz="14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Za pitanja o postupku reakreditacije:</a:t>
            </a:r>
            <a:br>
              <a:rPr lang="pl-PL" sz="14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pl-PL" sz="14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akreditacija-visoko@azvo.hr</a:t>
            </a:r>
            <a:r>
              <a:rPr lang="pl-PL" sz="14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lang="pl-PL" sz="14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pl-PL" sz="14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pl-PL" sz="14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Za pitanja o prikazu podataka: </a:t>
            </a:r>
            <a:br>
              <a:rPr lang="pl-PL" sz="14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hr-HR" sz="14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analitika@azvo</a:t>
            </a:r>
            <a:r>
              <a:rPr lang="hr-HR" sz="140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.hr</a:t>
            </a:r>
            <a:r>
              <a:rPr lang="hr-HR" sz="140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lang="hr-HR" sz="14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hr-HR" sz="14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lang="en-GB" sz="14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en-US" sz="5400" cap="all" spc="30" dirty="0">
              <a:latin typeface="+mj-lt"/>
            </a:endParaRPr>
          </a:p>
        </p:txBody>
      </p:sp>
      <p:pic>
        <p:nvPicPr>
          <p:cNvPr id="7" name="Content Placeholder 6" descr="C:\Users\ttomljen\Desktop\Stablo1.png">
            <a:extLst>
              <a:ext uri="{FF2B5EF4-FFF2-40B4-BE49-F238E27FC236}">
                <a16:creationId xmlns:a16="http://schemas.microsoft.com/office/drawing/2014/main" id="{AD0D053A-9408-D60D-F72A-22056666DE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21953" r="2" b="2"/>
          <a:stretch/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CECB8E4-F8C1-48ED-B67A-B8609F0C2CEF}"/>
              </a:ext>
            </a:extLst>
          </p:cNvPr>
          <p:cNvGrpSpPr/>
          <p:nvPr/>
        </p:nvGrpSpPr>
        <p:grpSpPr>
          <a:xfrm>
            <a:off x="6330233" y="6275265"/>
            <a:ext cx="4038539" cy="573276"/>
            <a:chOff x="743670" y="5847462"/>
            <a:chExt cx="4038539" cy="57327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42ACFD2-CB81-470D-990A-6F14D682DD14}"/>
                </a:ext>
              </a:extLst>
            </p:cNvPr>
            <p:cNvGrpSpPr/>
            <p:nvPr/>
          </p:nvGrpSpPr>
          <p:grpSpPr>
            <a:xfrm>
              <a:off x="3078889" y="6015468"/>
              <a:ext cx="1703320" cy="287074"/>
              <a:chOff x="3078889" y="6015468"/>
              <a:chExt cx="1703320" cy="287074"/>
            </a:xfrm>
          </p:grpSpPr>
          <p:pic>
            <p:nvPicPr>
              <p:cNvPr id="14" name="Picture 13" descr="Blue letters on a black background&#10;&#10;Description automatically generated">
                <a:extLst>
                  <a:ext uri="{FF2B5EF4-FFF2-40B4-BE49-F238E27FC236}">
                    <a16:creationId xmlns:a16="http://schemas.microsoft.com/office/drawing/2014/main" id="{D508973E-469D-4BC3-A109-F0A8BBCD16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78889" y="6015468"/>
                <a:ext cx="662352" cy="275868"/>
              </a:xfrm>
              <a:prstGeom prst="rect">
                <a:avLst/>
              </a:prstGeom>
            </p:spPr>
          </p:pic>
          <p:pic>
            <p:nvPicPr>
              <p:cNvPr id="15" name="Picture 14" descr="A blue letter on a black background&#10;&#10;Description automatically generated">
                <a:extLst>
                  <a:ext uri="{FF2B5EF4-FFF2-40B4-BE49-F238E27FC236}">
                    <a16:creationId xmlns:a16="http://schemas.microsoft.com/office/drawing/2014/main" id="{7AB429F9-2E39-4B20-805B-6C81A5ED15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75627" y="6061941"/>
                <a:ext cx="906582" cy="240601"/>
              </a:xfrm>
              <a:prstGeom prst="rect">
                <a:avLst/>
              </a:prstGeom>
            </p:spPr>
          </p:pic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7B96A7B-4164-470F-8F7D-1F8C28420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70" y="5847462"/>
              <a:ext cx="2444330" cy="573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3007703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AnalogousFromRegularSeedRightStep">
      <a:dk1>
        <a:srgbClr val="000000"/>
      </a:dk1>
      <a:lt1>
        <a:srgbClr val="FFFFFF"/>
      </a:lt1>
      <a:dk2>
        <a:srgbClr val="412824"/>
      </a:dk2>
      <a:lt2>
        <a:srgbClr val="E2E8E4"/>
      </a:lt2>
      <a:accent1>
        <a:srgbClr val="DC34AD"/>
      </a:accent1>
      <a:accent2>
        <a:srgbClr val="CA2255"/>
      </a:accent2>
      <a:accent3>
        <a:srgbClr val="DC4734"/>
      </a:accent3>
      <a:accent4>
        <a:srgbClr val="CA7B22"/>
      </a:accent4>
      <a:accent5>
        <a:srgbClr val="AFA829"/>
      </a:accent5>
      <a:accent6>
        <a:srgbClr val="7EB41E"/>
      </a:accent6>
      <a:hlink>
        <a:srgbClr val="31944D"/>
      </a:hlink>
      <a:folHlink>
        <a:srgbClr val="7F7F7F"/>
      </a:folHlink>
    </a:clrScheme>
    <a:fontScheme name="Chronicle">
      <a:majorFont>
        <a:latin typeface="Univers Condensed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1_ChronicleVTI">
  <a:themeElements>
    <a:clrScheme name="AnalogousFromRegularSeedRightStep">
      <a:dk1>
        <a:srgbClr val="000000"/>
      </a:dk1>
      <a:lt1>
        <a:srgbClr val="FFFFFF"/>
      </a:lt1>
      <a:dk2>
        <a:srgbClr val="412824"/>
      </a:dk2>
      <a:lt2>
        <a:srgbClr val="E2E8E4"/>
      </a:lt2>
      <a:accent1>
        <a:srgbClr val="DC34AD"/>
      </a:accent1>
      <a:accent2>
        <a:srgbClr val="CA2255"/>
      </a:accent2>
      <a:accent3>
        <a:srgbClr val="DC4734"/>
      </a:accent3>
      <a:accent4>
        <a:srgbClr val="CA7B22"/>
      </a:accent4>
      <a:accent5>
        <a:srgbClr val="AFA829"/>
      </a:accent5>
      <a:accent6>
        <a:srgbClr val="7EB41E"/>
      </a:accent6>
      <a:hlink>
        <a:srgbClr val="31944D"/>
      </a:hlink>
      <a:folHlink>
        <a:srgbClr val="7F7F7F"/>
      </a:folHlink>
    </a:clrScheme>
    <a:fontScheme name="Chronicle">
      <a:majorFont>
        <a:latin typeface="Univers Condensed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230</TotalTime>
  <Words>2503</Words>
  <Application>Microsoft Office PowerPoint</Application>
  <PresentationFormat>Widescreen</PresentationFormat>
  <Paragraphs>574</Paragraphs>
  <Slides>34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6" baseType="lpstr">
      <vt:lpstr>MS Mincho</vt:lpstr>
      <vt:lpstr>ＭＳ Ｐゴシック</vt:lpstr>
      <vt:lpstr>Arial</vt:lpstr>
      <vt:lpstr>Calibri</vt:lpstr>
      <vt:lpstr>Cambria</vt:lpstr>
      <vt:lpstr>Symbol</vt:lpstr>
      <vt:lpstr>Times New Roman</vt:lpstr>
      <vt:lpstr>Univers</vt:lpstr>
      <vt:lpstr>Univers Condensed</vt:lpstr>
      <vt:lpstr>Wingdings</vt:lpstr>
      <vt:lpstr>ChronicleVTI</vt:lpstr>
      <vt:lpstr>1_ChronicleVTI</vt:lpstr>
      <vt:lpstr>Standardi za vrednovanje kvalitete u postupku reakreditacije visokih učilišta i Analitički prilog samoanalizi</vt:lpstr>
      <vt:lpstr>Zakonski okvir</vt:lpstr>
      <vt:lpstr>Standardi kvalitete u skladu s ESG-jem </vt:lpstr>
      <vt:lpstr>Standardi kvalitete u skladu s ESG-jem</vt:lpstr>
      <vt:lpstr>Reakreditacija visokih učilišta</vt:lpstr>
      <vt:lpstr>Promjene u zakonodavnom okviru</vt:lpstr>
      <vt:lpstr>Uvjeti propisani Zakonom o osiguravanju kvalitete u visokom obrazovanju i znanosti </vt:lpstr>
      <vt:lpstr>Prikaz podataka - dokazi o ispunjenosti kvantitativnih zakonskih uvjeta   Tablica 1a. Omjer nastavnika i studenata (ne veći od 1 : 30) visokog učilišta (čl. 12. st. 8. i 9. ZOK-a)</vt:lpstr>
      <vt:lpstr>Prikaz podataka - dokazi o ispunjenosti kvantitativnih zakonskih uvjeta  Tablica 1b. Vrijednost svih oblika neposredne nastave na studijskom programu (čl. 12. st. 2. ZOK-a)</vt:lpstr>
      <vt:lpstr>Prikaz podataka - dokazi o ispunjenosti kvantitativnih zakonskih uvjeta  Tablica 1c. Prostor i oprema* (čl. 12. st. 1. i čl. 10. st. 3. ZOK-a)</vt:lpstr>
      <vt:lpstr>Prikaz podataka - dokazi o ispunjenosti kvantitativnih zakonskih uvjeta  Tablica 1d. Nastavnici u polju u kojem djeluje visoko učilište (čl. 10. st. 5. ZOK-a)</vt:lpstr>
      <vt:lpstr>Standardi kvalitete u postupku reakreditacije visokih učilišta</vt:lpstr>
      <vt:lpstr>Terminologija</vt:lpstr>
      <vt:lpstr>I. tema  Upravljanje visokim  učilištem i osiguravanje kvalitete</vt:lpstr>
      <vt:lpstr>II. tema  Studijski programi i programi cjeloživotnog učenja</vt:lpstr>
      <vt:lpstr>Tema 2. Studijski programi i programi cjeloživotnog obrazovanja</vt:lpstr>
      <vt:lpstr>Tablica 2.2. Matrica povezivanja skupova ishoda učenja (IU) iz standarda kvalifikacije s ishodima učenja studijskog programa– popunjava se samo kada postoji standard kvalifikacije u Registru HKO-a s kojim studij treba biti usklađen</vt:lpstr>
      <vt:lpstr>III. tema  Učenje i poučavanje  usmjereno na studenta –nastavni proces i podrška</vt:lpstr>
      <vt:lpstr>Tema 3. Učenje i poučavanje usmjereno na studenta – nastavni proces i podrška </vt:lpstr>
      <vt:lpstr>IV. tema  Nastavnički  kapaciteti i  infrastruktura  visokog učilišta </vt:lpstr>
      <vt:lpstr>Tema 4. Nastavnički kapaciteti i infrastruktura visokog učilišta </vt:lpstr>
      <vt:lpstr>Tablica 4.2. Nastavnici i suradnici na visokom učilištu, koji sudjeluju u nastavi, u akademskoj godini vrednovanja – dorađena tablica</vt:lpstr>
      <vt:lpstr>Tablica 4.3. Nastavnici na studijskim programima u akademskoj godini vrednovanja </vt:lpstr>
      <vt:lpstr>Tablica 4.5. Prostor</vt:lpstr>
      <vt:lpstr>Tablica 4.7. Opremljenost knjižnice</vt:lpstr>
      <vt:lpstr>V. tema  Znanstvena / umjetnička i   stručna djelatnost </vt:lpstr>
      <vt:lpstr>Tema 5. Znanstvena/umjetnička i stručna djelatnost​​ </vt:lpstr>
      <vt:lpstr>Tablica 5.1. Bibliografija visokog učilišta (u posljednjih 5 kalendarskih  godina)</vt:lpstr>
      <vt:lpstr>Tablica 5.1. Bibliografija visokog učilišta (u posljednjih 5 kalendarskih  godina) -2. dio</vt:lpstr>
      <vt:lpstr>Tablica 5.2. Istaknute publikacije ustanove objavljene u petogodišnjem razdoblju</vt:lpstr>
      <vt:lpstr>Tablica 5.3. Implementacija otvorene znanosti</vt:lpstr>
      <vt:lpstr>Tablica 5.5. Otvoreni pristup ocjenskim radovima obranjenima u proteklih 5 kalendarskih godina prema razini i vrsti visokog obrazovanja</vt:lpstr>
      <vt:lpstr>Ocjene na razini standarda i teme </vt:lpstr>
      <vt:lpstr>  Hvala na pozornosti!   Za pitanja o postupku reakreditacije: akreditacija-visoko@azvo.hr   Za pitanja o prikazu podataka:  analitika@azvo.hr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Marina Grubišić</dc:creator>
  <cp:lastModifiedBy>Silvija Vrgoč</cp:lastModifiedBy>
  <cp:revision>69</cp:revision>
  <dcterms:created xsi:type="dcterms:W3CDTF">2023-11-02T14:55:01Z</dcterms:created>
  <dcterms:modified xsi:type="dcterms:W3CDTF">2024-04-22T12:53:47Z</dcterms:modified>
</cp:coreProperties>
</file>