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80" r:id="rId2"/>
    <p:sldId id="303" r:id="rId3"/>
    <p:sldId id="259" r:id="rId4"/>
    <p:sldId id="270" r:id="rId5"/>
    <p:sldId id="294" r:id="rId6"/>
    <p:sldId id="304" r:id="rId7"/>
    <p:sldId id="291" r:id="rId8"/>
    <p:sldId id="295" r:id="rId9"/>
    <p:sldId id="296" r:id="rId10"/>
    <p:sldId id="305" r:id="rId11"/>
    <p:sldId id="298" r:id="rId12"/>
    <p:sldId id="302" r:id="rId13"/>
    <p:sldId id="269" r:id="rId14"/>
  </p:sldIdLst>
  <p:sldSz cx="12192000" cy="6858000"/>
  <p:notesSz cx="6797675" cy="99266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a Rončević" initials="IR" lastIdx="2" clrIdx="0">
    <p:extLst/>
  </p:cmAuthor>
  <p:cmAuthor id="2" name="Vlatka Šušnjak Kuljiš" initials="VŠK" lastIdx="0" clrIdx="1">
    <p:extLst>
      <p:ext uri="{19B8F6BF-5375-455C-9EA6-DF929625EA0E}">
        <p15:presenceInfo xmlns:p15="http://schemas.microsoft.com/office/powerpoint/2012/main" userId="S-1-5-21-1671911374-4233459660-4056646198-1217" providerId="AD"/>
      </p:ext>
    </p:extLst>
  </p:cmAuthor>
  <p:cmAuthor id="3" name="Ivana Borošić" initials="IB" lastIdx="1" clrIdx="2">
    <p:extLst>
      <p:ext uri="{19B8F6BF-5375-455C-9EA6-DF929625EA0E}">
        <p15:presenceInfo xmlns:p15="http://schemas.microsoft.com/office/powerpoint/2012/main" userId="S-1-5-21-1671911374-4233459660-4056646198-11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51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3-10-05T12:59:19.809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22.4.2024.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ECD56-7432-44E3-A5E3-2561FFC9DBCC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DB209-215E-44E0-95A5-3F595FB90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73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E70486-8299-4F93-B48D-18E0564673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886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2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32" y="1355239"/>
            <a:ext cx="1092276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5" name="Picture 24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 userDrawn="1"/>
        </p:nvGrpSpPr>
        <p:grpSpPr>
          <a:xfrm>
            <a:off x="0" y="52185"/>
            <a:ext cx="12192000" cy="1165051"/>
            <a:chOff x="0" y="126856"/>
            <a:chExt cx="9144000" cy="965487"/>
          </a:xfrm>
        </p:grpSpPr>
        <p:sp>
          <p:nvSpPr>
            <p:cNvPr id="29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B79235-8670-430F-8E94-436C300B3C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1032" y="6079139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8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67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032" y="1468249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468249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0" name="Picture 19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 userDrawn="1"/>
        </p:nvGrpSpPr>
        <p:grpSpPr>
          <a:xfrm>
            <a:off x="0" y="52185"/>
            <a:ext cx="12192000" cy="1187843"/>
            <a:chOff x="0" y="126856"/>
            <a:chExt cx="9144000" cy="965487"/>
          </a:xfrm>
        </p:grpSpPr>
        <p:sp>
          <p:nvSpPr>
            <p:cNvPr id="29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59CBA7F-CC9C-4059-BA3F-DFCF6DC3E1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1032" y="6104511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6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18" name="Picture 1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4" name="Group 23"/>
          <p:cNvGrpSpPr/>
          <p:nvPr userDrawn="1"/>
        </p:nvGrpSpPr>
        <p:grpSpPr>
          <a:xfrm>
            <a:off x="0" y="52185"/>
            <a:ext cx="12192000" cy="1103755"/>
            <a:chOff x="0" y="126856"/>
            <a:chExt cx="9144000" cy="965487"/>
          </a:xfrm>
        </p:grpSpPr>
        <p:sp>
          <p:nvSpPr>
            <p:cNvPr id="25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8060BA7-3B7D-4C3F-B0A4-51E50151D8F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1540" y="6079139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1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291315" y="6003985"/>
            <a:ext cx="11706477" cy="781665"/>
            <a:chOff x="172412" y="8437931"/>
            <a:chExt cx="11847176" cy="499963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/>
            <p:cNvGrpSpPr/>
            <p:nvPr userDrawn="1"/>
          </p:nvGrpSpPr>
          <p:grpSpPr>
            <a:xfrm>
              <a:off x="9079606" y="8539674"/>
              <a:ext cx="2856556" cy="398220"/>
              <a:chOff x="9079606" y="8539674"/>
              <a:chExt cx="2856556" cy="398220"/>
            </a:xfrm>
          </p:grpSpPr>
          <p:pic>
            <p:nvPicPr>
              <p:cNvPr id="19" name="Picture 18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606" y="8539674"/>
                <a:ext cx="1451877" cy="39822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75791B-E51D-4BA3-9AB7-B14C4390D9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1315" y="6060688"/>
            <a:ext cx="3399572" cy="79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2" name="Picture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712DAC4-8039-42D2-BC7D-14BC1D06DD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6257" y="6077510"/>
            <a:ext cx="3327848" cy="78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0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1"/>
            <a:ext cx="6172200" cy="540385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14" name="Picture 13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5C016F1-F4FD-4860-82AC-D9FA1CC18D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709" y="6058543"/>
            <a:ext cx="3408722" cy="7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4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ttomljen\Desktop\Stablo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820" y="1"/>
            <a:ext cx="3519291" cy="618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 userDrawn="1">
            <p:ph type="title"/>
          </p:nvPr>
        </p:nvSpPr>
        <p:spPr>
          <a:xfrm>
            <a:off x="717933" y="1447878"/>
            <a:ext cx="7579232" cy="3120641"/>
          </a:xfrm>
          <a:prstGeom prst="rect">
            <a:avLst/>
          </a:prstGeom>
          <a:solidFill>
            <a:srgbClr val="B8141D"/>
          </a:solidFill>
          <a:ln cmpd="dbl">
            <a:solidFill>
              <a:srgbClr val="C00000"/>
            </a:solidFill>
          </a:ln>
        </p:spPr>
        <p:txBody>
          <a:bodyPr/>
          <a:lstStyle>
            <a:lvl1pPr>
              <a:defRPr sz="27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 userDrawn="1">
            <p:ph type="body" sz="quarter" idx="10"/>
          </p:nvPr>
        </p:nvSpPr>
        <p:spPr>
          <a:xfrm>
            <a:off x="717933" y="5140186"/>
            <a:ext cx="6601691" cy="1044575"/>
          </a:xfrm>
          <a:prstGeom prst="rect">
            <a:avLst/>
          </a:prstGeom>
          <a:noFill/>
          <a:ln w="6350">
            <a:solidFill>
              <a:srgbClr val="C00000"/>
            </a:solidFill>
            <a:prstDash val="sysDot"/>
          </a:ln>
        </p:spPr>
        <p:txBody>
          <a:bodyPr/>
          <a:lstStyle>
            <a:lvl1pPr marL="0" indent="0">
              <a:buNone/>
              <a:defRPr sz="1125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196" y="6226130"/>
            <a:ext cx="1542269" cy="5493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42" y="6331790"/>
            <a:ext cx="1412655" cy="402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CC9DF-F64D-4172-B55C-75F53CC2FC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933" y="56702"/>
            <a:ext cx="4887367" cy="11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2909"/>
      </p:ext>
    </p:extLst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52185"/>
            <a:ext cx="12192000" cy="1129253"/>
            <a:chOff x="0" y="126856"/>
            <a:chExt cx="9144000" cy="965487"/>
          </a:xfrm>
        </p:grpSpPr>
        <p:sp>
          <p:nvSpPr>
            <p:cNvPr id="13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1318" y="1181438"/>
            <a:ext cx="11706479" cy="4638149"/>
          </a:xfrm>
          <a:prstGeom prst="rect">
            <a:avLst/>
          </a:prstGeom>
        </p:spPr>
        <p:txBody>
          <a:bodyPr/>
          <a:lstStyle>
            <a:lvl1pPr marL="192881" indent="-192881"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n-lt"/>
              </a:defRPr>
            </a:lvl1pPr>
            <a:lvl2pPr marL="514350" indent="-257175"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</a:defRPr>
            </a:lvl2pPr>
            <a:lvl3pPr marL="857250" indent="-171450">
              <a:buClr>
                <a:srgbClr val="C00000"/>
              </a:buClr>
              <a:buFont typeface="Calibri" panose="020F0502020204030204" pitchFamily="34" charset="0"/>
              <a:buChar char="⁻"/>
              <a:defRPr>
                <a:solidFill>
                  <a:srgbClr val="000000"/>
                </a:solidFill>
                <a:latin typeface="+mn-lt"/>
              </a:defRPr>
            </a:lvl3pPr>
            <a:lvl4pPr>
              <a:defRPr>
                <a:solidFill>
                  <a:srgbClr val="000000"/>
                </a:solidFill>
                <a:latin typeface="+mn-lt"/>
              </a:defRPr>
            </a:lvl4pPr>
            <a:lvl5pPr>
              <a:defRPr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25" name="Straight Connector 24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7" name="Picture 26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8F89-CF9C-4A48-B7A8-15B19362A5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4826" y="6078980"/>
            <a:ext cx="3321578" cy="7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4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033" y="217346"/>
            <a:ext cx="10162206" cy="7143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032" y="1825625"/>
            <a:ext cx="109227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r-HR" dirty="0"/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6999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rgbClr val="0F1A2F"/>
          </a:solidFill>
          <a:latin typeface="+mj-lt"/>
          <a:ea typeface="+mn-ea"/>
          <a:cs typeface="+mn-cs"/>
        </a:defRPr>
      </a:lvl1pPr>
      <a:lvl2pPr marL="53498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⁻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pisarnica@azvo.h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1235" y="1167960"/>
            <a:ext cx="7671312" cy="3118814"/>
          </a:xfrm>
          <a:noFill/>
        </p:spPr>
        <p:txBody>
          <a:bodyPr>
            <a:noAutofit/>
          </a:bodyPr>
          <a:lstStyle/>
          <a:p>
            <a:pPr algn="ctr"/>
            <a:r>
              <a:rPr lang="en-GB" sz="3200" dirty="0" err="1">
                <a:solidFill>
                  <a:srgbClr val="C00000"/>
                </a:solidFill>
              </a:rPr>
              <a:t>Pravilnik</a:t>
            </a:r>
            <a:r>
              <a:rPr lang="en-GB" sz="3200" dirty="0">
                <a:solidFill>
                  <a:srgbClr val="C00000"/>
                </a:solidFill>
              </a:rPr>
              <a:t> o </a:t>
            </a:r>
            <a:r>
              <a:rPr lang="en-GB" sz="3200" dirty="0" err="1">
                <a:solidFill>
                  <a:srgbClr val="C00000"/>
                </a:solidFill>
              </a:rPr>
              <a:t>provedbi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postupka</a:t>
            </a:r>
            <a:r>
              <a:rPr lang="en-GB" sz="3200" dirty="0">
                <a:solidFill>
                  <a:srgbClr val="C00000"/>
                </a:solidFill>
              </a:rPr>
              <a:t> reakreditacije </a:t>
            </a:r>
            <a:r>
              <a:rPr lang="en-GB" sz="3200" dirty="0" err="1">
                <a:solidFill>
                  <a:srgbClr val="C00000"/>
                </a:solidFill>
              </a:rPr>
              <a:t>visokih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učilišta</a:t>
            </a:r>
            <a:endParaRPr lang="hr-HR" sz="32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1235" y="4950652"/>
            <a:ext cx="611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/>
              </a:rPr>
              <a:t>Vlatka Šušnjak Kuljiš</a:t>
            </a:r>
          </a:p>
        </p:txBody>
      </p:sp>
    </p:spTree>
    <p:extLst>
      <p:ext uri="{BB962C8B-B14F-4D97-AF65-F5344CB8AC3E}">
        <p14:creationId xmlns:p14="http://schemas.microsoft.com/office/powerpoint/2010/main" val="337116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 fontScale="90000"/>
          </a:bodyPr>
          <a:lstStyle/>
          <a:p>
            <a:r>
              <a:rPr lang="hr-HR" sz="3600" dirty="0"/>
              <a:t>Zakonodavni okvir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135780"/>
            <a:ext cx="11164388" cy="4909419"/>
          </a:xfrm>
        </p:spPr>
        <p:txBody>
          <a:bodyPr>
            <a:normAutofit/>
          </a:bodyPr>
          <a:lstStyle/>
          <a:p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75E49-10C1-494E-9057-AE30EFFA98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287" y="1371955"/>
            <a:ext cx="2886075" cy="19221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D27A2F-A9D6-454A-9E15-070A4E6D2665}"/>
              </a:ext>
            </a:extLst>
          </p:cNvPr>
          <p:cNvSpPr txBox="1"/>
          <p:nvPr/>
        </p:nvSpPr>
        <p:spPr>
          <a:xfrm>
            <a:off x="522515" y="3590489"/>
            <a:ext cx="109836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Europski standardi i smjernice (ESG)                                          2022. Zakon o osiguravanju kvalitete u visokom 							 obrazovanju i znanosti (ZOK)</a:t>
            </a:r>
            <a:r>
              <a:rPr lang="en-GB" dirty="0"/>
              <a:t> NN 151/2022</a:t>
            </a:r>
            <a:endParaRPr lang="hr-HR" dirty="0"/>
          </a:p>
          <a:p>
            <a:endParaRPr lang="hr-HR" dirty="0"/>
          </a:p>
          <a:p>
            <a:r>
              <a:rPr lang="en-GB" dirty="0" err="1"/>
              <a:t>Standardi</a:t>
            </a:r>
            <a:r>
              <a:rPr lang="en-GB" dirty="0"/>
              <a:t> </a:t>
            </a:r>
            <a:r>
              <a:rPr lang="en-GB" dirty="0" err="1"/>
              <a:t>kvalitete</a:t>
            </a:r>
            <a:r>
              <a:rPr lang="en-GB" dirty="0"/>
              <a:t> za </a:t>
            </a:r>
            <a:r>
              <a:rPr lang="en-GB" dirty="0" err="1"/>
              <a:t>vrednovanje</a:t>
            </a:r>
            <a:r>
              <a:rPr lang="en-GB" dirty="0"/>
              <a:t> u			</a:t>
            </a:r>
            <a:r>
              <a:rPr lang="en-GB" dirty="0" err="1"/>
              <a:t>Pravilnik</a:t>
            </a:r>
            <a:r>
              <a:rPr lang="en-GB" dirty="0"/>
              <a:t> o </a:t>
            </a:r>
            <a:r>
              <a:rPr lang="en-GB" dirty="0" err="1"/>
              <a:t>provedbi</a:t>
            </a:r>
            <a:r>
              <a:rPr lang="en-GB" dirty="0"/>
              <a:t> </a:t>
            </a:r>
            <a:r>
              <a:rPr lang="en-GB" dirty="0" err="1"/>
              <a:t>postupka</a:t>
            </a:r>
            <a:r>
              <a:rPr lang="en-GB" dirty="0"/>
              <a:t> </a:t>
            </a:r>
            <a:r>
              <a:rPr lang="en-GB" dirty="0" err="1"/>
              <a:t>reakreditacije</a:t>
            </a:r>
            <a:endParaRPr lang="en-GB" dirty="0"/>
          </a:p>
          <a:p>
            <a:r>
              <a:rPr lang="en-GB" dirty="0" err="1"/>
              <a:t>postupku</a:t>
            </a:r>
            <a:r>
              <a:rPr lang="en-GB" dirty="0"/>
              <a:t> </a:t>
            </a:r>
            <a:r>
              <a:rPr lang="en-GB" dirty="0" err="1"/>
              <a:t>reakreditacije</a:t>
            </a:r>
            <a:r>
              <a:rPr lang="en-GB" dirty="0"/>
              <a:t> </a:t>
            </a:r>
            <a:r>
              <a:rPr lang="en-GB" dirty="0" err="1"/>
              <a:t>visokih</a:t>
            </a:r>
            <a:r>
              <a:rPr lang="en-GB" dirty="0"/>
              <a:t> </a:t>
            </a:r>
            <a:r>
              <a:rPr lang="en-GB" dirty="0" err="1"/>
              <a:t>učilišta</a:t>
            </a:r>
            <a:r>
              <a:rPr lang="en-GB" dirty="0"/>
              <a:t>                                     </a:t>
            </a:r>
            <a:r>
              <a:rPr lang="en-GB" dirty="0" err="1"/>
              <a:t>visokih</a:t>
            </a:r>
            <a:r>
              <a:rPr lang="en-GB" dirty="0"/>
              <a:t> </a:t>
            </a:r>
            <a:r>
              <a:rPr lang="en-GB" dirty="0" err="1"/>
              <a:t>učilišta</a:t>
            </a:r>
            <a:r>
              <a:rPr lang="en-GB" dirty="0"/>
              <a:t> – </a:t>
            </a:r>
            <a:r>
              <a:rPr lang="en-GB" dirty="0" err="1"/>
              <a:t>usvojen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sjednici</a:t>
            </a:r>
            <a:r>
              <a:rPr lang="en-GB" dirty="0"/>
              <a:t> </a:t>
            </a:r>
            <a:r>
              <a:rPr lang="en-GB" dirty="0" err="1"/>
              <a:t>Akreditacijskog</a:t>
            </a:r>
            <a:endParaRPr lang="en-GB" dirty="0"/>
          </a:p>
          <a:p>
            <a:r>
              <a:rPr lang="en-GB" dirty="0" err="1"/>
              <a:t>usvojen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sjednici</a:t>
            </a:r>
            <a:r>
              <a:rPr lang="en-GB" dirty="0"/>
              <a:t> 	</a:t>
            </a:r>
            <a:r>
              <a:rPr lang="en-GB" dirty="0" err="1"/>
              <a:t>Akreditacijskog</a:t>
            </a:r>
            <a:r>
              <a:rPr lang="en-GB" dirty="0"/>
              <a:t> </a:t>
            </a:r>
            <a:r>
              <a:rPr lang="en-GB" dirty="0" err="1"/>
              <a:t>savjeta</a:t>
            </a:r>
            <a:r>
              <a:rPr lang="en-GB" dirty="0"/>
              <a:t>                              </a:t>
            </a:r>
            <a:r>
              <a:rPr lang="en-GB" dirty="0" err="1"/>
              <a:t>savjeta</a:t>
            </a:r>
            <a:r>
              <a:rPr lang="en-GB" dirty="0"/>
              <a:t> 14.rujna 2023.</a:t>
            </a:r>
            <a:endParaRPr lang="hr-HR" dirty="0"/>
          </a:p>
          <a:p>
            <a:r>
              <a:rPr lang="en-GB" dirty="0"/>
              <a:t>14. </a:t>
            </a:r>
            <a:r>
              <a:rPr lang="en-GB" dirty="0" err="1"/>
              <a:t>rujna</a:t>
            </a:r>
            <a:r>
              <a:rPr lang="en-GB" dirty="0"/>
              <a:t> 2023.</a:t>
            </a:r>
          </a:p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306C81-FD2B-413F-9F2D-D97DA1583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47" y="1642149"/>
            <a:ext cx="2656423" cy="1625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0EFAFE-9436-4055-9774-A9A29B94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328" y="1107010"/>
            <a:ext cx="2022147" cy="251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2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hr-HR" sz="2700" dirty="0"/>
              <a:t>PLAN REAKREDITACIJE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135780"/>
            <a:ext cx="11164388" cy="4909419"/>
          </a:xfrm>
        </p:spPr>
        <p:txBody>
          <a:bodyPr>
            <a:normAutofit/>
          </a:bodyPr>
          <a:lstStyle/>
          <a:p>
            <a:endParaRPr lang="hr-HR" sz="2000" dirty="0"/>
          </a:p>
          <a:p>
            <a:pPr marL="0" indent="0">
              <a:buNone/>
            </a:pPr>
            <a:r>
              <a:rPr lang="hr-HR" sz="2000" dirty="0"/>
              <a:t>     </a:t>
            </a:r>
          </a:p>
          <a:p>
            <a:r>
              <a:rPr lang="hr-HR" sz="2000" b="1" dirty="0"/>
              <a:t>     </a:t>
            </a:r>
            <a:r>
              <a:rPr lang="en-GB" sz="2000" b="1" dirty="0"/>
              <a:t> </a:t>
            </a:r>
            <a:r>
              <a:rPr lang="en-GB" sz="2000" dirty="0" err="1"/>
              <a:t>Godi</a:t>
            </a:r>
            <a:r>
              <a:rPr lang="hr-HR" sz="2000" dirty="0"/>
              <a:t>š</a:t>
            </a:r>
            <a:r>
              <a:rPr lang="en-GB" sz="2000" dirty="0" err="1"/>
              <a:t>nji</a:t>
            </a:r>
            <a:r>
              <a:rPr lang="en-GB" sz="2000" dirty="0"/>
              <a:t> plan </a:t>
            </a:r>
            <a:r>
              <a:rPr lang="en-GB" sz="2000" dirty="0" err="1"/>
              <a:t>reakreditacije</a:t>
            </a:r>
            <a:r>
              <a:rPr lang="en-GB" sz="2000" dirty="0"/>
              <a:t> </a:t>
            </a:r>
            <a:r>
              <a:rPr lang="en-GB" sz="2000" dirty="0" err="1"/>
              <a:t>visokih</a:t>
            </a:r>
            <a:r>
              <a:rPr lang="en-GB" sz="2000" dirty="0"/>
              <a:t> u</a:t>
            </a:r>
            <a:r>
              <a:rPr lang="hr-HR" sz="2000" dirty="0"/>
              <a:t>č</a:t>
            </a:r>
            <a:r>
              <a:rPr lang="en-GB" sz="2000" dirty="0" err="1"/>
              <a:t>ili</a:t>
            </a:r>
            <a:r>
              <a:rPr lang="hr-HR" sz="2000" dirty="0"/>
              <a:t>š</a:t>
            </a:r>
            <a:r>
              <a:rPr lang="en-GB" sz="2000" dirty="0"/>
              <a:t>ta </a:t>
            </a:r>
            <a:r>
              <a:rPr lang="en-GB" sz="2000" dirty="0" err="1"/>
              <a:t>donosi</a:t>
            </a:r>
            <a:r>
              <a:rPr lang="en-GB" sz="2000" dirty="0"/>
              <a:t> Agencija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prijedlog</a:t>
            </a:r>
            <a:r>
              <a:rPr lang="en-GB" sz="2000" dirty="0"/>
              <a:t> </a:t>
            </a:r>
            <a:r>
              <a:rPr lang="en-GB" sz="2000" dirty="0" err="1"/>
              <a:t>Akreditacijskog</a:t>
            </a:r>
            <a:r>
              <a:rPr lang="en-GB" sz="2000" dirty="0"/>
              <a:t> </a:t>
            </a:r>
            <a:r>
              <a:rPr lang="en-GB" sz="2000" dirty="0" err="1"/>
              <a:t>savjeta</a:t>
            </a:r>
            <a:r>
              <a:rPr lang="hr-HR" sz="2000" dirty="0"/>
              <a:t>.</a:t>
            </a:r>
          </a:p>
          <a:p>
            <a:r>
              <a:rPr lang="hr-HR" sz="2000" dirty="0"/>
              <a:t>      Agencija ga o</a:t>
            </a:r>
            <a:r>
              <a:rPr lang="en-GB" sz="2000" dirty="0" err="1"/>
              <a:t>bjav</a:t>
            </a:r>
            <a:r>
              <a:rPr lang="hr-HR" sz="2000" dirty="0" err="1"/>
              <a:t>ljuje</a:t>
            </a:r>
            <a:r>
              <a:rPr lang="hr-HR" sz="2000" dirty="0"/>
              <a:t>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mrežnim</a:t>
            </a:r>
            <a:r>
              <a:rPr lang="en-GB" sz="2000" dirty="0"/>
              <a:t> </a:t>
            </a:r>
            <a:r>
              <a:rPr lang="en-GB" sz="2000" dirty="0" err="1"/>
              <a:t>stranicama</a:t>
            </a:r>
            <a:endParaRPr lang="hr-HR" sz="2000" dirty="0"/>
          </a:p>
          <a:p>
            <a:r>
              <a:rPr lang="hr-HR" sz="2000" dirty="0"/>
              <a:t>      Agencija </a:t>
            </a:r>
            <a:r>
              <a:rPr lang="en-GB" sz="2000" dirty="0" err="1"/>
              <a:t>obavje</a:t>
            </a:r>
            <a:r>
              <a:rPr lang="hr-HR" sz="2000" dirty="0" err="1"/>
              <a:t>štava</a:t>
            </a:r>
            <a:r>
              <a:rPr lang="hr-HR" sz="2000" dirty="0"/>
              <a:t> sva visoka</a:t>
            </a:r>
            <a:r>
              <a:rPr lang="en-GB" sz="2000" dirty="0"/>
              <a:t> </a:t>
            </a:r>
            <a:r>
              <a:rPr lang="en-GB" sz="2000" dirty="0" err="1"/>
              <a:t>učilišta</a:t>
            </a:r>
            <a:r>
              <a:rPr lang="en-GB" sz="2000" dirty="0"/>
              <a:t> </a:t>
            </a:r>
            <a:r>
              <a:rPr lang="en-GB" sz="2000" dirty="0" err="1"/>
              <a:t>koja</a:t>
            </a:r>
            <a:r>
              <a:rPr lang="en-GB" sz="2000" dirty="0"/>
              <a:t> </a:t>
            </a:r>
            <a:r>
              <a:rPr lang="en-GB" sz="2000" dirty="0" err="1"/>
              <a:t>su</a:t>
            </a:r>
            <a:r>
              <a:rPr lang="en-GB" sz="2000" dirty="0"/>
              <a:t> </a:t>
            </a:r>
            <a:r>
              <a:rPr lang="en-GB" sz="2000" dirty="0" err="1"/>
              <a:t>uključena</a:t>
            </a:r>
            <a:r>
              <a:rPr lang="en-GB" sz="2000" dirty="0"/>
              <a:t> u </a:t>
            </a:r>
            <a:r>
              <a:rPr lang="en-GB" sz="2000" dirty="0" err="1"/>
              <a:t>taj</a:t>
            </a:r>
            <a:r>
              <a:rPr lang="en-GB" sz="2000" dirty="0"/>
              <a:t> plan, a </a:t>
            </a:r>
            <a:r>
              <a:rPr lang="en-GB" sz="2000" dirty="0" err="1"/>
              <a:t>najkasnije</a:t>
            </a:r>
            <a:r>
              <a:rPr lang="en-GB" sz="2000" dirty="0"/>
              <a:t> 3 </a:t>
            </a:r>
            <a:r>
              <a:rPr lang="hr-HR" sz="2000" dirty="0"/>
              <a:t> mjeseca prije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         </a:t>
            </a:r>
            <a:r>
              <a:rPr lang="hr-HR" sz="2000" dirty="0"/>
              <a:t> po</a:t>
            </a:r>
            <a:r>
              <a:rPr lang="en-GB" sz="2000" dirty="0" err="1"/>
              <a:t>sjeta</a:t>
            </a:r>
            <a:endParaRPr lang="en-GB" sz="2000" dirty="0"/>
          </a:p>
          <a:p>
            <a:r>
              <a:rPr lang="en-GB" sz="2000" dirty="0"/>
              <a:t>      </a:t>
            </a:r>
            <a:r>
              <a:rPr lang="en-GB" sz="2000" dirty="0" err="1"/>
              <a:t>Uz</a:t>
            </a:r>
            <a:r>
              <a:rPr lang="en-GB" sz="2000" dirty="0"/>
              <a:t> </a:t>
            </a:r>
            <a:r>
              <a:rPr lang="en-GB" sz="2000" dirty="0" err="1"/>
              <a:t>obavijest</a:t>
            </a:r>
            <a:r>
              <a:rPr lang="en-GB" sz="2000" dirty="0"/>
              <a:t> o </a:t>
            </a:r>
            <a:r>
              <a:rPr lang="en-GB" sz="2000" dirty="0" err="1"/>
              <a:t>terminu</a:t>
            </a:r>
            <a:r>
              <a:rPr lang="en-GB" sz="2000" dirty="0"/>
              <a:t> </a:t>
            </a:r>
            <a:r>
              <a:rPr lang="en-GB" sz="2000" dirty="0" err="1"/>
              <a:t>posjeta</a:t>
            </a:r>
            <a:r>
              <a:rPr lang="en-GB" sz="2000" dirty="0"/>
              <a:t> </a:t>
            </a:r>
            <a:r>
              <a:rPr lang="en-GB" sz="2000" dirty="0" err="1"/>
              <a:t>stručnog</a:t>
            </a:r>
            <a:r>
              <a:rPr lang="en-GB" sz="2000" dirty="0"/>
              <a:t> </a:t>
            </a:r>
            <a:r>
              <a:rPr lang="en-GB" sz="2000" dirty="0" err="1"/>
              <a:t>povjerenstva</a:t>
            </a:r>
            <a:r>
              <a:rPr lang="en-GB" sz="2000" dirty="0"/>
              <a:t> Agencija </a:t>
            </a:r>
            <a:r>
              <a:rPr lang="en-GB" sz="2000" dirty="0" err="1"/>
              <a:t>će</a:t>
            </a:r>
            <a:r>
              <a:rPr lang="en-GB" sz="2000" dirty="0"/>
              <a:t> visokom </a:t>
            </a:r>
            <a:r>
              <a:rPr lang="en-GB" sz="2000" dirty="0" err="1"/>
              <a:t>učilištu</a:t>
            </a:r>
            <a:r>
              <a:rPr lang="en-GB" sz="2000" dirty="0"/>
              <a:t> </a:t>
            </a:r>
            <a:r>
              <a:rPr lang="en-GB" sz="2000" dirty="0" err="1"/>
              <a:t>dostaviti</a:t>
            </a:r>
            <a:r>
              <a:rPr lang="en-GB" sz="2000" dirty="0"/>
              <a:t> i </a:t>
            </a:r>
            <a:r>
              <a:rPr lang="en-GB" sz="2000" dirty="0" err="1"/>
              <a:t>odluku</a:t>
            </a:r>
            <a:r>
              <a:rPr lang="en-GB" sz="2000" dirty="0"/>
              <a:t> o </a:t>
            </a:r>
          </a:p>
          <a:p>
            <a:pPr marL="0" indent="0">
              <a:buNone/>
            </a:pPr>
            <a:r>
              <a:rPr lang="en-GB" sz="2000" dirty="0"/>
              <a:t>          </a:t>
            </a:r>
            <a:r>
              <a:rPr lang="en-GB" sz="2000" dirty="0" err="1"/>
              <a:t>imenovanju</a:t>
            </a:r>
            <a:r>
              <a:rPr lang="en-GB" sz="2000" dirty="0"/>
              <a:t> </a:t>
            </a:r>
            <a:r>
              <a:rPr lang="en-GB" sz="2000" dirty="0" err="1"/>
              <a:t>stručnog</a:t>
            </a:r>
            <a:r>
              <a:rPr lang="en-GB" sz="2000" dirty="0"/>
              <a:t> </a:t>
            </a:r>
            <a:r>
              <a:rPr lang="en-GB" sz="2000" dirty="0" err="1"/>
              <a:t>povjeresntva</a:t>
            </a:r>
            <a:endParaRPr lang="hr-HR" sz="2000" dirty="0"/>
          </a:p>
          <a:p>
            <a:pPr marL="0" indent="0">
              <a:buNone/>
            </a:pPr>
            <a:endParaRPr lang="hr-HR" sz="2000" dirty="0"/>
          </a:p>
          <a:p>
            <a:r>
              <a:rPr lang="hr-HR" sz="2000" dirty="0"/>
              <a:t>     P</a:t>
            </a:r>
            <a:r>
              <a:rPr lang="en-GB" sz="2000" dirty="0" err="1"/>
              <a:t>ostupak</a:t>
            </a:r>
            <a:r>
              <a:rPr lang="en-GB" sz="2000" dirty="0"/>
              <a:t> </a:t>
            </a:r>
            <a:r>
              <a:rPr lang="en-GB" sz="2000" dirty="0" err="1"/>
              <a:t>reakreditacije</a:t>
            </a:r>
            <a:r>
              <a:rPr lang="en-GB" sz="2000" dirty="0"/>
              <a:t> </a:t>
            </a:r>
            <a:r>
              <a:rPr lang="en-GB" sz="2000" dirty="0" err="1"/>
              <a:t>visokih</a:t>
            </a:r>
            <a:r>
              <a:rPr lang="en-GB" sz="2000" dirty="0"/>
              <a:t> </a:t>
            </a:r>
            <a:r>
              <a:rPr lang="en-GB" sz="2000" dirty="0" err="1"/>
              <a:t>učilišta</a:t>
            </a:r>
            <a:r>
              <a:rPr lang="en-GB" sz="2000" dirty="0"/>
              <a:t> </a:t>
            </a:r>
            <a:r>
              <a:rPr lang="en-GB" sz="2000" dirty="0" err="1"/>
              <a:t>provodi</a:t>
            </a:r>
            <a:r>
              <a:rPr lang="en-GB" sz="2000" dirty="0"/>
              <a:t> se </a:t>
            </a:r>
            <a:r>
              <a:rPr lang="en-GB" sz="2000" dirty="0" err="1"/>
              <a:t>svakih</a:t>
            </a:r>
            <a:r>
              <a:rPr lang="en-GB" sz="2000" dirty="0"/>
              <a:t> 5 </a:t>
            </a:r>
            <a:r>
              <a:rPr lang="en-GB" sz="2000" dirty="0" err="1"/>
              <a:t>godina</a:t>
            </a:r>
            <a:r>
              <a:rPr lang="hr-HR" sz="2000" dirty="0"/>
              <a:t>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8846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31032" y="217345"/>
            <a:ext cx="10922769" cy="734001"/>
          </a:xfrm>
        </p:spPr>
        <p:txBody>
          <a:bodyPr>
            <a:normAutofit/>
          </a:bodyPr>
          <a:lstStyle/>
          <a:p>
            <a:r>
              <a:rPr lang="hr-HR" sz="2700" dirty="0"/>
              <a:t>Što je novo/dru</a:t>
            </a:r>
            <a:r>
              <a:rPr lang="en-GB" sz="2700" dirty="0" err="1"/>
              <a:t>ga</a:t>
            </a:r>
            <a:r>
              <a:rPr lang="hr-HR" sz="2700" dirty="0"/>
              <a:t>čije u postupku </a:t>
            </a:r>
            <a:r>
              <a:rPr lang="en-GB" sz="2700" dirty="0"/>
              <a:t>reakreditacije</a:t>
            </a:r>
            <a:r>
              <a:rPr lang="hr-HR" sz="27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2000" b="1" dirty="0" err="1"/>
              <a:t>Standardi</a:t>
            </a:r>
            <a:r>
              <a:rPr lang="en-GB" sz="2000" b="1" dirty="0"/>
              <a:t> </a:t>
            </a:r>
            <a:r>
              <a:rPr lang="en-GB" sz="2000" b="1" dirty="0" err="1"/>
              <a:t>vanjskog</a:t>
            </a:r>
            <a:r>
              <a:rPr lang="en-GB" sz="2000" b="1" dirty="0"/>
              <a:t> </a:t>
            </a:r>
            <a:r>
              <a:rPr lang="en-GB" sz="2000" b="1" dirty="0" err="1"/>
              <a:t>vrednovanja</a:t>
            </a:r>
            <a:r>
              <a:rPr lang="en-GB" sz="2000" b="1" dirty="0"/>
              <a:t> </a:t>
            </a:r>
            <a:r>
              <a:rPr lang="en-GB" sz="2000" b="1" dirty="0" err="1"/>
              <a:t>kvalitete</a:t>
            </a:r>
            <a:r>
              <a:rPr lang="en-GB" sz="2000" b="1" dirty="0"/>
              <a:t> </a:t>
            </a:r>
            <a:r>
              <a:rPr lang="en-GB" sz="2000" dirty="0"/>
              <a:t>– ZOK, </a:t>
            </a:r>
            <a:r>
              <a:rPr lang="en-GB" sz="2000" dirty="0" err="1"/>
              <a:t>čl</a:t>
            </a:r>
            <a:r>
              <a:rPr lang="en-GB" sz="2000" dirty="0"/>
              <a:t>. 8.</a:t>
            </a:r>
            <a:r>
              <a:rPr lang="hr-HR" sz="2000" dirty="0"/>
              <a:t> – novi standardi kvalitete, elementi standarda i 						     indikatori  </a:t>
            </a:r>
            <a:endParaRPr lang="en-GB" sz="2000" dirty="0"/>
          </a:p>
          <a:p>
            <a:r>
              <a:rPr lang="en-GB" sz="2000" b="1" dirty="0" err="1"/>
              <a:t>Stručno</a:t>
            </a:r>
            <a:r>
              <a:rPr lang="en-GB" sz="2000" b="1" dirty="0"/>
              <a:t> </a:t>
            </a:r>
            <a:r>
              <a:rPr lang="en-GB" sz="2000" b="1" dirty="0" err="1"/>
              <a:t>povjerenstvo</a:t>
            </a:r>
            <a:r>
              <a:rPr lang="en-GB" sz="2000" b="1" dirty="0"/>
              <a:t> </a:t>
            </a:r>
            <a:r>
              <a:rPr lang="en-GB" sz="2000" dirty="0"/>
              <a:t>– ZOK, </a:t>
            </a:r>
            <a:r>
              <a:rPr lang="en-GB" sz="2000" dirty="0" err="1"/>
              <a:t>čl</a:t>
            </a:r>
            <a:r>
              <a:rPr lang="en-GB" sz="2000" dirty="0"/>
              <a:t>. 17.</a:t>
            </a:r>
            <a:r>
              <a:rPr lang="hr-HR" sz="2000" dirty="0"/>
              <a:t> – sastav stručnog povjerenstva</a:t>
            </a:r>
            <a:endParaRPr lang="en-GB" sz="2000" dirty="0"/>
          </a:p>
          <a:p>
            <a:r>
              <a:rPr lang="en-GB" sz="2000" b="1" dirty="0" err="1"/>
              <a:t>Postupak</a:t>
            </a:r>
            <a:r>
              <a:rPr lang="en-GB" sz="2000" b="1" dirty="0"/>
              <a:t> </a:t>
            </a:r>
            <a:r>
              <a:rPr lang="en-GB" sz="2000" b="1" dirty="0" err="1"/>
              <a:t>reakreditacije</a:t>
            </a:r>
            <a:r>
              <a:rPr lang="en-GB" sz="2000" b="1" dirty="0"/>
              <a:t> </a:t>
            </a:r>
            <a:r>
              <a:rPr lang="en-GB" sz="2000" dirty="0"/>
              <a:t>– ZOK, </a:t>
            </a:r>
            <a:r>
              <a:rPr lang="en-GB" sz="2000" dirty="0" err="1"/>
              <a:t>čl</a:t>
            </a:r>
            <a:r>
              <a:rPr lang="en-GB" sz="2000" dirty="0"/>
              <a:t>. 24. </a:t>
            </a:r>
            <a:r>
              <a:rPr lang="hr-HR" sz="2000" dirty="0"/>
              <a:t>–  provodi se i vrednovanje akreditiranih studija u skladu s čl. 15.</a:t>
            </a:r>
          </a:p>
          <a:p>
            <a:pPr marL="0" indent="0">
              <a:buNone/>
            </a:pPr>
            <a:r>
              <a:rPr lang="hr-HR" sz="2000" dirty="0"/>
              <a:t>				      –  p</a:t>
            </a:r>
            <a:r>
              <a:rPr lang="en-GB" sz="2000" dirty="0" err="1"/>
              <a:t>ostupak</a:t>
            </a:r>
            <a:r>
              <a:rPr lang="en-GB" sz="2000" dirty="0"/>
              <a:t> </a:t>
            </a:r>
            <a:r>
              <a:rPr lang="en-GB" sz="2000" dirty="0" err="1"/>
              <a:t>reakreditacije</a:t>
            </a:r>
            <a:r>
              <a:rPr lang="en-GB" sz="2000" dirty="0"/>
              <a:t> </a:t>
            </a:r>
            <a:r>
              <a:rPr lang="hr-HR" sz="2000" dirty="0"/>
              <a:t>po</a:t>
            </a:r>
            <a:r>
              <a:rPr lang="en-GB" sz="2000" dirty="0" err="1"/>
              <a:t>kreće</a:t>
            </a:r>
            <a:r>
              <a:rPr lang="hr-HR" sz="2000" dirty="0"/>
              <a:t> se</a:t>
            </a:r>
            <a:r>
              <a:rPr lang="en-GB" sz="2000" dirty="0"/>
              <a:t> </a:t>
            </a:r>
            <a:r>
              <a:rPr lang="en-GB" sz="2000" dirty="0" err="1"/>
              <a:t>prvim</a:t>
            </a:r>
            <a:r>
              <a:rPr lang="en-GB" sz="2000" dirty="0"/>
              <a:t> </a:t>
            </a:r>
            <a:r>
              <a:rPr lang="en-GB" sz="2000" dirty="0" err="1"/>
              <a:t>danom</a:t>
            </a:r>
            <a:r>
              <a:rPr lang="en-GB" sz="2000" dirty="0"/>
              <a:t> </a:t>
            </a:r>
            <a:r>
              <a:rPr lang="en-GB" sz="2000" dirty="0" err="1"/>
              <a:t>posjet</a:t>
            </a:r>
            <a:r>
              <a:rPr lang="hr-HR" sz="2000" dirty="0"/>
              <a:t>a</a:t>
            </a:r>
            <a:r>
              <a:rPr lang="en-GB" sz="2000" dirty="0"/>
              <a:t> </a:t>
            </a:r>
            <a:r>
              <a:rPr lang="hr-HR" sz="2000" dirty="0"/>
              <a:t>        		                                          </a:t>
            </a:r>
            <a:r>
              <a:rPr lang="en-GB" sz="2000" dirty="0" err="1"/>
              <a:t>stručnog</a:t>
            </a:r>
            <a:r>
              <a:rPr lang="en-GB" sz="2000" dirty="0"/>
              <a:t> </a:t>
            </a:r>
            <a:r>
              <a:rPr lang="en-GB" sz="2000" dirty="0" err="1"/>
              <a:t>povjerenstva</a:t>
            </a:r>
            <a:r>
              <a:rPr lang="en-GB" sz="2000" dirty="0"/>
              <a:t> visokom </a:t>
            </a:r>
            <a:r>
              <a:rPr lang="en-GB" sz="2000" dirty="0" err="1"/>
              <a:t>učilištu</a:t>
            </a:r>
            <a:r>
              <a:rPr lang="en-GB" sz="2000" dirty="0"/>
              <a:t> </a:t>
            </a:r>
          </a:p>
          <a:p>
            <a:r>
              <a:rPr lang="en-GB" sz="2000" b="1" dirty="0" err="1"/>
              <a:t>Povjerenstvo</a:t>
            </a:r>
            <a:r>
              <a:rPr lang="en-GB" sz="2000" b="1" dirty="0"/>
              <a:t> za </a:t>
            </a:r>
            <a:r>
              <a:rPr lang="en-GB" sz="2000" b="1" dirty="0" err="1"/>
              <a:t>prigovor</a:t>
            </a:r>
            <a:r>
              <a:rPr lang="en-GB" sz="2000" b="1" dirty="0"/>
              <a:t> </a:t>
            </a:r>
            <a:r>
              <a:rPr lang="en-GB" sz="2000" dirty="0"/>
              <a:t>– ZOK, </a:t>
            </a:r>
            <a:r>
              <a:rPr lang="en-GB" sz="2000" dirty="0" err="1"/>
              <a:t>čl</a:t>
            </a:r>
            <a:r>
              <a:rPr lang="en-GB" sz="2000" dirty="0"/>
              <a:t>. 40.</a:t>
            </a:r>
            <a:r>
              <a:rPr lang="hr-HR" sz="2000" dirty="0"/>
              <a:t> – broj</a:t>
            </a:r>
            <a:r>
              <a:rPr lang="en-GB" sz="2000" dirty="0"/>
              <a:t> </a:t>
            </a:r>
            <a:r>
              <a:rPr lang="en-GB" sz="2000" dirty="0" err="1"/>
              <a:t>članova</a:t>
            </a:r>
            <a:r>
              <a:rPr lang="hr-HR" sz="2000" dirty="0"/>
              <a:t> i sastav povjerenstva</a:t>
            </a:r>
            <a:endParaRPr lang="en-GB" sz="2000" dirty="0"/>
          </a:p>
          <a:p>
            <a:r>
              <a:rPr lang="en-GB" sz="2000" b="1" dirty="0" err="1"/>
              <a:t>Povjerenstvo</a:t>
            </a:r>
            <a:r>
              <a:rPr lang="en-GB" sz="2000" b="1" dirty="0"/>
              <a:t> za </a:t>
            </a:r>
            <a:r>
              <a:rPr lang="en-GB" sz="2000" b="1" dirty="0" err="1"/>
              <a:t>naknadno</a:t>
            </a:r>
            <a:r>
              <a:rPr lang="en-GB" sz="2000" b="1" dirty="0"/>
              <a:t> </a:t>
            </a:r>
            <a:r>
              <a:rPr lang="en-GB" sz="2000" b="1" dirty="0" err="1"/>
              <a:t>praćenje</a:t>
            </a:r>
            <a:r>
              <a:rPr lang="en-GB" sz="2000" b="1" dirty="0"/>
              <a:t> </a:t>
            </a:r>
            <a:r>
              <a:rPr lang="en-GB" sz="2000" dirty="0"/>
              <a:t>– ZOK, </a:t>
            </a:r>
            <a:r>
              <a:rPr lang="en-GB" sz="2000" dirty="0" err="1"/>
              <a:t>čl</a:t>
            </a:r>
            <a:r>
              <a:rPr lang="en-GB" sz="2000" dirty="0"/>
              <a:t>. 41. i 42.</a:t>
            </a:r>
            <a:r>
              <a:rPr lang="hr-HR" sz="2000" dirty="0"/>
              <a:t> – broj</a:t>
            </a:r>
            <a:r>
              <a:rPr lang="en-GB" sz="2000" dirty="0"/>
              <a:t> </a:t>
            </a:r>
            <a:r>
              <a:rPr lang="en-GB" sz="2000" dirty="0" err="1"/>
              <a:t>članova</a:t>
            </a:r>
            <a:r>
              <a:rPr lang="hr-HR" sz="2000" dirty="0"/>
              <a:t> i sastav povjerenstva,  nadležnost</a:t>
            </a:r>
          </a:p>
          <a:p>
            <a:r>
              <a:rPr lang="hr-HR" sz="2000" b="1" dirty="0"/>
              <a:t>Rješenje donosi Agencija</a:t>
            </a:r>
            <a:r>
              <a:rPr lang="en-GB" sz="2000" b="1" dirty="0"/>
              <a:t> – </a:t>
            </a:r>
            <a:r>
              <a:rPr lang="en-GB" sz="2000" dirty="0"/>
              <a:t>ZOK, </a:t>
            </a:r>
            <a:r>
              <a:rPr lang="en-GB" sz="2000" dirty="0" err="1"/>
              <a:t>čl</a:t>
            </a:r>
            <a:r>
              <a:rPr lang="en-GB" sz="2000" dirty="0"/>
              <a:t>. 26.</a:t>
            </a:r>
          </a:p>
          <a:p>
            <a:pPr marL="0" indent="0">
              <a:buNone/>
            </a:pP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159116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en-GB" sz="2700" dirty="0" err="1"/>
              <a:t>Samoanaliza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135780"/>
            <a:ext cx="11164388" cy="4909419"/>
          </a:xfrm>
        </p:spPr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000" b="1" u="sng" dirty="0"/>
              <a:t>Na internetskoj stranici Agencije:</a:t>
            </a:r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000" b="1" dirty="0"/>
              <a:t>Obrazac </a:t>
            </a:r>
            <a:r>
              <a:rPr lang="hr-HR" sz="2000" b="1" dirty="0" err="1"/>
              <a:t>samoanalize</a:t>
            </a:r>
            <a:r>
              <a:rPr lang="hr-HR" sz="2000" b="1" dirty="0"/>
              <a:t> – </a:t>
            </a:r>
            <a:r>
              <a:rPr lang="hr-HR" sz="2000" dirty="0"/>
              <a:t>prati standarde kvalitete</a:t>
            </a:r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000" b="1" dirty="0"/>
              <a:t>Obrazac prikaza podataka -  </a:t>
            </a:r>
            <a:r>
              <a:rPr lang="hr-HR" sz="2000" dirty="0"/>
              <a:t>kvantitativni  podaci - tablice</a:t>
            </a:r>
          </a:p>
          <a:p>
            <a:pPr lvl="0" algn="just">
              <a:spcAft>
                <a:spcPts val="1000"/>
              </a:spcAft>
            </a:pPr>
            <a:r>
              <a:rPr lang="en-GB" sz="2000" dirty="0" err="1"/>
              <a:t>Samoanaliza</a:t>
            </a:r>
            <a:r>
              <a:rPr lang="en-GB" sz="2000" dirty="0"/>
              <a:t> se </a:t>
            </a:r>
            <a:r>
              <a:rPr lang="hr-HR" sz="2000" dirty="0"/>
              <a:t>piše</a:t>
            </a:r>
            <a:r>
              <a:rPr lang="en-GB" sz="2000" dirty="0"/>
              <a:t>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hrvatskom</a:t>
            </a:r>
            <a:r>
              <a:rPr lang="en-GB" sz="2000" dirty="0"/>
              <a:t> i </a:t>
            </a:r>
            <a:r>
              <a:rPr lang="en-GB" sz="2000" dirty="0" err="1"/>
              <a:t>engleskom</a:t>
            </a:r>
            <a:r>
              <a:rPr lang="en-GB" sz="2000" dirty="0"/>
              <a:t> </a:t>
            </a:r>
            <a:r>
              <a:rPr lang="en-GB" sz="2000" dirty="0" err="1"/>
              <a:t>jeziku</a:t>
            </a:r>
            <a:r>
              <a:rPr lang="en-GB" sz="2000" dirty="0"/>
              <a:t>.</a:t>
            </a:r>
          </a:p>
          <a:p>
            <a:pPr lvl="0" algn="just">
              <a:spcAft>
                <a:spcPts val="1000"/>
              </a:spcAft>
            </a:pPr>
            <a:r>
              <a:rPr lang="en-GB" sz="2000" dirty="0"/>
              <a:t>Agencija </a:t>
            </a:r>
            <a:r>
              <a:rPr lang="en-GB" sz="2000" dirty="0" err="1"/>
              <a:t>obavještava</a:t>
            </a:r>
            <a:r>
              <a:rPr lang="en-GB" sz="2000" dirty="0"/>
              <a:t> visoko </a:t>
            </a:r>
            <a:r>
              <a:rPr lang="en-GB" sz="2000" dirty="0" err="1"/>
              <a:t>učilište</a:t>
            </a:r>
            <a:r>
              <a:rPr lang="en-GB" sz="2000" dirty="0"/>
              <a:t> o </a:t>
            </a:r>
            <a:r>
              <a:rPr lang="en-GB" sz="2000" dirty="0" err="1"/>
              <a:t>datumu</a:t>
            </a:r>
            <a:r>
              <a:rPr lang="en-GB" sz="2000" dirty="0"/>
              <a:t> do </a:t>
            </a:r>
            <a:r>
              <a:rPr lang="en-GB" sz="2000" dirty="0" err="1"/>
              <a:t>kojeg</a:t>
            </a:r>
            <a:r>
              <a:rPr lang="en-GB" sz="2000" dirty="0"/>
              <a:t> je </a:t>
            </a:r>
            <a:r>
              <a:rPr lang="hr-HR" sz="2000" dirty="0"/>
              <a:t>potrebno</a:t>
            </a:r>
            <a:r>
              <a:rPr lang="en-GB" sz="2000" dirty="0"/>
              <a:t> </a:t>
            </a:r>
            <a:r>
              <a:rPr lang="en-GB" sz="2000" dirty="0" err="1"/>
              <a:t>dostaviti</a:t>
            </a:r>
            <a:r>
              <a:rPr lang="en-GB" sz="2000" dirty="0"/>
              <a:t> </a:t>
            </a:r>
            <a:r>
              <a:rPr lang="en-GB" sz="2000" dirty="0" err="1"/>
              <a:t>samoanalizu</a:t>
            </a:r>
            <a:r>
              <a:rPr lang="en-GB" sz="2000" dirty="0"/>
              <a:t> </a:t>
            </a:r>
            <a:r>
              <a:rPr lang="en-GB" sz="2000" dirty="0" err="1"/>
              <a:t>Agenciji</a:t>
            </a:r>
            <a:r>
              <a:rPr lang="en-GB" sz="2000" dirty="0"/>
              <a:t>.</a:t>
            </a:r>
          </a:p>
          <a:p>
            <a:pPr lvl="0" algn="just">
              <a:spcAft>
                <a:spcPts val="1000"/>
              </a:spcAft>
            </a:pPr>
            <a:r>
              <a:rPr lang="hr-HR" sz="2000" dirty="0" err="1"/>
              <a:t>Samoanalizu</a:t>
            </a:r>
            <a:r>
              <a:rPr lang="hr-HR" sz="2000" dirty="0"/>
              <a:t> </a:t>
            </a:r>
            <a:r>
              <a:rPr lang="hr-HR" sz="2000" dirty="0" err="1"/>
              <a:t>usvoja</a:t>
            </a:r>
            <a:r>
              <a:rPr lang="hr-HR" sz="2000" dirty="0"/>
              <a:t> nadležno tijelo visokog učilišta, a potpisuje čelnik visokog učilišta čime jamči da su podatci koji su sadržani u </a:t>
            </a:r>
            <a:r>
              <a:rPr lang="hr-HR" sz="2000" dirty="0" err="1"/>
              <a:t>samoanalizi</a:t>
            </a:r>
            <a:r>
              <a:rPr lang="hr-HR" sz="2000" dirty="0"/>
              <a:t> istiniti i točni. </a:t>
            </a:r>
          </a:p>
          <a:p>
            <a:pPr marL="0" lvl="0" indent="0" algn="just">
              <a:spcAft>
                <a:spcPts val="1000"/>
              </a:spcAft>
              <a:buNone/>
            </a:pP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6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FD617B-7FD4-4BFC-9E2F-FAC2F71E4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pPr marL="0" indent="0">
              <a:buNone/>
            </a:pPr>
            <a:r>
              <a:rPr lang="hr-HR" dirty="0"/>
              <a:t>  </a:t>
            </a:r>
            <a:r>
              <a:rPr lang="hr-HR" dirty="0" err="1"/>
              <a:t>Samoanalizu</a:t>
            </a:r>
            <a:r>
              <a:rPr lang="hr-HR" dirty="0"/>
              <a:t> sa pripadajućim prilozima potrebno je dostaviti Agenciji elektroničkim</a:t>
            </a:r>
          </a:p>
          <a:p>
            <a:pPr marL="0" indent="0">
              <a:buNone/>
            </a:pPr>
            <a:r>
              <a:rPr lang="hr-HR" dirty="0"/>
              <a:t>  putem na </a:t>
            </a:r>
            <a:r>
              <a:rPr lang="hr-HR" dirty="0">
                <a:hlinkClick r:id="rId2"/>
              </a:rPr>
              <a:t>pisarnica@azvo.hr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3EEAAB-4128-488D-8885-EB82D9250BF4}"/>
              </a:ext>
            </a:extLst>
          </p:cNvPr>
          <p:cNvSpPr/>
          <p:nvPr/>
        </p:nvSpPr>
        <p:spPr>
          <a:xfrm>
            <a:off x="237067" y="270933"/>
            <a:ext cx="778933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700" b="1" dirty="0">
                <a:solidFill>
                  <a:schemeClr val="bg1"/>
                </a:solidFill>
                <a:ea typeface="+mj-ea"/>
                <a:cs typeface="+mj-cs"/>
              </a:rPr>
              <a:t>Način dostave </a:t>
            </a:r>
            <a:r>
              <a:rPr lang="hr-HR" sz="2700" b="1" dirty="0" err="1">
                <a:solidFill>
                  <a:schemeClr val="bg1"/>
                </a:solidFill>
                <a:ea typeface="+mj-ea"/>
                <a:cs typeface="+mj-cs"/>
              </a:rPr>
              <a:t>samoanalize</a:t>
            </a:r>
            <a:r>
              <a:rPr lang="hr-HR" sz="2700" b="1" dirty="0">
                <a:solidFill>
                  <a:schemeClr val="bg1"/>
                </a:solidFill>
                <a:ea typeface="+mj-ea"/>
                <a:cs typeface="+mj-cs"/>
              </a:rPr>
              <a:t> AZVO</a:t>
            </a:r>
          </a:p>
        </p:txBody>
      </p:sp>
    </p:spTree>
    <p:extLst>
      <p:ext uri="{BB962C8B-B14F-4D97-AF65-F5344CB8AC3E}">
        <p14:creationId xmlns:p14="http://schemas.microsoft.com/office/powerpoint/2010/main" val="402006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en-GB" sz="2700" dirty="0" err="1"/>
              <a:t>Imenovanje</a:t>
            </a:r>
            <a:r>
              <a:rPr lang="en-GB" sz="2700" dirty="0"/>
              <a:t> </a:t>
            </a:r>
            <a:r>
              <a:rPr lang="en-GB" sz="2700" dirty="0" err="1"/>
              <a:t>stručnog</a:t>
            </a:r>
            <a:r>
              <a:rPr lang="en-GB" sz="2700" dirty="0"/>
              <a:t> </a:t>
            </a:r>
            <a:r>
              <a:rPr lang="en-GB" sz="2700" dirty="0" err="1"/>
              <a:t>povjerenstva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135780"/>
            <a:ext cx="11164388" cy="4909419"/>
          </a:xfrm>
        </p:spPr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1F18D8-4FDC-4C0E-8EBC-F3A415F593AB}"/>
              </a:ext>
            </a:extLst>
          </p:cNvPr>
          <p:cNvSpPr/>
          <p:nvPr/>
        </p:nvSpPr>
        <p:spPr>
          <a:xfrm>
            <a:off x="805343" y="1300295"/>
            <a:ext cx="8338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Stručno povjerenstvo bira i imenuje Akreditacijski savjet Agencije (</a:t>
            </a:r>
            <a:r>
              <a:rPr lang="en-GB" dirty="0"/>
              <a:t>ZOK, </a:t>
            </a:r>
            <a:r>
              <a:rPr lang="hr-HR" dirty="0"/>
              <a:t>čl. 17.)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384C7E-06DA-438B-9FAA-872DE6C32046}"/>
              </a:ext>
            </a:extLst>
          </p:cNvPr>
          <p:cNvSpPr txBox="1"/>
          <p:nvPr/>
        </p:nvSpPr>
        <p:spPr>
          <a:xfrm>
            <a:off x="3953933" y="1669630"/>
            <a:ext cx="5037627" cy="2449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err="1"/>
              <a:t>Najmanje</a:t>
            </a:r>
            <a:r>
              <a:rPr lang="en-GB" sz="1050" dirty="0"/>
              <a:t> pet </a:t>
            </a:r>
            <a:r>
              <a:rPr lang="en-GB" sz="1050" dirty="0" err="1"/>
              <a:t>članova</a:t>
            </a:r>
            <a:r>
              <a:rPr lang="en-GB" sz="1050" dirty="0"/>
              <a:t> </a:t>
            </a:r>
            <a:r>
              <a:rPr lang="en-GB" sz="1050" dirty="0" err="1"/>
              <a:t>stručnog</a:t>
            </a:r>
            <a:r>
              <a:rPr lang="en-GB" sz="1050" dirty="0"/>
              <a:t> </a:t>
            </a:r>
            <a:r>
              <a:rPr lang="en-GB" sz="1050" dirty="0" err="1"/>
              <a:t>povjerenstva</a:t>
            </a:r>
            <a:endParaRPr lang="hr-HR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050" dirty="0"/>
              <a:t>U postupku </a:t>
            </a:r>
            <a:r>
              <a:rPr lang="hr-HR" sz="1050" dirty="0" err="1"/>
              <a:t>reakreditacije</a:t>
            </a:r>
            <a:r>
              <a:rPr lang="hr-HR" sz="1050" dirty="0"/>
              <a:t> sveučilišta i njegovih sastavnica članovi stručnog povjerenstva biraju se iz redova domaćih i inozemnih nastavnika izabranih na radna mjesta znanstveno-nastavna</a:t>
            </a:r>
            <a:r>
              <a:rPr lang="en-GB" sz="1050" dirty="0"/>
              <a:t>, </a:t>
            </a:r>
            <a:r>
              <a:rPr lang="hr-HR" sz="1050" dirty="0"/>
              <a:t>odnosno umjetničko-nastavna radna mjesta.</a:t>
            </a:r>
            <a:endParaRPr lang="en-GB" sz="1050" dirty="0"/>
          </a:p>
          <a:p>
            <a:endParaRPr lang="en-GB" sz="1050" dirty="0"/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r-HR" sz="1050" dirty="0"/>
              <a:t>U postupku reakreditacije veleučilišta članovi stručnog povjerenstva biraju se iz redova domaćih i inozemnih nastavnika izabranih na radno mjesto profesora stručnog studija ili profesora stručnog studija u trajnom izboru te nastavnika izabranih na znanstveno-nastavna radna mjesta koji imaju iskustvo u nastavi na stručnom studiju.</a:t>
            </a:r>
            <a:endParaRPr lang="en-GB" sz="1050" dirty="0"/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050" dirty="0" err="1"/>
              <a:t>Jedan</a:t>
            </a:r>
            <a:r>
              <a:rPr lang="en-GB" sz="1050" dirty="0"/>
              <a:t> student</a:t>
            </a:r>
            <a:r>
              <a:rPr lang="hr-HR" sz="1050" dirty="0"/>
              <a:t>.</a:t>
            </a:r>
            <a:endParaRPr lang="en-GB" sz="1050" dirty="0"/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r-HR" sz="1050" dirty="0"/>
              <a:t>Najmanje jedan član stručnog povjerenstva iz reda nastavnika mora biti u području i polju djelatnosti visokog učilišta.</a:t>
            </a:r>
            <a:endParaRPr lang="en-GB" sz="12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50F8D4-411B-4BFF-A66E-4AAAAE01C514}"/>
              </a:ext>
            </a:extLst>
          </p:cNvPr>
          <p:cNvCxnSpPr>
            <a:cxnSpLocks/>
          </p:cNvCxnSpPr>
          <p:nvPr/>
        </p:nvCxnSpPr>
        <p:spPr>
          <a:xfrm>
            <a:off x="2519418" y="2249991"/>
            <a:ext cx="13405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D5993DD-FF71-4D47-BC11-D7D70D4C8331}"/>
              </a:ext>
            </a:extLst>
          </p:cNvPr>
          <p:cNvSpPr txBox="1"/>
          <p:nvPr/>
        </p:nvSpPr>
        <p:spPr>
          <a:xfrm>
            <a:off x="9261446" y="1834142"/>
            <a:ext cx="2408039" cy="738664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1050" dirty="0"/>
              <a:t>Članom stručnog povjerenstva ne može biti domaći nastavnik zaposlen na visokom učilištu koje izvodi isti studij kao i vrednovano visoko učilište.</a:t>
            </a:r>
            <a:endParaRPr lang="en-GB" sz="105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3C7603-0080-4C62-AA3E-1289C07E1880}"/>
              </a:ext>
            </a:extLst>
          </p:cNvPr>
          <p:cNvCxnSpPr>
            <a:cxnSpLocks/>
          </p:cNvCxnSpPr>
          <p:nvPr/>
        </p:nvCxnSpPr>
        <p:spPr>
          <a:xfrm>
            <a:off x="1480542" y="2718033"/>
            <a:ext cx="0" cy="1845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9DDCAD-635C-4883-BC8C-FF7AD38BF9A3}"/>
              </a:ext>
            </a:extLst>
          </p:cNvPr>
          <p:cNvCxnSpPr>
            <a:cxnSpLocks/>
          </p:cNvCxnSpPr>
          <p:nvPr/>
        </p:nvCxnSpPr>
        <p:spPr>
          <a:xfrm flipV="1">
            <a:off x="2846929" y="5113039"/>
            <a:ext cx="110700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8B27D12-94AC-4F45-B6BC-15F473096FF3}"/>
              </a:ext>
            </a:extLst>
          </p:cNvPr>
          <p:cNvSpPr txBox="1"/>
          <p:nvPr/>
        </p:nvSpPr>
        <p:spPr>
          <a:xfrm>
            <a:off x="2827991" y="5149531"/>
            <a:ext cx="1059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30 dana</a:t>
            </a:r>
            <a:r>
              <a:rPr lang="hr-HR" sz="1200" dirty="0"/>
              <a:t> rok VU za očitovanje</a:t>
            </a:r>
          </a:p>
          <a:p>
            <a:pPr algn="ctr"/>
            <a:endParaRPr lang="en-GB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1D2F09-7EC1-416D-8FCA-5FFA89E3EE7D}"/>
              </a:ext>
            </a:extLst>
          </p:cNvPr>
          <p:cNvSpPr txBox="1"/>
          <p:nvPr/>
        </p:nvSpPr>
        <p:spPr>
          <a:xfrm>
            <a:off x="735297" y="2111141"/>
            <a:ext cx="1638788" cy="27699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bg1"/>
                </a:solidFill>
              </a:rPr>
              <a:t>Stručno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povjerenstvo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C6B5CE-3917-467F-AC8C-B27CC4A176D7}"/>
              </a:ext>
            </a:extLst>
          </p:cNvPr>
          <p:cNvSpPr txBox="1"/>
          <p:nvPr/>
        </p:nvSpPr>
        <p:spPr>
          <a:xfrm>
            <a:off x="589964" y="4739448"/>
            <a:ext cx="1929454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bg1"/>
                </a:solidFill>
              </a:rPr>
              <a:t>Odluka</a:t>
            </a:r>
            <a:r>
              <a:rPr lang="en-GB" sz="1200" dirty="0">
                <a:solidFill>
                  <a:schemeClr val="bg1"/>
                </a:solidFill>
              </a:rPr>
              <a:t> o </a:t>
            </a:r>
            <a:r>
              <a:rPr lang="en-GB" sz="1200" dirty="0" err="1">
                <a:solidFill>
                  <a:schemeClr val="bg1"/>
                </a:solidFill>
              </a:rPr>
              <a:t>imenovanju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dostavlja</a:t>
            </a:r>
            <a:r>
              <a:rPr lang="en-GB" sz="1200" dirty="0">
                <a:solidFill>
                  <a:schemeClr val="bg1"/>
                </a:solidFill>
              </a:rPr>
              <a:t> se </a:t>
            </a:r>
            <a:r>
              <a:rPr lang="hr-HR" sz="1200" dirty="0">
                <a:solidFill>
                  <a:schemeClr val="bg1"/>
                </a:solidFill>
              </a:rPr>
              <a:t>visokom učilištu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očitovanje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86066-C1A3-4C6E-8CCF-821A231DB458}"/>
              </a:ext>
            </a:extLst>
          </p:cNvPr>
          <p:cNvSpPr txBox="1"/>
          <p:nvPr/>
        </p:nvSpPr>
        <p:spPr>
          <a:xfrm rot="10800000" flipV="1">
            <a:off x="4741332" y="4416682"/>
            <a:ext cx="2104081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bg1"/>
                </a:solidFill>
              </a:rPr>
              <a:t>Prihvaćanje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prijedloga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stručnog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povjerenstva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558E48-F01B-4666-8D54-BD9C3FC3683C}"/>
              </a:ext>
            </a:extLst>
          </p:cNvPr>
          <p:cNvSpPr txBox="1"/>
          <p:nvPr/>
        </p:nvSpPr>
        <p:spPr>
          <a:xfrm>
            <a:off x="4741331" y="5062614"/>
            <a:ext cx="2104082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bg1"/>
                </a:solidFill>
              </a:rPr>
              <a:t>Zahtjev</a:t>
            </a:r>
            <a:r>
              <a:rPr lang="en-GB" sz="1200" dirty="0">
                <a:solidFill>
                  <a:schemeClr val="bg1"/>
                </a:solidFill>
              </a:rPr>
              <a:t> za </a:t>
            </a:r>
            <a:r>
              <a:rPr lang="en-GB" sz="1200" dirty="0" err="1">
                <a:solidFill>
                  <a:schemeClr val="bg1"/>
                </a:solidFill>
              </a:rPr>
              <a:t>izuzećem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sz="1200" dirty="0" err="1">
                <a:solidFill>
                  <a:schemeClr val="bg1"/>
                </a:solidFill>
              </a:rPr>
              <a:t>člana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sz="1200" dirty="0" err="1">
                <a:solidFill>
                  <a:schemeClr val="bg1"/>
                </a:solidFill>
              </a:rPr>
              <a:t>stručnog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povjerenstva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EB297-AA32-4D59-82FB-E145A79E240F}"/>
              </a:ext>
            </a:extLst>
          </p:cNvPr>
          <p:cNvSpPr txBox="1"/>
          <p:nvPr/>
        </p:nvSpPr>
        <p:spPr>
          <a:xfrm>
            <a:off x="8154099" y="4999730"/>
            <a:ext cx="2283863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hr-HR" sz="1200" dirty="0" err="1">
                <a:solidFill>
                  <a:schemeClr val="bg1"/>
                </a:solidFill>
              </a:rPr>
              <a:t>Akre</a:t>
            </a:r>
            <a:r>
              <a:rPr lang="en-GB" sz="1200" dirty="0" err="1">
                <a:solidFill>
                  <a:schemeClr val="bg1"/>
                </a:solidFill>
              </a:rPr>
              <a:t>ditacijski</a:t>
            </a:r>
            <a:r>
              <a:rPr lang="hr-HR" sz="1200" dirty="0">
                <a:solidFill>
                  <a:schemeClr val="bg1"/>
                </a:solidFill>
              </a:rPr>
              <a:t> savjet odlučuje o izuzeću člana stručnog povjerenstva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5D2DB1-D040-489B-BFFA-A64F7A35EBD0}"/>
              </a:ext>
            </a:extLst>
          </p:cNvPr>
          <p:cNvCxnSpPr>
            <a:cxnSpLocks/>
          </p:cNvCxnSpPr>
          <p:nvPr/>
        </p:nvCxnSpPr>
        <p:spPr>
          <a:xfrm>
            <a:off x="7227116" y="5385779"/>
            <a:ext cx="805343" cy="4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6200E54-6167-4396-923D-70E80D4F3BBC}"/>
              </a:ext>
            </a:extLst>
          </p:cNvPr>
          <p:cNvSpPr txBox="1"/>
          <p:nvPr/>
        </p:nvSpPr>
        <p:spPr>
          <a:xfrm>
            <a:off x="1639066" y="3091834"/>
            <a:ext cx="1927405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AZVO </a:t>
            </a:r>
            <a:r>
              <a:rPr lang="en-GB" sz="1050" dirty="0" err="1"/>
              <a:t>dostavlja</a:t>
            </a:r>
            <a:r>
              <a:rPr lang="en-GB" sz="1050" dirty="0"/>
              <a:t> </a:t>
            </a:r>
            <a:r>
              <a:rPr lang="en-GB" sz="1050" dirty="0" err="1"/>
              <a:t>Odluku</a:t>
            </a:r>
            <a:r>
              <a:rPr lang="en-GB" sz="1050" dirty="0"/>
              <a:t> o </a:t>
            </a:r>
            <a:r>
              <a:rPr lang="en-GB" sz="1050" dirty="0" err="1"/>
              <a:t>imenovanju</a:t>
            </a:r>
            <a:r>
              <a:rPr lang="en-GB" sz="1050" dirty="0"/>
              <a:t> + </a:t>
            </a:r>
            <a:r>
              <a:rPr lang="en-GB" sz="1050" dirty="0" err="1"/>
              <a:t>termin</a:t>
            </a:r>
            <a:r>
              <a:rPr lang="en-GB" sz="1050" dirty="0"/>
              <a:t> </a:t>
            </a:r>
            <a:r>
              <a:rPr lang="en-GB" sz="1050" dirty="0" err="1"/>
              <a:t>posjeta</a:t>
            </a:r>
            <a:r>
              <a:rPr lang="en-GB" sz="1050" dirty="0"/>
              <a:t> </a:t>
            </a:r>
            <a:r>
              <a:rPr lang="en-GB" sz="1050" dirty="0" err="1"/>
              <a:t>povjerenstva</a:t>
            </a:r>
            <a:r>
              <a:rPr lang="en-GB" sz="1050" dirty="0"/>
              <a:t> </a:t>
            </a:r>
            <a:r>
              <a:rPr lang="en-GB" sz="1050" dirty="0" err="1"/>
              <a:t>najkasnije</a:t>
            </a:r>
            <a:r>
              <a:rPr lang="en-GB" sz="1050" dirty="0"/>
              <a:t> tri </a:t>
            </a:r>
            <a:r>
              <a:rPr lang="en-GB" sz="1050" dirty="0" err="1"/>
              <a:t>mjeseca</a:t>
            </a:r>
            <a:r>
              <a:rPr lang="en-GB" sz="1050" dirty="0"/>
              <a:t> </a:t>
            </a:r>
            <a:r>
              <a:rPr lang="en-GB" sz="1050" dirty="0" err="1"/>
              <a:t>prije</a:t>
            </a:r>
            <a:r>
              <a:rPr lang="en-GB" sz="1050" dirty="0"/>
              <a:t> </a:t>
            </a:r>
            <a:r>
              <a:rPr lang="en-GB" sz="1050" dirty="0" err="1"/>
              <a:t>posjeta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5A679F-5328-4FF4-914E-EAA250FC0EF5}"/>
              </a:ext>
            </a:extLst>
          </p:cNvPr>
          <p:cNvSpPr txBox="1"/>
          <p:nvPr/>
        </p:nvSpPr>
        <p:spPr>
          <a:xfrm>
            <a:off x="9278864" y="3271168"/>
            <a:ext cx="2408039" cy="577081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1050" dirty="0"/>
              <a:t>Članovi stručnog povjerenstva ne smiju biti u sukobu interesa – Izjava o nepostojanju sukoba interesa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76285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en-GB" sz="2700" dirty="0" err="1"/>
              <a:t>Posjet</a:t>
            </a:r>
            <a:r>
              <a:rPr lang="en-GB" sz="2700" dirty="0"/>
              <a:t> visokom </a:t>
            </a:r>
            <a:r>
              <a:rPr lang="en-GB" sz="2700" dirty="0" err="1"/>
              <a:t>učilištu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135780"/>
            <a:ext cx="11164388" cy="4909419"/>
          </a:xfrm>
        </p:spPr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endParaRPr lang="en-GB" sz="2000" dirty="0"/>
          </a:p>
          <a:p>
            <a:r>
              <a:rPr lang="en-GB" sz="2000" dirty="0" err="1"/>
              <a:t>Pripema</a:t>
            </a:r>
            <a:r>
              <a:rPr lang="en-GB" sz="2000" dirty="0"/>
              <a:t> </a:t>
            </a:r>
            <a:r>
              <a:rPr lang="en-GB" sz="2000" dirty="0" err="1"/>
              <a:t>posjeta</a:t>
            </a:r>
            <a:r>
              <a:rPr lang="en-GB" sz="2000" dirty="0"/>
              <a:t> i </a:t>
            </a:r>
            <a:r>
              <a:rPr lang="en-GB" sz="2000" dirty="0" err="1"/>
              <a:t>dogovor</a:t>
            </a:r>
            <a:r>
              <a:rPr lang="en-GB" sz="2000" dirty="0"/>
              <a:t> </a:t>
            </a:r>
            <a:r>
              <a:rPr lang="en-GB" sz="2000" dirty="0" err="1"/>
              <a:t>oko</a:t>
            </a:r>
            <a:r>
              <a:rPr lang="en-GB" sz="2000" dirty="0"/>
              <a:t> </a:t>
            </a:r>
            <a:r>
              <a:rPr lang="en-GB" sz="2000" dirty="0" err="1"/>
              <a:t>tehničkih</a:t>
            </a:r>
            <a:r>
              <a:rPr lang="en-GB" sz="2000" dirty="0"/>
              <a:t> </a:t>
            </a:r>
            <a:r>
              <a:rPr lang="en-GB" sz="2000" dirty="0" err="1"/>
              <a:t>detalja</a:t>
            </a:r>
            <a:r>
              <a:rPr lang="en-GB" sz="2000" dirty="0"/>
              <a:t> </a:t>
            </a:r>
            <a:r>
              <a:rPr lang="en-GB" sz="2000" b="1" dirty="0" err="1"/>
              <a:t>predstavnik</a:t>
            </a:r>
            <a:r>
              <a:rPr lang="en-GB" sz="2000" b="1" dirty="0"/>
              <a:t> AZVO-a                </a:t>
            </a:r>
            <a:r>
              <a:rPr lang="en-GB" sz="2000" b="1" dirty="0" err="1"/>
              <a:t>predstavnik</a:t>
            </a:r>
            <a:r>
              <a:rPr lang="en-GB" sz="2000" b="1" dirty="0"/>
              <a:t> </a:t>
            </a:r>
            <a:r>
              <a:rPr lang="en-GB" sz="2000" b="1" dirty="0" err="1"/>
              <a:t>visokog</a:t>
            </a:r>
            <a:r>
              <a:rPr lang="en-GB" sz="2000" b="1" dirty="0"/>
              <a:t> </a:t>
            </a:r>
            <a:r>
              <a:rPr lang="en-GB" sz="2000" b="1" dirty="0" err="1"/>
              <a:t>učilišta</a:t>
            </a:r>
            <a:endParaRPr lang="en-GB" sz="2000" b="1" dirty="0"/>
          </a:p>
          <a:p>
            <a:r>
              <a:rPr lang="en-GB" sz="2000" b="1" dirty="0"/>
              <a:t>On site </a:t>
            </a:r>
            <a:r>
              <a:rPr lang="en-GB" sz="2000" dirty="0"/>
              <a:t>– </a:t>
            </a:r>
            <a:r>
              <a:rPr lang="en-GB" sz="2000" dirty="0" err="1"/>
              <a:t>dolazak</a:t>
            </a:r>
            <a:r>
              <a:rPr lang="en-GB" sz="2000" dirty="0"/>
              <a:t> </a:t>
            </a:r>
            <a:r>
              <a:rPr lang="en-GB" sz="2000" dirty="0" err="1"/>
              <a:t>stručnog</a:t>
            </a:r>
            <a:r>
              <a:rPr lang="en-GB" sz="2000" dirty="0"/>
              <a:t> </a:t>
            </a:r>
            <a:r>
              <a:rPr lang="en-GB" sz="2000" dirty="0" err="1"/>
              <a:t>povjerenstva</a:t>
            </a:r>
            <a:r>
              <a:rPr lang="en-GB" sz="2000" dirty="0"/>
              <a:t> u </a:t>
            </a:r>
            <a:r>
              <a:rPr lang="en-GB" sz="2000" dirty="0" err="1"/>
              <a:t>pratnji</a:t>
            </a:r>
            <a:r>
              <a:rPr lang="en-GB" sz="2000" dirty="0"/>
              <a:t> </a:t>
            </a:r>
            <a:r>
              <a:rPr lang="en-GB" sz="2000" dirty="0" err="1"/>
              <a:t>predstavnika</a:t>
            </a:r>
            <a:r>
              <a:rPr lang="en-GB" sz="2000" dirty="0"/>
              <a:t> AZVO </a:t>
            </a:r>
            <a:r>
              <a:rPr lang="en-GB" sz="2000" dirty="0" err="1"/>
              <a:t>na</a:t>
            </a:r>
            <a:r>
              <a:rPr lang="en-GB" sz="2000" dirty="0"/>
              <a:t> visoko </a:t>
            </a:r>
            <a:r>
              <a:rPr lang="en-GB" sz="2000" dirty="0" err="1"/>
              <a:t>učilište</a:t>
            </a:r>
            <a:endParaRPr lang="en-GB" sz="2000" dirty="0"/>
          </a:p>
          <a:p>
            <a:r>
              <a:rPr lang="en-GB" sz="2000" b="1" dirty="0" err="1"/>
              <a:t>Protokol</a:t>
            </a:r>
            <a:r>
              <a:rPr lang="en-GB" sz="2000" b="1" dirty="0"/>
              <a:t> </a:t>
            </a:r>
            <a:r>
              <a:rPr lang="en-GB" sz="2000" dirty="0"/>
              <a:t>– </a:t>
            </a:r>
            <a:r>
              <a:rPr lang="en-GB" sz="2000" dirty="0" err="1"/>
              <a:t>sastanci</a:t>
            </a:r>
            <a:r>
              <a:rPr lang="en-GB" sz="2000" dirty="0"/>
              <a:t>, </a:t>
            </a:r>
            <a:r>
              <a:rPr lang="en-GB" sz="2000" dirty="0" err="1"/>
              <a:t>obilazak</a:t>
            </a:r>
            <a:r>
              <a:rPr lang="en-GB" sz="2000" dirty="0"/>
              <a:t> VU, </a:t>
            </a:r>
            <a:r>
              <a:rPr lang="en-GB" sz="2000" dirty="0" err="1"/>
              <a:t>knjižnica</a:t>
            </a:r>
            <a:r>
              <a:rPr lang="en-GB" sz="2000" dirty="0"/>
              <a:t>, </a:t>
            </a:r>
            <a:r>
              <a:rPr lang="en-GB" sz="2000" dirty="0" err="1"/>
              <a:t>nastavne</a:t>
            </a:r>
            <a:r>
              <a:rPr lang="en-GB" sz="2000" dirty="0"/>
              <a:t> </a:t>
            </a:r>
            <a:r>
              <a:rPr lang="en-GB" sz="2000" dirty="0" err="1"/>
              <a:t>baze</a:t>
            </a:r>
            <a:endParaRPr lang="en-GB" sz="2000" dirty="0"/>
          </a:p>
          <a:p>
            <a:r>
              <a:rPr lang="en-GB" sz="2000" dirty="0"/>
              <a:t>Visoko </a:t>
            </a:r>
            <a:r>
              <a:rPr lang="en-GB" sz="2000" dirty="0" err="1"/>
              <a:t>učilište</a:t>
            </a:r>
            <a:r>
              <a:rPr lang="en-GB" sz="2000" dirty="0"/>
              <a:t> </a:t>
            </a:r>
            <a:r>
              <a:rPr lang="en-GB" sz="2000" dirty="0" err="1"/>
              <a:t>priprema</a:t>
            </a:r>
            <a:r>
              <a:rPr lang="en-GB" sz="2000" dirty="0"/>
              <a:t> </a:t>
            </a:r>
            <a:r>
              <a:rPr lang="en-GB" sz="2000" dirty="0" err="1"/>
              <a:t>sve</a:t>
            </a:r>
            <a:r>
              <a:rPr lang="en-GB" sz="2000" dirty="0"/>
              <a:t> </a:t>
            </a:r>
            <a:r>
              <a:rPr lang="en-GB" sz="2000" dirty="0" err="1"/>
              <a:t>dokumente</a:t>
            </a:r>
            <a:r>
              <a:rPr lang="en-GB" sz="2000" dirty="0"/>
              <a:t> </a:t>
            </a:r>
            <a:r>
              <a:rPr lang="en-GB" sz="2000" dirty="0" err="1"/>
              <a:t>koji</a:t>
            </a:r>
            <a:r>
              <a:rPr lang="en-GB" sz="2000" dirty="0"/>
              <a:t> se </a:t>
            </a:r>
            <a:r>
              <a:rPr lang="en-GB" sz="2000" dirty="0" err="1"/>
              <a:t>traže</a:t>
            </a:r>
            <a:r>
              <a:rPr lang="en-GB" sz="2000" dirty="0"/>
              <a:t> u </a:t>
            </a:r>
            <a:r>
              <a:rPr lang="en-GB" sz="2000" dirty="0" err="1"/>
              <a:t>samoanalizi</a:t>
            </a:r>
            <a:r>
              <a:rPr lang="en-GB" sz="2000" dirty="0"/>
              <a:t> za </a:t>
            </a:r>
            <a:r>
              <a:rPr lang="en-GB" sz="2000" dirty="0" err="1"/>
              <a:t>uvid</a:t>
            </a:r>
            <a:r>
              <a:rPr lang="en-GB" sz="2000" dirty="0"/>
              <a:t> </a:t>
            </a:r>
            <a:r>
              <a:rPr lang="en-GB" sz="2000" dirty="0" err="1"/>
              <a:t>stručnom</a:t>
            </a:r>
            <a:r>
              <a:rPr lang="en-GB" sz="2000" dirty="0"/>
              <a:t> </a:t>
            </a:r>
            <a:r>
              <a:rPr lang="en-GB" sz="2000" dirty="0" err="1"/>
              <a:t>povjerenstvu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46EAA00-D5A8-4B02-8D9F-58B4B05DAAF6}"/>
              </a:ext>
            </a:extLst>
          </p:cNvPr>
          <p:cNvCxnSpPr/>
          <p:nvPr/>
        </p:nvCxnSpPr>
        <p:spPr>
          <a:xfrm>
            <a:off x="7899400" y="2091267"/>
            <a:ext cx="584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B3C81E-1918-4E78-BAB9-5F94EA1140CB}"/>
              </a:ext>
            </a:extLst>
          </p:cNvPr>
          <p:cNvCxnSpPr/>
          <p:nvPr/>
        </p:nvCxnSpPr>
        <p:spPr>
          <a:xfrm flipH="1">
            <a:off x="7865533" y="2201334"/>
            <a:ext cx="6180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137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en-GB" sz="2700" dirty="0" err="1"/>
              <a:t>Izvješće</a:t>
            </a:r>
            <a:r>
              <a:rPr lang="en-GB" sz="2700" dirty="0"/>
              <a:t> </a:t>
            </a:r>
            <a:r>
              <a:rPr lang="en-GB" sz="2700" dirty="0" err="1"/>
              <a:t>stručnog</a:t>
            </a:r>
            <a:r>
              <a:rPr lang="en-GB" sz="2700" dirty="0"/>
              <a:t> </a:t>
            </a:r>
            <a:r>
              <a:rPr lang="en-GB" sz="2700" dirty="0" err="1"/>
              <a:t>povjerenstva</a:t>
            </a:r>
            <a:endParaRPr lang="hr-HR" sz="27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40CBE6A-3C67-42F8-8740-4622763E9E2F}"/>
              </a:ext>
            </a:extLst>
          </p:cNvPr>
          <p:cNvSpPr/>
          <p:nvPr/>
        </p:nvSpPr>
        <p:spPr>
          <a:xfrm>
            <a:off x="1840687" y="1400442"/>
            <a:ext cx="1702963" cy="1100252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IZVJEŠĆE </a:t>
            </a:r>
          </a:p>
          <a:p>
            <a:pPr algn="ctr"/>
            <a:r>
              <a:rPr lang="en-GB" sz="1600" dirty="0"/>
              <a:t>POVJERENSTVA</a:t>
            </a:r>
          </a:p>
          <a:p>
            <a:pPr algn="ctr"/>
            <a:r>
              <a:rPr lang="en-GB" sz="1100" dirty="0" err="1"/>
              <a:t>Obrazac</a:t>
            </a:r>
            <a:r>
              <a:rPr lang="en-GB" sz="1100" dirty="0"/>
              <a:t> </a:t>
            </a:r>
            <a:r>
              <a:rPr lang="en-GB" sz="1100" dirty="0" err="1"/>
              <a:t>izvješća</a:t>
            </a:r>
            <a:r>
              <a:rPr lang="en-GB" sz="1100" dirty="0"/>
              <a:t> </a:t>
            </a:r>
            <a:r>
              <a:rPr lang="en-GB" sz="1100" dirty="0" err="1"/>
              <a:t>stručnog</a:t>
            </a:r>
            <a:r>
              <a:rPr lang="en-GB" sz="1100" dirty="0"/>
              <a:t> </a:t>
            </a:r>
            <a:r>
              <a:rPr lang="en-GB" sz="1100" dirty="0" err="1"/>
              <a:t>povjerenstva</a:t>
            </a:r>
            <a:endParaRPr lang="en-GB" sz="11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2C04B7E-2A41-4858-85F2-3FB801AF6D25}"/>
              </a:ext>
            </a:extLst>
          </p:cNvPr>
          <p:cNvSpPr/>
          <p:nvPr/>
        </p:nvSpPr>
        <p:spPr>
          <a:xfrm>
            <a:off x="156014" y="2354236"/>
            <a:ext cx="1418927" cy="902385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err="1"/>
              <a:t>Prijevod</a:t>
            </a:r>
            <a:r>
              <a:rPr lang="en-GB" sz="1050" dirty="0"/>
              <a:t> </a:t>
            </a:r>
            <a:r>
              <a:rPr lang="en-GB" sz="1050" dirty="0" err="1"/>
              <a:t>izvješća</a:t>
            </a:r>
            <a:r>
              <a:rPr lang="en-GB" sz="1050" dirty="0"/>
              <a:t> </a:t>
            </a:r>
            <a:r>
              <a:rPr lang="en-GB" sz="1050" dirty="0" err="1"/>
              <a:t>na</a:t>
            </a:r>
            <a:r>
              <a:rPr lang="en-GB" sz="1050" dirty="0"/>
              <a:t> </a:t>
            </a:r>
            <a:r>
              <a:rPr lang="en-GB" sz="1050" dirty="0" err="1"/>
              <a:t>hrvatski</a:t>
            </a:r>
            <a:r>
              <a:rPr lang="en-GB" sz="1050" dirty="0"/>
              <a:t> </a:t>
            </a:r>
            <a:r>
              <a:rPr lang="en-GB" sz="1050" dirty="0" err="1"/>
              <a:t>jezik</a:t>
            </a:r>
            <a:r>
              <a:rPr lang="en-GB" sz="1050" dirty="0"/>
              <a:t> i </a:t>
            </a:r>
            <a:r>
              <a:rPr lang="en-GB" sz="1050" dirty="0" err="1"/>
              <a:t>lektura</a:t>
            </a:r>
            <a:endParaRPr lang="en-GB" sz="105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C98D7C-5344-4D7C-8D13-2821EFE9211E}"/>
              </a:ext>
            </a:extLst>
          </p:cNvPr>
          <p:cNvSpPr/>
          <p:nvPr/>
        </p:nvSpPr>
        <p:spPr>
          <a:xfrm>
            <a:off x="1815339" y="3147263"/>
            <a:ext cx="1621607" cy="511729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AZVO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F67D12-F9AE-470D-8990-4D68B53C4545}"/>
              </a:ext>
            </a:extLst>
          </p:cNvPr>
          <p:cNvSpPr/>
          <p:nvPr/>
        </p:nvSpPr>
        <p:spPr>
          <a:xfrm>
            <a:off x="1703349" y="4436236"/>
            <a:ext cx="1894714" cy="119945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/>
              <a:t>Očitovanje</a:t>
            </a:r>
            <a:r>
              <a:rPr lang="en-GB" sz="1600" dirty="0"/>
              <a:t> </a:t>
            </a:r>
            <a:r>
              <a:rPr lang="en-GB" sz="1600" dirty="0" err="1"/>
              <a:t>visokog</a:t>
            </a:r>
            <a:r>
              <a:rPr lang="en-GB" sz="1600" dirty="0"/>
              <a:t> </a:t>
            </a:r>
            <a:r>
              <a:rPr lang="en-GB" sz="1600" dirty="0" err="1"/>
              <a:t>učilišta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izvješće</a:t>
            </a:r>
            <a:r>
              <a:rPr lang="en-GB" sz="1600" dirty="0"/>
              <a:t> </a:t>
            </a:r>
            <a:r>
              <a:rPr lang="en-GB" sz="1600" dirty="0" err="1"/>
              <a:t>povjerenstva</a:t>
            </a:r>
            <a:endParaRPr lang="en-GB" sz="1600" dirty="0"/>
          </a:p>
          <a:p>
            <a:pPr algn="ctr"/>
            <a:endParaRPr lang="en-GB" sz="1600" dirty="0"/>
          </a:p>
          <a:p>
            <a:pPr algn="ctr"/>
            <a:r>
              <a:rPr lang="en-GB" sz="1100" dirty="0" err="1"/>
              <a:t>Obrazac</a:t>
            </a:r>
            <a:r>
              <a:rPr lang="en-GB" sz="1100" dirty="0"/>
              <a:t> za </a:t>
            </a:r>
            <a:r>
              <a:rPr lang="en-GB" sz="1100" dirty="0" err="1"/>
              <a:t>očitovanje</a:t>
            </a:r>
            <a:endParaRPr lang="en-GB" sz="11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09B11C4-8707-44DE-BF8D-4C8F527340FE}"/>
              </a:ext>
            </a:extLst>
          </p:cNvPr>
          <p:cNvSpPr/>
          <p:nvPr/>
        </p:nvSpPr>
        <p:spPr>
          <a:xfrm>
            <a:off x="5308202" y="2946245"/>
            <a:ext cx="2210198" cy="90238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Stručno</a:t>
            </a:r>
            <a:r>
              <a:rPr lang="en-GB" dirty="0"/>
              <a:t> </a:t>
            </a:r>
            <a:r>
              <a:rPr lang="en-GB" dirty="0" err="1"/>
              <a:t>povjerenstvo</a:t>
            </a:r>
            <a:endParaRPr lang="en-GB" dirty="0"/>
          </a:p>
          <a:p>
            <a:pPr algn="ctr"/>
            <a:r>
              <a:rPr lang="en-GB" sz="1100" dirty="0" err="1"/>
              <a:t>Ispravlja</a:t>
            </a:r>
            <a:r>
              <a:rPr lang="en-GB" sz="1100" dirty="0"/>
              <a:t> </a:t>
            </a:r>
            <a:r>
              <a:rPr lang="en-GB" sz="1100" dirty="0" err="1"/>
              <a:t>izvješ</a:t>
            </a:r>
            <a:r>
              <a:rPr lang="en-GB" sz="1100" dirty="0" err="1">
                <a:highlight>
                  <a:srgbClr val="FFFF00"/>
                </a:highlight>
              </a:rPr>
              <a:t>e</a:t>
            </a:r>
            <a:r>
              <a:rPr lang="en-GB" sz="1100" dirty="0" err="1"/>
              <a:t>će</a:t>
            </a:r>
            <a:r>
              <a:rPr lang="en-GB" sz="1100" dirty="0"/>
              <a:t> </a:t>
            </a:r>
            <a:r>
              <a:rPr lang="en-GB" sz="1100" dirty="0" err="1"/>
              <a:t>prema</a:t>
            </a:r>
            <a:r>
              <a:rPr lang="en-GB" sz="1100" dirty="0"/>
              <a:t> </a:t>
            </a:r>
            <a:r>
              <a:rPr lang="en-GB" sz="1100" dirty="0" err="1"/>
              <a:t>očitovanju</a:t>
            </a:r>
            <a:r>
              <a:rPr lang="en-GB" sz="1100" dirty="0"/>
              <a:t> VU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E9EE899-5320-4C04-9A81-1E32539421C9}"/>
              </a:ext>
            </a:extLst>
          </p:cNvPr>
          <p:cNvCxnSpPr>
            <a:cxnSpLocks/>
          </p:cNvCxnSpPr>
          <p:nvPr/>
        </p:nvCxnSpPr>
        <p:spPr>
          <a:xfrm>
            <a:off x="2626143" y="2567208"/>
            <a:ext cx="0" cy="485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C961ECF-59C6-4DE6-8D98-FEDC2AB370C8}"/>
              </a:ext>
            </a:extLst>
          </p:cNvPr>
          <p:cNvCxnSpPr>
            <a:cxnSpLocks/>
          </p:cNvCxnSpPr>
          <p:nvPr/>
        </p:nvCxnSpPr>
        <p:spPr>
          <a:xfrm>
            <a:off x="2626142" y="3801395"/>
            <a:ext cx="0" cy="511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295A5CC-4E7D-44EC-8240-81A7A1F49CC9}"/>
              </a:ext>
            </a:extLst>
          </p:cNvPr>
          <p:cNvCxnSpPr>
            <a:cxnSpLocks/>
          </p:cNvCxnSpPr>
          <p:nvPr/>
        </p:nvCxnSpPr>
        <p:spPr>
          <a:xfrm>
            <a:off x="3590251" y="3397437"/>
            <a:ext cx="1621607" cy="2644"/>
          </a:xfrm>
          <a:prstGeom prst="straightConnector1">
            <a:avLst/>
          </a:prstGeom>
          <a:ln w="31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074CB7E-C0B7-4F03-ADF1-F8DD47FBAC84}"/>
              </a:ext>
            </a:extLst>
          </p:cNvPr>
          <p:cNvSpPr txBox="1"/>
          <p:nvPr/>
        </p:nvSpPr>
        <p:spPr>
          <a:xfrm>
            <a:off x="3982185" y="3429000"/>
            <a:ext cx="8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15 dana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E9D85-CB1E-473E-8D26-C4F62A95406E}"/>
              </a:ext>
            </a:extLst>
          </p:cNvPr>
          <p:cNvSpPr txBox="1"/>
          <p:nvPr/>
        </p:nvSpPr>
        <p:spPr>
          <a:xfrm>
            <a:off x="1665870" y="3875247"/>
            <a:ext cx="1113717" cy="27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15 dana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099BF7-4A24-4926-B76E-DDBB1F23B053}"/>
              </a:ext>
            </a:extLst>
          </p:cNvPr>
          <p:cNvSpPr txBox="1"/>
          <p:nvPr/>
        </p:nvSpPr>
        <p:spPr>
          <a:xfrm>
            <a:off x="2718632" y="2682086"/>
            <a:ext cx="8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30 dana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E8B9B3E-F6F1-4766-9352-EE72AE790D0D}"/>
              </a:ext>
            </a:extLst>
          </p:cNvPr>
          <p:cNvCxnSpPr/>
          <p:nvPr/>
        </p:nvCxnSpPr>
        <p:spPr>
          <a:xfrm flipV="1">
            <a:off x="2779587" y="3801395"/>
            <a:ext cx="0" cy="511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7917BA9-4952-4508-B080-22D5052A0563}"/>
              </a:ext>
            </a:extLst>
          </p:cNvPr>
          <p:cNvSpPr txBox="1"/>
          <p:nvPr/>
        </p:nvSpPr>
        <p:spPr>
          <a:xfrm>
            <a:off x="3734579" y="4657365"/>
            <a:ext cx="282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GB" sz="1200" dirty="0" err="1"/>
              <a:t>Ispravak</a:t>
            </a:r>
            <a:r>
              <a:rPr lang="en-GB" sz="1200" dirty="0"/>
              <a:t> </a:t>
            </a:r>
            <a:r>
              <a:rPr lang="en-GB" sz="1200" dirty="0" err="1"/>
              <a:t>isključivo</a:t>
            </a:r>
            <a:r>
              <a:rPr lang="en-GB" sz="1200" dirty="0"/>
              <a:t> </a:t>
            </a:r>
            <a:r>
              <a:rPr lang="en-GB" sz="1200" dirty="0" err="1"/>
              <a:t>očitih</a:t>
            </a:r>
            <a:r>
              <a:rPr lang="en-GB" sz="1200" dirty="0"/>
              <a:t> </a:t>
            </a:r>
            <a:r>
              <a:rPr lang="en-GB" sz="1200" dirty="0" err="1"/>
              <a:t>činjeničnih</a:t>
            </a:r>
            <a:r>
              <a:rPr lang="en-GB" sz="1200" dirty="0"/>
              <a:t> </a:t>
            </a:r>
            <a:r>
              <a:rPr lang="en-GB" sz="1200" dirty="0" err="1"/>
              <a:t>netočnosti</a:t>
            </a:r>
            <a:r>
              <a:rPr lang="en-GB" sz="1200" dirty="0"/>
              <a:t> </a:t>
            </a:r>
            <a:r>
              <a:rPr lang="en-GB" sz="1200" dirty="0" err="1"/>
              <a:t>ili</a:t>
            </a:r>
            <a:r>
              <a:rPr lang="en-GB" sz="1200" dirty="0"/>
              <a:t> </a:t>
            </a:r>
            <a:r>
              <a:rPr lang="en-GB" sz="1200" dirty="0" err="1"/>
              <a:t>očitih</a:t>
            </a:r>
            <a:r>
              <a:rPr lang="en-GB" sz="1200" dirty="0"/>
              <a:t> </a:t>
            </a:r>
            <a:r>
              <a:rPr lang="en-GB" sz="1200" dirty="0" err="1"/>
              <a:t>pogrešaka</a:t>
            </a:r>
            <a:r>
              <a:rPr lang="en-GB" sz="1200" dirty="0"/>
              <a:t> u </a:t>
            </a:r>
            <a:r>
              <a:rPr lang="en-GB" sz="1200" dirty="0" err="1"/>
              <a:t>pisanju</a:t>
            </a:r>
            <a:endParaRPr lang="en-GB" sz="1200" dirty="0"/>
          </a:p>
          <a:p>
            <a:pPr marL="171450" indent="-171450" algn="just">
              <a:buFontTx/>
              <a:buChar char="-"/>
            </a:pPr>
            <a:r>
              <a:rPr lang="en-GB" sz="1200" dirty="0"/>
              <a:t>VU ne </a:t>
            </a:r>
            <a:r>
              <a:rPr lang="en-GB" sz="1200" dirty="0" err="1"/>
              <a:t>može</a:t>
            </a:r>
            <a:r>
              <a:rPr lang="en-GB" sz="1200" dirty="0"/>
              <a:t> se </a:t>
            </a:r>
            <a:r>
              <a:rPr lang="en-GB" sz="1200" dirty="0" err="1"/>
              <a:t>osvrtati</a:t>
            </a:r>
            <a:r>
              <a:rPr lang="en-GB" sz="1200" dirty="0"/>
              <a:t> </a:t>
            </a:r>
            <a:r>
              <a:rPr lang="en-GB" sz="1200" dirty="0" err="1"/>
              <a:t>na</a:t>
            </a:r>
            <a:r>
              <a:rPr lang="en-GB" sz="1200" dirty="0"/>
              <a:t> </a:t>
            </a:r>
            <a:r>
              <a:rPr lang="en-GB" sz="1200" dirty="0" err="1"/>
              <a:t>stavove</a:t>
            </a:r>
            <a:r>
              <a:rPr lang="en-GB" sz="1200" dirty="0"/>
              <a:t> i </a:t>
            </a:r>
            <a:r>
              <a:rPr lang="en-GB" sz="1200" dirty="0" err="1"/>
              <a:t>zaključke</a:t>
            </a:r>
            <a:r>
              <a:rPr lang="en-GB" sz="1200" dirty="0"/>
              <a:t> </a:t>
            </a:r>
            <a:r>
              <a:rPr lang="en-GB" sz="1200" dirty="0" err="1"/>
              <a:t>stručnog</a:t>
            </a:r>
            <a:r>
              <a:rPr lang="en-GB" sz="1200" dirty="0"/>
              <a:t> </a:t>
            </a:r>
            <a:r>
              <a:rPr lang="en-GB" sz="1200" dirty="0" err="1"/>
              <a:t>povjerenstva</a:t>
            </a:r>
            <a:endParaRPr lang="en-GB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C178F9-260B-431D-A703-AA270C99B403}"/>
              </a:ext>
            </a:extLst>
          </p:cNvPr>
          <p:cNvSpPr txBox="1"/>
          <p:nvPr/>
        </p:nvSpPr>
        <p:spPr>
          <a:xfrm>
            <a:off x="3677346" y="1445477"/>
            <a:ext cx="1825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1200"/>
              <a:t>OCJENE:</a:t>
            </a:r>
          </a:p>
          <a:p>
            <a:pPr marL="171450" indent="-171450" algn="just">
              <a:buFontTx/>
              <a:buChar char="-"/>
            </a:pPr>
            <a:r>
              <a:rPr lang="hr-HR" sz="1200"/>
              <a:t>nije ispunjen</a:t>
            </a:r>
          </a:p>
          <a:p>
            <a:pPr marL="171450" indent="-171450" algn="just">
              <a:buFontTx/>
              <a:buChar char="-"/>
            </a:pPr>
            <a:r>
              <a:rPr lang="hr-HR" sz="1200"/>
              <a:t>djelomično ispunjen</a:t>
            </a:r>
          </a:p>
          <a:p>
            <a:pPr marL="171450" indent="-171450" algn="just">
              <a:buFontTx/>
              <a:buChar char="-"/>
            </a:pPr>
            <a:r>
              <a:rPr lang="hr-HR" sz="1200"/>
              <a:t>u velikoj mjeri spunjen</a:t>
            </a:r>
          </a:p>
          <a:p>
            <a:pPr marL="171450" indent="-171450" algn="just">
              <a:buFontTx/>
              <a:buChar char="-"/>
            </a:pPr>
            <a:r>
              <a:rPr lang="hr-HR" sz="1200"/>
              <a:t>u potpunosti ispunjen</a:t>
            </a:r>
          </a:p>
          <a:p>
            <a:pPr marL="171450" indent="-171450" algn="just">
              <a:buFontTx/>
              <a:buChar char="-"/>
            </a:pPr>
            <a:endParaRPr lang="hr-HR" sz="1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A7BA40-EBEA-4997-BFCF-EBE07658E7B6}"/>
              </a:ext>
            </a:extLst>
          </p:cNvPr>
          <p:cNvSpPr txBox="1"/>
          <p:nvPr/>
        </p:nvSpPr>
        <p:spPr>
          <a:xfrm>
            <a:off x="5935132" y="1501066"/>
            <a:ext cx="1825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/>
              <a:t>OBVEZNI STANDARDI:</a:t>
            </a:r>
          </a:p>
          <a:p>
            <a:pPr marL="171450" indent="-171450" algn="just">
              <a:buFontTx/>
              <a:buChar char="-"/>
            </a:pPr>
            <a:r>
              <a:rPr lang="en-GB" sz="1200" dirty="0"/>
              <a:t>2.1., 2.2.</a:t>
            </a:r>
          </a:p>
          <a:p>
            <a:pPr marL="171450" indent="-171450" algn="just">
              <a:buFontTx/>
              <a:buChar char="-"/>
            </a:pPr>
            <a:r>
              <a:rPr lang="en-GB" sz="1200" dirty="0"/>
              <a:t>4.1., 4.4., 4.5., 4.6.</a:t>
            </a:r>
          </a:p>
        </p:txBody>
      </p:sp>
    </p:spTree>
    <p:extLst>
      <p:ext uri="{BB962C8B-B14F-4D97-AF65-F5344CB8AC3E}">
        <p14:creationId xmlns:p14="http://schemas.microsoft.com/office/powerpoint/2010/main" val="1077104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982AF0-A518-40EC-8F2B-BF5057CFE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u="sng" dirty="0"/>
              <a:t>OCJENJIVANJE STANDARDA</a:t>
            </a:r>
          </a:p>
          <a:p>
            <a:r>
              <a:rPr lang="hr-HR" dirty="0"/>
              <a:t>ako je bilo koji od obveznih standarda (2.1., 2.2., 4.1., 4.4., 4.5. i 4.6.) unutar teme ocijenjen ocjenom </a:t>
            </a:r>
            <a:r>
              <a:rPr lang="hr-HR" i="1" dirty="0">
                <a:solidFill>
                  <a:srgbClr val="FF0000"/>
                </a:solidFill>
              </a:rPr>
              <a:t>nije ispunjen</a:t>
            </a:r>
            <a:r>
              <a:rPr lang="hr-HR" dirty="0"/>
              <a:t>, tema ne može biti ocijenjena ocjenom višom od </a:t>
            </a:r>
            <a:r>
              <a:rPr lang="hr-HR" i="1" u="sng" dirty="0"/>
              <a:t>djelomično ispunjena</a:t>
            </a:r>
            <a:r>
              <a:rPr lang="hr-HR" dirty="0"/>
              <a:t>.</a:t>
            </a:r>
          </a:p>
          <a:p>
            <a:r>
              <a:rPr lang="hr-HR" dirty="0"/>
              <a:t>ako je bilo koji od obveznih standarda  (2.1., 2.2., 4.1., 4.4., 4.5. i 4.6.) unutar teme ocijenjen ocjenom </a:t>
            </a:r>
            <a:r>
              <a:rPr lang="hr-HR" i="1" dirty="0">
                <a:solidFill>
                  <a:srgbClr val="FF0000"/>
                </a:solidFill>
              </a:rPr>
              <a:t>djelomično ispunjen</a:t>
            </a:r>
            <a:r>
              <a:rPr lang="hr-HR" dirty="0"/>
              <a:t>, tema ne može biti ocijenjena ocjenom višom od </a:t>
            </a:r>
            <a:r>
              <a:rPr lang="hr-HR" i="1" u="sng" dirty="0"/>
              <a:t>u velikoj mjeri ispunjena</a:t>
            </a:r>
          </a:p>
          <a:p>
            <a:pPr marL="0" indent="0">
              <a:buNone/>
            </a:pPr>
            <a:endParaRPr lang="en-GB" i="1" u="sng" dirty="0"/>
          </a:p>
          <a:p>
            <a:pPr marL="0" indent="0">
              <a:buNone/>
            </a:pPr>
            <a:r>
              <a:rPr lang="en-GB" u="sng" dirty="0"/>
              <a:t>OCJENJIVANJE TEME</a:t>
            </a:r>
          </a:p>
          <a:p>
            <a:r>
              <a:rPr lang="hr-HR" dirty="0"/>
              <a:t>ako je bilo koja tema ocijenjena ocjenom </a:t>
            </a:r>
            <a:r>
              <a:rPr lang="hr-HR" i="1" dirty="0">
                <a:solidFill>
                  <a:srgbClr val="FF0000"/>
                </a:solidFill>
              </a:rPr>
              <a:t>nije ispunjena</a:t>
            </a:r>
            <a:r>
              <a:rPr lang="hr-HR" dirty="0"/>
              <a:t>, ishod postupka </a:t>
            </a:r>
            <a:r>
              <a:rPr lang="hr-HR" dirty="0" err="1"/>
              <a:t>reakreditacije</a:t>
            </a:r>
            <a:r>
              <a:rPr lang="hr-HR" dirty="0"/>
              <a:t> može biti </a:t>
            </a:r>
            <a:r>
              <a:rPr lang="hr-HR" u="sng" dirty="0">
                <a:solidFill>
                  <a:srgbClr val="C00000"/>
                </a:solidFill>
              </a:rPr>
              <a:t>uskrata dopusnice ili izdavanje pisma očekivanja</a:t>
            </a:r>
            <a:r>
              <a:rPr lang="hr-HR" dirty="0"/>
              <a:t>.</a:t>
            </a:r>
          </a:p>
          <a:p>
            <a:r>
              <a:rPr lang="hr-HR" dirty="0"/>
              <a:t>ako je bilo koja tema ocijenjena ocjenom </a:t>
            </a:r>
            <a:r>
              <a:rPr lang="hr-HR" i="1" dirty="0">
                <a:solidFill>
                  <a:srgbClr val="FF0000"/>
                </a:solidFill>
              </a:rPr>
              <a:t>djelomično ispunjena</a:t>
            </a:r>
            <a:r>
              <a:rPr lang="hr-HR" i="1" dirty="0"/>
              <a:t>,</a:t>
            </a:r>
            <a:r>
              <a:rPr lang="hr-HR" dirty="0"/>
              <a:t> ishod postupka </a:t>
            </a:r>
            <a:r>
              <a:rPr lang="hr-HR" dirty="0" err="1"/>
              <a:t>reakreditacije</a:t>
            </a:r>
            <a:r>
              <a:rPr lang="hr-HR" dirty="0"/>
              <a:t> može biti </a:t>
            </a:r>
            <a:r>
              <a:rPr lang="hr-HR" dirty="0">
                <a:solidFill>
                  <a:srgbClr val="C00000"/>
                </a:solidFill>
              </a:rPr>
              <a:t>izdavanje pisma očekivanja</a:t>
            </a:r>
            <a:r>
              <a:rPr lang="hr-HR" dirty="0"/>
              <a:t>.</a:t>
            </a:r>
          </a:p>
          <a:p>
            <a:r>
              <a:rPr lang="hr-HR" dirty="0"/>
              <a:t>ako su sve teme ocijenjene ocjenom </a:t>
            </a:r>
            <a:r>
              <a:rPr lang="hr-HR" i="1" dirty="0">
                <a:solidFill>
                  <a:srgbClr val="FF0000"/>
                </a:solidFill>
              </a:rPr>
              <a:t>u velikoj mjeri ispunjeno i u potpunosti ispunjeno</a:t>
            </a:r>
            <a:r>
              <a:rPr lang="hr-HR" dirty="0"/>
              <a:t>, ishod je postupka </a:t>
            </a:r>
            <a:r>
              <a:rPr lang="hr-HR" dirty="0">
                <a:solidFill>
                  <a:srgbClr val="C00000"/>
                </a:solidFill>
              </a:rPr>
              <a:t>izdavanje dopusnice</a:t>
            </a:r>
            <a:r>
              <a:rPr lang="hr-HR" dirty="0"/>
              <a:t>; </a:t>
            </a:r>
            <a:r>
              <a:rPr lang="hr-HR" b="1" dirty="0"/>
              <a:t>iznimno</a:t>
            </a:r>
            <a:r>
              <a:rPr lang="hr-HR" dirty="0"/>
              <a:t> ako je jedan ili više obveznih standarda ocijenjen ocjenom </a:t>
            </a:r>
            <a:r>
              <a:rPr lang="hr-HR" i="1" dirty="0">
                <a:solidFill>
                  <a:srgbClr val="FF0000"/>
                </a:solidFill>
              </a:rPr>
              <a:t>djelomično ispunjen</a:t>
            </a:r>
            <a:r>
              <a:rPr lang="hr-HR" dirty="0">
                <a:solidFill>
                  <a:srgbClr val="FF0000"/>
                </a:solidFill>
              </a:rPr>
              <a:t> ili </a:t>
            </a:r>
            <a:r>
              <a:rPr lang="hr-HR" i="1" dirty="0">
                <a:solidFill>
                  <a:srgbClr val="FF0000"/>
                </a:solidFill>
              </a:rPr>
              <a:t>nije ispunjen</a:t>
            </a:r>
            <a:r>
              <a:rPr lang="hr-HR" dirty="0"/>
              <a:t>, ishod postupka u tom slučaju može biti izdavanje </a:t>
            </a:r>
            <a:r>
              <a:rPr lang="hr-HR" dirty="0">
                <a:solidFill>
                  <a:srgbClr val="C00000"/>
                </a:solidFill>
              </a:rPr>
              <a:t>pisma očekivanja</a:t>
            </a:r>
            <a:r>
              <a:rPr lang="hr-HR" dirty="0"/>
              <a:t>.</a:t>
            </a:r>
          </a:p>
          <a:p>
            <a:endParaRPr lang="hr-HR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42F559-2A1B-4AE7-AC0F-AC66440A3DB6}"/>
              </a:ext>
            </a:extLst>
          </p:cNvPr>
          <p:cNvSpPr/>
          <p:nvPr/>
        </p:nvSpPr>
        <p:spPr>
          <a:xfrm>
            <a:off x="431032" y="366593"/>
            <a:ext cx="2883866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700" b="1" dirty="0" err="1">
                <a:solidFill>
                  <a:schemeClr val="bg1"/>
                </a:solidFill>
                <a:ea typeface="+mj-ea"/>
                <a:cs typeface="+mj-cs"/>
              </a:rPr>
              <a:t>Način</a:t>
            </a:r>
            <a:r>
              <a:rPr lang="en-GB" sz="2700" b="1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GB" sz="2700" b="1" dirty="0" err="1">
                <a:solidFill>
                  <a:schemeClr val="bg1"/>
                </a:solidFill>
                <a:ea typeface="+mj-ea"/>
                <a:cs typeface="+mj-cs"/>
              </a:rPr>
              <a:t>ocjenjivanja</a:t>
            </a:r>
            <a:r>
              <a:rPr lang="en-GB" sz="2700" b="1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455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en-GB" sz="2700" dirty="0" err="1"/>
              <a:t>Prijedlog</a:t>
            </a:r>
            <a:r>
              <a:rPr lang="en-GB" sz="2700" dirty="0"/>
              <a:t> </a:t>
            </a:r>
            <a:r>
              <a:rPr lang="en-GB" sz="2700" dirty="0" err="1"/>
              <a:t>Akreditacijskog</a:t>
            </a:r>
            <a:r>
              <a:rPr lang="en-GB" sz="2700" dirty="0"/>
              <a:t> </a:t>
            </a:r>
            <a:r>
              <a:rPr lang="en-GB" sz="2700" dirty="0" err="1"/>
              <a:t>savjeta</a:t>
            </a:r>
            <a:r>
              <a:rPr lang="hr-HR" sz="2700" dirty="0"/>
              <a:t> i </a:t>
            </a:r>
            <a:r>
              <a:rPr lang="hr-HR" sz="2700"/>
              <a:t>AZVO odluka</a:t>
            </a:r>
            <a:endParaRPr lang="hr-HR" sz="2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663FC-6379-43EF-BB3A-F01FEB157E96}"/>
              </a:ext>
            </a:extLst>
          </p:cNvPr>
          <p:cNvSpPr/>
          <p:nvPr/>
        </p:nvSpPr>
        <p:spPr>
          <a:xfrm>
            <a:off x="58582" y="2919369"/>
            <a:ext cx="830143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Završno</a:t>
            </a:r>
            <a:r>
              <a:rPr lang="en-GB" sz="1200" dirty="0"/>
              <a:t> </a:t>
            </a:r>
            <a:r>
              <a:rPr lang="en-GB" sz="1200" dirty="0" err="1"/>
              <a:t>izvješće</a:t>
            </a:r>
            <a:endParaRPr lang="en-GB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980414-1106-4540-9D67-F03D52949A1D}"/>
              </a:ext>
            </a:extLst>
          </p:cNvPr>
          <p:cNvSpPr/>
          <p:nvPr/>
        </p:nvSpPr>
        <p:spPr>
          <a:xfrm>
            <a:off x="1326935" y="2906999"/>
            <a:ext cx="1042882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Akreditacijski</a:t>
            </a:r>
            <a:r>
              <a:rPr lang="en-GB" sz="1200" dirty="0"/>
              <a:t> </a:t>
            </a:r>
            <a:r>
              <a:rPr lang="en-GB" sz="1200" dirty="0" err="1"/>
              <a:t>savjet</a:t>
            </a:r>
            <a:endParaRPr lang="en-GB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BAB71-AA15-4554-8C5C-FAE734B8F155}"/>
              </a:ext>
            </a:extLst>
          </p:cNvPr>
          <p:cNvSpPr/>
          <p:nvPr/>
        </p:nvSpPr>
        <p:spPr>
          <a:xfrm>
            <a:off x="3825379" y="2919369"/>
            <a:ext cx="1468073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Obrazloženi</a:t>
            </a:r>
            <a:r>
              <a:rPr lang="en-GB" sz="1200" dirty="0"/>
              <a:t> </a:t>
            </a:r>
            <a:r>
              <a:rPr lang="en-GB" sz="1200" dirty="0" err="1"/>
              <a:t>prijedlog</a:t>
            </a:r>
            <a:endParaRPr lang="en-GB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02A0-E6AE-48F0-8DFF-2295029D5791}"/>
              </a:ext>
            </a:extLst>
          </p:cNvPr>
          <p:cNvSpPr/>
          <p:nvPr/>
        </p:nvSpPr>
        <p:spPr>
          <a:xfrm>
            <a:off x="6008574" y="2906999"/>
            <a:ext cx="1468073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AZVO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2F06A-EFA8-4130-BD06-18B803A9EB81}"/>
              </a:ext>
            </a:extLst>
          </p:cNvPr>
          <p:cNvSpPr/>
          <p:nvPr/>
        </p:nvSpPr>
        <p:spPr>
          <a:xfrm>
            <a:off x="6008574" y="4535877"/>
            <a:ext cx="1677798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Povjerenstvo</a:t>
            </a:r>
            <a:r>
              <a:rPr lang="en-GB" sz="1200" dirty="0"/>
              <a:t> za </a:t>
            </a:r>
            <a:r>
              <a:rPr lang="en-GB" sz="1200" dirty="0" err="1"/>
              <a:t>prigovor</a:t>
            </a:r>
            <a:endParaRPr lang="en-GB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674AA7-44C8-4DE2-81DA-9EB486A213E1}"/>
              </a:ext>
            </a:extLst>
          </p:cNvPr>
          <p:cNvSpPr/>
          <p:nvPr/>
        </p:nvSpPr>
        <p:spPr>
          <a:xfrm>
            <a:off x="3772251" y="4559089"/>
            <a:ext cx="1468072" cy="74149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Visoko</a:t>
            </a:r>
            <a:r>
              <a:rPr lang="en-GB" sz="1200" dirty="0"/>
              <a:t> </a:t>
            </a:r>
            <a:r>
              <a:rPr lang="en-GB" sz="1200" dirty="0" err="1"/>
              <a:t>učilište</a:t>
            </a:r>
            <a:endParaRPr lang="en-GB" sz="12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32DB6C-1ECA-485B-8132-5E5AF69A6779}"/>
              </a:ext>
            </a:extLst>
          </p:cNvPr>
          <p:cNvCxnSpPr>
            <a:cxnSpLocks/>
          </p:cNvCxnSpPr>
          <p:nvPr/>
        </p:nvCxnSpPr>
        <p:spPr>
          <a:xfrm>
            <a:off x="2573867" y="3208789"/>
            <a:ext cx="844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453D0BA-F114-4C35-A4D7-0700E11DBFAF}"/>
              </a:ext>
            </a:extLst>
          </p:cNvPr>
          <p:cNvSpPr/>
          <p:nvPr/>
        </p:nvSpPr>
        <p:spPr>
          <a:xfrm>
            <a:off x="3246537" y="1266225"/>
            <a:ext cx="2625755" cy="98570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200" dirty="0"/>
              <a:t>AS UTVRĐUJE:</a:t>
            </a:r>
          </a:p>
          <a:p>
            <a:pPr marL="228600" indent="-228600" algn="just">
              <a:buAutoNum type="arabicPeriod"/>
            </a:pPr>
            <a:r>
              <a:rPr lang="hr-HR" sz="1200" dirty="0"/>
              <a:t>I</a:t>
            </a:r>
            <a:r>
              <a:rPr lang="en-GB" sz="1200" dirty="0" err="1"/>
              <a:t>spunjava</a:t>
            </a:r>
            <a:r>
              <a:rPr lang="en-GB" sz="1200" dirty="0"/>
              <a:t> </a:t>
            </a:r>
            <a:r>
              <a:rPr lang="en-GB" sz="1200" dirty="0" err="1"/>
              <a:t>kriterije</a:t>
            </a:r>
            <a:r>
              <a:rPr lang="en-GB" sz="1200" dirty="0"/>
              <a:t> za rad V</a:t>
            </a:r>
            <a:r>
              <a:rPr lang="hr-HR" sz="1200" dirty="0"/>
              <a:t>U-a.</a:t>
            </a:r>
            <a:endParaRPr lang="en-GB" sz="1200" dirty="0"/>
          </a:p>
          <a:p>
            <a:pPr marL="228600" indent="-228600" algn="just">
              <a:buAutoNum type="arabicPeriod"/>
            </a:pPr>
            <a:r>
              <a:rPr lang="hr-HR" sz="1200" dirty="0" err="1"/>
              <a:t>P</a:t>
            </a:r>
            <a:r>
              <a:rPr lang="en-GB" sz="1200" dirty="0" err="1"/>
              <a:t>oduzeti</a:t>
            </a:r>
            <a:r>
              <a:rPr lang="en-GB" sz="1200" dirty="0"/>
              <a:t> </a:t>
            </a:r>
            <a:r>
              <a:rPr lang="en-GB" sz="1200" dirty="0" err="1"/>
              <a:t>određene</a:t>
            </a:r>
            <a:r>
              <a:rPr lang="en-GB" sz="1200" dirty="0"/>
              <a:t> </a:t>
            </a:r>
            <a:r>
              <a:rPr lang="en-GB" sz="1200" dirty="0" err="1"/>
              <a:t>mjere</a:t>
            </a:r>
            <a:r>
              <a:rPr lang="hr-HR" sz="1200" dirty="0"/>
              <a:t>.</a:t>
            </a:r>
            <a:endParaRPr lang="en-GB" sz="1200" dirty="0"/>
          </a:p>
          <a:p>
            <a:pPr marL="228600" indent="-228600" algn="just">
              <a:buAutoNum type="arabicPeriod"/>
            </a:pPr>
            <a:r>
              <a:rPr lang="hr-HR" sz="1200" dirty="0"/>
              <a:t>N</a:t>
            </a:r>
            <a:r>
              <a:rPr lang="en-GB" sz="1200" dirty="0"/>
              <a:t>e </a:t>
            </a:r>
            <a:r>
              <a:rPr lang="en-GB" sz="1200" dirty="0" err="1"/>
              <a:t>ispunjava</a:t>
            </a:r>
            <a:r>
              <a:rPr lang="en-GB" sz="1200" dirty="0"/>
              <a:t> </a:t>
            </a:r>
            <a:r>
              <a:rPr lang="en-GB" sz="1200" dirty="0" err="1"/>
              <a:t>kriterije</a:t>
            </a:r>
            <a:r>
              <a:rPr lang="en-GB" sz="1200" dirty="0"/>
              <a:t> za rad V</a:t>
            </a:r>
            <a:r>
              <a:rPr lang="hr-HR" sz="1200" dirty="0"/>
              <a:t>U-a.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745D20-F483-4577-B077-D1C5D586369B}"/>
              </a:ext>
            </a:extLst>
          </p:cNvPr>
          <p:cNvSpPr txBox="1"/>
          <p:nvPr/>
        </p:nvSpPr>
        <p:spPr>
          <a:xfrm>
            <a:off x="2305033" y="3317846"/>
            <a:ext cx="1467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6 </a:t>
            </a:r>
            <a:r>
              <a:rPr lang="en-GB" sz="1200" dirty="0" err="1"/>
              <a:t>mj</a:t>
            </a:r>
            <a:r>
              <a:rPr lang="en-GB" sz="1200" dirty="0"/>
              <a:t>. od </a:t>
            </a:r>
            <a:r>
              <a:rPr lang="en-GB" sz="1200" dirty="0" err="1"/>
              <a:t>prvog</a:t>
            </a:r>
            <a:r>
              <a:rPr lang="en-GB" sz="1200" dirty="0"/>
              <a:t> dana </a:t>
            </a:r>
            <a:r>
              <a:rPr lang="en-GB" sz="1200" dirty="0" err="1"/>
              <a:t>posjeta</a:t>
            </a:r>
            <a:r>
              <a:rPr lang="en-GB" sz="1200" dirty="0"/>
              <a:t> </a:t>
            </a:r>
            <a:r>
              <a:rPr lang="en-GB" sz="1200" dirty="0" err="1"/>
              <a:t>stručnog</a:t>
            </a:r>
            <a:r>
              <a:rPr lang="en-GB" sz="1200" dirty="0"/>
              <a:t> </a:t>
            </a:r>
            <a:r>
              <a:rPr lang="en-GB" sz="1200" dirty="0" err="1"/>
              <a:t>povjerenstva</a:t>
            </a:r>
            <a:r>
              <a:rPr lang="en-GB" sz="1200" dirty="0"/>
              <a:t> VU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B7C9B4-A0FB-4F7F-AD59-F65CDB8C5172}"/>
              </a:ext>
            </a:extLst>
          </p:cNvPr>
          <p:cNvSpPr/>
          <p:nvPr/>
        </p:nvSpPr>
        <p:spPr>
          <a:xfrm>
            <a:off x="8454623" y="3762135"/>
            <a:ext cx="2004971" cy="79695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Rješenje</a:t>
            </a:r>
            <a:r>
              <a:rPr lang="en-GB" sz="1200" dirty="0"/>
              <a:t> o </a:t>
            </a:r>
            <a:r>
              <a:rPr lang="en-GB" sz="1200" dirty="0" err="1"/>
              <a:t>izdavanju</a:t>
            </a:r>
            <a:r>
              <a:rPr lang="en-GB" sz="1200" dirty="0"/>
              <a:t> </a:t>
            </a:r>
            <a:r>
              <a:rPr lang="en-GB" sz="1200" dirty="0" err="1"/>
              <a:t>dopusnice</a:t>
            </a:r>
            <a:endParaRPr lang="en-GB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A4ADD1-F336-4624-A0A2-B4038CE57EB8}"/>
              </a:ext>
            </a:extLst>
          </p:cNvPr>
          <p:cNvSpPr/>
          <p:nvPr/>
        </p:nvSpPr>
        <p:spPr>
          <a:xfrm>
            <a:off x="8467207" y="2810312"/>
            <a:ext cx="1979802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Rješenje</a:t>
            </a:r>
            <a:r>
              <a:rPr lang="en-GB" sz="1200" dirty="0"/>
              <a:t> o </a:t>
            </a:r>
            <a:r>
              <a:rPr lang="en-GB" sz="1200" dirty="0" err="1"/>
              <a:t>izdavanju</a:t>
            </a:r>
            <a:r>
              <a:rPr lang="en-GB" sz="1200" dirty="0"/>
              <a:t> </a:t>
            </a:r>
            <a:r>
              <a:rPr lang="en-GB" sz="1200" dirty="0" err="1"/>
              <a:t>pisma</a:t>
            </a:r>
            <a:r>
              <a:rPr lang="en-GB" sz="1200" dirty="0"/>
              <a:t> </a:t>
            </a:r>
            <a:r>
              <a:rPr lang="en-GB" sz="1200" dirty="0" err="1"/>
              <a:t>očekivanja</a:t>
            </a:r>
            <a:endParaRPr lang="en-GB" sz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DFEC17-6906-4D0A-8FE4-6A16E39E2F17}"/>
              </a:ext>
            </a:extLst>
          </p:cNvPr>
          <p:cNvSpPr/>
          <p:nvPr/>
        </p:nvSpPr>
        <p:spPr>
          <a:xfrm>
            <a:off x="8454623" y="1858489"/>
            <a:ext cx="2004971" cy="796954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Rješenje</a:t>
            </a:r>
            <a:r>
              <a:rPr lang="en-GB" sz="1200" dirty="0"/>
              <a:t> o </a:t>
            </a:r>
            <a:r>
              <a:rPr lang="en-GB" sz="1200" dirty="0" err="1"/>
              <a:t>ukidanju</a:t>
            </a:r>
            <a:r>
              <a:rPr lang="en-GB" sz="1200" dirty="0"/>
              <a:t> </a:t>
            </a:r>
            <a:r>
              <a:rPr lang="en-GB" sz="1200" dirty="0" err="1"/>
              <a:t>dopusnice</a:t>
            </a:r>
            <a:r>
              <a:rPr lang="en-GB" sz="1200" dirty="0"/>
              <a:t> za rad i/</a:t>
            </a:r>
            <a:r>
              <a:rPr lang="en-GB" sz="1200" dirty="0" err="1"/>
              <a:t>ili</a:t>
            </a:r>
            <a:r>
              <a:rPr lang="en-GB" sz="1200" dirty="0"/>
              <a:t> </a:t>
            </a:r>
            <a:r>
              <a:rPr lang="en-GB" sz="1200" dirty="0" err="1"/>
              <a:t>ukidanju</a:t>
            </a:r>
            <a:r>
              <a:rPr lang="en-GB" sz="1200" dirty="0"/>
              <a:t> </a:t>
            </a:r>
            <a:r>
              <a:rPr lang="en-GB" sz="1200" dirty="0" err="1"/>
              <a:t>dopusnice</a:t>
            </a:r>
            <a:r>
              <a:rPr lang="en-GB" sz="1200" dirty="0"/>
              <a:t> za </a:t>
            </a:r>
            <a:r>
              <a:rPr lang="en-GB" sz="1200" dirty="0" err="1"/>
              <a:t>izvođenje</a:t>
            </a:r>
            <a:r>
              <a:rPr lang="en-GB" sz="1200" dirty="0"/>
              <a:t> </a:t>
            </a:r>
            <a:r>
              <a:rPr lang="en-GB" sz="1200" dirty="0" err="1"/>
              <a:t>studija</a:t>
            </a:r>
            <a:endParaRPr lang="en-GB" sz="12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2B9E7D2-1FC1-4D83-9743-C60797F5129A}"/>
              </a:ext>
            </a:extLst>
          </p:cNvPr>
          <p:cNvSpPr/>
          <p:nvPr/>
        </p:nvSpPr>
        <p:spPr>
          <a:xfrm>
            <a:off x="10951007" y="2616003"/>
            <a:ext cx="1115736" cy="11855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Upravni</a:t>
            </a:r>
            <a:r>
              <a:rPr lang="en-GB" sz="1200" dirty="0"/>
              <a:t> </a:t>
            </a:r>
            <a:r>
              <a:rPr lang="en-GB" sz="1200" dirty="0" err="1"/>
              <a:t>spor</a:t>
            </a:r>
            <a:endParaRPr lang="en-GB" sz="12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1E68AF-AAFD-4741-BD0B-FF392542E1C6}"/>
              </a:ext>
            </a:extLst>
          </p:cNvPr>
          <p:cNvCxnSpPr>
            <a:cxnSpLocks/>
          </p:cNvCxnSpPr>
          <p:nvPr/>
        </p:nvCxnSpPr>
        <p:spPr>
          <a:xfrm>
            <a:off x="5293452" y="4929838"/>
            <a:ext cx="6007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B0ACD99-1995-4D7B-A031-1C953473A6EF}"/>
              </a:ext>
            </a:extLst>
          </p:cNvPr>
          <p:cNvSpPr txBox="1"/>
          <p:nvPr/>
        </p:nvSpPr>
        <p:spPr>
          <a:xfrm rot="10800000" flipV="1">
            <a:off x="5200981" y="4926256"/>
            <a:ext cx="715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30 dana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5D1B1F-628E-44BC-9FBA-5306D9DEE4D2}"/>
              </a:ext>
            </a:extLst>
          </p:cNvPr>
          <p:cNvCxnSpPr/>
          <p:nvPr/>
        </p:nvCxnSpPr>
        <p:spPr>
          <a:xfrm flipV="1">
            <a:off x="6847473" y="3842158"/>
            <a:ext cx="0" cy="503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880CDE6-5F7D-42D9-B2B0-6E2FDC6A26ED}"/>
              </a:ext>
            </a:extLst>
          </p:cNvPr>
          <p:cNvSpPr txBox="1"/>
          <p:nvPr/>
        </p:nvSpPr>
        <p:spPr>
          <a:xfrm>
            <a:off x="6189960" y="4018805"/>
            <a:ext cx="715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15 dana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D22D4CD-98F3-40B1-9698-7FD126948E09}"/>
              </a:ext>
            </a:extLst>
          </p:cNvPr>
          <p:cNvCxnSpPr/>
          <p:nvPr/>
        </p:nvCxnSpPr>
        <p:spPr>
          <a:xfrm flipV="1">
            <a:off x="7686372" y="2701255"/>
            <a:ext cx="576784" cy="218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7BBE7B-A03A-4EAD-8A6C-D357302040A3}"/>
              </a:ext>
            </a:extLst>
          </p:cNvPr>
          <p:cNvCxnSpPr/>
          <p:nvPr/>
        </p:nvCxnSpPr>
        <p:spPr>
          <a:xfrm>
            <a:off x="7686372" y="3305476"/>
            <a:ext cx="5767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D74BACE-ACC3-42BA-B215-C8DCF77783A6}"/>
              </a:ext>
            </a:extLst>
          </p:cNvPr>
          <p:cNvCxnSpPr/>
          <p:nvPr/>
        </p:nvCxnSpPr>
        <p:spPr>
          <a:xfrm>
            <a:off x="7686372" y="3703953"/>
            <a:ext cx="509672" cy="272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1D01E97-ED58-4E0C-BD01-D65B88ADD609}"/>
              </a:ext>
            </a:extLst>
          </p:cNvPr>
          <p:cNvSpPr txBox="1"/>
          <p:nvPr/>
        </p:nvSpPr>
        <p:spPr>
          <a:xfrm>
            <a:off x="7654132" y="3015547"/>
            <a:ext cx="78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30 dana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BF3084-7817-402E-BE5F-7A48CB90FFBF}"/>
              </a:ext>
            </a:extLst>
          </p:cNvPr>
          <p:cNvCxnSpPr>
            <a:cxnSpLocks/>
          </p:cNvCxnSpPr>
          <p:nvPr/>
        </p:nvCxnSpPr>
        <p:spPr>
          <a:xfrm>
            <a:off x="963411" y="3292546"/>
            <a:ext cx="3103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315A796-8A68-4F14-B251-A3993B0C3827}"/>
              </a:ext>
            </a:extLst>
          </p:cNvPr>
          <p:cNvCxnSpPr/>
          <p:nvPr/>
        </p:nvCxnSpPr>
        <p:spPr>
          <a:xfrm>
            <a:off x="4559415" y="3894334"/>
            <a:ext cx="0" cy="478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>
            <a:off x="5418667" y="3229198"/>
            <a:ext cx="4755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FA63136-27EF-4994-BBAA-D7B0FC28D98C}"/>
              </a:ext>
            </a:extLst>
          </p:cNvPr>
          <p:cNvCxnSpPr/>
          <p:nvPr/>
        </p:nvCxnSpPr>
        <p:spPr>
          <a:xfrm flipV="1">
            <a:off x="4506287" y="2397963"/>
            <a:ext cx="0" cy="360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C5147AB-AD5D-4211-B454-832EBF222AB8}"/>
              </a:ext>
            </a:extLst>
          </p:cNvPr>
          <p:cNvSpPr txBox="1"/>
          <p:nvPr/>
        </p:nvSpPr>
        <p:spPr>
          <a:xfrm>
            <a:off x="5278268" y="3241286"/>
            <a:ext cx="715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AS </a:t>
            </a:r>
            <a:r>
              <a:rPr lang="en-GB" sz="1200" dirty="0" err="1"/>
              <a:t>predlaže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18955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2515" y="320540"/>
            <a:ext cx="9915447" cy="534838"/>
          </a:xfrm>
        </p:spPr>
        <p:txBody>
          <a:bodyPr>
            <a:normAutofit/>
          </a:bodyPr>
          <a:lstStyle/>
          <a:p>
            <a:r>
              <a:rPr lang="en-GB" sz="2700" dirty="0" err="1"/>
              <a:t>Naknadno</a:t>
            </a:r>
            <a:r>
              <a:rPr lang="en-GB" sz="2700" dirty="0"/>
              <a:t> </a:t>
            </a:r>
            <a:r>
              <a:rPr lang="en-GB" sz="2700" dirty="0" err="1"/>
              <a:t>praćenje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135780"/>
            <a:ext cx="11164388" cy="4909419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spcAft>
                <a:spcPts val="1000"/>
              </a:spcAft>
              <a:buNone/>
            </a:pPr>
            <a:r>
              <a:rPr lang="en-GB" sz="2000" b="1" u="sng" dirty="0" err="1"/>
              <a:t>Naknadno</a:t>
            </a:r>
            <a:r>
              <a:rPr lang="en-GB" sz="2000" b="1" u="sng" dirty="0"/>
              <a:t> </a:t>
            </a:r>
            <a:r>
              <a:rPr lang="en-GB" sz="2000" b="1" u="sng" dirty="0" err="1"/>
              <a:t>praćenje</a:t>
            </a:r>
            <a:r>
              <a:rPr lang="en-GB" sz="2000" b="1" u="sng" dirty="0"/>
              <a:t> u </a:t>
            </a:r>
            <a:r>
              <a:rPr lang="en-GB" sz="2000" b="1" u="sng" dirty="0" err="1"/>
              <a:t>slučaju</a:t>
            </a:r>
            <a:r>
              <a:rPr lang="en-GB" sz="2000" b="1" u="sng" dirty="0"/>
              <a:t> </a:t>
            </a:r>
            <a:r>
              <a:rPr lang="en-GB" sz="2000" b="1" u="sng" dirty="0" err="1"/>
              <a:t>izdavanja</a:t>
            </a:r>
            <a:r>
              <a:rPr lang="en-GB" sz="2000" b="1" u="sng" dirty="0"/>
              <a:t> </a:t>
            </a:r>
            <a:r>
              <a:rPr lang="en-GB" sz="2000" b="1" u="sng" dirty="0" err="1"/>
              <a:t>pisma</a:t>
            </a:r>
            <a:r>
              <a:rPr lang="en-GB" sz="2000" b="1" u="sng" dirty="0"/>
              <a:t> </a:t>
            </a:r>
            <a:r>
              <a:rPr lang="en-GB" sz="2000" b="1" u="sng" dirty="0" err="1"/>
              <a:t>očekivanja</a:t>
            </a:r>
            <a:endParaRPr lang="en-GB" sz="2000" b="1" u="sng" dirty="0"/>
          </a:p>
          <a:p>
            <a:pPr lvl="0" algn="just">
              <a:spcAft>
                <a:spcPts val="1000"/>
              </a:spcAft>
              <a:buFontTx/>
              <a:buChar char="-"/>
            </a:pPr>
            <a:r>
              <a:rPr lang="en-GB" sz="2000" dirty="0" err="1"/>
              <a:t>Izrada</a:t>
            </a:r>
            <a:r>
              <a:rPr lang="en-GB" sz="2000" dirty="0"/>
              <a:t> </a:t>
            </a:r>
            <a:r>
              <a:rPr lang="en-GB" sz="2000" dirty="0" err="1"/>
              <a:t>akcijskog</a:t>
            </a:r>
            <a:r>
              <a:rPr lang="en-GB" sz="2000" dirty="0"/>
              <a:t> plana s </a:t>
            </a:r>
            <a:r>
              <a:rPr lang="en-GB" sz="2000" dirty="0" err="1"/>
              <a:t>rokovima</a:t>
            </a:r>
            <a:r>
              <a:rPr lang="en-GB" sz="2000" dirty="0"/>
              <a:t> i </a:t>
            </a:r>
            <a:r>
              <a:rPr lang="en-GB" sz="2000" dirty="0" err="1"/>
              <a:t>aktivnostima</a:t>
            </a:r>
            <a:r>
              <a:rPr lang="en-GB" sz="2000" dirty="0"/>
              <a:t>  u </a:t>
            </a:r>
            <a:r>
              <a:rPr lang="en-GB" sz="2000" dirty="0" err="1"/>
              <a:t>roku</a:t>
            </a:r>
            <a:r>
              <a:rPr lang="en-GB" sz="2000" dirty="0"/>
              <a:t> od 3 </a:t>
            </a:r>
            <a:r>
              <a:rPr lang="en-GB" sz="2000" dirty="0" err="1"/>
              <a:t>mjeseca</a:t>
            </a:r>
            <a:r>
              <a:rPr lang="en-GB" sz="2000" dirty="0"/>
              <a:t> od </a:t>
            </a:r>
            <a:r>
              <a:rPr lang="en-GB" sz="2000" dirty="0" err="1"/>
              <a:t>izdavanja</a:t>
            </a:r>
            <a:r>
              <a:rPr lang="en-GB" sz="2000" dirty="0"/>
              <a:t> </a:t>
            </a:r>
            <a:r>
              <a:rPr lang="en-GB" sz="2000" dirty="0" err="1"/>
              <a:t>pisma</a:t>
            </a:r>
            <a:r>
              <a:rPr lang="en-GB" sz="2000" dirty="0"/>
              <a:t> </a:t>
            </a:r>
            <a:r>
              <a:rPr lang="en-GB" sz="2000" dirty="0" err="1"/>
              <a:t>očekivanja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r>
              <a:rPr lang="en-GB" sz="2000" dirty="0"/>
              <a:t>AS u </a:t>
            </a:r>
            <a:r>
              <a:rPr lang="en-GB" sz="2000" dirty="0" err="1"/>
              <a:t>roku</a:t>
            </a:r>
            <a:r>
              <a:rPr lang="en-GB" sz="2000" dirty="0"/>
              <a:t> od 30 dana </a:t>
            </a:r>
            <a:r>
              <a:rPr lang="en-GB" sz="2000" dirty="0" err="1"/>
              <a:t>odlučuje</a:t>
            </a:r>
            <a:r>
              <a:rPr lang="en-GB" sz="2000" dirty="0"/>
              <a:t> o </a:t>
            </a:r>
            <a:r>
              <a:rPr lang="en-GB" sz="2000" dirty="0" err="1"/>
              <a:t>osnovanosti</a:t>
            </a:r>
            <a:r>
              <a:rPr lang="en-GB" sz="2000" dirty="0"/>
              <a:t> </a:t>
            </a:r>
            <a:r>
              <a:rPr lang="en-GB" sz="2000" dirty="0" err="1"/>
              <a:t>predloženih</a:t>
            </a:r>
            <a:r>
              <a:rPr lang="en-GB" sz="2000" dirty="0"/>
              <a:t> </a:t>
            </a:r>
            <a:r>
              <a:rPr lang="en-GB" sz="2000" dirty="0" err="1"/>
              <a:t>aktivnosti</a:t>
            </a:r>
            <a:r>
              <a:rPr lang="en-GB" sz="2000" dirty="0"/>
              <a:t> </a:t>
            </a:r>
            <a:r>
              <a:rPr lang="en-GB" sz="2000" dirty="0" err="1"/>
              <a:t>te</a:t>
            </a:r>
            <a:r>
              <a:rPr lang="en-GB" sz="2000" dirty="0"/>
              <a:t> </a:t>
            </a:r>
            <a:r>
              <a:rPr lang="en-GB" sz="2000" dirty="0" err="1"/>
              <a:t>može</a:t>
            </a:r>
            <a:r>
              <a:rPr lang="en-GB" sz="2000" dirty="0"/>
              <a:t> u </a:t>
            </a:r>
            <a:r>
              <a:rPr lang="en-GB" sz="2000" dirty="0" err="1"/>
              <a:t>slučaju</a:t>
            </a:r>
            <a:r>
              <a:rPr lang="en-GB" sz="2000" dirty="0"/>
              <a:t> da VU ne </a:t>
            </a:r>
            <a:r>
              <a:rPr lang="en-GB" sz="2000" dirty="0" err="1"/>
              <a:t>provodi</a:t>
            </a:r>
            <a:r>
              <a:rPr lang="en-GB" sz="2000" dirty="0"/>
              <a:t> </a:t>
            </a:r>
            <a:r>
              <a:rPr lang="en-GB" sz="2000" dirty="0" err="1"/>
              <a:t>aktivnosti</a:t>
            </a:r>
            <a:r>
              <a:rPr lang="en-GB" sz="2000" dirty="0"/>
              <a:t> u </a:t>
            </a:r>
            <a:r>
              <a:rPr lang="en-GB" sz="2000" dirty="0" err="1"/>
              <a:t>skladu</a:t>
            </a:r>
            <a:r>
              <a:rPr lang="en-GB" sz="2000" dirty="0"/>
              <a:t> s </a:t>
            </a:r>
            <a:r>
              <a:rPr lang="en-GB" sz="2000" dirty="0" err="1"/>
              <a:t>rokovima</a:t>
            </a:r>
            <a:r>
              <a:rPr lang="en-GB" sz="2000" dirty="0"/>
              <a:t> i </a:t>
            </a:r>
            <a:r>
              <a:rPr lang="en-GB" sz="2000" dirty="0" err="1"/>
              <a:t>iskazanim</a:t>
            </a:r>
            <a:r>
              <a:rPr lang="en-GB" sz="2000" dirty="0"/>
              <a:t> </a:t>
            </a:r>
            <a:r>
              <a:rPr lang="en-GB" sz="2000" dirty="0" err="1"/>
              <a:t>pokazateljima</a:t>
            </a:r>
            <a:r>
              <a:rPr lang="en-GB" sz="2000" dirty="0"/>
              <a:t> </a:t>
            </a:r>
            <a:r>
              <a:rPr lang="en-GB" sz="2000" dirty="0" err="1"/>
              <a:t>obrazloženim</a:t>
            </a:r>
            <a:r>
              <a:rPr lang="en-GB" sz="2000" dirty="0"/>
              <a:t> </a:t>
            </a:r>
            <a:r>
              <a:rPr lang="en-GB" sz="2000" dirty="0" err="1"/>
              <a:t>prijedlogom</a:t>
            </a:r>
            <a:r>
              <a:rPr lang="en-GB" sz="2000" dirty="0"/>
              <a:t> </a:t>
            </a:r>
            <a:r>
              <a:rPr lang="en-GB" sz="2000" dirty="0" err="1"/>
              <a:t>predložiti</a:t>
            </a:r>
            <a:r>
              <a:rPr lang="en-GB" sz="2000" dirty="0"/>
              <a:t> </a:t>
            </a:r>
            <a:r>
              <a:rPr lang="en-GB" sz="2000" dirty="0" err="1"/>
              <a:t>Agenciji</a:t>
            </a:r>
            <a:r>
              <a:rPr lang="en-GB" sz="2000" dirty="0"/>
              <a:t> </a:t>
            </a:r>
            <a:r>
              <a:rPr lang="en-GB" sz="2000" dirty="0" err="1"/>
              <a:t>ukidanje</a:t>
            </a:r>
            <a:r>
              <a:rPr lang="en-GB" sz="2000" dirty="0"/>
              <a:t> </a:t>
            </a:r>
            <a:r>
              <a:rPr lang="en-GB" sz="2000" dirty="0" err="1"/>
              <a:t>dopusnice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marL="0" indent="0" algn="just">
              <a:spcAft>
                <a:spcPts val="1000"/>
              </a:spcAft>
              <a:buNone/>
            </a:pPr>
            <a:r>
              <a:rPr lang="en-GB" sz="2000" b="1" u="sng" dirty="0" err="1"/>
              <a:t>Naknadno</a:t>
            </a:r>
            <a:r>
              <a:rPr lang="en-GB" sz="2000" b="1" u="sng" dirty="0"/>
              <a:t> </a:t>
            </a:r>
            <a:r>
              <a:rPr lang="en-GB" sz="2000" b="1" u="sng" dirty="0" err="1"/>
              <a:t>praćenje</a:t>
            </a:r>
            <a:r>
              <a:rPr lang="en-GB" sz="2000" b="1" u="sng" dirty="0"/>
              <a:t> u </a:t>
            </a:r>
            <a:r>
              <a:rPr lang="en-GB" sz="2000" b="1" u="sng" dirty="0" err="1"/>
              <a:t>slučaju</a:t>
            </a:r>
            <a:r>
              <a:rPr lang="en-GB" sz="2000" b="1" u="sng" dirty="0"/>
              <a:t> </a:t>
            </a:r>
            <a:r>
              <a:rPr lang="en-GB" sz="2000" b="1" u="sng" dirty="0" err="1"/>
              <a:t>izdavanja</a:t>
            </a:r>
            <a:r>
              <a:rPr lang="en-GB" sz="2000" b="1" u="sng" dirty="0"/>
              <a:t> </a:t>
            </a:r>
            <a:r>
              <a:rPr lang="en-GB" sz="2000" b="1" u="sng" dirty="0" err="1"/>
              <a:t>dopusnice</a:t>
            </a:r>
            <a:endParaRPr lang="en-GB" sz="2000" b="1" u="sng" dirty="0"/>
          </a:p>
          <a:p>
            <a:pPr algn="just">
              <a:spcAft>
                <a:spcPts val="1000"/>
              </a:spcAft>
              <a:buFontTx/>
              <a:buChar char="-"/>
            </a:pPr>
            <a:r>
              <a:rPr lang="en-GB" sz="2000" dirty="0" err="1"/>
              <a:t>Dostava</a:t>
            </a:r>
            <a:r>
              <a:rPr lang="en-GB" sz="2000" dirty="0"/>
              <a:t> </a:t>
            </a:r>
            <a:r>
              <a:rPr lang="en-GB" sz="2000" dirty="0" err="1"/>
              <a:t>akcijskog</a:t>
            </a:r>
            <a:r>
              <a:rPr lang="en-GB" sz="2000" dirty="0"/>
              <a:t> plana</a:t>
            </a:r>
            <a:endParaRPr lang="hr-HR" sz="2000" dirty="0"/>
          </a:p>
          <a:p>
            <a:pPr algn="just">
              <a:spcAft>
                <a:spcPts val="1000"/>
              </a:spcAft>
              <a:buFontTx/>
              <a:buChar char="-"/>
            </a:pPr>
            <a:r>
              <a:rPr lang="hr-HR" sz="2000" dirty="0"/>
              <a:t>Dostava izvješća o realizaciji akcijskog plana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8AA55-7218-4FD0-B6ED-CF7FFA9C73D9}"/>
              </a:ext>
            </a:extLst>
          </p:cNvPr>
          <p:cNvSpPr/>
          <p:nvPr/>
        </p:nvSpPr>
        <p:spPr>
          <a:xfrm>
            <a:off x="1428924" y="3498210"/>
            <a:ext cx="3070371" cy="93956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Povjerenstvo</a:t>
            </a:r>
            <a:r>
              <a:rPr lang="en-GB" dirty="0"/>
              <a:t> za </a:t>
            </a:r>
            <a:r>
              <a:rPr lang="en-GB" dirty="0" err="1"/>
              <a:t>naknadno</a:t>
            </a:r>
            <a:r>
              <a:rPr lang="en-GB" dirty="0"/>
              <a:t> </a:t>
            </a:r>
            <a:r>
              <a:rPr lang="en-GB" dirty="0" err="1"/>
              <a:t>praćenje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869B7A-FC24-4020-88A2-5E4799742209}"/>
              </a:ext>
            </a:extLst>
          </p:cNvPr>
          <p:cNvSpPr/>
          <p:nvPr/>
        </p:nvSpPr>
        <p:spPr>
          <a:xfrm>
            <a:off x="5704514" y="3498210"/>
            <a:ext cx="3288484" cy="93956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Akreditacijski</a:t>
            </a:r>
            <a:r>
              <a:rPr lang="en-GB" dirty="0"/>
              <a:t> </a:t>
            </a:r>
            <a:r>
              <a:rPr lang="en-GB" dirty="0" err="1"/>
              <a:t>savjet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EEEBB4-E9C8-4507-B84D-CBA5469B7D63}"/>
              </a:ext>
            </a:extLst>
          </p:cNvPr>
          <p:cNvCxnSpPr/>
          <p:nvPr/>
        </p:nvCxnSpPr>
        <p:spPr>
          <a:xfrm>
            <a:off x="4639112" y="3993160"/>
            <a:ext cx="8137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081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877" y="460075"/>
            <a:ext cx="11164388" cy="4841567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hr-HR" sz="4000" b="1" dirty="0"/>
              <a:t>Hvala na pažnji!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40362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3802</TotalTime>
  <Words>1096</Words>
  <Application>Microsoft Office PowerPoint</Application>
  <PresentationFormat>Widescreen</PresentationFormat>
  <Paragraphs>150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Pravilnik o provedbi postupka reakreditacije visokih učilišta</vt:lpstr>
      <vt:lpstr>Zakonodavni okvir</vt:lpstr>
      <vt:lpstr>PLAN REAKREDITACIJE </vt:lpstr>
      <vt:lpstr>Što je novo/drugačije u postupku reakreditacije?</vt:lpstr>
      <vt:lpstr>Samoanaliza</vt:lpstr>
      <vt:lpstr>PowerPoint Presentation</vt:lpstr>
      <vt:lpstr>Imenovanje stručnog povjerenstva</vt:lpstr>
      <vt:lpstr>Posjet visokom učilištu</vt:lpstr>
      <vt:lpstr>Izvješće stručnog povjerenstva</vt:lpstr>
      <vt:lpstr>PowerPoint Presentation</vt:lpstr>
      <vt:lpstr>Prijedlog Akreditacijskog savjeta i AZVO odluka</vt:lpstr>
      <vt:lpstr>Naknadno praćenje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Silvija Vrgoč</cp:lastModifiedBy>
  <cp:revision>315</cp:revision>
  <cp:lastPrinted>2023-10-03T07:56:24Z</cp:lastPrinted>
  <dcterms:created xsi:type="dcterms:W3CDTF">2017-10-06T08:10:37Z</dcterms:created>
  <dcterms:modified xsi:type="dcterms:W3CDTF">2024-04-22T12:54:22Z</dcterms:modified>
</cp:coreProperties>
</file>