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5" r:id="rId14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230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slov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7" name="Podnaslov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r-HR" smtClean="0"/>
              <a:t>Kliknite da biste uredili stil podnaslova matrice</a:t>
            </a:r>
            <a:endParaRPr kumimoji="0" lang="en-US"/>
          </a:p>
        </p:txBody>
      </p:sp>
      <p:sp>
        <p:nvSpPr>
          <p:cNvPr id="30" name="Rezervirano mjesto datum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071-2A74-455A-A49A-8BB21E4AC2F6}" type="datetimeFigureOut">
              <a:rPr lang="sr-Latn-CS" smtClean="0"/>
              <a:pPr/>
              <a:t>29.5.2019</a:t>
            </a:fld>
            <a:endParaRPr lang="hr-HR"/>
          </a:p>
        </p:txBody>
      </p:sp>
      <p:sp>
        <p:nvSpPr>
          <p:cNvPr id="19" name="Rezervirano mjesto podnožj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27" name="Rezervirano mjesto broja slajd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72BF-B849-4E00-8E72-5291047763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071-2A74-455A-A49A-8BB21E4AC2F6}" type="datetimeFigureOut">
              <a:rPr lang="sr-Latn-CS" smtClean="0"/>
              <a:pPr/>
              <a:t>29.5.2019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72BF-B849-4E00-8E72-5291047763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071-2A74-455A-A49A-8BB21E4AC2F6}" type="datetimeFigureOut">
              <a:rPr lang="sr-Latn-CS" smtClean="0"/>
              <a:pPr/>
              <a:t>29.5.2019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72BF-B849-4E00-8E72-5291047763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071-2A74-455A-A49A-8BB21E4AC2F6}" type="datetimeFigureOut">
              <a:rPr lang="sr-Latn-CS" smtClean="0"/>
              <a:pPr/>
              <a:t>29.5.2019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72BF-B849-4E00-8E72-5291047763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5" name="Rezervirano mjesto sadržaja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071-2A74-455A-A49A-8BB21E4AC2F6}" type="datetimeFigureOut">
              <a:rPr lang="sr-Latn-CS" smtClean="0"/>
              <a:pPr/>
              <a:t>29.5.2019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72BF-B849-4E00-8E72-5291047763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071-2A74-455A-A49A-8BB21E4AC2F6}" type="datetimeFigureOut">
              <a:rPr lang="sr-Latn-CS" smtClean="0"/>
              <a:pPr/>
              <a:t>29.5.2019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72BF-B849-4E00-8E72-5291047763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071-2A74-455A-A49A-8BB21E4AC2F6}" type="datetimeFigureOut">
              <a:rPr lang="sr-Latn-CS" smtClean="0"/>
              <a:pPr/>
              <a:t>29.5.2019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72BF-B849-4E00-8E72-5291047763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071-2A74-455A-A49A-8BB21E4AC2F6}" type="datetimeFigureOut">
              <a:rPr lang="sr-Latn-CS" smtClean="0"/>
              <a:pPr/>
              <a:t>29.5.2019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72BF-B849-4E00-8E72-5291047763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k s odsječenim zaobljenim jednim kuto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kutni trokut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071-2A74-455A-A49A-8BB21E4AC2F6}" type="datetimeFigureOut">
              <a:rPr lang="sr-Latn-CS" smtClean="0"/>
              <a:pPr/>
              <a:t>29.5.2019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FDD72BF-B849-4E00-8E72-529104776363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r-HR" smtClean="0"/>
              <a:t>Pritisnite ikonu za dodavanje slike</a:t>
            </a:r>
            <a:endParaRPr kumimoji="0" lang="en-US" dirty="0"/>
          </a:p>
        </p:txBody>
      </p:sp>
      <p:sp>
        <p:nvSpPr>
          <p:cNvPr id="10" name="Prostoručno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Prostoručno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071-2A74-455A-A49A-8BB21E4AC2F6}" type="datetimeFigureOut">
              <a:rPr lang="sr-Latn-CS" smtClean="0"/>
              <a:pPr/>
              <a:t>29.5.2019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72BF-B849-4E00-8E72-5291047763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071-2A74-455A-A49A-8BB21E4AC2F6}" type="datetimeFigureOut">
              <a:rPr lang="sr-Latn-CS" smtClean="0"/>
              <a:pPr/>
              <a:t>29.5.2019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72BF-B849-4E00-8E72-5291047763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ručno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Prostoručno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Rezervirano mjesto naslova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0" name="Rezervirano mjesto teksta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  <a:p>
            <a:pPr lvl="1" eaLnBrk="1" latinLnBrk="0" hangingPunct="1"/>
            <a:r>
              <a:rPr kumimoji="0" lang="hr-HR" smtClean="0"/>
              <a:t>Druga razina</a:t>
            </a:r>
          </a:p>
          <a:p>
            <a:pPr lvl="2" eaLnBrk="1" latinLnBrk="0" hangingPunct="1"/>
            <a:r>
              <a:rPr kumimoji="0" lang="hr-HR" smtClean="0"/>
              <a:t>Treća razina</a:t>
            </a:r>
          </a:p>
          <a:p>
            <a:pPr lvl="3" eaLnBrk="1" latinLnBrk="0" hangingPunct="1"/>
            <a:r>
              <a:rPr kumimoji="0" lang="hr-HR" smtClean="0"/>
              <a:t>Četvrta razina</a:t>
            </a:r>
          </a:p>
          <a:p>
            <a:pPr lvl="4" eaLnBrk="1" latinLnBrk="0" hangingPunct="1"/>
            <a:r>
              <a:rPr kumimoji="0" lang="hr-HR" smtClean="0"/>
              <a:t>Peta razina</a:t>
            </a:r>
            <a:endParaRPr kumimoji="0" lang="en-US"/>
          </a:p>
        </p:txBody>
      </p:sp>
      <p:sp>
        <p:nvSpPr>
          <p:cNvPr id="10" name="Rezervirano mjesto datum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DC1A071-2A74-455A-A49A-8BB21E4AC2F6}" type="datetimeFigureOut">
              <a:rPr lang="sr-Latn-CS" smtClean="0"/>
              <a:pPr/>
              <a:t>29.5.2019</a:t>
            </a:fld>
            <a:endParaRPr lang="hr-HR"/>
          </a:p>
        </p:txBody>
      </p:sp>
      <p:sp>
        <p:nvSpPr>
          <p:cNvPr id="22" name="Rezervirano mjesto podnožj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18" name="Rezervirano mjesto broja slajd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FDD72BF-B849-4E00-8E72-529104776363}" type="slidenum">
              <a:rPr lang="hr-HR" smtClean="0"/>
              <a:pPr/>
              <a:t>‹#›</a:t>
            </a:fld>
            <a:endParaRPr lang="hr-HR"/>
          </a:p>
        </p:txBody>
      </p:sp>
      <p:grpSp>
        <p:nvGrpSpPr>
          <p:cNvPr id="2" name="Grup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Prostoručno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Prostoručno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251520" y="404664"/>
            <a:ext cx="8640960" cy="1828800"/>
          </a:xfrm>
        </p:spPr>
        <p:txBody>
          <a:bodyPr>
            <a:noAutofit/>
          </a:bodyPr>
          <a:lstStyle/>
          <a:p>
            <a:pPr algn="ctr"/>
            <a:r>
              <a:rPr lang="hr-HR" sz="4800" dirty="0" smtClean="0">
                <a:latin typeface="+mn-lt"/>
              </a:rPr>
              <a:t>Sustav podrške profesionalnom usavršavanju osoblja na Sveučilištu u Zadru</a:t>
            </a:r>
            <a:endParaRPr lang="hr-HR" sz="4800" dirty="0">
              <a:latin typeface="+mn-lt"/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539552" y="5661248"/>
            <a:ext cx="7854696" cy="1032520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hr-HR" dirty="0" smtClean="0"/>
              <a:t>Josip </a:t>
            </a:r>
            <a:r>
              <a:rPr lang="hr-HR" dirty="0" err="1" smtClean="0"/>
              <a:t>Faričić</a:t>
            </a:r>
            <a:endParaRPr lang="hr-HR" dirty="0" smtClean="0"/>
          </a:p>
          <a:p>
            <a:pPr algn="ctr"/>
            <a:r>
              <a:rPr lang="hr-HR" dirty="0" smtClean="0"/>
              <a:t>Sveučilište u Zadru</a:t>
            </a:r>
          </a:p>
          <a:p>
            <a:pPr algn="ctr"/>
            <a:r>
              <a:rPr lang="hr-HR" dirty="0" smtClean="0"/>
              <a:t>E-adresa: </a:t>
            </a:r>
            <a:r>
              <a:rPr lang="hr-HR" dirty="0" err="1" smtClean="0"/>
              <a:t>jfaricic</a:t>
            </a:r>
            <a:r>
              <a:rPr lang="hr-HR" dirty="0" smtClean="0"/>
              <a:t>@</a:t>
            </a:r>
            <a:r>
              <a:rPr lang="hr-HR" dirty="0" err="1" smtClean="0"/>
              <a:t>unizd.hr</a:t>
            </a:r>
            <a:endParaRPr lang="hr-HR" dirty="0"/>
          </a:p>
        </p:txBody>
      </p:sp>
      <p:pic>
        <p:nvPicPr>
          <p:cNvPr id="19458" name="Picture 2" descr="Slikovni rezultat za sveuÄiliÅ¡te u zad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564904"/>
            <a:ext cx="7308304" cy="27558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51520" y="908720"/>
            <a:ext cx="8568952" cy="1143000"/>
          </a:xfrm>
        </p:spPr>
        <p:txBody>
          <a:bodyPr>
            <a:noAutofit/>
          </a:bodyPr>
          <a:lstStyle/>
          <a:p>
            <a:pPr algn="ctr"/>
            <a:r>
              <a:rPr lang="hr-HR" sz="4000" dirty="0" smtClean="0"/>
              <a:t>Strategija razvoja Sveučilišta u Zadru od 2017. do 2022. </a:t>
            </a:r>
            <a:r>
              <a:rPr lang="hr-HR" sz="4000" dirty="0" smtClean="0"/>
              <a:t>godine</a:t>
            </a:r>
            <a:endParaRPr lang="hr-HR" sz="40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51520" y="2060848"/>
            <a:ext cx="8568952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vi-VN" dirty="0" smtClean="0"/>
              <a:t> </a:t>
            </a:r>
          </a:p>
          <a:p>
            <a:pPr algn="ctr">
              <a:buNone/>
            </a:pPr>
            <a:r>
              <a:rPr lang="hr-HR" dirty="0" smtClean="0"/>
              <a:t>Četiri </a:t>
            </a:r>
            <a:r>
              <a:rPr lang="hr-HR" dirty="0" smtClean="0"/>
              <a:t>glavna strateška cilja su:</a:t>
            </a:r>
          </a:p>
          <a:p>
            <a:pPr lvl="1" algn="ctr"/>
            <a:r>
              <a:rPr lang="hr-HR" dirty="0" smtClean="0"/>
              <a:t>unapređenje </a:t>
            </a:r>
            <a:r>
              <a:rPr lang="hr-HR" dirty="0" smtClean="0"/>
              <a:t>uvjeta rada studenata i djelatnika Sveučilišta </a:t>
            </a:r>
          </a:p>
          <a:p>
            <a:pPr lvl="1" algn="ctr"/>
            <a:r>
              <a:rPr lang="hr-HR" dirty="0" smtClean="0"/>
              <a:t>jačanje </a:t>
            </a:r>
            <a:r>
              <a:rPr lang="hr-HR" dirty="0" smtClean="0"/>
              <a:t>kadrovske strukture Sveučilišta </a:t>
            </a:r>
          </a:p>
          <a:p>
            <a:pPr lvl="1" algn="ctr"/>
            <a:r>
              <a:rPr lang="hr-HR" dirty="0" smtClean="0"/>
              <a:t>implementacija </a:t>
            </a:r>
            <a:r>
              <a:rPr lang="hr-HR" dirty="0" smtClean="0"/>
              <a:t>inovativnih procesa na Sveučilištu </a:t>
            </a:r>
          </a:p>
          <a:p>
            <a:pPr lvl="1" algn="ctr"/>
            <a:r>
              <a:rPr lang="hr-HR" dirty="0" smtClean="0"/>
              <a:t>internacionalizacija </a:t>
            </a:r>
            <a:r>
              <a:rPr lang="hr-HR" dirty="0" smtClean="0"/>
              <a:t>Sveučilišta.</a:t>
            </a:r>
          </a:p>
          <a:p>
            <a:endParaRPr lang="hr-H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8568952" cy="1143000"/>
          </a:xfrm>
        </p:spPr>
        <p:txBody>
          <a:bodyPr>
            <a:noAutofit/>
          </a:bodyPr>
          <a:lstStyle/>
          <a:p>
            <a:pPr algn="ctr"/>
            <a:r>
              <a:rPr lang="hr-HR" sz="4000" dirty="0" smtClean="0"/>
              <a:t>Strategija razvoja Sveučilišta u Zadru od 2017. do 2022. </a:t>
            </a:r>
            <a:r>
              <a:rPr lang="hr-HR" sz="4000" dirty="0" smtClean="0"/>
              <a:t>godine</a:t>
            </a:r>
            <a:endParaRPr lang="hr-HR" sz="40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51520" y="1988840"/>
            <a:ext cx="864096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vi-VN" dirty="0" smtClean="0"/>
              <a:t> </a:t>
            </a:r>
          </a:p>
          <a:p>
            <a:pPr algn="ctr">
              <a:buNone/>
            </a:pPr>
            <a:r>
              <a:rPr lang="hr-HR" dirty="0" smtClean="0"/>
              <a:t>Dva horizontalna </a:t>
            </a:r>
            <a:r>
              <a:rPr lang="hr-HR" dirty="0" smtClean="0"/>
              <a:t>strateška cilja su:</a:t>
            </a:r>
          </a:p>
          <a:p>
            <a:pPr lvl="1" algn="ctr"/>
            <a:r>
              <a:rPr lang="hr-HR" dirty="0" smtClean="0"/>
              <a:t>unapređenje </a:t>
            </a:r>
            <a:r>
              <a:rPr lang="hr-HR" dirty="0" smtClean="0"/>
              <a:t>položaja Sveučilišta u lokalnom, regionalnom, nacionalnom i međunarodnom okruženju</a:t>
            </a:r>
          </a:p>
          <a:p>
            <a:pPr lvl="1" algn="ctr"/>
            <a:r>
              <a:rPr lang="hr-HR" dirty="0" smtClean="0"/>
              <a:t>osiguranje </a:t>
            </a:r>
            <a:r>
              <a:rPr lang="hr-HR" dirty="0" smtClean="0"/>
              <a:t>kulture kvalitete, društvene odgovornosti i etičnosti.</a:t>
            </a:r>
          </a:p>
          <a:p>
            <a:endParaRPr lang="hr-H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23528" y="908720"/>
            <a:ext cx="8568952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hr-HR" sz="4000" dirty="0" smtClean="0"/>
              <a:t>Misija Sveučilišta u Zadru</a:t>
            </a:r>
            <a:endParaRPr lang="hr-HR" sz="40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23528" y="2204864"/>
            <a:ext cx="8496944" cy="1224136"/>
          </a:xfrm>
        </p:spPr>
        <p:txBody>
          <a:bodyPr/>
          <a:lstStyle/>
          <a:p>
            <a:pPr algn="ctr">
              <a:buNone/>
            </a:pPr>
            <a:r>
              <a:rPr lang="hr-HR" sz="2800" dirty="0" smtClean="0"/>
              <a:t>Sveučilište u Zadru je prostor kreativnog stvaranja i transfera novih znanja i tehnologija.</a:t>
            </a:r>
          </a:p>
          <a:p>
            <a:pPr>
              <a:buNone/>
            </a:pPr>
            <a:endParaRPr lang="hr-H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352928" cy="720080"/>
          </a:xfrm>
        </p:spPr>
        <p:txBody>
          <a:bodyPr>
            <a:normAutofit/>
          </a:bodyPr>
          <a:lstStyle/>
          <a:p>
            <a:pPr algn="ctr"/>
            <a:r>
              <a:rPr lang="hr-HR" sz="4000" dirty="0" smtClean="0"/>
              <a:t>Vizija Sveučilišta u Zadru</a:t>
            </a:r>
            <a:endParaRPr lang="hr-HR" sz="40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23528" y="2420888"/>
            <a:ext cx="8496944" cy="28803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r-HR" sz="2800" dirty="0" smtClean="0"/>
              <a:t>Sveučilište u Zadru sebe vidi kao moderno međunarodno sveučilište koje je generator znanja i pokretač inovativnih promjena zasnovanih na potrebama društva te načelu jednakih mogućnosti, društveno odgovornog ponašanja i visokih etičkih standarda.</a:t>
            </a:r>
            <a:endParaRPr lang="hr-HR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r>
              <a:rPr lang="hr-HR" dirty="0" smtClean="0"/>
              <a:t>Ljudski resursi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dirty="0" smtClean="0"/>
              <a:t>U ispunjavanju </a:t>
            </a:r>
            <a:r>
              <a:rPr lang="hr-HR" dirty="0" smtClean="0"/>
              <a:t>svih strateških ciljeva </a:t>
            </a:r>
            <a:r>
              <a:rPr lang="hr-HR" dirty="0" smtClean="0"/>
              <a:t>Sveučilišta u Zadru ključna je uloga akademskog i administrativnog osoblja. </a:t>
            </a:r>
            <a:endParaRPr lang="hr-HR" dirty="0" smtClean="0"/>
          </a:p>
          <a:p>
            <a:r>
              <a:rPr lang="hr-HR" dirty="0" smtClean="0"/>
              <a:t>Kvalifikacije </a:t>
            </a:r>
            <a:r>
              <a:rPr lang="hr-HR" dirty="0" smtClean="0"/>
              <a:t>i napredovanje zaposlenika u visokom obrazovanju definirane su kroz zakonski okvir u RH</a:t>
            </a:r>
            <a:r>
              <a:rPr lang="hr-HR" dirty="0" smtClean="0"/>
              <a:t>.</a:t>
            </a:r>
          </a:p>
          <a:p>
            <a:r>
              <a:rPr lang="hr-HR" dirty="0" smtClean="0"/>
              <a:t>Procesi </a:t>
            </a:r>
            <a:r>
              <a:rPr lang="hr-HR" dirty="0" smtClean="0"/>
              <a:t>vezani uz odabir, zapošljavanje, osposobljavanje, razvoj i vrjednovanje zaposlenika glavni </a:t>
            </a:r>
            <a:r>
              <a:rPr lang="hr-HR" dirty="0" smtClean="0"/>
              <a:t>su prioriteti </a:t>
            </a:r>
            <a:r>
              <a:rPr lang="hr-HR" dirty="0" smtClean="0"/>
              <a:t>zajedno s osiguravanjem uvjeta za napredovanje u karijeri i poboljšavanjem radnih uvjeta </a:t>
            </a:r>
            <a:r>
              <a:rPr lang="hr-HR" dirty="0" smtClean="0"/>
              <a:t>zaposlenika.</a:t>
            </a:r>
          </a:p>
          <a:p>
            <a:r>
              <a:rPr lang="hr-HR" dirty="0" smtClean="0"/>
              <a:t>Osposobljavanje </a:t>
            </a:r>
            <a:r>
              <a:rPr lang="hr-HR" dirty="0" smtClean="0"/>
              <a:t>i razvoj </a:t>
            </a:r>
            <a:r>
              <a:rPr lang="hr-HR" dirty="0" smtClean="0"/>
              <a:t>su sustavne </a:t>
            </a:r>
            <a:r>
              <a:rPr lang="hr-HR" dirty="0" smtClean="0"/>
              <a:t>aktivnosti koje </a:t>
            </a:r>
            <a:r>
              <a:rPr lang="hr-HR" dirty="0" smtClean="0"/>
              <a:t>Sveučilište provodi </a:t>
            </a:r>
            <a:r>
              <a:rPr lang="hr-HR" dirty="0" smtClean="0"/>
              <a:t>kako bi se poboljšala stručna osposobljenost </a:t>
            </a:r>
            <a:r>
              <a:rPr lang="hr-HR" dirty="0" smtClean="0"/>
              <a:t>akademskog </a:t>
            </a:r>
            <a:r>
              <a:rPr lang="hr-HR" dirty="0" smtClean="0"/>
              <a:t>i administrativnog osoblja u odnosu na ciljeve Sveučilišta. </a:t>
            </a:r>
          </a:p>
          <a:p>
            <a:endParaRPr lang="hr-H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ica 3"/>
          <p:cNvGraphicFramePr>
            <a:graphicFrameLocks noGrp="1"/>
          </p:cNvGraphicFramePr>
          <p:nvPr/>
        </p:nvGraphicFramePr>
        <p:xfrm>
          <a:off x="179512" y="332656"/>
          <a:ext cx="8784976" cy="6105855"/>
        </p:xfrm>
        <a:graphic>
          <a:graphicData uri="http://schemas.openxmlformats.org/drawingml/2006/table">
            <a:tbl>
              <a:tblPr/>
              <a:tblGrid>
                <a:gridCol w="1835984"/>
                <a:gridCol w="6948992"/>
              </a:tblGrid>
              <a:tr h="2708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CILJ 2.</a:t>
                      </a:r>
                      <a:endParaRPr lang="hr-HR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JAČANJE KADROVSKE STRUKTURE SVEUČILIŠTA</a:t>
                      </a:r>
                      <a:endParaRPr lang="hr-HR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2708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Prioritet 2.1.</a:t>
                      </a:r>
                      <a:endParaRPr lang="hr-HR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latin typeface="+mn-lt"/>
                          <a:ea typeface="Times New Roman"/>
                          <a:cs typeface="Calibri"/>
                        </a:rPr>
                        <a:t>Povećanje znanstvene i nastavne kvalitete akademskog osoblja</a:t>
                      </a:r>
                      <a:endParaRPr lang="hr-HR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Mjera 2.1.3.</a:t>
                      </a:r>
                      <a:endParaRPr lang="hr-HR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Podizanje razine pedagoško-psihološko-didaktičko-metodičkih kompetencija nastavnika</a:t>
                      </a:r>
                      <a:endParaRPr lang="hr-HR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7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Cilj mjere</a:t>
                      </a:r>
                      <a:endParaRPr lang="hr-HR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Calibri"/>
                        </a:rPr>
                        <a:t>Unaprijediti kvalitetu nastavnih aktivnosti akademskog osoblja, posebno kontinuiranim razvojem nastavničkih kompetencija te komunikacijskih vještina.</a:t>
                      </a:r>
                      <a:endParaRPr lang="hr-HR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5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Aktivnosti </a:t>
                      </a:r>
                      <a:endParaRPr lang="hr-HR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263525" lvl="3" indent="-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Calibri"/>
                        </a:rPr>
                        <a:t>Provedba edukacija iz </a:t>
                      </a:r>
                      <a:r>
                        <a:rPr lang="hr-HR" sz="16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pedagoško-psihološko-didaktičko-metodičkih kompetencija nastavnika</a:t>
                      </a:r>
                      <a:endParaRPr lang="hr-HR" sz="2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263525" lvl="3" indent="-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Calibri"/>
                        </a:rPr>
                        <a:t>Provedba edukacija iz govorničkih vještina, verbalne i neverbalne komunikacije</a:t>
                      </a:r>
                      <a:endParaRPr lang="hr-HR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Koordinator</a:t>
                      </a:r>
                      <a:endParaRPr lang="hr-HR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n-lt"/>
                          <a:ea typeface="Times New Roman"/>
                          <a:cs typeface="Calibri"/>
                        </a:rPr>
                        <a:t>Nadležni prorektor(i)</a:t>
                      </a:r>
                      <a:endParaRPr lang="hr-HR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7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Nositelji</a:t>
                      </a:r>
                      <a:endParaRPr lang="hr-HR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Calibri"/>
                        </a:rPr>
                        <a:t>Centar Stjepan </a:t>
                      </a:r>
                      <a:r>
                        <a:rPr lang="hr-HR" sz="1600" dirty="0" err="1">
                          <a:latin typeface="+mn-lt"/>
                          <a:ea typeface="Times New Roman"/>
                          <a:cs typeface="Calibri"/>
                        </a:rPr>
                        <a:t>Matičević</a:t>
                      </a:r>
                      <a:r>
                        <a:rPr lang="hr-HR" sz="1600" dirty="0">
                          <a:latin typeface="+mn-lt"/>
                          <a:ea typeface="Times New Roman"/>
                          <a:cs typeface="Calibri"/>
                        </a:rPr>
                        <a:t>, Ured za osiguravanje kvalitete, Ured za kadrovske, administrativne poslove i poslove arhiva</a:t>
                      </a:r>
                      <a:endParaRPr lang="hr-HR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Korisnici</a:t>
                      </a:r>
                      <a:endParaRPr lang="hr-HR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Calibri"/>
                        </a:rPr>
                        <a:t>Akademsko osoblje</a:t>
                      </a:r>
                      <a:endParaRPr lang="hr-HR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35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Pokazatelji</a:t>
                      </a:r>
                      <a:endParaRPr lang="hr-HR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Calibri"/>
                        </a:rPr>
                        <a:t>Broj provedenih edukacija iz </a:t>
                      </a:r>
                      <a:r>
                        <a:rPr lang="hr-HR" sz="16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pedagoško-psihološko-didaktičko-metodičkih kompetencija nastavnika</a:t>
                      </a:r>
                      <a:endParaRPr lang="hr-HR" sz="2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Calibri"/>
                        </a:rPr>
                        <a:t>Broj provedenih edukacija iz govorničkih vještina, verbalne i neverbalne komunikacije</a:t>
                      </a:r>
                      <a:endParaRPr lang="hr-HR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7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Praćenje pokazatelja</a:t>
                      </a:r>
                      <a:endParaRPr lang="hr-HR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Calibri"/>
                        </a:rPr>
                        <a:t>Nadležni prorektor(i) podnose izvješće Upravi Sveučilišta u Zadru (30. lipnja, 31. prosinca, a po potrebi na zahtjev Uprave Sveučilišta i u drugim terminima)</a:t>
                      </a:r>
                      <a:endParaRPr lang="hr-HR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7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Vrijeme </a:t>
                      </a:r>
                      <a:r>
                        <a:rPr lang="hr-HR" sz="1600" b="1" dirty="0" smtClean="0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provedbe</a:t>
                      </a:r>
                      <a:endParaRPr lang="hr-HR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Calibri"/>
                        </a:rPr>
                        <a:t>2.1.3.1. – 2.1.3.2. kontinuirano</a:t>
                      </a:r>
                      <a:endParaRPr lang="hr-HR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ica 1"/>
          <p:cNvGraphicFramePr>
            <a:graphicFrameLocks noGrp="1"/>
          </p:cNvGraphicFramePr>
          <p:nvPr/>
        </p:nvGraphicFramePr>
        <p:xfrm>
          <a:off x="179512" y="260648"/>
          <a:ext cx="8784976" cy="6325730"/>
        </p:xfrm>
        <a:graphic>
          <a:graphicData uri="http://schemas.openxmlformats.org/drawingml/2006/table">
            <a:tbl>
              <a:tblPr/>
              <a:tblGrid>
                <a:gridCol w="2004434"/>
                <a:gridCol w="6780542"/>
              </a:tblGrid>
              <a:tr h="2203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CILJ 2.</a:t>
                      </a:r>
                      <a:endParaRPr lang="hr-HR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3302" marR="633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JAČANJE KADROVSKE STRUKTURE SVEUČILIŠTA</a:t>
                      </a:r>
                      <a:endParaRPr lang="hr-HR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3302" marR="633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2203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Prioritet 2.1.</a:t>
                      </a:r>
                      <a:endParaRPr lang="hr-HR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3302" marR="633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latin typeface="+mn-lt"/>
                          <a:ea typeface="Times New Roman"/>
                          <a:cs typeface="Calibri"/>
                        </a:rPr>
                        <a:t>Povećanje znanstvene i nastavne kvalitete akademskog osoblja</a:t>
                      </a:r>
                      <a:endParaRPr lang="hr-HR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3302" marR="633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3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Mjera 2.1.4.</a:t>
                      </a:r>
                      <a:endParaRPr lang="hr-HR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3302" marR="633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Implementacija programa kontinuiranog obrazovanja nastavnika</a:t>
                      </a:r>
                      <a:endParaRPr lang="hr-HR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3302" marR="633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7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Cilj mjere</a:t>
                      </a:r>
                      <a:endParaRPr lang="hr-HR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3302" marR="633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Calibri"/>
                        </a:rPr>
                        <a:t>Unaprijediti kvalitetu znanstvene i nastavne kvalitete akademskog osoblja s ciljem profesionalnog razvoja djelatnika i razvoja cijelog sveučilišta.</a:t>
                      </a:r>
                      <a:endParaRPr lang="hr-HR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3302" marR="633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46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Aktivnosti </a:t>
                      </a:r>
                      <a:endParaRPr lang="hr-HR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3302" marR="633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3" indent="-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Calibri"/>
                        </a:rPr>
                        <a:t>Organiziranje i provedba edukacije stranih jezika u okviru struke</a:t>
                      </a:r>
                      <a:endParaRPr lang="hr-HR" sz="18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228600" lvl="3" indent="-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Calibri"/>
                        </a:rPr>
                        <a:t>Organiziranje i provedba edukcije iz poduzetničkih kompetencija i financijske pismenosti</a:t>
                      </a:r>
                      <a:endParaRPr lang="hr-HR" sz="18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228600" lvl="3" indent="-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Calibri"/>
                        </a:rPr>
                        <a:t>Organiziranje i provedba edukacije iz upravljanja projektnim ciklusom</a:t>
                      </a:r>
                      <a:endParaRPr lang="hr-HR" sz="18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228600" lvl="3" indent="-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Calibri"/>
                        </a:rPr>
                        <a:t>Poticanje i drugih oblika profesionalnog usavršavanja nastavnika</a:t>
                      </a:r>
                      <a:endParaRPr lang="hr-HR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3302" marR="633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3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Koordinator</a:t>
                      </a:r>
                      <a:endParaRPr lang="hr-HR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3302" marR="633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Calibri"/>
                        </a:rPr>
                        <a:t>Nadležni prorektor(i)</a:t>
                      </a:r>
                      <a:endParaRPr lang="hr-HR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3302" marR="633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7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Nositelji</a:t>
                      </a:r>
                      <a:endParaRPr lang="hr-HR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3302" marR="633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Calibri"/>
                        </a:rPr>
                        <a:t>Centar Stjepan </a:t>
                      </a:r>
                      <a:r>
                        <a:rPr lang="hr-HR" sz="1600" dirty="0" err="1">
                          <a:latin typeface="+mn-lt"/>
                          <a:ea typeface="Times New Roman"/>
                          <a:cs typeface="Calibri"/>
                        </a:rPr>
                        <a:t>Matičević</a:t>
                      </a:r>
                      <a:r>
                        <a:rPr lang="hr-HR" sz="1600" dirty="0">
                          <a:latin typeface="+mn-lt"/>
                          <a:ea typeface="Times New Roman"/>
                          <a:cs typeface="Calibri"/>
                        </a:rPr>
                        <a:t>, Centar za strane jezike, Ured za osiguravanje kvalitete, Ured za kadrovske, administrativne poslove i poslove arhiva</a:t>
                      </a:r>
                      <a:endParaRPr lang="hr-HR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3302" marR="633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3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Korisnici</a:t>
                      </a:r>
                      <a:endParaRPr lang="hr-HR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3302" marR="633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Calibri"/>
                        </a:rPr>
                        <a:t>Akademsko osoblje</a:t>
                      </a:r>
                      <a:endParaRPr lang="hr-HR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3302" marR="633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70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Pokazatelji</a:t>
                      </a:r>
                      <a:endParaRPr lang="hr-HR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3302" marR="633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Calibri"/>
                        </a:rPr>
                        <a:t>Broj organiziranih edukacija stranih jezika u okviru struke</a:t>
                      </a:r>
                      <a:endParaRPr lang="hr-HR" sz="18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Calibri"/>
                        </a:rPr>
                        <a:t>Broj organiziranih edukacija iz poduzetničkih kompetencija i financijske pismenosti</a:t>
                      </a:r>
                      <a:endParaRPr lang="hr-HR" sz="18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Calibri"/>
                        </a:rPr>
                        <a:t>Broj organiziranih edukacija iz upravljanja projektnim ciklusom</a:t>
                      </a:r>
                      <a:endParaRPr lang="hr-HR" sz="18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Calibri"/>
                        </a:rPr>
                        <a:t>Zapisnici o provedenim drugim oblicima profesionalnog usavršavanja nastavnika</a:t>
                      </a:r>
                      <a:endParaRPr lang="hr-HR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3302" marR="633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7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Praćenje pokazatelja</a:t>
                      </a:r>
                      <a:endParaRPr lang="hr-HR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3302" marR="633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Calibri"/>
                        </a:rPr>
                        <a:t>Nadležni prorektor(i) podnose izvješće Upravi Sveučilišta u Zadru (30. lipnja, 31. prosinca, a po potrebi na zahtjev Uprave Sveučilišta i u drugim terminima)</a:t>
                      </a:r>
                      <a:endParaRPr lang="hr-HR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3302" marR="633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7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Vrijeme </a:t>
                      </a:r>
                      <a:r>
                        <a:rPr lang="hr-HR" sz="1600" b="1" dirty="0" smtClean="0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provedbe</a:t>
                      </a:r>
                      <a:endParaRPr lang="hr-HR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3302" marR="633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Calibri"/>
                        </a:rPr>
                        <a:t>2.1.4.1. – 2.1.4.4. kontinuirano</a:t>
                      </a:r>
                      <a:endParaRPr lang="hr-HR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3302" marR="633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ica 1"/>
          <p:cNvGraphicFramePr>
            <a:graphicFrameLocks noGrp="1"/>
          </p:cNvGraphicFramePr>
          <p:nvPr/>
        </p:nvGraphicFramePr>
        <p:xfrm>
          <a:off x="251520" y="620688"/>
          <a:ext cx="8640960" cy="5580990"/>
        </p:xfrm>
        <a:graphic>
          <a:graphicData uri="http://schemas.openxmlformats.org/drawingml/2006/table">
            <a:tbl>
              <a:tblPr/>
              <a:tblGrid>
                <a:gridCol w="1971575"/>
                <a:gridCol w="6669385"/>
              </a:tblGrid>
              <a:tr h="2064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400" b="1" dirty="0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CILJ 2.</a:t>
                      </a:r>
                      <a:endParaRPr lang="hr-HR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041" marR="610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400" b="1" dirty="0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JAČANJE KADROVSKE STRUKTURE SVEUČILIŠTA</a:t>
                      </a:r>
                      <a:endParaRPr lang="hr-HR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041" marR="610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2064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400" b="1" dirty="0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Prioritet 2.4.</a:t>
                      </a:r>
                      <a:endParaRPr lang="hr-HR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041" marR="610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400" b="1">
                          <a:latin typeface="+mn-lt"/>
                          <a:ea typeface="Times New Roman"/>
                          <a:cs typeface="Calibri"/>
                        </a:rPr>
                        <a:t>Unaprjeđenje institucionalne kulture kvalitete i etičnosti</a:t>
                      </a:r>
                      <a:endParaRPr lang="hr-HR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041" marR="610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4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400" b="1" dirty="0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Mjera 2.4.2.</a:t>
                      </a:r>
                      <a:endParaRPr lang="hr-HR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041" marR="610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4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Implementacija visokih etičkih standarda</a:t>
                      </a:r>
                      <a:endParaRPr lang="hr-HR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041" marR="610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2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400" b="1" dirty="0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Cilj mjere</a:t>
                      </a:r>
                      <a:endParaRPr lang="hr-HR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041" marR="610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+mn-lt"/>
                          <a:ea typeface="Times New Roman"/>
                          <a:cs typeface="Calibri"/>
                        </a:rPr>
                        <a:t>Cilj je ostvarivati i razvijati javnu politiku po kojoj je Sveučilište u Zadru ustanova na kojoj su visoki etički standardi obvezan temelj znanstvene, nastavne i drugih aktivnosti. </a:t>
                      </a:r>
                      <a:endParaRPr lang="hr-HR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041" marR="610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64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400" b="1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Aktivnosti </a:t>
                      </a:r>
                      <a:endParaRPr lang="hr-HR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041" marR="610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357188" lvl="3" indent="-2286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1400" dirty="0">
                          <a:latin typeface="+mn-lt"/>
                          <a:ea typeface="Times New Roman"/>
                          <a:cs typeface="Calibri"/>
                        </a:rPr>
                        <a:t>Organizacija radionica o akademskoj čestitosti za akademsko osoblje</a:t>
                      </a:r>
                      <a:endParaRPr lang="hr-HR" sz="16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57188" lvl="3" indent="-2286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1400" dirty="0">
                          <a:latin typeface="+mn-lt"/>
                          <a:ea typeface="Times New Roman"/>
                          <a:cs typeface="Calibri"/>
                        </a:rPr>
                        <a:t>Organizacija radionica o akademskoj čestitosti za studente na svim razinama studija</a:t>
                      </a:r>
                      <a:endParaRPr lang="hr-HR" sz="16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57188" lvl="3" indent="-2286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1400" dirty="0">
                          <a:latin typeface="+mn-lt"/>
                          <a:ea typeface="Times New Roman"/>
                          <a:cs typeface="Calibri"/>
                        </a:rPr>
                        <a:t>Usvajanje Etičkog kodeksa izdavačke djelatnosti Sveučilišta u Zadru</a:t>
                      </a:r>
                      <a:endParaRPr lang="hr-HR" sz="16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57188" lvl="3" indent="-2286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1400" dirty="0">
                          <a:latin typeface="+mn-lt"/>
                          <a:ea typeface="Times New Roman"/>
                          <a:cs typeface="Calibri"/>
                        </a:rPr>
                        <a:t>Aktualiziranje Etičkog kodeksa Sveučilišta u Zadru</a:t>
                      </a:r>
                      <a:endParaRPr lang="hr-HR" sz="16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57188" lvl="3" indent="-2286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1400" dirty="0">
                          <a:latin typeface="+mn-lt"/>
                          <a:ea typeface="Times New Roman"/>
                          <a:cs typeface="Calibri"/>
                        </a:rPr>
                        <a:t>Osiguravanje jednakih prava i mogućnosti društveno osjetljivim skupinama</a:t>
                      </a:r>
                      <a:r>
                        <a:rPr lang="hr-HR" sz="14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 na Sveučilištu (studentima, zaposlenicima, vanjskim dionicima)</a:t>
                      </a:r>
                      <a:endParaRPr lang="hr-HR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041" marR="610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4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400" b="1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Koordinator</a:t>
                      </a:r>
                      <a:endParaRPr lang="hr-HR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041" marR="610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+mn-lt"/>
                          <a:ea typeface="Times New Roman"/>
                          <a:cs typeface="Calibri"/>
                        </a:rPr>
                        <a:t>Nadležni prorektor(i)</a:t>
                      </a:r>
                      <a:endParaRPr lang="hr-HR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041" marR="610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4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400" b="1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Nositelji</a:t>
                      </a:r>
                      <a:endParaRPr lang="hr-HR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041" marR="610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+mn-lt"/>
                          <a:ea typeface="Times New Roman"/>
                          <a:cs typeface="Calibri"/>
                        </a:rPr>
                        <a:t>Ured za osiguravanje kvalitete, Ured za izdavačku djelatnost</a:t>
                      </a:r>
                      <a:endParaRPr lang="hr-HR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041" marR="610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4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400" b="1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Korisnici</a:t>
                      </a:r>
                      <a:endParaRPr lang="hr-HR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041" marR="610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+mn-lt"/>
                          <a:ea typeface="Times New Roman"/>
                          <a:cs typeface="Calibri"/>
                        </a:rPr>
                        <a:t>Studenti i djelatnici Sveučilišta u Zadru</a:t>
                      </a:r>
                      <a:endParaRPr lang="hr-HR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041" marR="610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21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400" b="1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Pokazatelji</a:t>
                      </a:r>
                      <a:endParaRPr lang="hr-HR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041" marR="610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r-HR" sz="1400" dirty="0">
                          <a:latin typeface="+mn-lt"/>
                          <a:ea typeface="Times New Roman"/>
                          <a:cs typeface="Calibri"/>
                        </a:rPr>
                        <a:t>Broj organiziranih radionica o akademskoj čestitosti za akademsko osoblje</a:t>
                      </a:r>
                      <a:endParaRPr lang="hr-HR" sz="16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r-HR" sz="1400" dirty="0">
                          <a:latin typeface="+mn-lt"/>
                          <a:ea typeface="Times New Roman"/>
                          <a:cs typeface="Calibri"/>
                        </a:rPr>
                        <a:t>Broj organiziranih radionica o akademskoj čestitosti za studente na svim razinama studija</a:t>
                      </a:r>
                      <a:endParaRPr lang="hr-HR" sz="16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r-HR" sz="1400" dirty="0">
                          <a:latin typeface="+mn-lt"/>
                          <a:ea typeface="Times New Roman"/>
                          <a:cs typeface="Calibri"/>
                        </a:rPr>
                        <a:t>Usvojen Etički kodeks izdavačke djelatnosti Sveučilišta u Zadru</a:t>
                      </a:r>
                      <a:endParaRPr lang="hr-HR" sz="16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r-HR" sz="1400" dirty="0">
                          <a:latin typeface="+mn-lt"/>
                          <a:ea typeface="Times New Roman"/>
                          <a:cs typeface="Calibri"/>
                        </a:rPr>
                        <a:t>Aktualiziran Etički kodeks Sveučilišta u Zadru</a:t>
                      </a:r>
                      <a:endParaRPr lang="hr-HR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041" marR="610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8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400" b="1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Praćenje pokazatelja</a:t>
                      </a:r>
                      <a:endParaRPr lang="hr-HR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041" marR="610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+mn-lt"/>
                          <a:ea typeface="Times New Roman"/>
                          <a:cs typeface="Calibri"/>
                        </a:rPr>
                        <a:t>Nadležni prorektor(i) podnose izvješće Upravi Sveučilišta u Zadru (30. lipnja, 31. prosinca, a po potrebi na zahtjev Uprave Sveučilišta i u drugim terminima)</a:t>
                      </a:r>
                      <a:endParaRPr lang="hr-HR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041" marR="610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8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400" b="1" dirty="0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Vrijeme </a:t>
                      </a:r>
                      <a:r>
                        <a:rPr lang="hr-HR" sz="1400" b="1" dirty="0" smtClean="0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Calibri"/>
                        </a:rPr>
                        <a:t>provedbe</a:t>
                      </a:r>
                      <a:endParaRPr lang="hr-HR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041" marR="610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+mn-lt"/>
                          <a:ea typeface="Times New Roman"/>
                          <a:cs typeface="Calibri"/>
                        </a:rPr>
                        <a:t>2.4.2.1. – 2.4.2.5. Kontinuirano</a:t>
                      </a:r>
                      <a:endParaRPr lang="hr-HR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041" marR="610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11560" y="2204864"/>
            <a:ext cx="7851648" cy="1828800"/>
          </a:xfrm>
        </p:spPr>
        <p:txBody>
          <a:bodyPr/>
          <a:lstStyle/>
          <a:p>
            <a:pPr algn="ctr"/>
            <a:r>
              <a:rPr lang="hr-HR" dirty="0" smtClean="0"/>
              <a:t>Primjeri profesionalnog usavršavanja</a:t>
            </a:r>
            <a:endParaRPr lang="hr-H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/>
          </a:bodyPr>
          <a:lstStyle/>
          <a:p>
            <a:r>
              <a:rPr lang="hr-HR" sz="4000" dirty="0" smtClean="0"/>
              <a:t>Radionica </a:t>
            </a:r>
            <a:r>
              <a:rPr lang="hr-HR" sz="4000" i="1" dirty="0" smtClean="0"/>
              <a:t>Etika u znanosti</a:t>
            </a:r>
            <a:endParaRPr lang="hr-HR" sz="4000" i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389120"/>
          </a:xfrm>
        </p:spPr>
        <p:txBody>
          <a:bodyPr>
            <a:normAutofit lnSpcReduction="10000"/>
          </a:bodyPr>
          <a:lstStyle/>
          <a:p>
            <a:r>
              <a:rPr lang="hr-HR" dirty="0" smtClean="0"/>
              <a:t>Za akademsko osoblje organizirane su radionice o etici u znanosti u ožujku 2019.</a:t>
            </a:r>
          </a:p>
          <a:p>
            <a:r>
              <a:rPr lang="hr-HR" dirty="0" smtClean="0"/>
              <a:t>Uvodno izlaganje: dr. </a:t>
            </a:r>
            <a:r>
              <a:rPr lang="hr-HR" dirty="0" err="1" smtClean="0"/>
              <a:t>sc</a:t>
            </a:r>
            <a:r>
              <a:rPr lang="hr-HR" dirty="0" smtClean="0"/>
              <a:t>. Sven </a:t>
            </a:r>
            <a:r>
              <a:rPr lang="hr-HR" dirty="0" err="1" smtClean="0"/>
              <a:t>Marcelić</a:t>
            </a:r>
            <a:endParaRPr lang="hr-HR" dirty="0" smtClean="0"/>
          </a:p>
          <a:p>
            <a:r>
              <a:rPr lang="hr-HR" dirty="0" smtClean="0"/>
              <a:t>Rasprava</a:t>
            </a:r>
          </a:p>
          <a:p>
            <a:r>
              <a:rPr lang="hr-HR" dirty="0" smtClean="0"/>
              <a:t>Zaključci</a:t>
            </a:r>
          </a:p>
          <a:p>
            <a:r>
              <a:rPr lang="hr-HR" dirty="0" smtClean="0"/>
              <a:t>Sudionici: od asistenta do redovitih profesora u trajnom zvanju, uključujući rektoricu i sve prorektore</a:t>
            </a:r>
          </a:p>
          <a:p>
            <a:r>
              <a:rPr lang="hr-HR" dirty="0" smtClean="0"/>
              <a:t>Organizacija: Ured za unaprjeđivanje kvalitete Sveučilišta u Zadru</a:t>
            </a:r>
          </a:p>
          <a:p>
            <a:r>
              <a:rPr lang="hr-HR" dirty="0" smtClean="0"/>
              <a:t>Odgovorne osobe: Stipe </a:t>
            </a:r>
            <a:r>
              <a:rPr lang="hr-HR" dirty="0" err="1" smtClean="0"/>
              <a:t>Živaljić</a:t>
            </a:r>
            <a:r>
              <a:rPr lang="hr-HR" dirty="0" smtClean="0"/>
              <a:t> i </a:t>
            </a:r>
            <a:r>
              <a:rPr lang="hr-HR" dirty="0" smtClean="0"/>
              <a:t>J. F.</a:t>
            </a:r>
          </a:p>
          <a:p>
            <a:endParaRPr lang="hr-H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512" y="836712"/>
            <a:ext cx="8229600" cy="1143000"/>
          </a:xfrm>
        </p:spPr>
        <p:txBody>
          <a:bodyPr>
            <a:noAutofit/>
          </a:bodyPr>
          <a:lstStyle/>
          <a:p>
            <a:r>
              <a:rPr lang="vi-VN" sz="4000" dirty="0" smtClean="0">
                <a:latin typeface="Calibri" pitchFamily="34" charset="0"/>
              </a:rPr>
              <a:t>Tematske radionice za unaprjeđenje upravljačke strukture Sveučilišta</a:t>
            </a:r>
            <a:endParaRPr lang="hr-HR" sz="4000" dirty="0">
              <a:latin typeface="Calibri" pitchFamily="34" charset="0"/>
            </a:endParaRPr>
          </a:p>
        </p:txBody>
      </p:sp>
      <p:graphicFrame>
        <p:nvGraphicFramePr>
          <p:cNvPr id="4" name="Tablica 3"/>
          <p:cNvGraphicFramePr>
            <a:graphicFrameLocks noGrp="1"/>
          </p:cNvGraphicFramePr>
          <p:nvPr/>
        </p:nvGraphicFramePr>
        <p:xfrm>
          <a:off x="251520" y="2420888"/>
          <a:ext cx="8496944" cy="3206085"/>
        </p:xfrm>
        <a:graphic>
          <a:graphicData uri="http://schemas.openxmlformats.org/drawingml/2006/table">
            <a:tbl>
              <a:tblPr/>
              <a:tblGrid>
                <a:gridCol w="2124236"/>
                <a:gridCol w="2124236"/>
                <a:gridCol w="2124236"/>
                <a:gridCol w="2124236"/>
              </a:tblGrid>
              <a:tr h="4217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600" dirty="0" smtClean="0">
                          <a:latin typeface="Times New Roman"/>
                          <a:ea typeface="Calibri"/>
                          <a:cs typeface="Times New Roman"/>
                        </a:rPr>
                        <a:t>Tema</a:t>
                      </a:r>
                      <a:endParaRPr lang="hr-H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92" marR="473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600" dirty="0" smtClean="0">
                          <a:latin typeface="Times New Roman"/>
                          <a:ea typeface="Calibri"/>
                          <a:cs typeface="Times New Roman"/>
                        </a:rPr>
                        <a:t>Voditeljica/e</a:t>
                      </a:r>
                      <a:endParaRPr lang="hr-H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92" marR="473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600">
                          <a:latin typeface="Times New Roman"/>
                          <a:ea typeface="Calibri"/>
                          <a:cs typeface="Times New Roman"/>
                        </a:rPr>
                        <a:t>1. termin</a:t>
                      </a:r>
                      <a:endParaRPr lang="hr-H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92" marR="473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600">
                          <a:latin typeface="Times New Roman"/>
                          <a:ea typeface="Calibri"/>
                          <a:cs typeface="Times New Roman"/>
                        </a:rPr>
                        <a:t>2. termin</a:t>
                      </a:r>
                      <a:endParaRPr lang="hr-H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92" marR="473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35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600" i="1" dirty="0">
                          <a:latin typeface="Times New Roman"/>
                          <a:ea typeface="Calibri"/>
                          <a:cs typeface="Times New Roman"/>
                        </a:rPr>
                        <a:t>Komunikacijske vještine</a:t>
                      </a:r>
                      <a:endParaRPr lang="hr-H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92" marR="473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 err="1">
                          <a:latin typeface="Times New Roman"/>
                          <a:ea typeface="Calibri"/>
                          <a:cs typeface="Times New Roman"/>
                        </a:rPr>
                        <a:t>doc</a:t>
                      </a:r>
                      <a:r>
                        <a:rPr lang="hr-HR" sz="1800" b="1" dirty="0">
                          <a:latin typeface="Times New Roman"/>
                          <a:ea typeface="Calibri"/>
                          <a:cs typeface="Times New Roman"/>
                        </a:rPr>
                        <a:t>. dr. </a:t>
                      </a:r>
                      <a:r>
                        <a:rPr lang="hr-HR" sz="1800" b="1" dirty="0" err="1">
                          <a:latin typeface="Times New Roman"/>
                          <a:ea typeface="Calibri"/>
                          <a:cs typeface="Times New Roman"/>
                        </a:rPr>
                        <a:t>sc</a:t>
                      </a:r>
                      <a:r>
                        <a:rPr lang="hr-HR" sz="1800" b="1" dirty="0">
                          <a:latin typeface="Times New Roman"/>
                          <a:ea typeface="Calibri"/>
                          <a:cs typeface="Times New Roman"/>
                        </a:rPr>
                        <a:t>. Marina Vidaković</a:t>
                      </a:r>
                      <a:endParaRPr lang="hr-H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92" marR="473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Times New Roman"/>
                          <a:ea typeface="Calibri"/>
                          <a:cs typeface="Times New Roman"/>
                        </a:rPr>
                        <a:t>13. veljače 2019.</a:t>
                      </a:r>
                      <a:endParaRPr lang="hr-H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Times New Roman"/>
                          <a:ea typeface="Calibri"/>
                          <a:cs typeface="Times New Roman"/>
                        </a:rPr>
                        <a:t>dvorana PDS-a 10:00 – 12:00 sati</a:t>
                      </a:r>
                      <a:endParaRPr lang="hr-H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92" marR="473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600">
                          <a:latin typeface="Times New Roman"/>
                          <a:ea typeface="Calibri"/>
                          <a:cs typeface="Times New Roman"/>
                        </a:rPr>
                        <a:t>14. ožujka 2019.</a:t>
                      </a:r>
                      <a:endParaRPr lang="hr-HR" sz="16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600">
                          <a:latin typeface="Times New Roman"/>
                          <a:ea typeface="Calibri"/>
                          <a:cs typeface="Times New Roman"/>
                        </a:rPr>
                        <a:t>dvorana PDS-a 10:00 – 12:00 sati</a:t>
                      </a:r>
                      <a:endParaRPr lang="hr-H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92" marR="473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35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600" i="1" dirty="0">
                          <a:latin typeface="Times New Roman"/>
                          <a:ea typeface="Calibri"/>
                          <a:cs typeface="Times New Roman"/>
                        </a:rPr>
                        <a:t>Upravljane vremenom</a:t>
                      </a:r>
                      <a:endParaRPr lang="hr-H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92" marR="473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 err="1">
                          <a:latin typeface="Times New Roman"/>
                          <a:ea typeface="Calibri"/>
                          <a:cs typeface="Times New Roman"/>
                        </a:rPr>
                        <a:t>izv</a:t>
                      </a:r>
                      <a:r>
                        <a:rPr lang="hr-HR" sz="1800" b="1" dirty="0">
                          <a:latin typeface="Times New Roman"/>
                          <a:ea typeface="Calibri"/>
                          <a:cs typeface="Times New Roman"/>
                        </a:rPr>
                        <a:t>. </a:t>
                      </a:r>
                      <a:r>
                        <a:rPr lang="hr-HR" sz="1800" b="1" dirty="0" err="1">
                          <a:latin typeface="Times New Roman"/>
                          <a:ea typeface="Calibri"/>
                          <a:cs typeface="Times New Roman"/>
                        </a:rPr>
                        <a:t>prof</a:t>
                      </a:r>
                      <a:r>
                        <a:rPr lang="hr-HR" sz="1800" b="1" dirty="0">
                          <a:latin typeface="Times New Roman"/>
                          <a:ea typeface="Calibri"/>
                          <a:cs typeface="Times New Roman"/>
                        </a:rPr>
                        <a:t>. dr. </a:t>
                      </a:r>
                      <a:r>
                        <a:rPr lang="hr-HR" sz="1800" b="1" dirty="0" err="1">
                          <a:latin typeface="Times New Roman"/>
                          <a:ea typeface="Calibri"/>
                          <a:cs typeface="Times New Roman"/>
                        </a:rPr>
                        <a:t>sc</a:t>
                      </a:r>
                      <a:r>
                        <a:rPr lang="hr-HR" sz="1800" b="1" dirty="0">
                          <a:latin typeface="Times New Roman"/>
                          <a:ea typeface="Calibri"/>
                          <a:cs typeface="Times New Roman"/>
                        </a:rPr>
                        <a:t>. Ana </a:t>
                      </a:r>
                      <a:r>
                        <a:rPr lang="hr-HR" sz="1800" b="1" dirty="0" err="1">
                          <a:latin typeface="Times New Roman"/>
                          <a:ea typeface="Calibri"/>
                          <a:cs typeface="Times New Roman"/>
                        </a:rPr>
                        <a:t>Slišković</a:t>
                      </a:r>
                      <a:r>
                        <a:rPr lang="hr-HR" sz="1800" b="1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hr-HR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 err="1">
                          <a:latin typeface="Times New Roman"/>
                          <a:ea typeface="Calibri"/>
                          <a:cs typeface="Times New Roman"/>
                        </a:rPr>
                        <a:t>doc</a:t>
                      </a:r>
                      <a:r>
                        <a:rPr lang="hr-HR" sz="1800" b="1" dirty="0">
                          <a:latin typeface="Times New Roman"/>
                          <a:ea typeface="Calibri"/>
                          <a:cs typeface="Times New Roman"/>
                        </a:rPr>
                        <a:t>. dr. </a:t>
                      </a:r>
                      <a:r>
                        <a:rPr lang="hr-HR" sz="1800" b="1" dirty="0" err="1">
                          <a:latin typeface="Times New Roman"/>
                          <a:ea typeface="Calibri"/>
                          <a:cs typeface="Times New Roman"/>
                        </a:rPr>
                        <a:t>sc</a:t>
                      </a:r>
                      <a:r>
                        <a:rPr lang="hr-HR" sz="1800" b="1" dirty="0">
                          <a:latin typeface="Times New Roman"/>
                          <a:ea typeface="Calibri"/>
                          <a:cs typeface="Times New Roman"/>
                        </a:rPr>
                        <a:t>. </a:t>
                      </a:r>
                      <a:r>
                        <a:rPr lang="hr-HR" sz="1800" b="1" dirty="0" err="1">
                          <a:latin typeface="Times New Roman"/>
                          <a:ea typeface="Calibri"/>
                          <a:cs typeface="Times New Roman"/>
                        </a:rPr>
                        <a:t>Andrea</a:t>
                      </a:r>
                      <a:r>
                        <a:rPr lang="hr-HR" sz="1800" b="1" dirty="0">
                          <a:latin typeface="Times New Roman"/>
                          <a:ea typeface="Calibri"/>
                          <a:cs typeface="Times New Roman"/>
                        </a:rPr>
                        <a:t> Tokić</a:t>
                      </a:r>
                      <a:endParaRPr lang="hr-H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92" marR="473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Times New Roman"/>
                          <a:ea typeface="Calibri"/>
                          <a:cs typeface="Times New Roman"/>
                        </a:rPr>
                        <a:t>21. veljače 2019.</a:t>
                      </a:r>
                      <a:endParaRPr lang="hr-H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Times New Roman"/>
                          <a:ea typeface="Calibri"/>
                          <a:cs typeface="Times New Roman"/>
                        </a:rPr>
                        <a:t>dvorana PDS-a 10:00 – 12:00 sati</a:t>
                      </a:r>
                      <a:endParaRPr lang="hr-H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92" marR="473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Times New Roman"/>
                          <a:ea typeface="Calibri"/>
                          <a:cs typeface="Times New Roman"/>
                        </a:rPr>
                        <a:t>21. ožujka 2019.</a:t>
                      </a:r>
                      <a:endParaRPr lang="hr-H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Times New Roman"/>
                          <a:ea typeface="Calibri"/>
                          <a:cs typeface="Times New Roman"/>
                        </a:rPr>
                        <a:t>dvorana PDS-a 10:00 – 12:00 sati</a:t>
                      </a:r>
                      <a:endParaRPr lang="hr-H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92" marR="473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35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600" i="1" dirty="0">
                          <a:latin typeface="Times New Roman"/>
                          <a:ea typeface="Calibri"/>
                          <a:cs typeface="Times New Roman"/>
                        </a:rPr>
                        <a:t>Upravljanje konfliktima</a:t>
                      </a:r>
                      <a:endParaRPr lang="hr-H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92" marR="473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 err="1">
                          <a:latin typeface="Times New Roman"/>
                          <a:ea typeface="Calibri"/>
                          <a:cs typeface="Times New Roman"/>
                        </a:rPr>
                        <a:t>izv</a:t>
                      </a:r>
                      <a:r>
                        <a:rPr lang="hr-HR" sz="1800" b="1" dirty="0">
                          <a:latin typeface="Times New Roman"/>
                          <a:ea typeface="Calibri"/>
                          <a:cs typeface="Times New Roman"/>
                        </a:rPr>
                        <a:t>. </a:t>
                      </a:r>
                      <a:r>
                        <a:rPr lang="hr-HR" sz="1800" b="1" dirty="0" err="1">
                          <a:latin typeface="Times New Roman"/>
                          <a:ea typeface="Calibri"/>
                          <a:cs typeface="Times New Roman"/>
                        </a:rPr>
                        <a:t>prof</a:t>
                      </a:r>
                      <a:r>
                        <a:rPr lang="hr-HR" sz="1800" b="1" dirty="0">
                          <a:latin typeface="Times New Roman"/>
                          <a:ea typeface="Calibri"/>
                          <a:cs typeface="Times New Roman"/>
                        </a:rPr>
                        <a:t>. dr. </a:t>
                      </a:r>
                      <a:r>
                        <a:rPr lang="hr-HR" sz="1800" b="1" dirty="0" err="1">
                          <a:latin typeface="Times New Roman"/>
                          <a:ea typeface="Calibri"/>
                          <a:cs typeface="Times New Roman"/>
                        </a:rPr>
                        <a:t>sc</a:t>
                      </a:r>
                      <a:r>
                        <a:rPr lang="hr-HR" sz="1800" b="1" dirty="0">
                          <a:latin typeface="Times New Roman"/>
                          <a:ea typeface="Calibri"/>
                          <a:cs typeface="Times New Roman"/>
                        </a:rPr>
                        <a:t>. Marina Nekić</a:t>
                      </a:r>
                      <a:endParaRPr lang="hr-H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92" marR="473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600">
                          <a:latin typeface="Times New Roman"/>
                          <a:ea typeface="Calibri"/>
                          <a:cs typeface="Times New Roman"/>
                        </a:rPr>
                        <a:t>28. veljače 2019.</a:t>
                      </a:r>
                      <a:endParaRPr lang="hr-HR" sz="16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600">
                          <a:latin typeface="Times New Roman"/>
                          <a:ea typeface="Calibri"/>
                          <a:cs typeface="Times New Roman"/>
                        </a:rPr>
                        <a:t>dvorana PDS-a 10:00 – 12:00 sati</a:t>
                      </a:r>
                      <a:endParaRPr lang="hr-H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92" marR="473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Times New Roman"/>
                          <a:ea typeface="Calibri"/>
                          <a:cs typeface="Times New Roman"/>
                        </a:rPr>
                        <a:t>28. ožujka 2019.</a:t>
                      </a:r>
                      <a:endParaRPr lang="hr-H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Times New Roman"/>
                          <a:ea typeface="Calibri"/>
                          <a:cs typeface="Times New Roman"/>
                        </a:rPr>
                        <a:t>dvorana PDS-a 10:00 – 12:00 sati</a:t>
                      </a:r>
                      <a:endParaRPr lang="hr-H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92" marR="473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kstniOkvir 4"/>
          <p:cNvSpPr txBox="1"/>
          <p:nvPr/>
        </p:nvSpPr>
        <p:spPr>
          <a:xfrm>
            <a:off x="251520" y="5877272"/>
            <a:ext cx="67329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smtClean="0"/>
              <a:t>Organizacija: Ured za unaprjeđivanje kvalitete Sveučilišta u Zadru</a:t>
            </a:r>
          </a:p>
          <a:p>
            <a:r>
              <a:rPr lang="hr-HR" dirty="0" smtClean="0"/>
              <a:t>Odgovorne osobe: Stipe </a:t>
            </a:r>
            <a:r>
              <a:rPr lang="hr-HR" dirty="0" err="1" smtClean="0"/>
              <a:t>Živaljić</a:t>
            </a:r>
            <a:r>
              <a:rPr lang="hr-HR" dirty="0" smtClean="0"/>
              <a:t>, </a:t>
            </a:r>
            <a:r>
              <a:rPr lang="hr-HR" dirty="0" err="1" smtClean="0"/>
              <a:t>prof</a:t>
            </a:r>
            <a:r>
              <a:rPr lang="hr-HR" dirty="0" smtClean="0"/>
              <a:t>. dr. </a:t>
            </a:r>
            <a:r>
              <a:rPr lang="hr-HR" dirty="0" err="1" smtClean="0"/>
              <a:t>sc</a:t>
            </a:r>
            <a:r>
              <a:rPr lang="hr-HR" dirty="0" smtClean="0"/>
              <a:t>. Neda Balić </a:t>
            </a:r>
            <a:r>
              <a:rPr lang="hr-HR" dirty="0" err="1" smtClean="0"/>
              <a:t>Nižić</a:t>
            </a:r>
            <a:r>
              <a:rPr lang="hr-HR" dirty="0" smtClean="0"/>
              <a:t> i J. F.</a:t>
            </a:r>
            <a:endParaRPr lang="hr-H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51520" y="908720"/>
            <a:ext cx="8229600" cy="926976"/>
          </a:xfrm>
        </p:spPr>
        <p:txBody>
          <a:bodyPr>
            <a:noAutofit/>
          </a:bodyPr>
          <a:lstStyle/>
          <a:p>
            <a:r>
              <a:rPr lang="hr-HR" sz="4000" dirty="0" smtClean="0"/>
              <a:t>Profesionalno usavršavanje na Odjelu za geografiju</a:t>
            </a:r>
            <a:endParaRPr lang="hr-HR" sz="40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51520" y="2204864"/>
            <a:ext cx="8373616" cy="4389120"/>
          </a:xfrm>
        </p:spPr>
        <p:txBody>
          <a:bodyPr>
            <a:normAutofit fontScale="85000" lnSpcReduction="10000"/>
          </a:bodyPr>
          <a:lstStyle/>
          <a:p>
            <a:r>
              <a:rPr lang="hr-HR" dirty="0" smtClean="0"/>
              <a:t>Profesionalno usavršavanje s ciljem razvoja u znanstvenom području, polju, grani i drugim specijalizacijama planira se i provodi te evidentira na razini sveučilišnih sastavnica</a:t>
            </a:r>
          </a:p>
          <a:p>
            <a:r>
              <a:rPr lang="hr-HR" dirty="0" smtClean="0"/>
              <a:t>Primjerice, Odjelu za geografiju potiče i organizira usavršavanja djelatnika kod najboljih ustanova i certificiranih edukatora u Hrvatskoj za različita područja znanosti i struke </a:t>
            </a:r>
          </a:p>
          <a:p>
            <a:pPr lvl="1"/>
            <a:r>
              <a:rPr lang="hr-HR" dirty="0" smtClean="0"/>
              <a:t>svi djelatnici (od asistenata do redovitih profesora u trajnom zvanju) polazili su tečajeve iz geografskih informacijskih sustava (GIS-a), </a:t>
            </a:r>
          </a:p>
          <a:p>
            <a:pPr lvl="1"/>
            <a:r>
              <a:rPr lang="hr-HR" dirty="0" smtClean="0"/>
              <a:t>velik dio djelatnika pohađa specijalizirane tečajeve iz GIS-a, </a:t>
            </a:r>
          </a:p>
          <a:p>
            <a:pPr lvl="1"/>
            <a:r>
              <a:rPr lang="hr-HR" dirty="0" smtClean="0"/>
              <a:t>oni djelatnici kojima su najnovije </a:t>
            </a:r>
            <a:r>
              <a:rPr lang="hr-HR" dirty="0" err="1" smtClean="0"/>
              <a:t>geoinformacijske</a:t>
            </a:r>
            <a:r>
              <a:rPr lang="hr-HR" dirty="0" smtClean="0"/>
              <a:t> tehnologije neophodne u znanstvenom i nastavnom radu kontinuirano se usavršavaju (najnovije je certificiranje za upravljanje bespilotnim letjelicama i implementacija daljinskih istraživanja, svibanj 2019.)</a:t>
            </a:r>
            <a:endParaRPr lang="hr-H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jek">
  <a:themeElements>
    <a:clrScheme name="Tije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ije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ije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63</TotalTime>
  <Words>1054</Words>
  <Application>Microsoft Office PowerPoint</Application>
  <PresentationFormat>Prikaz na zaslonu (4:3)</PresentationFormat>
  <Paragraphs>147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13</vt:i4>
      </vt:variant>
    </vt:vector>
  </HeadingPairs>
  <TitlesOfParts>
    <vt:vector size="14" baseType="lpstr">
      <vt:lpstr>Tijek</vt:lpstr>
      <vt:lpstr>Sustav podrške profesionalnom usavršavanju osoblja na Sveučilištu u Zadru</vt:lpstr>
      <vt:lpstr>Strategija razvoja Sveučilišta u Zadru od 2017. do 2022. godine</vt:lpstr>
      <vt:lpstr>Strategija razvoja Sveučilišta u Zadru od 2017. do 2022. godine</vt:lpstr>
      <vt:lpstr>Misija Sveučilišta u Zadru</vt:lpstr>
      <vt:lpstr>Vizija Sveučilišta u Zadru</vt:lpstr>
      <vt:lpstr>Ljudski resursi</vt:lpstr>
      <vt:lpstr>Slajd 7</vt:lpstr>
      <vt:lpstr>Slajd 8</vt:lpstr>
      <vt:lpstr>Slajd 9</vt:lpstr>
      <vt:lpstr>Primjeri profesionalnog usavršavanja</vt:lpstr>
      <vt:lpstr>Radionica Etika u znanosti</vt:lpstr>
      <vt:lpstr>Tematske radionice za unaprjeđenje upravljačke strukture Sveučilišta</vt:lpstr>
      <vt:lpstr>Profesionalno usavršavanje na Odjelu za geografiju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Sustav podrške profesionalnom usavršavanju osoblja na Sveučilištu u Zadru</dc:title>
  <dc:creator>Faričić</dc:creator>
  <cp:lastModifiedBy>Faričić</cp:lastModifiedBy>
  <cp:revision>3</cp:revision>
  <dcterms:created xsi:type="dcterms:W3CDTF">2019-05-29T18:39:29Z</dcterms:created>
  <dcterms:modified xsi:type="dcterms:W3CDTF">2019-05-29T20:11:20Z</dcterms:modified>
</cp:coreProperties>
</file>