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60" r:id="rId5"/>
    <p:sldId id="261" r:id="rId6"/>
    <p:sldId id="272" r:id="rId7"/>
    <p:sldId id="262" r:id="rId8"/>
    <p:sldId id="266" r:id="rId9"/>
    <p:sldId id="267" r:id="rId10"/>
    <p:sldId id="269" r:id="rId11"/>
    <p:sldId id="270" r:id="rId12"/>
    <p:sldId id="273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252" y="-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559" y="914400"/>
            <a:ext cx="5456414" cy="4615543"/>
          </a:xfrm>
        </p:spPr>
        <p:txBody>
          <a:bodyPr anchor="t" anchorCtr="0"/>
          <a:lstStyle>
            <a:lvl1pPr algn="l">
              <a:defRPr sz="600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1" y="5663847"/>
            <a:ext cx="4688793" cy="1099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18" y="6011945"/>
            <a:ext cx="3569293" cy="8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7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858846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219200"/>
            <a:ext cx="11164388" cy="48415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118" y="6246478"/>
            <a:ext cx="790541" cy="5164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626" y="6424587"/>
            <a:ext cx="970912" cy="265822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0" y="6221457"/>
            <a:ext cx="12192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05" y="6387895"/>
            <a:ext cx="1797951" cy="375070"/>
          </a:xfrm>
          <a:prstGeom prst="rect">
            <a:avLst/>
          </a:prstGeom>
        </p:spPr>
      </p:pic>
      <p:pic>
        <p:nvPicPr>
          <p:cNvPr id="20" name="Picture 1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9" y="6238874"/>
            <a:ext cx="2221984" cy="61912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596843" y="6238283"/>
            <a:ext cx="229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Projekt je sufinancirala Europska unija iz Europskog socijalnog fonda.</a:t>
            </a:r>
          </a:p>
          <a:p>
            <a:r>
              <a:rPr lang="hr-HR" sz="80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Sadržaj ovoga dokumenta isključiva je odgovornost </a:t>
            </a:r>
          </a:p>
          <a:p>
            <a:r>
              <a:rPr lang="hr-HR" sz="80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Agencije za znanost i visoko obrazovanje.</a:t>
            </a:r>
          </a:p>
          <a:p>
            <a:endParaRPr lang="hr-HR" sz="800" dirty="0">
              <a:solidFill>
                <a:schemeClr val="tx2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" y="6278031"/>
            <a:ext cx="1095913" cy="57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7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675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9255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506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24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538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052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443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049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395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56F2E-5279-40A0-8305-211C6F6D4B48}" type="datetimeFigureOut">
              <a:rPr lang="hr-HR" smtClean="0"/>
              <a:t>28.5.2019.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676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ua.eu/downloads/publications/national%20initiatives%20in%20learning%20and%20teaching%20in%20europe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ured@azvo.hr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AZVOtweet" TargetMode="External"/><Relationship Id="rId5" Type="http://schemas.openxmlformats.org/officeDocument/2006/relationships/hyperlink" Target="https://www.facebook.com/azvo.zg/" TargetMode="External"/><Relationship Id="rId4" Type="http://schemas.openxmlformats.org/officeDocument/2006/relationships/hyperlink" Target="http://www.azvo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4800" dirty="0" smtClean="0"/>
              <a:t>Nacionalne obrazovne inicijative u Europi</a:t>
            </a:r>
            <a:r>
              <a:rPr lang="hr-HR" sz="4800" dirty="0"/>
              <a:t/>
            </a:r>
            <a:br>
              <a:rPr lang="hr-HR" sz="4800" dirty="0"/>
            </a:br>
            <a:r>
              <a:rPr lang="hr-HR" sz="4800" dirty="0" smtClean="0"/>
              <a:t/>
            </a:r>
            <a:br>
              <a:rPr lang="hr-HR" sz="4800" dirty="0" smtClean="0"/>
            </a:br>
            <a:r>
              <a:rPr lang="hr-HR" sz="2400" dirty="0" smtClean="0"/>
              <a:t>dr. sc. Vesna Dodiković-Jurković</a:t>
            </a:r>
            <a:br>
              <a:rPr lang="hr-HR" sz="2400" dirty="0" smtClean="0"/>
            </a:br>
            <a:r>
              <a:rPr lang="hr-HR" sz="2400" dirty="0" err="1" smtClean="0"/>
              <a:t>CroQAnet</a:t>
            </a:r>
            <a:r>
              <a:rPr lang="hr-HR" sz="2400" dirty="0" smtClean="0"/>
              <a:t/>
            </a:r>
            <a:br>
              <a:rPr lang="hr-HR" sz="2400" dirty="0" smtClean="0"/>
            </a:br>
            <a:r>
              <a:rPr lang="hr-HR" sz="2400" dirty="0" smtClean="0"/>
              <a:t>Zadar, 31. svibanj 2019.</a:t>
            </a:r>
            <a:endParaRPr lang="hr-HR" sz="4800" dirty="0"/>
          </a:p>
        </p:txBody>
      </p:sp>
    </p:spTree>
    <p:extLst>
      <p:ext uri="{BB962C8B-B14F-4D97-AF65-F5344CB8AC3E}">
        <p14:creationId xmlns:p14="http://schemas.microsoft.com/office/powerpoint/2010/main" val="32122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/>
          <a:lstStyle/>
          <a:p>
            <a:r>
              <a:rPr lang="hr-HR" smtClean="0"/>
              <a:t>Sadržaj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026544"/>
            <a:ext cx="11164388" cy="5034224"/>
          </a:xfrm>
        </p:spPr>
        <p:txBody>
          <a:bodyPr/>
          <a:lstStyle/>
          <a:p>
            <a:endParaRPr lang="hr-HR" dirty="0" smtClean="0"/>
          </a:p>
          <a:p>
            <a:endParaRPr lang="hr-HR" dirty="0"/>
          </a:p>
          <a:p>
            <a:r>
              <a:rPr lang="hr-HR" dirty="0" smtClean="0"/>
              <a:t>Politike i inicijative</a:t>
            </a:r>
          </a:p>
          <a:p>
            <a:r>
              <a:rPr lang="hr-HR" dirty="0" smtClean="0"/>
              <a:t>Pregled stanja – EFFECT projekt</a:t>
            </a:r>
          </a:p>
          <a:p>
            <a:r>
              <a:rPr lang="hr-HR" dirty="0" smtClean="0"/>
              <a:t>Dobre prakse</a:t>
            </a:r>
          </a:p>
          <a:p>
            <a:r>
              <a:rPr lang="hr-HR" dirty="0" smtClean="0"/>
              <a:t>Izazovi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203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Politike i inicijative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12191999" cy="4841567"/>
          </a:xfrm>
        </p:spPr>
        <p:txBody>
          <a:bodyPr/>
          <a:lstStyle/>
          <a:p>
            <a:r>
              <a:rPr lang="hr-HR" dirty="0" smtClean="0"/>
              <a:t>Izvor: EUA </a:t>
            </a:r>
            <a:r>
              <a:rPr lang="hr-HR" dirty="0" err="1" smtClean="0"/>
              <a:t>Trends</a:t>
            </a:r>
            <a:r>
              <a:rPr lang="hr-HR" dirty="0" smtClean="0"/>
              <a:t> 2018, upitnik i intervjui o nacionalnim inicijativama vezanim</a:t>
            </a:r>
          </a:p>
          <a:p>
            <a:pPr marL="0" indent="0">
              <a:buNone/>
            </a:pPr>
            <a:r>
              <a:rPr lang="hr-HR" dirty="0" smtClean="0"/>
              <a:t>              </a:t>
            </a:r>
            <a:r>
              <a:rPr lang="hr-HR" dirty="0"/>
              <a:t>za </a:t>
            </a:r>
            <a:r>
              <a:rPr lang="hr-HR" dirty="0" smtClean="0"/>
              <a:t>L&amp;T 2017./18.</a:t>
            </a:r>
          </a:p>
          <a:p>
            <a:pPr marL="0" indent="0">
              <a:buNone/>
            </a:pPr>
            <a:endParaRPr lang="hr-HR" sz="800" dirty="0" smtClean="0"/>
          </a:p>
          <a:p>
            <a:pPr marL="0" indent="0">
              <a:buNone/>
            </a:pPr>
            <a:r>
              <a:rPr lang="hr-HR" sz="1800" dirty="0">
                <a:hlinkClick r:id="rId2"/>
              </a:rPr>
              <a:t>https://eua.eu/downloads/publications/national%20initiatives%20in%20learning%20and%20teaching%20in%20europe.pdf</a:t>
            </a:r>
            <a:r>
              <a:rPr lang="hr-HR" sz="1800" dirty="0"/>
              <a:t> </a:t>
            </a:r>
            <a:endParaRPr lang="hr-HR" sz="1800" dirty="0" smtClean="0"/>
          </a:p>
          <a:p>
            <a:pPr marL="0" indent="0">
              <a:buNone/>
            </a:pPr>
            <a:r>
              <a:rPr lang="hr-HR" sz="1800" dirty="0" smtClean="0"/>
              <a:t> </a:t>
            </a:r>
            <a:endParaRPr lang="en-GB" sz="1800" dirty="0"/>
          </a:p>
          <a:p>
            <a:r>
              <a:rPr lang="hr-HR" dirty="0" smtClean="0"/>
              <a:t>Pregled stanja, politika i  inicijativa vezanih uz L&amp;T u 28 EU država +  Izrael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 smtClean="0">
                <a:solidFill>
                  <a:schemeClr val="accent1"/>
                </a:solidFill>
              </a:rPr>
              <a:t> Nacionalnu </a:t>
            </a:r>
            <a:r>
              <a:rPr lang="hr-HR" dirty="0">
                <a:solidFill>
                  <a:schemeClr val="accent1"/>
                </a:solidFill>
              </a:rPr>
              <a:t>strategiju za L&amp;T </a:t>
            </a:r>
            <a:r>
              <a:rPr lang="hr-HR" dirty="0" smtClean="0">
                <a:solidFill>
                  <a:schemeClr val="accent1"/>
                </a:solidFill>
              </a:rPr>
              <a:t>imaju </a:t>
            </a:r>
            <a:r>
              <a:rPr lang="hr-HR" dirty="0">
                <a:solidFill>
                  <a:schemeClr val="accent1"/>
                </a:solidFill>
              </a:rPr>
              <a:t>4 (14%) </a:t>
            </a:r>
            <a:r>
              <a:rPr lang="hr-HR" dirty="0" smtClean="0">
                <a:solidFill>
                  <a:schemeClr val="accent1"/>
                </a:solidFill>
              </a:rPr>
              <a:t>države </a:t>
            </a:r>
            <a:r>
              <a:rPr lang="hr-HR" dirty="0">
                <a:solidFill>
                  <a:schemeClr val="accent1"/>
                </a:solidFill>
              </a:rPr>
              <a:t>(Austrija, Irska, Nizozemska i  Norveška)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 smtClean="0">
                <a:solidFill>
                  <a:schemeClr val="accent1"/>
                </a:solidFill>
              </a:rPr>
              <a:t> Strategija </a:t>
            </a:r>
            <a:r>
              <a:rPr lang="hr-HR" dirty="0">
                <a:solidFill>
                  <a:schemeClr val="accent1"/>
                </a:solidFill>
              </a:rPr>
              <a:t>za L&amp;T </a:t>
            </a:r>
            <a:r>
              <a:rPr lang="hr-HR" dirty="0" smtClean="0">
                <a:solidFill>
                  <a:schemeClr val="accent1"/>
                </a:solidFill>
              </a:rPr>
              <a:t>je dio </a:t>
            </a:r>
            <a:r>
              <a:rPr lang="hr-HR" dirty="0">
                <a:solidFill>
                  <a:schemeClr val="accent1"/>
                </a:solidFill>
              </a:rPr>
              <a:t>opće strategije za visoko obrazovanje ili dio nacionalne </a:t>
            </a:r>
            <a:r>
              <a:rPr lang="hr-HR" dirty="0" smtClean="0">
                <a:solidFill>
                  <a:schemeClr val="accent1"/>
                </a:solidFill>
              </a:rPr>
              <a:t>strategije u </a:t>
            </a:r>
            <a:r>
              <a:rPr lang="hr-HR" sz="2400" dirty="0" smtClean="0">
                <a:solidFill>
                  <a:schemeClr val="accent1"/>
                </a:solidFill>
              </a:rPr>
              <a:t>15 država (54%; Bugarska</a:t>
            </a:r>
            <a:r>
              <a:rPr lang="hr-HR" sz="2400" dirty="0">
                <a:solidFill>
                  <a:schemeClr val="accent1"/>
                </a:solidFill>
              </a:rPr>
              <a:t>, Hrvatska, Cipar, Češka, Finska, Francuska, Izrael, UK, Španjolska</a:t>
            </a:r>
            <a:r>
              <a:rPr lang="hr-HR" sz="2400" dirty="0" smtClean="0">
                <a:solidFill>
                  <a:schemeClr val="accent1"/>
                </a:solidFill>
              </a:rPr>
              <a:t>….)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chemeClr val="accent1"/>
                </a:solidFill>
              </a:rPr>
              <a:t>9 država (32%) nema strategije/inicijative na nacionalnoj razini – Njemačka, Slovenija….</a:t>
            </a:r>
            <a:endParaRPr lang="en-GB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hr-HR" sz="2400" dirty="0" smtClean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05514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Organizacija L&amp;T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/>
              <a:t>Unaprjeđenje poučavanja </a:t>
            </a:r>
            <a:r>
              <a:rPr lang="hr-HR" dirty="0" smtClean="0"/>
              <a:t>je </a:t>
            </a:r>
            <a:r>
              <a:rPr lang="hr-HR" dirty="0" smtClean="0">
                <a:solidFill>
                  <a:schemeClr val="accent1"/>
                </a:solidFill>
              </a:rPr>
              <a:t>zakonom</a:t>
            </a:r>
            <a:r>
              <a:rPr lang="hr-HR" dirty="0" smtClean="0"/>
              <a:t> regulirano </a:t>
            </a:r>
            <a:r>
              <a:rPr lang="hr-HR" dirty="0"/>
              <a:t>na nacionalnoj razini u 7 država (25%; Danska, Francuska, Gruzija, Latvija, Litva,  </a:t>
            </a:r>
            <a:r>
              <a:rPr lang="hr-HR" dirty="0" smtClean="0"/>
              <a:t>Nizozemska </a:t>
            </a:r>
            <a:r>
              <a:rPr lang="hr-HR" dirty="0"/>
              <a:t>i Norveška</a:t>
            </a:r>
            <a:r>
              <a:rPr lang="hr-HR" dirty="0" smtClean="0"/>
              <a:t>)</a:t>
            </a:r>
          </a:p>
          <a:p>
            <a:pPr marL="0" indent="0">
              <a:buNone/>
            </a:pPr>
            <a:endParaRPr lang="hr-HR" sz="1100" dirty="0" smtClean="0"/>
          </a:p>
          <a:p>
            <a:r>
              <a:rPr lang="hr-HR" dirty="0" smtClean="0"/>
              <a:t>4 države nemaju zakonsku regulaciju, ali je to </a:t>
            </a:r>
            <a:r>
              <a:rPr lang="hr-HR" dirty="0" smtClean="0">
                <a:solidFill>
                  <a:schemeClr val="accent1"/>
                </a:solidFill>
              </a:rPr>
              <a:t>dio njihove kulture</a:t>
            </a:r>
            <a:r>
              <a:rPr lang="hr-HR" dirty="0" smtClean="0"/>
              <a:t>: Irska, UK, Finska, Švedska</a:t>
            </a:r>
            <a:endParaRPr lang="hr-HR" dirty="0"/>
          </a:p>
          <a:p>
            <a:endParaRPr lang="hr-HR" sz="1000" dirty="0" smtClean="0"/>
          </a:p>
          <a:p>
            <a:r>
              <a:rPr lang="hr-HR" dirty="0" smtClean="0">
                <a:solidFill>
                  <a:schemeClr val="accent1"/>
                </a:solidFill>
              </a:rPr>
              <a:t>Visoka učilišta </a:t>
            </a:r>
            <a:r>
              <a:rPr lang="hr-HR" dirty="0" smtClean="0"/>
              <a:t>– </a:t>
            </a:r>
            <a:r>
              <a:rPr lang="hr-HR" dirty="0" smtClean="0">
                <a:solidFill>
                  <a:schemeClr val="accent1"/>
                </a:solidFill>
              </a:rPr>
              <a:t>imaju ključnu </a:t>
            </a:r>
            <a:r>
              <a:rPr lang="hr-HR" dirty="0">
                <a:solidFill>
                  <a:schemeClr val="accent1"/>
                </a:solidFill>
              </a:rPr>
              <a:t>ulogu </a:t>
            </a:r>
            <a:r>
              <a:rPr lang="hr-HR" dirty="0" smtClean="0"/>
              <a:t>u </a:t>
            </a:r>
            <a:r>
              <a:rPr lang="hr-HR" dirty="0"/>
              <a:t>prepoznavanju važnosti cjeloživotnog profesionalnog razvoja visokoškolskih nastavnika</a:t>
            </a:r>
            <a:endParaRPr lang="hr-HR" dirty="0" smtClean="0"/>
          </a:p>
          <a:p>
            <a:pPr marL="0" indent="0">
              <a:buNone/>
            </a:pPr>
            <a:endParaRPr lang="hr-HR" sz="13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hr-HR" sz="2400" dirty="0" smtClean="0"/>
              <a:t>  centri </a:t>
            </a:r>
            <a:r>
              <a:rPr lang="hr-HR" sz="2400" dirty="0"/>
              <a:t>za L&amp;T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r-HR" sz="2400" dirty="0" smtClean="0"/>
              <a:t>  učiteljski </a:t>
            </a:r>
            <a:r>
              <a:rPr lang="hr-HR" sz="2400" dirty="0"/>
              <a:t>i filozofski fakulteti 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 smtClean="0"/>
              <a:t>Zajedničke </a:t>
            </a:r>
            <a:r>
              <a:rPr lang="hr-HR" dirty="0">
                <a:solidFill>
                  <a:schemeClr val="accent1"/>
                </a:solidFill>
              </a:rPr>
              <a:t>među-sveučilišne inicijative </a:t>
            </a:r>
            <a:r>
              <a:rPr lang="hr-HR" dirty="0"/>
              <a:t>su </a:t>
            </a:r>
            <a:r>
              <a:rPr lang="hr-HR" dirty="0" smtClean="0"/>
              <a:t>rijetke (Nizozemska  → </a:t>
            </a:r>
            <a:r>
              <a:rPr lang="hr-HR" dirty="0"/>
              <a:t>T</a:t>
            </a:r>
            <a:r>
              <a:rPr lang="en-US" dirty="0" smtClean="0"/>
              <a:t>he Leiden-Delft</a:t>
            </a:r>
            <a:r>
              <a:rPr lang="hr-HR" dirty="0" smtClean="0"/>
              <a:t>-</a:t>
            </a:r>
            <a:r>
              <a:rPr lang="en-US" dirty="0" smtClean="0"/>
              <a:t>Erasmus </a:t>
            </a:r>
            <a:r>
              <a:rPr lang="en-US" dirty="0"/>
              <a:t>Centre for Education and </a:t>
            </a:r>
            <a:r>
              <a:rPr lang="en-US" dirty="0" smtClean="0"/>
              <a:t>Learning</a:t>
            </a:r>
            <a:r>
              <a:rPr lang="hr-HR" dirty="0" smtClean="0"/>
              <a:t> koji koriste</a:t>
            </a:r>
            <a:r>
              <a:rPr lang="en-US" dirty="0" smtClean="0"/>
              <a:t> </a:t>
            </a:r>
            <a:r>
              <a:rPr lang="en-US" dirty="0"/>
              <a:t>Leiden University, Delft University of Technology and Erasmus University </a:t>
            </a:r>
            <a:r>
              <a:rPr lang="en-US" dirty="0" smtClean="0"/>
              <a:t>Rotterdam</a:t>
            </a:r>
            <a:r>
              <a:rPr lang="hr-HR" dirty="0" smtClean="0"/>
              <a:t>)</a:t>
            </a:r>
          </a:p>
          <a:p>
            <a:r>
              <a:rPr lang="hr-HR" dirty="0">
                <a:solidFill>
                  <a:schemeClr val="accent1"/>
                </a:solidFill>
              </a:rPr>
              <a:t>Nacionalne inicijative </a:t>
            </a:r>
            <a:r>
              <a:rPr lang="hr-HR" dirty="0" smtClean="0"/>
              <a:t>– rijetkost  (zakonom regulirano od 2018. u Danskoj, Francuskoj, Gruziji</a:t>
            </a:r>
            <a:r>
              <a:rPr lang="hr-HR" dirty="0"/>
              <a:t>,   </a:t>
            </a:r>
          </a:p>
          <a:p>
            <a:pPr marL="3657600" lvl="8" indent="0">
              <a:buNone/>
            </a:pPr>
            <a:r>
              <a:rPr lang="hr-HR" sz="2800" dirty="0"/>
              <a:t>      Latviji, Litvi, Nizozemskoj i Norveškoj)</a:t>
            </a:r>
          </a:p>
          <a:p>
            <a:pPr marL="457200" lvl="1" indent="0">
              <a:buNone/>
            </a:pPr>
            <a:r>
              <a:rPr lang="hr-HR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389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Pregled stanja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12192000" cy="4841567"/>
          </a:xfrm>
        </p:spPr>
        <p:txBody>
          <a:bodyPr>
            <a:normAutofit fontScale="92500" lnSpcReduction="20000"/>
          </a:bodyPr>
          <a:lstStyle/>
          <a:p>
            <a:r>
              <a:rPr lang="hr-HR" dirty="0"/>
              <a:t>U 20 država (71%) </a:t>
            </a:r>
            <a:r>
              <a:rPr lang="hr-HR" dirty="0">
                <a:solidFill>
                  <a:schemeClr val="accent1"/>
                </a:solidFill>
              </a:rPr>
              <a:t>unaprjeđenje poučavanja ne doprinosi </a:t>
            </a:r>
            <a:r>
              <a:rPr lang="hr-HR" dirty="0"/>
              <a:t>ili </a:t>
            </a:r>
            <a:r>
              <a:rPr lang="hr-HR" dirty="0" smtClean="0"/>
              <a:t>u </a:t>
            </a:r>
            <a:r>
              <a:rPr lang="hr-HR" dirty="0"/>
              <a:t>maloj mjeri doprinosi </a:t>
            </a:r>
            <a:r>
              <a:rPr lang="hr-HR" dirty="0" smtClean="0"/>
              <a:t>razvoju karijera</a:t>
            </a:r>
          </a:p>
          <a:p>
            <a:endParaRPr lang="hr-HR" sz="1500" dirty="0" smtClean="0"/>
          </a:p>
          <a:p>
            <a:pPr lvl="1"/>
            <a:r>
              <a:rPr lang="hr-HR" dirty="0"/>
              <a:t>Kriteriji za akademsko napredovanje su vezani uz mjerenje </a:t>
            </a:r>
            <a:r>
              <a:rPr lang="hr-HR" dirty="0" smtClean="0"/>
              <a:t>kvalitete znanstvenog </a:t>
            </a:r>
            <a:r>
              <a:rPr lang="hr-HR" dirty="0"/>
              <a:t>doprinosa</a:t>
            </a:r>
          </a:p>
          <a:p>
            <a:pPr lvl="1"/>
            <a:r>
              <a:rPr lang="hr-HR" dirty="0"/>
              <a:t>Pedagoška edukacija </a:t>
            </a:r>
            <a:r>
              <a:rPr lang="hr-HR" dirty="0" smtClean="0"/>
              <a:t>- </a:t>
            </a:r>
            <a:r>
              <a:rPr lang="hr-HR" dirty="0"/>
              <a:t>dodana vrijednost u razvoju </a:t>
            </a:r>
            <a:r>
              <a:rPr lang="hr-HR" dirty="0" smtClean="0"/>
              <a:t>karijere</a:t>
            </a:r>
          </a:p>
          <a:p>
            <a:pPr marL="457200" lvl="1" indent="0">
              <a:buNone/>
            </a:pPr>
            <a:r>
              <a:rPr lang="hr-HR" dirty="0"/>
              <a:t>	</a:t>
            </a:r>
            <a:r>
              <a:rPr lang="hr-HR" dirty="0" smtClean="0"/>
              <a:t>		     </a:t>
            </a:r>
            <a:r>
              <a:rPr lang="hr-HR" sz="2400" dirty="0"/>
              <a:t>- pozitivan učinak na porast plaće</a:t>
            </a:r>
            <a:endParaRPr lang="en-GB" sz="2400" dirty="0"/>
          </a:p>
          <a:p>
            <a:endParaRPr lang="hr-HR" dirty="0" smtClean="0"/>
          </a:p>
          <a:p>
            <a:r>
              <a:rPr lang="hr-HR" dirty="0" smtClean="0">
                <a:solidFill>
                  <a:schemeClr val="accent1"/>
                </a:solidFill>
              </a:rPr>
              <a:t>Nacionalne nagrade </a:t>
            </a:r>
            <a:r>
              <a:rPr lang="hr-HR" dirty="0" smtClean="0"/>
              <a:t>najboljim nastavnicima (pojedincima ili timu u 15 država)</a:t>
            </a:r>
          </a:p>
          <a:p>
            <a:pPr marL="0" indent="0">
              <a:buNone/>
            </a:pPr>
            <a:r>
              <a:rPr lang="hr-HR" dirty="0" smtClean="0"/>
              <a:t>	- </a:t>
            </a:r>
            <a:r>
              <a:rPr lang="hr-HR" dirty="0"/>
              <a:t>manji utjecaj i vidljivost od nagrada najboljim znanstvenicima</a:t>
            </a:r>
          </a:p>
          <a:p>
            <a:endParaRPr lang="hr-HR" dirty="0" smtClean="0"/>
          </a:p>
          <a:p>
            <a:r>
              <a:rPr lang="hr-HR" dirty="0" smtClean="0">
                <a:solidFill>
                  <a:schemeClr val="accent1"/>
                </a:solidFill>
              </a:rPr>
              <a:t>EU projekti </a:t>
            </a:r>
            <a:r>
              <a:rPr lang="hr-HR" dirty="0" smtClean="0"/>
              <a:t>– snažan utjecaj na međunarodnu razmjenu i suradnju vezano uz   	 			   unaprjeđenje L&amp;T </a:t>
            </a:r>
          </a:p>
          <a:p>
            <a:pPr marL="0" indent="0">
              <a:buNone/>
            </a:pPr>
            <a:r>
              <a:rPr lang="hr-HR" dirty="0" smtClean="0"/>
              <a:t>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762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Dobre prakse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Irska </a:t>
            </a:r>
          </a:p>
          <a:p>
            <a:pPr lvl="1"/>
            <a:r>
              <a:rPr lang="hr-HR" dirty="0" err="1"/>
              <a:t>Strategic</a:t>
            </a:r>
            <a:r>
              <a:rPr lang="hr-HR" dirty="0"/>
              <a:t> </a:t>
            </a:r>
            <a:r>
              <a:rPr lang="hr-HR" dirty="0" err="1"/>
              <a:t>Innovation</a:t>
            </a:r>
            <a:r>
              <a:rPr lang="hr-HR" dirty="0"/>
              <a:t> </a:t>
            </a:r>
            <a:r>
              <a:rPr lang="hr-HR" dirty="0" err="1"/>
              <a:t>fund</a:t>
            </a:r>
            <a:r>
              <a:rPr lang="hr-HR" dirty="0"/>
              <a:t>, 2000. – National Digital </a:t>
            </a:r>
            <a:r>
              <a:rPr lang="hr-HR" dirty="0" err="1"/>
              <a:t>Learning</a:t>
            </a:r>
            <a:r>
              <a:rPr lang="hr-HR" dirty="0"/>
              <a:t> </a:t>
            </a:r>
            <a:r>
              <a:rPr lang="hr-HR" dirty="0" err="1"/>
              <a:t>Repository</a:t>
            </a:r>
            <a:endParaRPr lang="hr-HR" dirty="0"/>
          </a:p>
          <a:p>
            <a:pPr lvl="1"/>
            <a:r>
              <a:rPr lang="hr-HR" dirty="0"/>
              <a:t>National Forum for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Enhancement</a:t>
            </a:r>
            <a:r>
              <a:rPr lang="hr-HR" dirty="0"/>
              <a:t> of </a:t>
            </a:r>
            <a:r>
              <a:rPr lang="hr-HR" dirty="0" err="1"/>
              <a:t>learning</a:t>
            </a:r>
            <a:r>
              <a:rPr lang="hr-HR" dirty="0"/>
              <a:t> &amp; </a:t>
            </a:r>
            <a:r>
              <a:rPr lang="hr-HR" dirty="0" err="1"/>
              <a:t>teaching</a:t>
            </a:r>
            <a:r>
              <a:rPr lang="hr-HR" dirty="0"/>
              <a:t>, 2012.</a:t>
            </a:r>
          </a:p>
          <a:p>
            <a:endParaRPr lang="hr-HR" dirty="0" smtClean="0"/>
          </a:p>
          <a:p>
            <a:r>
              <a:rPr lang="hr-HR" dirty="0" smtClean="0"/>
              <a:t>Nizozemska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The Value of Knowledge, Strategic Agenda for Higher Education and Research 2015-2025</a:t>
            </a:r>
            <a:r>
              <a:rPr lang="en-US" dirty="0" smtClean="0"/>
              <a:t>”</a:t>
            </a:r>
            <a:r>
              <a:rPr lang="hr-HR" dirty="0" smtClean="0"/>
              <a:t>, 2015.</a:t>
            </a:r>
          </a:p>
          <a:p>
            <a:pPr marL="457200" lvl="1" indent="0">
              <a:buNone/>
            </a:pPr>
            <a:r>
              <a:rPr lang="hr-HR" dirty="0"/>
              <a:t> </a:t>
            </a:r>
            <a:r>
              <a:rPr lang="hr-HR" dirty="0" smtClean="0"/>
              <a:t>   ….</a:t>
            </a:r>
            <a:r>
              <a:rPr lang="en-US" dirty="0">
                <a:solidFill>
                  <a:schemeClr val="accent1"/>
                </a:solidFill>
              </a:rPr>
              <a:t>The teaching staff </a:t>
            </a:r>
            <a:r>
              <a:rPr lang="en-US" dirty="0"/>
              <a:t>must be placed in a position </a:t>
            </a:r>
            <a:r>
              <a:rPr lang="en-US" dirty="0">
                <a:solidFill>
                  <a:schemeClr val="accent1"/>
                </a:solidFill>
              </a:rPr>
              <a:t>to continue to develop </a:t>
            </a:r>
            <a:r>
              <a:rPr lang="hr-HR" dirty="0" smtClean="0">
                <a:solidFill>
                  <a:schemeClr val="accent1"/>
                </a:solidFill>
              </a:rPr>
              <a:t>      	 	 </a:t>
            </a:r>
            <a:r>
              <a:rPr lang="en-US" dirty="0" smtClean="0">
                <a:solidFill>
                  <a:schemeClr val="accent1"/>
                </a:solidFill>
              </a:rPr>
              <a:t>themselves </a:t>
            </a:r>
            <a:r>
              <a:rPr lang="en-US" dirty="0"/>
              <a:t>in their subject and in their </a:t>
            </a:r>
            <a:r>
              <a:rPr lang="en-US" dirty="0">
                <a:solidFill>
                  <a:schemeClr val="accent1"/>
                </a:solidFill>
              </a:rPr>
              <a:t>teaching skills</a:t>
            </a:r>
            <a:r>
              <a:rPr lang="en-US" dirty="0"/>
              <a:t>, </a:t>
            </a:r>
            <a:r>
              <a:rPr lang="hr-HR" dirty="0"/>
              <a:t>…..</a:t>
            </a:r>
            <a:endParaRPr lang="en-GB" dirty="0"/>
          </a:p>
          <a:p>
            <a:endParaRPr lang="hr-HR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276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4" y="1219200"/>
            <a:ext cx="11669485" cy="4841567"/>
          </a:xfrm>
        </p:spPr>
        <p:txBody>
          <a:bodyPr/>
          <a:lstStyle/>
          <a:p>
            <a:r>
              <a:rPr lang="hr-HR" dirty="0"/>
              <a:t> G</a:t>
            </a:r>
            <a:r>
              <a:rPr lang="hr-HR" dirty="0" smtClean="0"/>
              <a:t>lavna prepreka unaprjeđenju L&amp;T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 smtClean="0"/>
              <a:t> </a:t>
            </a:r>
            <a:r>
              <a:rPr lang="hr-HR" b="1" dirty="0"/>
              <a:t>I</a:t>
            </a:r>
            <a:r>
              <a:rPr lang="hr-HR" b="1" dirty="0" smtClean="0"/>
              <a:t>straživanje je cijenjeno više od poučavanja </a:t>
            </a:r>
            <a:r>
              <a:rPr lang="hr-HR" dirty="0" smtClean="0"/>
              <a:t>(pri regrutiranju, promociji razvoja karijera)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dirty="0" smtClean="0"/>
              <a:t>Paris </a:t>
            </a:r>
            <a:r>
              <a:rPr lang="hr-HR" dirty="0" err="1" smtClean="0"/>
              <a:t>Communiqué</a:t>
            </a:r>
            <a:r>
              <a:rPr lang="hr-HR" dirty="0" smtClean="0"/>
              <a:t> 2018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r-HR" dirty="0" smtClean="0"/>
              <a:t> poziv na zajedničku europsku inicijativu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r-HR" dirty="0" smtClean="0"/>
              <a:t>pregled postojećih nacionalnih praksi (snage i slabosti) i mogućnosti za suradnju na europskoj razini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46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Osiguravanje kvalitete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accent1"/>
                </a:solidFill>
              </a:rPr>
              <a:t>Razvoj osiguravanja kvalitete </a:t>
            </a:r>
            <a:r>
              <a:rPr lang="hr-HR" dirty="0" smtClean="0"/>
              <a:t>je bio najvažniji poticaj unaprjeđenju L&amp;T</a:t>
            </a:r>
          </a:p>
          <a:p>
            <a:r>
              <a:rPr lang="hr-HR" dirty="0" smtClean="0">
                <a:solidFill>
                  <a:schemeClr val="accent1"/>
                </a:solidFill>
              </a:rPr>
              <a:t>ESG 2015 </a:t>
            </a:r>
            <a:r>
              <a:rPr lang="hr-HR" dirty="0" smtClean="0"/>
              <a:t>– okvir za djelovanje</a:t>
            </a:r>
          </a:p>
          <a:p>
            <a:r>
              <a:rPr lang="hr-HR" dirty="0" smtClean="0"/>
              <a:t>VU preuzimaju odgovornost za kvalitetu  L&amp;T</a:t>
            </a:r>
          </a:p>
          <a:p>
            <a:r>
              <a:rPr lang="hr-HR" dirty="0" smtClean="0"/>
              <a:t>Institucijske politike i procesi L&amp;T su orijentirani na studenta</a:t>
            </a:r>
          </a:p>
          <a:p>
            <a:r>
              <a:rPr lang="hr-HR" dirty="0" smtClean="0"/>
              <a:t>Glavni </a:t>
            </a:r>
            <a:r>
              <a:rPr lang="hr-HR" dirty="0" smtClean="0">
                <a:solidFill>
                  <a:schemeClr val="accent1"/>
                </a:solidFill>
              </a:rPr>
              <a:t>katalizatori promjena</a:t>
            </a:r>
            <a:r>
              <a:rPr lang="hr-HR" dirty="0" smtClean="0"/>
              <a:t>: </a:t>
            </a:r>
          </a:p>
          <a:p>
            <a:pPr lvl="1"/>
            <a:r>
              <a:rPr lang="hr-HR" dirty="0" smtClean="0"/>
              <a:t>razmjena nastavnika i studenata</a:t>
            </a:r>
            <a:endParaRPr lang="hr-HR" dirty="0"/>
          </a:p>
          <a:p>
            <a:pPr lvl="1"/>
            <a:r>
              <a:rPr lang="hr-HR" dirty="0"/>
              <a:t>s</a:t>
            </a:r>
            <a:r>
              <a:rPr lang="hr-HR" dirty="0" smtClean="0"/>
              <a:t>uradnja s drugim sveučilištima/visokim učilištima</a:t>
            </a:r>
          </a:p>
          <a:p>
            <a:pPr lvl="1"/>
            <a:r>
              <a:rPr lang="hr-HR" dirty="0"/>
              <a:t>s</a:t>
            </a:r>
            <a:r>
              <a:rPr lang="hr-HR" dirty="0" smtClean="0"/>
              <a:t>udjelovanje u projektima i inicijativama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192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Pregled inicijativa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12192000" cy="4841567"/>
          </a:xfrm>
        </p:spPr>
        <p:txBody>
          <a:bodyPr>
            <a:normAutofit/>
          </a:bodyPr>
          <a:lstStyle/>
          <a:p>
            <a:r>
              <a:rPr lang="hr-HR" sz="2400" dirty="0" smtClean="0"/>
              <a:t>Austrija – </a:t>
            </a:r>
            <a:r>
              <a:rPr lang="hr-HR" sz="2400" i="1" dirty="0" smtClean="0"/>
              <a:t>Atlas </a:t>
            </a:r>
            <a:r>
              <a:rPr lang="hr-HR" sz="2400" i="1" dirty="0" err="1"/>
              <a:t>der</a:t>
            </a:r>
            <a:r>
              <a:rPr lang="hr-HR" sz="2400" i="1" dirty="0"/>
              <a:t> </a:t>
            </a:r>
            <a:r>
              <a:rPr lang="hr-HR" sz="2400" i="1" dirty="0" err="1"/>
              <a:t>guten</a:t>
            </a:r>
            <a:r>
              <a:rPr lang="hr-HR" sz="2400" i="1" dirty="0"/>
              <a:t> </a:t>
            </a:r>
            <a:r>
              <a:rPr lang="hr-HR" sz="2400" i="1" dirty="0" err="1" smtClean="0"/>
              <a:t>Lehre</a:t>
            </a:r>
            <a:r>
              <a:rPr lang="hr-HR" sz="2400" i="1" dirty="0" smtClean="0"/>
              <a:t> </a:t>
            </a:r>
            <a:r>
              <a:rPr lang="hr-HR" sz="2400" dirty="0" smtClean="0"/>
              <a:t>– </a:t>
            </a:r>
            <a:r>
              <a:rPr lang="hr-HR" sz="2400" i="1" dirty="0" smtClean="0"/>
              <a:t>online</a:t>
            </a:r>
            <a:r>
              <a:rPr lang="hr-HR" sz="2400" dirty="0" smtClean="0"/>
              <a:t> platforma →dobra praksa + kontakt osoba</a:t>
            </a:r>
            <a:endParaRPr lang="hr-HR" sz="2400" dirty="0"/>
          </a:p>
          <a:p>
            <a:r>
              <a:rPr lang="hr-HR" sz="2400" dirty="0" smtClean="0"/>
              <a:t>Finska – </a:t>
            </a:r>
            <a:r>
              <a:rPr lang="hr-HR" sz="2400" dirty="0" err="1" smtClean="0"/>
              <a:t>Peda</a:t>
            </a:r>
            <a:r>
              <a:rPr lang="hr-HR" sz="2400" dirty="0" smtClean="0"/>
              <a:t>-forum mreža → </a:t>
            </a:r>
            <a:r>
              <a:rPr lang="hr-HR" sz="2400" dirty="0" err="1" smtClean="0"/>
              <a:t>Peda</a:t>
            </a:r>
            <a:r>
              <a:rPr lang="hr-HR" sz="2400" dirty="0" smtClean="0"/>
              <a:t>-forum </a:t>
            </a:r>
            <a:r>
              <a:rPr lang="hr-HR" sz="2400" dirty="0" err="1" smtClean="0"/>
              <a:t>Days</a:t>
            </a:r>
            <a:r>
              <a:rPr lang="hr-HR" sz="2400" dirty="0" smtClean="0"/>
              <a:t> (nacionalna konferencija)</a:t>
            </a:r>
          </a:p>
          <a:p>
            <a:r>
              <a:rPr lang="hr-HR" sz="2400" dirty="0"/>
              <a:t>Francuska – ministarstvo - </a:t>
            </a:r>
            <a:r>
              <a:rPr lang="en-US" sz="2400" dirty="0"/>
              <a:t>Mission for Pedagogy and </a:t>
            </a:r>
            <a:r>
              <a:rPr lang="en-US" sz="2400" dirty="0" err="1"/>
              <a:t>Digitalisation</a:t>
            </a:r>
            <a:r>
              <a:rPr lang="en-US" sz="2400" dirty="0"/>
              <a:t> in Higher Education</a:t>
            </a:r>
            <a:r>
              <a:rPr lang="hr-HR" sz="2400" dirty="0"/>
              <a:t>- </a:t>
            </a:r>
          </a:p>
          <a:p>
            <a:pPr marL="457200" lvl="1" indent="0">
              <a:buNone/>
            </a:pPr>
            <a:r>
              <a:rPr lang="hr-HR" sz="2000" dirty="0"/>
              <a:t>                       nacionalni dan posvećen pedagoškim inovacijama u visokom obrazovanju, nacionalne nagrade,</a:t>
            </a:r>
          </a:p>
          <a:p>
            <a:pPr marL="457200" lvl="1" indent="0">
              <a:buNone/>
            </a:pPr>
            <a:r>
              <a:rPr lang="hr-HR" sz="2000" dirty="0"/>
              <a:t>                       poziv na </a:t>
            </a:r>
            <a:r>
              <a:rPr lang="hr-HR" sz="2000" dirty="0" smtClean="0"/>
              <a:t>projekte</a:t>
            </a:r>
            <a:endParaRPr lang="hr-HR" sz="2400" dirty="0" smtClean="0"/>
          </a:p>
          <a:p>
            <a:r>
              <a:rPr lang="hr-HR" sz="2400" dirty="0" smtClean="0"/>
              <a:t>Njemačka –</a:t>
            </a:r>
            <a:r>
              <a:rPr lang="hr-HR" sz="2400" dirty="0" err="1" smtClean="0"/>
              <a:t>Nexus</a:t>
            </a:r>
            <a:r>
              <a:rPr lang="hr-HR" sz="2400" dirty="0" smtClean="0"/>
              <a:t> projekt </a:t>
            </a:r>
            <a:r>
              <a:rPr lang="hr-HR" sz="2400" dirty="0"/>
              <a:t>2010., </a:t>
            </a:r>
            <a:r>
              <a:rPr lang="hr-HR" sz="2400" dirty="0" smtClean="0"/>
              <a:t> </a:t>
            </a:r>
            <a:r>
              <a:rPr lang="hr-HR" sz="2400" dirty="0" err="1"/>
              <a:t>Qualitätspakt</a:t>
            </a:r>
            <a:r>
              <a:rPr lang="hr-HR" sz="2400" dirty="0"/>
              <a:t> </a:t>
            </a:r>
            <a:r>
              <a:rPr lang="hr-HR" sz="2400" dirty="0" err="1"/>
              <a:t>Lehre</a:t>
            </a:r>
            <a:r>
              <a:rPr lang="hr-HR" sz="2400" dirty="0"/>
              <a:t> (2011-2020</a:t>
            </a:r>
            <a:r>
              <a:rPr lang="hr-HR" sz="2400" dirty="0" smtClean="0"/>
              <a:t>)</a:t>
            </a:r>
          </a:p>
          <a:p>
            <a:r>
              <a:rPr lang="hr-HR" sz="2400" dirty="0"/>
              <a:t>Kazahstan - BOLASHAK (“Future</a:t>
            </a:r>
            <a:r>
              <a:rPr lang="hr-HR" sz="2400" dirty="0" smtClean="0"/>
              <a:t>”) uključuje i pedagoški trening</a:t>
            </a:r>
          </a:p>
          <a:p>
            <a:r>
              <a:rPr lang="hr-HR" sz="2400" dirty="0"/>
              <a:t>Nizozemska - </a:t>
            </a:r>
            <a:r>
              <a:rPr lang="hr-HR" sz="2400" dirty="0" err="1"/>
              <a:t>Acceleration</a:t>
            </a:r>
            <a:r>
              <a:rPr lang="hr-HR" sz="2400" dirty="0"/>
              <a:t> </a:t>
            </a:r>
            <a:r>
              <a:rPr lang="hr-HR" sz="2400" dirty="0" err="1"/>
              <a:t>Agenda</a:t>
            </a:r>
            <a:r>
              <a:rPr lang="hr-HR" sz="2400" dirty="0"/>
              <a:t> for </a:t>
            </a:r>
            <a:r>
              <a:rPr lang="hr-HR" sz="2400" dirty="0" err="1"/>
              <a:t>Innovation</a:t>
            </a:r>
            <a:r>
              <a:rPr lang="hr-HR" sz="2400" dirty="0"/>
              <a:t> </a:t>
            </a:r>
            <a:r>
              <a:rPr lang="hr-HR" sz="2400" dirty="0" err="1"/>
              <a:t>in</a:t>
            </a:r>
            <a:r>
              <a:rPr lang="hr-HR" sz="2400" dirty="0"/>
              <a:t> </a:t>
            </a:r>
            <a:r>
              <a:rPr lang="hr-HR" sz="2400" dirty="0" err="1" smtClean="0"/>
              <a:t>Education</a:t>
            </a:r>
            <a:r>
              <a:rPr lang="hr-HR" sz="2400" dirty="0"/>
              <a:t> </a:t>
            </a:r>
            <a:r>
              <a:rPr lang="hr-HR" sz="2400" dirty="0" smtClean="0"/>
              <a:t>(2017.) – inovacije uz ICT</a:t>
            </a:r>
          </a:p>
          <a:p>
            <a:r>
              <a:rPr lang="hr-HR" sz="2400" dirty="0"/>
              <a:t>Španjolska - </a:t>
            </a:r>
            <a:r>
              <a:rPr lang="hr-HR" sz="2400" dirty="0" err="1"/>
              <a:t>Margalida</a:t>
            </a:r>
            <a:r>
              <a:rPr lang="hr-HR" sz="2400" dirty="0"/>
              <a:t> </a:t>
            </a:r>
            <a:r>
              <a:rPr lang="hr-HR" sz="2400" dirty="0" err="1"/>
              <a:t>Comas</a:t>
            </a:r>
            <a:r>
              <a:rPr lang="hr-HR" sz="2400" dirty="0"/>
              <a:t> i </a:t>
            </a:r>
            <a:r>
              <a:rPr lang="hr-HR" sz="2400" dirty="0" err="1" smtClean="0"/>
              <a:t>Camps</a:t>
            </a:r>
            <a:r>
              <a:rPr lang="hr-HR" sz="2400" dirty="0" smtClean="0"/>
              <a:t> (2018.)</a:t>
            </a:r>
          </a:p>
          <a:p>
            <a:r>
              <a:rPr lang="hr-HR" sz="2400" dirty="0" smtClean="0"/>
              <a:t>Češka – Impuls II – centri za L&amp;T</a:t>
            </a:r>
          </a:p>
          <a:p>
            <a:r>
              <a:rPr lang="hr-HR" sz="2400" dirty="0" smtClean="0"/>
              <a:t>Hrvatska – </a:t>
            </a:r>
            <a:r>
              <a:rPr lang="hr-HR" sz="2400" dirty="0" err="1" smtClean="0"/>
              <a:t>Educa</a:t>
            </a:r>
            <a:r>
              <a:rPr lang="hr-HR" sz="2400" dirty="0" smtClean="0"/>
              <a:t>-T</a:t>
            </a:r>
          </a:p>
        </p:txBody>
      </p:sp>
    </p:spTree>
    <p:extLst>
      <p:ext uri="{BB962C8B-B14F-4D97-AF65-F5344CB8AC3E}">
        <p14:creationId xmlns:p14="http://schemas.microsoft.com/office/powerpoint/2010/main" val="345618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Izazovi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/>
              <a:t>Iz državnog proračuna i dalje se izdvajaju ograničena sredstva za obrazovne inicijative;</a:t>
            </a:r>
          </a:p>
          <a:p>
            <a:pPr lvl="0"/>
            <a:r>
              <a:rPr lang="hr-HR" dirty="0"/>
              <a:t>Istraživačka aktivnost cjenjenija je od nastavničkih kompetencija (pri zapošljavanju i karijernom napredovanju);</a:t>
            </a:r>
          </a:p>
          <a:p>
            <a:pPr lvl="0"/>
            <a:r>
              <a:rPr lang="hr-HR" dirty="0"/>
              <a:t>Niske plaće – više plaće u gospodarstvu;</a:t>
            </a:r>
          </a:p>
          <a:p>
            <a:pPr lvl="0"/>
            <a:r>
              <a:rPr lang="hr-HR" dirty="0"/>
              <a:t>Niska razina pedagoških vještina;</a:t>
            </a:r>
          </a:p>
          <a:p>
            <a:pPr lvl="0"/>
            <a:r>
              <a:rPr lang="hr-HR" dirty="0"/>
              <a:t>Negativni demografski trendovi;</a:t>
            </a:r>
          </a:p>
          <a:p>
            <a:pPr lvl="0"/>
            <a:r>
              <a:rPr lang="hr-HR" dirty="0"/>
              <a:t>Studentska populacija postaje sve više heterogena;</a:t>
            </a:r>
          </a:p>
          <a:p>
            <a:pPr lvl="0"/>
            <a:r>
              <a:rPr lang="hr-HR"/>
              <a:t>Potrebno je poboljšati način pristupanja edukaciji zaposlenika.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875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Razvijanje </a:t>
            </a:r>
            <a:r>
              <a:rPr lang="hr-HR" dirty="0"/>
              <a:t>kompetencijskog profila relevantnog za nastavničku ulogu osobe u akademskoj </a:t>
            </a:r>
            <a:r>
              <a:rPr lang="hr-HR" dirty="0" smtClean="0"/>
              <a:t>profesiji</a:t>
            </a:r>
          </a:p>
          <a:p>
            <a:r>
              <a:rPr lang="hr-HR" dirty="0" smtClean="0"/>
              <a:t>Razvijanje </a:t>
            </a:r>
            <a:r>
              <a:rPr lang="hr-HR" dirty="0"/>
              <a:t>nastavničkih kompetencija najčešće se svodilo na </a:t>
            </a:r>
            <a:r>
              <a:rPr lang="hr-HR" dirty="0" err="1"/>
              <a:t>informalno</a:t>
            </a:r>
            <a:r>
              <a:rPr lang="hr-HR" dirty="0"/>
              <a:t> učenje, a tek rjeđe na neformalne oblike </a:t>
            </a:r>
            <a:r>
              <a:rPr lang="hr-HR" dirty="0" smtClean="0"/>
              <a:t>učenja </a:t>
            </a:r>
          </a:p>
          <a:p>
            <a:r>
              <a:rPr lang="hr-HR" dirty="0" smtClean="0"/>
              <a:t>Kreiranje </a:t>
            </a:r>
            <a:r>
              <a:rPr lang="hr-HR" dirty="0"/>
              <a:t>sustavnije i snažnije podrške razvoju nastavničkih kompetencija </a:t>
            </a:r>
            <a:r>
              <a:rPr lang="hr-HR" dirty="0" smtClean="0"/>
              <a:t>visokoškolskih nastavnika</a:t>
            </a:r>
          </a:p>
          <a:p>
            <a:r>
              <a:rPr lang="hr-HR" dirty="0"/>
              <a:t>P</a:t>
            </a:r>
            <a:r>
              <a:rPr lang="hr-HR" dirty="0" smtClean="0"/>
              <a:t>rogrami </a:t>
            </a:r>
            <a:r>
              <a:rPr lang="hr-HR" dirty="0"/>
              <a:t>formalnog usavršavanja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8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84" y="289806"/>
            <a:ext cx="11164388" cy="1067017"/>
          </a:xfrm>
        </p:spPr>
        <p:txBody>
          <a:bodyPr>
            <a:normAutofit fontScale="90000"/>
          </a:bodyPr>
          <a:lstStyle/>
          <a:p>
            <a:pPr algn="ctr"/>
            <a:r>
              <a:rPr lang="hr-HR" dirty="0" smtClean="0"/>
              <a:t>Hvala na pozornosti!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73" y="1122376"/>
            <a:ext cx="3499000" cy="13407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82097" y="2842055"/>
            <a:ext cx="6194854" cy="294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/>
              <a:t>Agenc</a:t>
            </a:r>
            <a:r>
              <a:rPr lang="hr-HR" b="1" dirty="0" err="1" smtClean="0"/>
              <a:t>ija</a:t>
            </a:r>
            <a:r>
              <a:rPr lang="hr-HR" b="1" dirty="0" smtClean="0"/>
              <a:t> za znanost i visoko obrazovanje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 err="1"/>
              <a:t>Donje</a:t>
            </a:r>
            <a:r>
              <a:rPr lang="en-US" dirty="0"/>
              <a:t> </a:t>
            </a:r>
            <a:r>
              <a:rPr lang="en-US" dirty="0" err="1"/>
              <a:t>Svetice</a:t>
            </a:r>
            <a:r>
              <a:rPr lang="en-US" dirty="0"/>
              <a:t> 38/5</a:t>
            </a:r>
          </a:p>
          <a:p>
            <a:pPr algn="ctr"/>
            <a:r>
              <a:rPr lang="en-US" dirty="0"/>
              <a:t>10000 Zagreb</a:t>
            </a:r>
          </a:p>
          <a:p>
            <a:pPr algn="ctr"/>
            <a:r>
              <a:rPr lang="hr-HR" dirty="0" smtClean="0"/>
              <a:t>Hrvatska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hr-HR" sz="1600" dirty="0" smtClean="0"/>
              <a:t>telefon</a:t>
            </a:r>
            <a:r>
              <a:rPr lang="en-US" sz="1600" dirty="0" smtClean="0"/>
              <a:t>: </a:t>
            </a:r>
            <a:r>
              <a:rPr lang="en-US" sz="1600" dirty="0"/>
              <a:t>+ 385 1 6274 – </a:t>
            </a:r>
            <a:r>
              <a:rPr lang="en-US" sz="1600" dirty="0" smtClean="0"/>
              <a:t>8</a:t>
            </a:r>
            <a:r>
              <a:rPr lang="hr-HR" sz="1600" dirty="0" smtClean="0"/>
              <a:t>32</a:t>
            </a:r>
            <a:endParaRPr lang="en-US" sz="1600" dirty="0"/>
          </a:p>
          <a:p>
            <a:pPr algn="ctr"/>
            <a:r>
              <a:rPr lang="hr-HR" sz="1600" dirty="0" smtClean="0"/>
              <a:t>telefon</a:t>
            </a:r>
            <a:r>
              <a:rPr lang="en-US" sz="1600" dirty="0" smtClean="0"/>
              <a:t>: </a:t>
            </a:r>
            <a:r>
              <a:rPr lang="en-US" sz="1600" dirty="0"/>
              <a:t>+ 385 1 6274 – </a:t>
            </a:r>
            <a:r>
              <a:rPr lang="en-US" sz="1600" dirty="0" smtClean="0"/>
              <a:t>8</a:t>
            </a:r>
            <a:r>
              <a:rPr lang="hr-HR" sz="1600" dirty="0" smtClean="0"/>
              <a:t>39</a:t>
            </a:r>
            <a:endParaRPr lang="en-US" dirty="0"/>
          </a:p>
          <a:p>
            <a:pPr algn="ctr"/>
            <a:r>
              <a:rPr lang="hr-HR" sz="1600" dirty="0" smtClean="0">
                <a:hlinkClick r:id="rId3"/>
              </a:rPr>
              <a:t>kvaliteta</a:t>
            </a:r>
            <a:r>
              <a:rPr lang="en-US" sz="1600" dirty="0" smtClean="0">
                <a:hlinkClick r:id="rId3"/>
              </a:rPr>
              <a:t>@azvo.hr</a:t>
            </a:r>
            <a:r>
              <a:rPr lang="hr-HR" sz="1600" dirty="0" smtClean="0"/>
              <a:t> </a:t>
            </a:r>
            <a:endParaRPr lang="en-US" sz="1600" dirty="0"/>
          </a:p>
          <a:p>
            <a:pPr algn="ctr"/>
            <a:r>
              <a:rPr lang="en-US" sz="1600" dirty="0" smtClean="0">
                <a:hlinkClick r:id="rId4"/>
              </a:rPr>
              <a:t>www.azvo.hr</a:t>
            </a:r>
            <a:r>
              <a:rPr lang="hr-HR" sz="1600" dirty="0" smtClean="0"/>
              <a:t> </a:t>
            </a:r>
            <a:endParaRPr lang="en-US" sz="1600" dirty="0"/>
          </a:p>
          <a:p>
            <a:pPr algn="ctr"/>
            <a:r>
              <a:rPr lang="en-US" sz="1600" dirty="0">
                <a:hlinkClick r:id="rId5"/>
              </a:rPr>
              <a:t>https://www.facebook.com/azvo.zg</a:t>
            </a:r>
            <a:r>
              <a:rPr lang="en-US" sz="1600" dirty="0" smtClean="0">
                <a:hlinkClick r:id="rId5"/>
              </a:rPr>
              <a:t>/</a:t>
            </a:r>
            <a:r>
              <a:rPr lang="hr-HR" sz="1600" dirty="0" smtClean="0"/>
              <a:t> </a:t>
            </a:r>
            <a:r>
              <a:rPr lang="en-US" sz="1600" dirty="0" smtClean="0"/>
              <a:t> </a:t>
            </a:r>
            <a:endParaRPr lang="en-US" sz="1600" dirty="0"/>
          </a:p>
          <a:p>
            <a:pPr algn="ctr"/>
            <a:r>
              <a:rPr lang="en-US" sz="1600" dirty="0">
                <a:hlinkClick r:id="rId6"/>
              </a:rPr>
              <a:t>https://</a:t>
            </a:r>
            <a:r>
              <a:rPr lang="en-US" sz="1600" dirty="0" smtClean="0">
                <a:hlinkClick r:id="rId6"/>
              </a:rPr>
              <a:t>twitter.com/AZVOtweet</a:t>
            </a:r>
            <a:r>
              <a:rPr lang="hr-HR" sz="1600" dirty="0" smtClean="0"/>
              <a:t> 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1154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639</Words>
  <Application>Microsoft Office PowerPoint</Application>
  <PresentationFormat>Custom</PresentationFormat>
  <Paragraphs>101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Nacionalne obrazovne inicijative u Europi  dr. sc. Vesna Dodiković-Jurković CroQAnet Zadar, 31. svibanj 2019.</vt:lpstr>
      <vt:lpstr>Sadržaj</vt:lpstr>
      <vt:lpstr>Politike i inicijative</vt:lpstr>
      <vt:lpstr>Organizacija L&amp;T</vt:lpstr>
      <vt:lpstr>Pregled stanja</vt:lpstr>
      <vt:lpstr>Dobre prakse</vt:lpstr>
      <vt:lpstr>PowerPoint Presentation</vt:lpstr>
      <vt:lpstr>Osiguravanje kvalitete</vt:lpstr>
      <vt:lpstr>Pregled inicijativa</vt:lpstr>
      <vt:lpstr>Izazovi</vt:lpstr>
      <vt:lpstr>PowerPoint Presentation</vt:lpstr>
      <vt:lpstr>Hvala na pozornosti!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Goran Briški</cp:lastModifiedBy>
  <cp:revision>61</cp:revision>
  <dcterms:created xsi:type="dcterms:W3CDTF">2017-10-06T08:10:37Z</dcterms:created>
  <dcterms:modified xsi:type="dcterms:W3CDTF">2019-05-28T08:52:48Z</dcterms:modified>
</cp:coreProperties>
</file>