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sldIdLst>
    <p:sldId id="299" r:id="rId3"/>
    <p:sldId id="334" r:id="rId4"/>
    <p:sldId id="335" r:id="rId5"/>
    <p:sldId id="336" r:id="rId6"/>
    <p:sldId id="326" r:id="rId7"/>
    <p:sldId id="328" r:id="rId8"/>
    <p:sldId id="330" r:id="rId9"/>
    <p:sldId id="331" r:id="rId10"/>
    <p:sldId id="329" r:id="rId11"/>
    <p:sldId id="333" r:id="rId12"/>
    <p:sldId id="332" r:id="rId13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141D"/>
    <a:srgbClr val="CD1D19"/>
    <a:srgbClr val="E21D24"/>
    <a:srgbClr val="000000"/>
    <a:srgbClr val="FF5B5B"/>
    <a:srgbClr val="E83618"/>
    <a:srgbClr val="F50736"/>
    <a:srgbClr val="FF3300"/>
    <a:srgbClr val="A20000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 autoAdjust="0"/>
    <p:restoredTop sz="94633" autoAdjust="0"/>
  </p:normalViewPr>
  <p:slideViewPr>
    <p:cSldViewPr snapToGrid="0">
      <p:cViewPr varScale="1">
        <p:scale>
          <a:sx n="122" d="100"/>
          <a:sy n="122" d="100"/>
        </p:scale>
        <p:origin x="-1314" y="-96"/>
      </p:cViewPr>
      <p:guideLst>
        <p:guide orient="horz" pos="4319"/>
        <p:guide pos="55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2996624" cy="4550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ttomljen\Desktop\Stablo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2" y="436562"/>
            <a:ext cx="3144838" cy="567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ktangel 11"/>
          <p:cNvSpPr/>
          <p:nvPr/>
        </p:nvSpPr>
        <p:spPr>
          <a:xfrm>
            <a:off x="-14288" y="6115050"/>
            <a:ext cx="9180513" cy="74295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gray">
          <a:xfrm>
            <a:off x="323850" y="4591050"/>
            <a:ext cx="49911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323850" y="4046538"/>
            <a:ext cx="555565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hr-HR" sz="4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Vrednovanje internacionalizacije</a:t>
            </a:r>
            <a:endParaRPr lang="en-US" sz="4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 descr="C:\Users\ttomljen\Desktop\logo_bijel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59353"/>
            <a:ext cx="2987516" cy="45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ttomljen\Desktop\ENQA_logo_bijel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605" y="6253884"/>
            <a:ext cx="815976" cy="46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tomljen\Desktop\eqar_logo_bijel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1" y="6361993"/>
            <a:ext cx="1123950" cy="35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i="1" dirty="0" smtClean="0"/>
          </a:p>
          <a:p>
            <a:pPr marL="0" indent="0">
              <a:buNone/>
            </a:pPr>
            <a:r>
              <a:rPr lang="hr-HR" i="1" dirty="0" err="1" smtClean="0"/>
              <a:t>Certificate</a:t>
            </a:r>
            <a:r>
              <a:rPr lang="hr-HR" i="1" dirty="0" smtClean="0"/>
              <a:t> </a:t>
            </a:r>
            <a:r>
              <a:rPr lang="hr-HR" i="1" dirty="0"/>
              <a:t>for </a:t>
            </a:r>
            <a:r>
              <a:rPr lang="hr-HR" i="1" dirty="0" err="1"/>
              <a:t>the</a:t>
            </a:r>
            <a:r>
              <a:rPr lang="hr-HR" i="1" dirty="0"/>
              <a:t> </a:t>
            </a:r>
            <a:r>
              <a:rPr lang="hr-HR" i="1" dirty="0" err="1"/>
              <a:t>Quality</a:t>
            </a:r>
            <a:r>
              <a:rPr lang="hr-HR" i="1" dirty="0"/>
              <a:t> </a:t>
            </a:r>
            <a:r>
              <a:rPr lang="hr-HR" i="1" dirty="0" err="1"/>
              <a:t>of</a:t>
            </a:r>
            <a:r>
              <a:rPr lang="hr-HR" i="1" dirty="0"/>
              <a:t> </a:t>
            </a:r>
            <a:r>
              <a:rPr lang="hr-HR" i="1" dirty="0" err="1" smtClean="0"/>
              <a:t>Internationalisation</a:t>
            </a:r>
            <a:r>
              <a:rPr lang="hr-HR" i="1" dirty="0" smtClean="0"/>
              <a:t> </a:t>
            </a:r>
          </a:p>
          <a:p>
            <a:pPr marL="0" indent="0">
              <a:buNone/>
            </a:pPr>
            <a:endParaRPr lang="hr-HR" sz="2800" dirty="0" smtClean="0"/>
          </a:p>
          <a:p>
            <a:pPr marL="0" indent="0">
              <a:buNone/>
            </a:pPr>
            <a:r>
              <a:rPr lang="hr-HR" sz="2800" dirty="0" smtClean="0"/>
              <a:t>izrada </a:t>
            </a:r>
            <a:r>
              <a:rPr lang="hr-HR" sz="2800" dirty="0"/>
              <a:t>zajedničkog europskog okvira (kriterija i standarda) za vrednovanje internacionalizacije visokih učilišta i studijskih programa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Projekt </a:t>
            </a:r>
            <a:r>
              <a:rPr lang="hr-HR" dirty="0" err="1"/>
              <a:t>CeQuInt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33509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sz="2000" dirty="0" smtClean="0"/>
              <a:t>Pokrenut </a:t>
            </a:r>
            <a:r>
              <a:rPr lang="hr-HR" sz="2000" dirty="0"/>
              <a:t>na inicijativu Europskog konzorcija za akreditaciju u visokom obrazovanju (ECA</a:t>
            </a:r>
            <a:r>
              <a:rPr lang="hr-HR" sz="2000" dirty="0" smtClean="0"/>
              <a:t>) – suradnja 14 partnera iz 11 zemalja:</a:t>
            </a:r>
          </a:p>
          <a:p>
            <a:pPr lvl="0"/>
            <a:r>
              <a:rPr lang="hr-HR" sz="1600" dirty="0"/>
              <a:t>NVAO (</a:t>
            </a:r>
            <a:r>
              <a:rPr lang="hr-HR" sz="1600" dirty="0" err="1"/>
              <a:t>Nederlands</a:t>
            </a:r>
            <a:r>
              <a:rPr lang="hr-HR" sz="1600" dirty="0"/>
              <a:t>-</a:t>
            </a:r>
            <a:r>
              <a:rPr lang="hr-HR" sz="1600" dirty="0" err="1"/>
              <a:t>Vlaamse</a:t>
            </a:r>
            <a:r>
              <a:rPr lang="hr-HR" sz="1600" dirty="0"/>
              <a:t> </a:t>
            </a:r>
            <a:r>
              <a:rPr lang="hr-HR" sz="1600" dirty="0" err="1"/>
              <a:t>Accreditatieorganisatie</a:t>
            </a:r>
            <a:r>
              <a:rPr lang="hr-HR" sz="1600" dirty="0"/>
              <a:t>) - Nizozemska</a:t>
            </a:r>
          </a:p>
          <a:p>
            <a:pPr lvl="0"/>
            <a:r>
              <a:rPr lang="hr-HR" sz="1600" dirty="0"/>
              <a:t>ÖAR (</a:t>
            </a:r>
            <a:r>
              <a:rPr lang="hr-HR" sz="1600" dirty="0" err="1"/>
              <a:t>Österreichischer</a:t>
            </a:r>
            <a:r>
              <a:rPr lang="hr-HR" sz="1600" dirty="0"/>
              <a:t> </a:t>
            </a:r>
            <a:r>
              <a:rPr lang="hr-HR" sz="1600" dirty="0" err="1"/>
              <a:t>Akkreditierungsrat</a:t>
            </a:r>
            <a:r>
              <a:rPr lang="hr-HR" sz="1600" dirty="0"/>
              <a:t>) - Austrija</a:t>
            </a:r>
          </a:p>
          <a:p>
            <a:pPr lvl="0"/>
            <a:r>
              <a:rPr lang="hr-HR" sz="1600" dirty="0"/>
              <a:t>FIBAA (</a:t>
            </a:r>
            <a:r>
              <a:rPr lang="hr-HR" sz="1600" dirty="0" err="1"/>
              <a:t>Foundation</a:t>
            </a:r>
            <a:r>
              <a:rPr lang="hr-HR" sz="1600" dirty="0"/>
              <a:t> for </a:t>
            </a:r>
            <a:r>
              <a:rPr lang="hr-HR" sz="1600" dirty="0" err="1"/>
              <a:t>Int</a:t>
            </a:r>
            <a:r>
              <a:rPr lang="hr-HR" sz="1600" dirty="0"/>
              <a:t>. </a:t>
            </a:r>
            <a:r>
              <a:rPr lang="hr-HR" sz="1600" dirty="0" err="1"/>
              <a:t>Business</a:t>
            </a:r>
            <a:r>
              <a:rPr lang="hr-HR" sz="1600" dirty="0"/>
              <a:t> </a:t>
            </a:r>
            <a:r>
              <a:rPr lang="hr-HR" sz="1600" dirty="0" err="1"/>
              <a:t>Administration</a:t>
            </a:r>
            <a:r>
              <a:rPr lang="hr-HR" sz="1600" dirty="0"/>
              <a:t> </a:t>
            </a:r>
            <a:r>
              <a:rPr lang="hr-HR" sz="1600" dirty="0" err="1"/>
              <a:t>Accreditation</a:t>
            </a:r>
            <a:r>
              <a:rPr lang="hr-HR" sz="1600" dirty="0"/>
              <a:t>) - </a:t>
            </a:r>
          </a:p>
          <a:p>
            <a:pPr lvl="0"/>
            <a:r>
              <a:rPr lang="hr-HR" sz="1600" dirty="0"/>
              <a:t>SQAA (</a:t>
            </a:r>
            <a:r>
              <a:rPr lang="hr-HR" sz="1600" dirty="0" err="1"/>
              <a:t>Slovenian</a:t>
            </a:r>
            <a:r>
              <a:rPr lang="hr-HR" sz="1600" dirty="0"/>
              <a:t> </a:t>
            </a:r>
            <a:r>
              <a:rPr lang="hr-HR" sz="1600" dirty="0" err="1"/>
              <a:t>Quality</a:t>
            </a:r>
            <a:r>
              <a:rPr lang="hr-HR" sz="1600" dirty="0"/>
              <a:t> </a:t>
            </a:r>
            <a:r>
              <a:rPr lang="hr-HR" sz="1600" dirty="0" err="1"/>
              <a:t>Assurance</a:t>
            </a:r>
            <a:r>
              <a:rPr lang="hr-HR" sz="1600" dirty="0"/>
              <a:t> </a:t>
            </a:r>
            <a:r>
              <a:rPr lang="hr-HR" sz="1600" dirty="0" err="1"/>
              <a:t>Agency</a:t>
            </a:r>
            <a:r>
              <a:rPr lang="hr-HR" sz="1600" dirty="0"/>
              <a:t> for </a:t>
            </a:r>
            <a:r>
              <a:rPr lang="hr-HR" sz="1600" dirty="0" err="1"/>
              <a:t>Higher</a:t>
            </a:r>
            <a:r>
              <a:rPr lang="hr-HR" sz="1600" dirty="0"/>
              <a:t> </a:t>
            </a:r>
            <a:r>
              <a:rPr lang="hr-HR" sz="1600" dirty="0" err="1"/>
              <a:t>Education</a:t>
            </a:r>
            <a:r>
              <a:rPr lang="hr-HR" sz="1600" dirty="0"/>
              <a:t>) - Slovenija</a:t>
            </a:r>
          </a:p>
          <a:p>
            <a:pPr lvl="0"/>
            <a:r>
              <a:rPr lang="hr-HR" sz="1600" dirty="0"/>
              <a:t>ASHE (</a:t>
            </a:r>
            <a:r>
              <a:rPr lang="hr-HR" sz="1600" dirty="0" err="1"/>
              <a:t>Agency</a:t>
            </a:r>
            <a:r>
              <a:rPr lang="hr-HR" sz="1600" dirty="0"/>
              <a:t> for </a:t>
            </a:r>
            <a:r>
              <a:rPr lang="hr-HR" sz="1600" dirty="0" err="1"/>
              <a:t>Science</a:t>
            </a:r>
            <a:r>
              <a:rPr lang="hr-HR" sz="1600" dirty="0"/>
              <a:t> </a:t>
            </a:r>
            <a:r>
              <a:rPr lang="hr-HR" sz="1600" dirty="0" err="1"/>
              <a:t>and</a:t>
            </a:r>
            <a:r>
              <a:rPr lang="hr-HR" sz="1600" dirty="0"/>
              <a:t> </a:t>
            </a:r>
            <a:r>
              <a:rPr lang="hr-HR" sz="1600" dirty="0" err="1"/>
              <a:t>Higher</a:t>
            </a:r>
            <a:r>
              <a:rPr lang="hr-HR" sz="1600" dirty="0"/>
              <a:t> </a:t>
            </a:r>
            <a:r>
              <a:rPr lang="hr-HR" sz="1600" dirty="0" err="1"/>
              <a:t>Education</a:t>
            </a:r>
            <a:r>
              <a:rPr lang="hr-HR" sz="1600" dirty="0"/>
              <a:t>) - Hrvatska</a:t>
            </a:r>
          </a:p>
          <a:p>
            <a:pPr lvl="0"/>
            <a:r>
              <a:rPr lang="hr-HR" sz="1600" dirty="0"/>
              <a:t>CTI (</a:t>
            </a:r>
            <a:r>
              <a:rPr lang="hr-HR" sz="1600" dirty="0" err="1"/>
              <a:t>Commission</a:t>
            </a:r>
            <a:r>
              <a:rPr lang="hr-HR" sz="1600" dirty="0"/>
              <a:t> </a:t>
            </a:r>
            <a:r>
              <a:rPr lang="hr-HR" sz="1600" dirty="0" err="1"/>
              <a:t>des</a:t>
            </a:r>
            <a:r>
              <a:rPr lang="hr-HR" sz="1600" dirty="0"/>
              <a:t> </a:t>
            </a:r>
            <a:r>
              <a:rPr lang="hr-HR" sz="1600" dirty="0" err="1"/>
              <a:t>Titres</a:t>
            </a:r>
            <a:r>
              <a:rPr lang="hr-HR" sz="1600" dirty="0"/>
              <a:t> d’</a:t>
            </a:r>
            <a:r>
              <a:rPr lang="hr-HR" sz="1600" dirty="0" err="1"/>
              <a:t>Ingénieurs</a:t>
            </a:r>
            <a:r>
              <a:rPr lang="hr-HR" sz="1600" dirty="0"/>
              <a:t>) - Francuska</a:t>
            </a:r>
          </a:p>
          <a:p>
            <a:pPr lvl="0"/>
            <a:r>
              <a:rPr lang="hr-HR" sz="1600" dirty="0"/>
              <a:t>PKA (State </a:t>
            </a:r>
            <a:r>
              <a:rPr lang="hr-HR" sz="1600" dirty="0" err="1"/>
              <a:t>Accreditation</a:t>
            </a:r>
            <a:r>
              <a:rPr lang="hr-HR" sz="1600" dirty="0"/>
              <a:t> </a:t>
            </a:r>
            <a:r>
              <a:rPr lang="hr-HR" sz="1600" dirty="0" err="1"/>
              <a:t>Committee</a:t>
            </a:r>
            <a:r>
              <a:rPr lang="hr-HR" sz="1600" dirty="0"/>
              <a:t>) - Poljska</a:t>
            </a:r>
          </a:p>
          <a:p>
            <a:pPr lvl="0"/>
            <a:r>
              <a:rPr lang="hr-HR" sz="1600" dirty="0"/>
              <a:t>ANECA (National </a:t>
            </a:r>
            <a:r>
              <a:rPr lang="hr-HR" sz="1600" dirty="0" err="1"/>
              <a:t>Agency</a:t>
            </a:r>
            <a:r>
              <a:rPr lang="hr-HR" sz="1600" dirty="0"/>
              <a:t> for </a:t>
            </a:r>
            <a:r>
              <a:rPr lang="hr-HR" sz="1600" dirty="0" err="1"/>
              <a:t>Quality</a:t>
            </a:r>
            <a:r>
              <a:rPr lang="hr-HR" sz="1600" dirty="0"/>
              <a:t> </a:t>
            </a:r>
            <a:r>
              <a:rPr lang="hr-HR" sz="1600" dirty="0" err="1"/>
              <a:t>Assessment</a:t>
            </a:r>
            <a:r>
              <a:rPr lang="hr-HR" sz="1600" dirty="0"/>
              <a:t> </a:t>
            </a:r>
            <a:r>
              <a:rPr lang="hr-HR" sz="1600" dirty="0" err="1"/>
              <a:t>and</a:t>
            </a:r>
            <a:r>
              <a:rPr lang="hr-HR" sz="1600" dirty="0"/>
              <a:t> </a:t>
            </a:r>
            <a:r>
              <a:rPr lang="hr-HR" sz="1600" dirty="0" err="1"/>
              <a:t>Accreditation</a:t>
            </a:r>
            <a:r>
              <a:rPr lang="hr-HR" sz="1600" dirty="0"/>
              <a:t>) - Španjolska</a:t>
            </a:r>
          </a:p>
          <a:p>
            <a:pPr lvl="0"/>
            <a:r>
              <a:rPr lang="hr-HR" sz="1600" dirty="0"/>
              <a:t>ACA (</a:t>
            </a:r>
            <a:r>
              <a:rPr lang="hr-HR" sz="1600" dirty="0" err="1"/>
              <a:t>Academic</a:t>
            </a:r>
            <a:r>
              <a:rPr lang="hr-HR" sz="1600" dirty="0"/>
              <a:t> </a:t>
            </a:r>
            <a:r>
              <a:rPr lang="hr-HR" sz="1600" dirty="0" err="1"/>
              <a:t>Cooperation</a:t>
            </a:r>
            <a:r>
              <a:rPr lang="hr-HR" sz="1600" dirty="0"/>
              <a:t> </a:t>
            </a:r>
            <a:r>
              <a:rPr lang="hr-HR" sz="1600" dirty="0" err="1"/>
              <a:t>Association</a:t>
            </a:r>
            <a:r>
              <a:rPr lang="hr-HR" sz="1600" dirty="0"/>
              <a:t>) - Belgija</a:t>
            </a:r>
          </a:p>
          <a:p>
            <a:pPr lvl="0"/>
            <a:r>
              <a:rPr lang="hr-HR" sz="1600" dirty="0"/>
              <a:t>AQU (</a:t>
            </a: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Catalan</a:t>
            </a:r>
            <a:r>
              <a:rPr lang="hr-HR" sz="1600" dirty="0"/>
              <a:t> </a:t>
            </a:r>
            <a:r>
              <a:rPr lang="hr-HR" sz="1600" dirty="0" err="1"/>
              <a:t>University</a:t>
            </a:r>
            <a:r>
              <a:rPr lang="hr-HR" sz="1600" dirty="0"/>
              <a:t> </a:t>
            </a:r>
            <a:r>
              <a:rPr lang="hr-HR" sz="1600" dirty="0" err="1"/>
              <a:t>Quality</a:t>
            </a:r>
            <a:r>
              <a:rPr lang="hr-HR" sz="1600" dirty="0"/>
              <a:t> </a:t>
            </a:r>
            <a:r>
              <a:rPr lang="hr-HR" sz="1600" dirty="0" err="1"/>
              <a:t>Assurance</a:t>
            </a:r>
            <a:r>
              <a:rPr lang="hr-HR" sz="1600" dirty="0"/>
              <a:t> </a:t>
            </a:r>
            <a:r>
              <a:rPr lang="hr-HR" sz="1600" dirty="0" err="1"/>
              <a:t>Agency</a:t>
            </a:r>
            <a:r>
              <a:rPr lang="hr-HR" sz="1600" dirty="0"/>
              <a:t>) - Španjolska</a:t>
            </a:r>
          </a:p>
          <a:p>
            <a:pPr lvl="0"/>
            <a:r>
              <a:rPr lang="hr-HR" sz="1600" dirty="0" err="1"/>
              <a:t>ZEvA</a:t>
            </a:r>
            <a:r>
              <a:rPr lang="hr-HR" sz="1600" dirty="0"/>
              <a:t> (</a:t>
            </a:r>
            <a:r>
              <a:rPr lang="hr-HR" sz="1600" dirty="0" err="1"/>
              <a:t>Zentrale</a:t>
            </a:r>
            <a:r>
              <a:rPr lang="hr-HR" sz="1600" dirty="0"/>
              <a:t> </a:t>
            </a:r>
            <a:r>
              <a:rPr lang="hr-HR" sz="1600" dirty="0" err="1" smtClean="0"/>
              <a:t>Evaluations</a:t>
            </a:r>
            <a:r>
              <a:rPr lang="hr-HR" sz="1600" dirty="0" smtClean="0"/>
              <a:t>- </a:t>
            </a:r>
            <a:r>
              <a:rPr lang="hr-HR" sz="1600" dirty="0" err="1"/>
              <a:t>und</a:t>
            </a:r>
            <a:r>
              <a:rPr lang="hr-HR" sz="1600" dirty="0"/>
              <a:t> </a:t>
            </a:r>
            <a:r>
              <a:rPr lang="hr-HR" sz="1600" dirty="0" err="1"/>
              <a:t>Akkreditierungsagentur</a:t>
            </a:r>
            <a:r>
              <a:rPr lang="hr-HR" sz="1600" dirty="0"/>
              <a:t> Hannover) - Njemačka</a:t>
            </a:r>
          </a:p>
          <a:p>
            <a:pPr lvl="0"/>
            <a:r>
              <a:rPr lang="hr-HR" sz="1600" dirty="0"/>
              <a:t>FINHEEC (</a:t>
            </a:r>
            <a:r>
              <a:rPr lang="hr-HR" sz="1600" dirty="0" err="1"/>
              <a:t>Finnish</a:t>
            </a:r>
            <a:r>
              <a:rPr lang="hr-HR" sz="1600" dirty="0"/>
              <a:t> </a:t>
            </a:r>
            <a:r>
              <a:rPr lang="hr-HR" sz="1600" dirty="0" err="1"/>
              <a:t>Higher</a:t>
            </a:r>
            <a:r>
              <a:rPr lang="hr-HR" sz="1600" dirty="0"/>
              <a:t> </a:t>
            </a:r>
            <a:r>
              <a:rPr lang="hr-HR" sz="1600" dirty="0" err="1"/>
              <a:t>Education</a:t>
            </a:r>
            <a:r>
              <a:rPr lang="hr-HR" sz="1600" dirty="0"/>
              <a:t> </a:t>
            </a:r>
            <a:r>
              <a:rPr lang="hr-HR" sz="1600" dirty="0" err="1"/>
              <a:t>Evaluation</a:t>
            </a:r>
            <a:r>
              <a:rPr lang="hr-HR" sz="1600" dirty="0"/>
              <a:t> </a:t>
            </a:r>
            <a:r>
              <a:rPr lang="hr-HR" sz="1600" dirty="0" err="1"/>
              <a:t>Council</a:t>
            </a:r>
            <a:r>
              <a:rPr lang="hr-HR" sz="1600" dirty="0"/>
              <a:t>) - Finska</a:t>
            </a:r>
          </a:p>
          <a:p>
            <a:pPr lvl="0"/>
            <a:r>
              <a:rPr lang="hr-HR" sz="1600" dirty="0"/>
              <a:t>AERES (</a:t>
            </a:r>
            <a:r>
              <a:rPr lang="hr-HR" sz="1600" dirty="0" err="1"/>
              <a:t>Evaluation</a:t>
            </a:r>
            <a:r>
              <a:rPr lang="hr-HR" sz="1600" dirty="0"/>
              <a:t> </a:t>
            </a:r>
            <a:r>
              <a:rPr lang="hr-HR" sz="1600" dirty="0" err="1"/>
              <a:t>Agency</a:t>
            </a:r>
            <a:r>
              <a:rPr lang="hr-HR" sz="1600" dirty="0"/>
              <a:t> for </a:t>
            </a:r>
            <a:r>
              <a:rPr lang="hr-HR" sz="1600" dirty="0" err="1"/>
              <a:t>Research</a:t>
            </a:r>
            <a:r>
              <a:rPr lang="hr-HR" sz="1600" dirty="0"/>
              <a:t> </a:t>
            </a:r>
            <a:r>
              <a:rPr lang="hr-HR" sz="1600" dirty="0" err="1"/>
              <a:t>and</a:t>
            </a:r>
            <a:r>
              <a:rPr lang="hr-HR" sz="1600" dirty="0"/>
              <a:t> </a:t>
            </a:r>
            <a:r>
              <a:rPr lang="hr-HR" sz="1600" dirty="0" err="1"/>
              <a:t>Higher</a:t>
            </a:r>
            <a:r>
              <a:rPr lang="hr-HR" sz="1600" dirty="0"/>
              <a:t> </a:t>
            </a:r>
            <a:r>
              <a:rPr lang="hr-HR" sz="1600" dirty="0" err="1"/>
              <a:t>Education</a:t>
            </a:r>
            <a:r>
              <a:rPr lang="hr-HR" sz="1600" dirty="0"/>
              <a:t>) - Francuska</a:t>
            </a:r>
          </a:p>
          <a:p>
            <a:pPr lvl="0"/>
            <a:r>
              <a:rPr lang="hr-HR" sz="1600" dirty="0"/>
              <a:t>DAAD (German </a:t>
            </a:r>
            <a:r>
              <a:rPr lang="hr-HR" sz="1600" dirty="0" err="1"/>
              <a:t>Academic</a:t>
            </a:r>
            <a:r>
              <a:rPr lang="hr-HR" sz="1600" dirty="0"/>
              <a:t> Exchange Service) - Njemačka</a:t>
            </a:r>
          </a:p>
          <a:p>
            <a:pPr marL="0" indent="0">
              <a:buNone/>
            </a:pP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635119" cy="563562"/>
          </a:xfrm>
        </p:spPr>
        <p:txBody>
          <a:bodyPr/>
          <a:lstStyle/>
          <a:p>
            <a:r>
              <a:rPr lang="hr-HR" dirty="0" smtClean="0"/>
              <a:t>Partneri </a:t>
            </a:r>
            <a:r>
              <a:rPr lang="hr-HR" dirty="0"/>
              <a:t>u projektu </a:t>
            </a:r>
            <a:r>
              <a:rPr lang="hr-HR" dirty="0" err="1"/>
              <a:t>CeQuInt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2446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Tijekom 2014. – pilot vrednovanja 4 visoka učilišta i 8 studijskih programa</a:t>
            </a:r>
          </a:p>
          <a:p>
            <a:r>
              <a:rPr lang="hr-HR" dirty="0" smtClean="0"/>
              <a:t>Diseminacija rezultata projekta – poč. 2015.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 smtClean="0"/>
              <a:t>Pilot u RH:</a:t>
            </a:r>
          </a:p>
          <a:p>
            <a:pPr marL="0" indent="0">
              <a:buNone/>
            </a:pPr>
            <a:r>
              <a:rPr lang="hr-HR" dirty="0" err="1" smtClean="0"/>
              <a:t>Medical</a:t>
            </a:r>
            <a:r>
              <a:rPr lang="hr-HR" dirty="0" smtClean="0"/>
              <a:t> </a:t>
            </a:r>
            <a:r>
              <a:rPr lang="hr-HR" dirty="0" err="1" smtClean="0"/>
              <a:t>Studies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English</a:t>
            </a:r>
            <a:r>
              <a:rPr lang="hr-HR" dirty="0" smtClean="0"/>
              <a:t>, Medicinski fakultet Sveučilišta u Zagrebu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Pilot projekt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28339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sz="2000" b="1" dirty="0" smtClean="0"/>
          </a:p>
          <a:p>
            <a:r>
              <a:rPr lang="en-US" sz="2000" b="1" dirty="0" smtClean="0"/>
              <a:t>Criterion </a:t>
            </a:r>
            <a:r>
              <a:rPr lang="en-US" sz="2000" b="1" dirty="0"/>
              <a:t>1a:  Shared vision </a:t>
            </a:r>
          </a:p>
          <a:p>
            <a:pPr marL="0" indent="0">
              <a:buNone/>
            </a:pPr>
            <a:r>
              <a:rPr lang="en-US" sz="2000" dirty="0"/>
              <a:t>The </a:t>
            </a:r>
            <a:r>
              <a:rPr lang="en-US" sz="2000" dirty="0" err="1"/>
              <a:t>programme</a:t>
            </a:r>
            <a:r>
              <a:rPr lang="en-US" sz="2000" dirty="0"/>
              <a:t> has a vision on </a:t>
            </a:r>
            <a:r>
              <a:rPr lang="en-US" sz="2000" dirty="0" err="1"/>
              <a:t>internationalisation</a:t>
            </a:r>
            <a:r>
              <a:rPr lang="en-US" sz="2000" dirty="0"/>
              <a:t>. </a:t>
            </a:r>
            <a:r>
              <a:rPr lang="en-US" sz="2000" dirty="0" smtClean="0"/>
              <a:t>This</a:t>
            </a:r>
            <a:r>
              <a:rPr lang="hr-HR" sz="2000" dirty="0" smtClean="0"/>
              <a:t> </a:t>
            </a:r>
            <a:r>
              <a:rPr lang="en-US" sz="2000" dirty="0" smtClean="0"/>
              <a:t>vision </a:t>
            </a:r>
            <a:r>
              <a:rPr lang="en-US" sz="2000" dirty="0"/>
              <a:t>is supported by stakeholders within and outside the </a:t>
            </a:r>
            <a:r>
              <a:rPr lang="en-US" sz="2000" dirty="0" err="1" smtClean="0"/>
              <a:t>programme</a:t>
            </a:r>
            <a:r>
              <a:rPr lang="en-US" sz="2000" dirty="0" smtClean="0"/>
              <a:t>.</a:t>
            </a:r>
            <a:endParaRPr lang="hr-HR" sz="2000" dirty="0" smtClean="0"/>
          </a:p>
          <a:p>
            <a:pPr marL="0" indent="0">
              <a:buNone/>
            </a:pPr>
            <a:endParaRPr lang="hr-HR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Criterion 1b:  Verifiable objectives </a:t>
            </a:r>
          </a:p>
          <a:p>
            <a:pPr marL="0" indent="0">
              <a:buNone/>
            </a:pPr>
            <a:r>
              <a:rPr lang="en-US" sz="2000" dirty="0"/>
              <a:t>The vision on </a:t>
            </a:r>
            <a:r>
              <a:rPr lang="en-US" sz="2000" dirty="0" err="1"/>
              <a:t>internationalisation</a:t>
            </a:r>
            <a:r>
              <a:rPr lang="en-US" sz="2000" dirty="0"/>
              <a:t> includes verifiable </a:t>
            </a:r>
            <a:r>
              <a:rPr lang="en-US" sz="2000" dirty="0" smtClean="0"/>
              <a:t>objectives.</a:t>
            </a:r>
            <a:endParaRPr lang="hr-HR" sz="2000" dirty="0" smtClean="0"/>
          </a:p>
          <a:p>
            <a:pPr marL="0" indent="0">
              <a:buNone/>
            </a:pPr>
            <a:endParaRPr lang="hr-HR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Criterion 1c:  Improvement-oriented evaluations </a:t>
            </a:r>
          </a:p>
          <a:p>
            <a:pPr marL="0" indent="0">
              <a:buNone/>
            </a:pPr>
            <a:r>
              <a:rPr lang="en-US" sz="2000" dirty="0"/>
              <a:t>The vision on </a:t>
            </a:r>
            <a:r>
              <a:rPr lang="en-US" sz="2000" dirty="0" err="1"/>
              <a:t>internationalisation</a:t>
            </a:r>
            <a:r>
              <a:rPr lang="en-US" sz="2000" dirty="0"/>
              <a:t> is evaluated periodically </a:t>
            </a:r>
            <a:r>
              <a:rPr lang="en-US" sz="2000" dirty="0" smtClean="0"/>
              <a:t>and </a:t>
            </a:r>
            <a:r>
              <a:rPr lang="en-US" sz="2000" dirty="0"/>
              <a:t>this evaluation forms the basis for improvement </a:t>
            </a:r>
            <a:r>
              <a:rPr lang="en-US" sz="2000" dirty="0" smtClean="0"/>
              <a:t>measures</a:t>
            </a:r>
            <a:r>
              <a:rPr lang="en-US" sz="2000" dirty="0"/>
              <a:t>.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727884" cy="563562"/>
          </a:xfrm>
        </p:spPr>
        <p:txBody>
          <a:bodyPr/>
          <a:lstStyle/>
          <a:p>
            <a:r>
              <a:rPr lang="hr-HR" dirty="0"/>
              <a:t>Standard 1: </a:t>
            </a:r>
            <a:r>
              <a:rPr lang="hr-HR" dirty="0" err="1"/>
              <a:t>Vision</a:t>
            </a:r>
            <a:r>
              <a:rPr lang="hr-HR" dirty="0"/>
              <a:t> on </a:t>
            </a:r>
            <a:r>
              <a:rPr lang="hr-HR" dirty="0" err="1"/>
              <a:t>internationalisation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7652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sz="2000" dirty="0" smtClean="0"/>
          </a:p>
          <a:p>
            <a:r>
              <a:rPr lang="en-US" sz="2000" b="1" dirty="0" smtClean="0"/>
              <a:t>Criterion </a:t>
            </a:r>
            <a:r>
              <a:rPr lang="en-US" sz="2000" b="1" dirty="0"/>
              <a:t>2a:  Intended learning outcomes </a:t>
            </a:r>
          </a:p>
          <a:p>
            <a:pPr marL="0" indent="0">
              <a:buNone/>
            </a:pPr>
            <a:r>
              <a:rPr lang="en-US" sz="2000" dirty="0"/>
              <a:t>The intended international and intercultural learning </a:t>
            </a:r>
            <a:r>
              <a:rPr lang="en-US" sz="2000" dirty="0" smtClean="0"/>
              <a:t>outcomes </a:t>
            </a:r>
            <a:r>
              <a:rPr lang="en-US" sz="2000" dirty="0"/>
              <a:t>defined by the </a:t>
            </a:r>
            <a:r>
              <a:rPr lang="en-US" sz="2000" dirty="0" err="1"/>
              <a:t>programme</a:t>
            </a:r>
            <a:r>
              <a:rPr lang="en-US" sz="2000" dirty="0"/>
              <a:t> are a clear reflection </a:t>
            </a:r>
            <a:r>
              <a:rPr lang="en-US" sz="2000" dirty="0" smtClean="0"/>
              <a:t>of </a:t>
            </a:r>
            <a:r>
              <a:rPr lang="en-US" sz="2000" dirty="0"/>
              <a:t>its vision on </a:t>
            </a:r>
            <a:r>
              <a:rPr lang="en-US" sz="2000" dirty="0" err="1"/>
              <a:t>internationalisation</a:t>
            </a:r>
            <a:r>
              <a:rPr lang="en-US" sz="2000" dirty="0" smtClean="0"/>
              <a:t>.</a:t>
            </a:r>
            <a:endParaRPr lang="hr-HR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Criterion 2b:  Student assessment </a:t>
            </a:r>
          </a:p>
          <a:p>
            <a:pPr marL="0" indent="0">
              <a:buNone/>
            </a:pPr>
            <a:r>
              <a:rPr lang="en-US" sz="2000" dirty="0"/>
              <a:t>The methods that are used for the assessment of students </a:t>
            </a:r>
            <a:r>
              <a:rPr lang="en-US" sz="2000" dirty="0" smtClean="0"/>
              <a:t>are </a:t>
            </a:r>
            <a:r>
              <a:rPr lang="en-US" sz="2000" dirty="0"/>
              <a:t>suitable for measuring the achievement of the </a:t>
            </a:r>
            <a:r>
              <a:rPr lang="en-US" sz="2000" dirty="0" smtClean="0"/>
              <a:t>intended </a:t>
            </a:r>
            <a:r>
              <a:rPr lang="en-US" sz="2000" dirty="0"/>
              <a:t>international and intercultural </a:t>
            </a:r>
            <a:r>
              <a:rPr lang="en-US" sz="2000" dirty="0" smtClean="0"/>
              <a:t>learning</a:t>
            </a:r>
            <a:endParaRPr lang="hr-HR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Criterion 2c:  Graduate achievement </a:t>
            </a:r>
          </a:p>
          <a:p>
            <a:pPr marL="0" indent="0">
              <a:buNone/>
            </a:pPr>
            <a:r>
              <a:rPr lang="en-US" sz="2000" dirty="0"/>
              <a:t>The </a:t>
            </a:r>
            <a:r>
              <a:rPr lang="en-US" sz="2000" dirty="0" err="1"/>
              <a:t>programme</a:t>
            </a:r>
            <a:r>
              <a:rPr lang="en-US" sz="2000" dirty="0"/>
              <a:t> can demonstrate that the intended </a:t>
            </a:r>
            <a:r>
              <a:rPr lang="en-US" sz="2000" dirty="0" smtClean="0"/>
              <a:t>international </a:t>
            </a:r>
            <a:r>
              <a:rPr lang="en-US" sz="2000" dirty="0"/>
              <a:t>and intercultural learning outcomes are </a:t>
            </a:r>
            <a:r>
              <a:rPr lang="en-US" sz="2000" dirty="0" smtClean="0"/>
              <a:t>achieved </a:t>
            </a:r>
            <a:r>
              <a:rPr lang="en-US" sz="2000" dirty="0"/>
              <a:t>by its graduates.</a:t>
            </a: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741136" cy="563562"/>
          </a:xfrm>
        </p:spPr>
        <p:txBody>
          <a:bodyPr/>
          <a:lstStyle/>
          <a:p>
            <a:r>
              <a:rPr lang="hr-HR" dirty="0"/>
              <a:t>Standard 2:  </a:t>
            </a:r>
            <a:r>
              <a:rPr lang="hr-HR" dirty="0" err="1"/>
              <a:t>Learning</a:t>
            </a:r>
            <a:r>
              <a:rPr lang="hr-HR" dirty="0"/>
              <a:t> </a:t>
            </a:r>
            <a:r>
              <a:rPr lang="hr-HR" dirty="0" err="1"/>
              <a:t>outcomes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08210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sz="2000" dirty="0" smtClean="0"/>
          </a:p>
          <a:p>
            <a:r>
              <a:rPr lang="en-US" sz="2000" b="1" dirty="0" smtClean="0"/>
              <a:t>Criterion </a:t>
            </a:r>
            <a:r>
              <a:rPr lang="en-US" sz="2000" b="1" dirty="0"/>
              <a:t>3a:  Curriculum </a:t>
            </a:r>
          </a:p>
          <a:p>
            <a:pPr marL="0" indent="0">
              <a:buNone/>
            </a:pPr>
            <a:r>
              <a:rPr lang="en-US" sz="2000" dirty="0"/>
              <a:t>The content and structure of the curriculum enable the </a:t>
            </a:r>
            <a:r>
              <a:rPr lang="en-US" sz="2000" dirty="0" smtClean="0"/>
              <a:t>achievement </a:t>
            </a:r>
            <a:r>
              <a:rPr lang="en-US" sz="2000" dirty="0"/>
              <a:t>of the intended international and </a:t>
            </a:r>
            <a:r>
              <a:rPr lang="en-US" sz="2000" dirty="0" smtClean="0"/>
              <a:t>intercultural </a:t>
            </a:r>
            <a:r>
              <a:rPr lang="en-US" sz="2000" dirty="0"/>
              <a:t>learning </a:t>
            </a:r>
            <a:r>
              <a:rPr lang="en-US" sz="2000" dirty="0" smtClean="0"/>
              <a:t>outcomes</a:t>
            </a:r>
            <a:endParaRPr lang="hr-HR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Criterion 3b:  Teaching methods </a:t>
            </a:r>
          </a:p>
          <a:p>
            <a:pPr marL="0" indent="0">
              <a:buNone/>
            </a:pPr>
            <a:r>
              <a:rPr lang="en-US" sz="2000" dirty="0"/>
              <a:t>The teaching methods enable the achievement of the </a:t>
            </a:r>
            <a:r>
              <a:rPr lang="en-US" sz="2000" dirty="0" smtClean="0"/>
              <a:t>intended </a:t>
            </a:r>
            <a:r>
              <a:rPr lang="en-US" sz="2000" dirty="0"/>
              <a:t>international and intercultural learning </a:t>
            </a:r>
            <a:r>
              <a:rPr lang="en-US" sz="2000" dirty="0" smtClean="0"/>
              <a:t>outcomes.</a:t>
            </a:r>
            <a:endParaRPr lang="hr-HR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Criterion 3c:  Learning environment </a:t>
            </a:r>
          </a:p>
          <a:p>
            <a:pPr marL="0" indent="0">
              <a:buNone/>
            </a:pPr>
            <a:r>
              <a:rPr lang="en-US" sz="2000" dirty="0"/>
              <a:t>The learning environment is suitable for achieving the </a:t>
            </a:r>
            <a:r>
              <a:rPr lang="en-US" sz="2000" dirty="0" smtClean="0"/>
              <a:t>intended </a:t>
            </a:r>
            <a:r>
              <a:rPr lang="en-US" sz="2000" dirty="0"/>
              <a:t>international and intercultural learning </a:t>
            </a:r>
            <a:r>
              <a:rPr lang="en-US" sz="2000" dirty="0" smtClean="0"/>
              <a:t>outcomes</a:t>
            </a:r>
            <a:r>
              <a:rPr lang="en-US" sz="2000" dirty="0"/>
              <a:t>.</a:t>
            </a: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635119" cy="563562"/>
          </a:xfrm>
        </p:spPr>
        <p:txBody>
          <a:bodyPr/>
          <a:lstStyle/>
          <a:p>
            <a:r>
              <a:rPr lang="en-US" dirty="0"/>
              <a:t>Standard 3:  Teaching and Learning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9101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sz="2000" dirty="0" smtClean="0"/>
          </a:p>
          <a:p>
            <a:r>
              <a:rPr lang="en-US" sz="2000" b="1" dirty="0" smtClean="0"/>
              <a:t>Criterion </a:t>
            </a:r>
            <a:r>
              <a:rPr lang="en-US" sz="2000" b="1" dirty="0"/>
              <a:t>4a:  Staff composition </a:t>
            </a:r>
          </a:p>
          <a:p>
            <a:pPr marL="0" indent="0">
              <a:buNone/>
            </a:pPr>
            <a:r>
              <a:rPr lang="en-US" sz="2000" dirty="0"/>
              <a:t>The composition of the staff (in quality and quantity) </a:t>
            </a:r>
            <a:r>
              <a:rPr lang="en-US" sz="2000" dirty="0" smtClean="0"/>
              <a:t>facilitates </a:t>
            </a:r>
            <a:r>
              <a:rPr lang="en-US" sz="2000" dirty="0"/>
              <a:t>the achievement of the intended international </a:t>
            </a:r>
            <a:r>
              <a:rPr lang="en-US" sz="2000" dirty="0" smtClean="0"/>
              <a:t>and </a:t>
            </a:r>
            <a:r>
              <a:rPr lang="en-US" sz="2000" dirty="0"/>
              <a:t>intercultural learning outcomes</a:t>
            </a:r>
            <a:r>
              <a:rPr lang="en-US" sz="2000" dirty="0" smtClean="0"/>
              <a:t>.</a:t>
            </a:r>
            <a:endParaRPr lang="hr-HR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Criterion 4b:  International experience and competences </a:t>
            </a:r>
          </a:p>
          <a:p>
            <a:pPr marL="0" indent="0">
              <a:buNone/>
            </a:pPr>
            <a:r>
              <a:rPr lang="en-US" sz="2000" dirty="0"/>
              <a:t>Staff members have sufficient international experience, </a:t>
            </a:r>
            <a:r>
              <a:rPr lang="en-US" sz="2000" dirty="0" smtClean="0"/>
              <a:t>intercultural </a:t>
            </a:r>
            <a:r>
              <a:rPr lang="en-US" sz="2000" dirty="0"/>
              <a:t>competences and language skills</a:t>
            </a:r>
            <a:r>
              <a:rPr lang="en-US" sz="2000" dirty="0" smtClean="0"/>
              <a:t>.</a:t>
            </a:r>
            <a:endParaRPr lang="hr-HR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Criterion 4c:  Service provided to staff </a:t>
            </a:r>
          </a:p>
          <a:p>
            <a:pPr marL="0" indent="0">
              <a:buNone/>
            </a:pPr>
            <a:r>
              <a:rPr lang="en-US" sz="2000" dirty="0"/>
              <a:t>The services provided to the staff (e.g. training, facilities, </a:t>
            </a:r>
            <a:r>
              <a:rPr lang="en-US" sz="2000" dirty="0" smtClean="0"/>
              <a:t>staff </a:t>
            </a:r>
            <a:r>
              <a:rPr lang="en-US" sz="2000" dirty="0"/>
              <a:t>exchanges) are in line with the staff composition and </a:t>
            </a:r>
            <a:r>
              <a:rPr lang="en-US" sz="2000" dirty="0" smtClean="0"/>
              <a:t>facilitate </a:t>
            </a:r>
            <a:r>
              <a:rPr lang="en-US" sz="2000" dirty="0"/>
              <a:t>international experiences, intercultural</a:t>
            </a: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720719" cy="563562"/>
          </a:xfrm>
        </p:spPr>
        <p:txBody>
          <a:bodyPr/>
          <a:lstStyle/>
          <a:p>
            <a:r>
              <a:rPr lang="hr-HR" dirty="0"/>
              <a:t>Standard 4:  </a:t>
            </a:r>
            <a:r>
              <a:rPr lang="hr-HR" dirty="0" err="1"/>
              <a:t>Staff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75069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sz="2000" dirty="0" smtClean="0"/>
          </a:p>
          <a:p>
            <a:r>
              <a:rPr lang="en-US" sz="2000" b="1" dirty="0" smtClean="0"/>
              <a:t>Criterion </a:t>
            </a:r>
            <a:r>
              <a:rPr lang="en-US" sz="2000" b="1" dirty="0"/>
              <a:t>5a:  Student group composition </a:t>
            </a:r>
          </a:p>
          <a:p>
            <a:pPr marL="0" indent="0">
              <a:buNone/>
            </a:pPr>
            <a:r>
              <a:rPr lang="en-US" sz="2000" dirty="0"/>
              <a:t>The composition of the student group (diversity of </a:t>
            </a:r>
            <a:r>
              <a:rPr lang="en-US" sz="2000" dirty="0" smtClean="0"/>
              <a:t>national </a:t>
            </a:r>
            <a:r>
              <a:rPr lang="en-US" sz="2000" dirty="0"/>
              <a:t>and cultural backgrounds) is in line with the </a:t>
            </a:r>
            <a:r>
              <a:rPr lang="en-US" sz="2000" dirty="0" err="1" smtClean="0"/>
              <a:t>programme’s</a:t>
            </a:r>
            <a:r>
              <a:rPr lang="en-US" sz="2000" dirty="0" smtClean="0"/>
              <a:t> </a:t>
            </a:r>
            <a:r>
              <a:rPr lang="en-US" sz="2000" dirty="0"/>
              <a:t>vision on </a:t>
            </a:r>
            <a:r>
              <a:rPr lang="en-US" sz="2000" dirty="0" err="1"/>
              <a:t>internationalisation</a:t>
            </a:r>
            <a:r>
              <a:rPr lang="en-US" sz="2000" dirty="0"/>
              <a:t>.</a:t>
            </a:r>
          </a:p>
          <a:p>
            <a:endParaRPr lang="hr-HR" sz="2000" dirty="0" smtClean="0"/>
          </a:p>
          <a:p>
            <a:r>
              <a:rPr lang="en-US" sz="2000" b="1" dirty="0" smtClean="0"/>
              <a:t>Criterion </a:t>
            </a:r>
            <a:r>
              <a:rPr lang="en-US" sz="2000" b="1" dirty="0"/>
              <a:t>5b:  International experience </a:t>
            </a:r>
          </a:p>
          <a:p>
            <a:pPr marL="0" indent="0">
              <a:buNone/>
            </a:pPr>
            <a:r>
              <a:rPr lang="en-US" sz="2000" dirty="0"/>
              <a:t>The international experience gained by students is </a:t>
            </a:r>
            <a:r>
              <a:rPr lang="en-US" sz="2000" dirty="0" smtClean="0"/>
              <a:t>adequate </a:t>
            </a:r>
            <a:r>
              <a:rPr lang="en-US" sz="2000" dirty="0"/>
              <a:t>and in line with the </a:t>
            </a:r>
            <a:r>
              <a:rPr lang="en-US" sz="2000" dirty="0" err="1"/>
              <a:t>programme’s</a:t>
            </a:r>
            <a:r>
              <a:rPr lang="en-US" sz="2000" dirty="0"/>
              <a:t> </a:t>
            </a:r>
            <a:r>
              <a:rPr lang="en-US" sz="2000" dirty="0" err="1" smtClean="0"/>
              <a:t>internationalisation</a:t>
            </a:r>
            <a:r>
              <a:rPr lang="en-US" sz="2000" dirty="0" smtClean="0"/>
              <a:t> </a:t>
            </a:r>
            <a:r>
              <a:rPr lang="en-US" sz="2000" dirty="0"/>
              <a:t>vision.</a:t>
            </a:r>
          </a:p>
          <a:p>
            <a:endParaRPr lang="hr-HR" sz="2000" dirty="0" smtClean="0"/>
          </a:p>
          <a:p>
            <a:r>
              <a:rPr lang="en-US" sz="2000" b="1" dirty="0" smtClean="0"/>
              <a:t>Criterion </a:t>
            </a:r>
            <a:r>
              <a:rPr lang="en-US" sz="2000" b="1" dirty="0"/>
              <a:t>5c:  Services provided to students  </a:t>
            </a:r>
          </a:p>
          <a:p>
            <a:pPr marL="0" indent="0">
              <a:buNone/>
            </a:pPr>
            <a:r>
              <a:rPr lang="en-US" sz="2000" dirty="0"/>
              <a:t>The services provided to the students (e.g. information </a:t>
            </a:r>
            <a:r>
              <a:rPr lang="en-US" sz="2000" dirty="0" smtClean="0"/>
              <a:t>provision</a:t>
            </a:r>
            <a:r>
              <a:rPr lang="en-US" sz="2000" dirty="0"/>
              <a:t>, counselling, guidance, accommodation, </a:t>
            </a:r>
            <a:r>
              <a:rPr lang="en-US" sz="2000" dirty="0" smtClean="0"/>
              <a:t>Diploma </a:t>
            </a:r>
            <a:r>
              <a:rPr lang="en-US" sz="2000" dirty="0"/>
              <a:t>Supplement) are adequate and in line with the </a:t>
            </a:r>
            <a:r>
              <a:rPr lang="en-US" sz="2000" dirty="0" smtClean="0"/>
              <a:t>composition </a:t>
            </a:r>
            <a:r>
              <a:rPr lang="en-US" sz="2000" dirty="0"/>
              <a:t>of the student group.</a:t>
            </a: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839989" cy="563562"/>
          </a:xfrm>
        </p:spPr>
        <p:txBody>
          <a:bodyPr/>
          <a:lstStyle/>
          <a:p>
            <a:r>
              <a:rPr lang="hr-HR" dirty="0"/>
              <a:t>Standard 5:  </a:t>
            </a:r>
            <a:r>
              <a:rPr lang="hr-HR" dirty="0" err="1"/>
              <a:t>Students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35984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sz="1800" i="1" dirty="0" smtClean="0"/>
              <a:t>	</a:t>
            </a:r>
            <a:r>
              <a:rPr lang="en-US" sz="1800" i="1" dirty="0" smtClean="0"/>
              <a:t>Generic quality</a:t>
            </a:r>
            <a:r>
              <a:rPr lang="hr-HR" sz="1800" i="1" dirty="0" smtClean="0"/>
              <a:t>:</a:t>
            </a:r>
            <a:r>
              <a:rPr lang="en-US" sz="1800" i="1" dirty="0" smtClean="0"/>
              <a:t> The quality that can reasonably be expected in an international </a:t>
            </a:r>
            <a:r>
              <a:rPr lang="hr-HR" sz="1800" i="1" dirty="0" smtClean="0"/>
              <a:t>	</a:t>
            </a:r>
            <a:r>
              <a:rPr lang="en-US" sz="1800" i="1" dirty="0" smtClean="0"/>
              <a:t>perspective from a higher education bachelor’s </a:t>
            </a:r>
            <a:r>
              <a:rPr lang="en-US" sz="1800" i="1" dirty="0"/>
              <a:t>or master’s </a:t>
            </a:r>
            <a:r>
              <a:rPr lang="en-US" sz="1800" i="1" dirty="0" err="1" smtClean="0"/>
              <a:t>programme</a:t>
            </a:r>
            <a:r>
              <a:rPr lang="en-US" sz="1800" i="1" dirty="0" smtClean="0"/>
              <a:t>.</a:t>
            </a:r>
            <a:endParaRPr lang="hr-HR" sz="1800" i="1" dirty="0" smtClean="0"/>
          </a:p>
          <a:p>
            <a:pPr marL="0" indent="0">
              <a:buNone/>
            </a:pPr>
            <a:endParaRPr lang="hr-HR" sz="2000" dirty="0" smtClean="0"/>
          </a:p>
          <a:p>
            <a:r>
              <a:rPr lang="hr-HR" sz="2000" b="1" dirty="0" err="1"/>
              <a:t>Unsatisfactory</a:t>
            </a:r>
            <a:r>
              <a:rPr lang="hr-HR" sz="2000" dirty="0"/>
              <a:t> </a:t>
            </a:r>
            <a:r>
              <a:rPr lang="hr-HR" sz="2000" dirty="0" smtClean="0"/>
              <a:t>- </a:t>
            </a:r>
            <a:r>
              <a:rPr lang="en-US" sz="1800" dirty="0"/>
              <a:t>The </a:t>
            </a:r>
            <a:r>
              <a:rPr lang="en-US" sz="1800" dirty="0" err="1"/>
              <a:t>programme</a:t>
            </a:r>
            <a:r>
              <a:rPr lang="en-US" sz="1800" dirty="0"/>
              <a:t> does not meet the current generic quality for this standard and shows serious shortcomings</a:t>
            </a:r>
            <a:r>
              <a:rPr lang="en-US" sz="1800" dirty="0" smtClean="0"/>
              <a:t>.</a:t>
            </a:r>
            <a:endParaRPr lang="hr-HR" sz="1800" dirty="0" smtClean="0"/>
          </a:p>
          <a:p>
            <a:pPr marL="0" indent="0">
              <a:buNone/>
            </a:pPr>
            <a:endParaRPr lang="hr-HR" sz="2000" dirty="0"/>
          </a:p>
          <a:p>
            <a:r>
              <a:rPr lang="hr-HR" sz="2000" b="1" dirty="0" err="1" smtClean="0"/>
              <a:t>Satisfactory</a:t>
            </a:r>
            <a:r>
              <a:rPr lang="hr-HR" sz="2000" dirty="0" smtClean="0"/>
              <a:t> - </a:t>
            </a:r>
            <a:r>
              <a:rPr lang="en-US" sz="1800" dirty="0"/>
              <a:t>The </a:t>
            </a:r>
            <a:r>
              <a:rPr lang="en-US" sz="1800" dirty="0" err="1"/>
              <a:t>programme</a:t>
            </a:r>
            <a:r>
              <a:rPr lang="en-US" sz="1800" dirty="0"/>
              <a:t> meets the current generic quality for this standard and shows an acceptable level across the standard’s entire spectrum</a:t>
            </a:r>
            <a:r>
              <a:rPr lang="en-US" sz="1800" dirty="0" smtClean="0"/>
              <a:t>.</a:t>
            </a:r>
            <a:endParaRPr lang="hr-HR" sz="1800" dirty="0" smtClean="0"/>
          </a:p>
          <a:p>
            <a:endParaRPr lang="hr-HR" sz="1800" dirty="0" smtClean="0"/>
          </a:p>
          <a:p>
            <a:r>
              <a:rPr lang="hr-HR" sz="2000" b="1" dirty="0" err="1"/>
              <a:t>Good</a:t>
            </a:r>
            <a:r>
              <a:rPr lang="hr-HR" sz="2000" dirty="0"/>
              <a:t> </a:t>
            </a:r>
            <a:r>
              <a:rPr lang="hr-HR" sz="2000" dirty="0" smtClean="0"/>
              <a:t>- </a:t>
            </a:r>
            <a:r>
              <a:rPr lang="en-US" sz="1800" dirty="0"/>
              <a:t>The </a:t>
            </a:r>
            <a:r>
              <a:rPr lang="en-US" sz="1800" dirty="0" err="1"/>
              <a:t>programme</a:t>
            </a:r>
            <a:r>
              <a:rPr lang="en-US" sz="1800" dirty="0"/>
              <a:t> systematically surpasses the current generic quality for this standard across the standard’s entire spectrum</a:t>
            </a:r>
            <a:r>
              <a:rPr lang="en-US" sz="1800" dirty="0" smtClean="0"/>
              <a:t>.</a:t>
            </a:r>
            <a:endParaRPr lang="hr-HR" sz="2000" dirty="0" smtClean="0"/>
          </a:p>
          <a:p>
            <a:pPr marL="0" indent="0">
              <a:buNone/>
            </a:pPr>
            <a:endParaRPr lang="hr-HR" sz="2000" dirty="0" smtClean="0"/>
          </a:p>
          <a:p>
            <a:r>
              <a:rPr lang="hr-HR" sz="2000" b="1" dirty="0" err="1"/>
              <a:t>Excellent</a:t>
            </a:r>
            <a:r>
              <a:rPr lang="hr-HR" sz="2000" dirty="0"/>
              <a:t> </a:t>
            </a:r>
            <a:r>
              <a:rPr lang="hr-HR" sz="2000" dirty="0" smtClean="0"/>
              <a:t>- </a:t>
            </a:r>
            <a:r>
              <a:rPr lang="en-US" sz="1800" dirty="0"/>
              <a:t>The </a:t>
            </a:r>
            <a:r>
              <a:rPr lang="en-US" sz="1800" dirty="0" err="1"/>
              <a:t>programme</a:t>
            </a:r>
            <a:r>
              <a:rPr lang="en-US" sz="1800" dirty="0"/>
              <a:t> systematically and substantially surpasses the current generic quality for this standard across the standard’s entire spectrum and for this standard it can be regarded as an international example.</a:t>
            </a:r>
            <a:endParaRPr lang="hr-HR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648372" cy="563562"/>
          </a:xfrm>
        </p:spPr>
        <p:txBody>
          <a:bodyPr/>
          <a:lstStyle/>
          <a:p>
            <a:r>
              <a:rPr lang="hr-HR" dirty="0" err="1"/>
              <a:t>Assessment</a:t>
            </a:r>
            <a:r>
              <a:rPr lang="hr-HR" dirty="0"/>
              <a:t> </a:t>
            </a:r>
            <a:r>
              <a:rPr lang="hr-HR" dirty="0" err="1" smtClean="0"/>
              <a:t>scale</a:t>
            </a:r>
            <a:r>
              <a:rPr lang="hr-HR" dirty="0" smtClean="0"/>
              <a:t> (</a:t>
            </a:r>
            <a:r>
              <a:rPr lang="en-US" sz="2400" dirty="0"/>
              <a:t>at the level of </a:t>
            </a:r>
            <a:r>
              <a:rPr lang="en-US" sz="2400" dirty="0" smtClean="0"/>
              <a:t>standards</a:t>
            </a:r>
            <a:r>
              <a:rPr lang="hr-HR" sz="2400" dirty="0" smtClean="0"/>
              <a:t>)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921538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sz="2000" b="1" dirty="0" smtClean="0"/>
          </a:p>
          <a:p>
            <a:pPr marL="0" indent="0">
              <a:buNone/>
            </a:pPr>
            <a:r>
              <a:rPr lang="en-GB" sz="2000" b="1" dirty="0" smtClean="0"/>
              <a:t>Overall Assessment </a:t>
            </a:r>
          </a:p>
          <a:p>
            <a:pPr marL="0" indent="0">
              <a:buNone/>
            </a:pPr>
            <a:r>
              <a:rPr lang="hr-HR" sz="2000" dirty="0" smtClean="0"/>
              <a:t>	</a:t>
            </a:r>
            <a:r>
              <a:rPr lang="en-GB" sz="2000" i="1" dirty="0" smtClean="0"/>
              <a:t>Based on its vision on internationalisation, the programme has </a:t>
            </a:r>
            <a:r>
              <a:rPr lang="hr-HR" sz="2000" i="1" dirty="0" smtClean="0"/>
              <a:t>	</a:t>
            </a:r>
            <a:r>
              <a:rPr lang="en-GB" sz="2000" i="1" dirty="0" smtClean="0"/>
              <a:t>implemented an effective internationalisation  strategy,  which  </a:t>
            </a:r>
            <a:r>
              <a:rPr lang="hr-HR" sz="2000" i="1" dirty="0" smtClean="0"/>
              <a:t>	</a:t>
            </a:r>
            <a:r>
              <a:rPr lang="en-GB" sz="2000" i="1" dirty="0" smtClean="0"/>
              <a:t>demonstrably  contributes  to  the  quality  of  the teaching and learning </a:t>
            </a:r>
            <a:r>
              <a:rPr lang="hr-HR" sz="2000" i="1" dirty="0" smtClean="0"/>
              <a:t>	</a:t>
            </a:r>
            <a:r>
              <a:rPr lang="en-GB" sz="2000" i="1" dirty="0" smtClean="0"/>
              <a:t>provided.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b="1" dirty="0" smtClean="0"/>
              <a:t>Decision </a:t>
            </a:r>
          </a:p>
          <a:p>
            <a:pPr marL="0" indent="0">
              <a:buNone/>
            </a:pPr>
            <a:r>
              <a:rPr lang="en-GB" sz="2000" dirty="0" smtClean="0"/>
              <a:t>A programme receives the </a:t>
            </a:r>
            <a:r>
              <a:rPr lang="en-GB" sz="2000" b="1" i="1" dirty="0" smtClean="0"/>
              <a:t>Certificate for Quality in Internationalisation </a:t>
            </a:r>
            <a:r>
              <a:rPr lang="en-GB" sz="2000" dirty="0" smtClean="0"/>
              <a:t>when at least 3 standards are assessed as  good  or  excellent  and  no  standard  is  assessed  as unsatisfactory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6031606" cy="563562"/>
          </a:xfrm>
        </p:spPr>
        <p:txBody>
          <a:bodyPr/>
          <a:lstStyle/>
          <a:p>
            <a:r>
              <a:rPr lang="hr-HR" dirty="0" smtClean="0"/>
              <a:t>Ishod postupka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00773856"/>
      </p:ext>
    </p:extLst>
  </p:cSld>
  <p:clrMapOvr>
    <a:masterClrMapping/>
  </p:clrMapOvr>
</p:sld>
</file>

<file path=ppt/theme/theme1.xml><?xml version="1.0" encoding="utf-8"?>
<a:theme xmlns:a="http://schemas.openxmlformats.org/drawingml/2006/main" name="TS101875486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76E7517-0EE9-49CF-990D-9186DC27E5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TS101875486</Template>
  <TotalTime>280</TotalTime>
  <Words>641</Words>
  <Application>Microsoft Office PowerPoint</Application>
  <PresentationFormat>On-screen Show (4:3)</PresentationFormat>
  <Paragraphs>97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TS101875486</vt:lpstr>
      <vt:lpstr>PowerPoint Presentation</vt:lpstr>
      <vt:lpstr>Projekt CeQuInt</vt:lpstr>
      <vt:lpstr>Partneri u projektu CeQuInt</vt:lpstr>
      <vt:lpstr>Pilot projekt</vt:lpstr>
      <vt:lpstr>Standard 1: Vision on internationalisation</vt:lpstr>
      <vt:lpstr>Standard 2:  Learning outcomes</vt:lpstr>
      <vt:lpstr>Standard 3:  Teaching and Learning</vt:lpstr>
      <vt:lpstr>Standard 4:  Staff</vt:lpstr>
      <vt:lpstr>Standard 5:  Students</vt:lpstr>
      <vt:lpstr>Assessment scale (at the level of standards)</vt:lpstr>
      <vt:lpstr>Ishod postupka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Tomislav Tomljenović</dc:creator>
  <cp:lastModifiedBy>Ivanka Arlović</cp:lastModifiedBy>
  <cp:revision>20</cp:revision>
  <dcterms:created xsi:type="dcterms:W3CDTF">2013-02-01T08:19:46Z</dcterms:created>
  <dcterms:modified xsi:type="dcterms:W3CDTF">2013-12-11T12:53:41Z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TC018754869991</vt:lpwstr>
  </property>
</Properties>
</file>