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sldIdLst>
    <p:sldId id="299" r:id="rId3"/>
    <p:sldId id="326" r:id="rId4"/>
    <p:sldId id="327" r:id="rId5"/>
    <p:sldId id="309" r:id="rId6"/>
    <p:sldId id="301" r:id="rId7"/>
    <p:sldId id="316" r:id="rId8"/>
    <p:sldId id="312" r:id="rId9"/>
    <p:sldId id="321" r:id="rId10"/>
    <p:sldId id="331" r:id="rId11"/>
    <p:sldId id="332" r:id="rId12"/>
    <p:sldId id="334" r:id="rId13"/>
    <p:sldId id="337" r:id="rId14"/>
    <p:sldId id="336" r:id="rId15"/>
    <p:sldId id="335" r:id="rId16"/>
  </p:sldIdLst>
  <p:sldSz cx="9144000" cy="6858000" type="screen4x3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0D34D"/>
    <a:srgbClr val="A9D14F"/>
    <a:srgbClr val="BDD34D"/>
    <a:srgbClr val="B8141D"/>
    <a:srgbClr val="E21D24"/>
    <a:srgbClr val="CD1D19"/>
    <a:srgbClr val="FF5B5B"/>
    <a:srgbClr val="E83618"/>
    <a:srgbClr val="F5073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33" autoAdjust="0"/>
  </p:normalViewPr>
  <p:slideViewPr>
    <p:cSldViewPr snapToGrid="0">
      <p:cViewPr varScale="1">
        <p:scale>
          <a:sx n="74" d="100"/>
          <a:sy n="74" d="100"/>
        </p:scale>
        <p:origin x="-1020" y="-102"/>
      </p:cViewPr>
      <p:guideLst>
        <p:guide orient="horz" pos="4319"/>
        <p:guide pos="55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191" y="6332258"/>
            <a:ext cx="2996624" cy="4550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6543" y="6332258"/>
            <a:ext cx="790541" cy="5164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3174" y="6457590"/>
            <a:ext cx="970912" cy="265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/>
              <a:pPr>
                <a:defRPr/>
              </a:pPr>
              <a:t>11-12-2013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ttomljen\Desktop\Stablo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9162" y="436562"/>
            <a:ext cx="3144838" cy="567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ktangel 11"/>
          <p:cNvSpPr/>
          <p:nvPr/>
        </p:nvSpPr>
        <p:spPr>
          <a:xfrm>
            <a:off x="-14288" y="6115050"/>
            <a:ext cx="9180513" cy="74295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gray">
          <a:xfrm>
            <a:off x="323850" y="4591050"/>
            <a:ext cx="49911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1" hangingPunct="1">
              <a:lnSpc>
                <a:spcPct val="90000"/>
              </a:lnSpc>
            </a:pPr>
            <a:r>
              <a:rPr lang="hr-HR" dirty="0" smtClean="0">
                <a:solidFill>
                  <a:srgbClr val="000000"/>
                </a:solidFill>
              </a:rPr>
              <a:t>Dr. sc. Vesna </a:t>
            </a:r>
            <a:r>
              <a:rPr lang="hr-HR" dirty="0" err="1" smtClean="0">
                <a:solidFill>
                  <a:srgbClr val="000000"/>
                </a:solidFill>
              </a:rPr>
              <a:t>Dodiković</a:t>
            </a:r>
            <a:r>
              <a:rPr lang="hr-HR" dirty="0" smtClean="0">
                <a:solidFill>
                  <a:srgbClr val="000000"/>
                </a:solidFill>
              </a:rPr>
              <a:t>-Jurković </a:t>
            </a:r>
          </a:p>
          <a:p>
            <a:pPr eaLnBrk="1" hangingPunct="1">
              <a:lnSpc>
                <a:spcPct val="90000"/>
              </a:lnSpc>
            </a:pPr>
            <a:r>
              <a:rPr lang="hr-HR" dirty="0" smtClean="0">
                <a:solidFill>
                  <a:srgbClr val="000000"/>
                </a:solidFill>
              </a:rPr>
              <a:t>Zagreb, studeni 2013. godine</a:t>
            </a:r>
          </a:p>
          <a:p>
            <a:pPr defTabSz="801688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323850" y="2524260"/>
            <a:ext cx="5555657" cy="171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hr-HR" sz="4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Vanjska prosudba</a:t>
            </a:r>
            <a:endParaRPr lang="en-US" sz="4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 descr="C:\Users\ttomljen\Desktop\logo_bijel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6259353"/>
            <a:ext cx="2987516" cy="45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ttomljen\Desktop\ENQA_logo_bijel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5605" y="6253884"/>
            <a:ext cx="815976" cy="46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ttomljen\Desktop\eqar_logo_bijel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7151" y="6361993"/>
            <a:ext cx="1123950" cy="35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8497104" cy="545638"/>
          </a:xfrm>
        </p:spPr>
        <p:txBody>
          <a:bodyPr/>
          <a:lstStyle/>
          <a:p>
            <a:r>
              <a:rPr lang="hr-HR" dirty="0" smtClean="0"/>
              <a:t>QA upitnik 2013., sveučilišta</a:t>
            </a:r>
            <a:endParaRPr lang="hr-H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534" y="1078173"/>
            <a:ext cx="8952932" cy="5173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7652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377" y="1310185"/>
            <a:ext cx="7601851" cy="41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8615" y="5418161"/>
            <a:ext cx="4981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*</a:t>
            </a:r>
            <a:endParaRPr lang="hr-HR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5587438"/>
            <a:ext cx="7452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00" dirty="0" smtClean="0">
                <a:solidFill>
                  <a:srgbClr val="000000"/>
                </a:solidFill>
              </a:rPr>
              <a:t>*Dubrovnik –Integrirano sveučilište</a:t>
            </a:r>
          </a:p>
          <a:p>
            <a:r>
              <a:rPr lang="hr-HR" sz="1000" dirty="0" smtClean="0">
                <a:solidFill>
                  <a:srgbClr val="000000"/>
                </a:solidFill>
              </a:rPr>
              <a:t>*Pula – Integrirano sveučilište</a:t>
            </a:r>
            <a:endParaRPr lang="hr-HR" sz="1000" dirty="0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0167" y="327818"/>
            <a:ext cx="8619934" cy="572933"/>
          </a:xfrm>
        </p:spPr>
        <p:txBody>
          <a:bodyPr/>
          <a:lstStyle/>
          <a:p>
            <a:r>
              <a:rPr lang="hr-HR" dirty="0" smtClean="0"/>
              <a:t>QA upitnik 2013., sastavnice sveučilišta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49126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898" y="368763"/>
            <a:ext cx="9144000" cy="613877"/>
          </a:xfrm>
        </p:spPr>
        <p:txBody>
          <a:bodyPr/>
          <a:lstStyle/>
          <a:p>
            <a:r>
              <a:rPr lang="hr-HR" dirty="0" smtClean="0"/>
              <a:t>QA upitnik 2013., sastavnice sveučilišta</a:t>
            </a:r>
            <a:endParaRPr lang="hr-HR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5480715"/>
            <a:ext cx="7452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00" dirty="0" smtClean="0">
                <a:solidFill>
                  <a:srgbClr val="000000"/>
                </a:solidFill>
              </a:rPr>
              <a:t>*Dubrovnik – Sveučilišni pravilnik</a:t>
            </a:r>
          </a:p>
          <a:p>
            <a:r>
              <a:rPr lang="hr-HR" sz="1000" dirty="0" smtClean="0">
                <a:solidFill>
                  <a:srgbClr val="000000"/>
                </a:solidFill>
              </a:rPr>
              <a:t>*Pula – Sveučilišni pravilnik</a:t>
            </a:r>
            <a:endParaRPr lang="hr-HR" sz="1000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435" y="1245050"/>
            <a:ext cx="7465233" cy="4112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199" y="5680215"/>
            <a:ext cx="7452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00" dirty="0" smtClean="0">
                <a:solidFill>
                  <a:srgbClr val="000000"/>
                </a:solidFill>
              </a:rPr>
              <a:t>*Dubrovnik – Sveučilišni priručnik</a:t>
            </a:r>
          </a:p>
          <a:p>
            <a:r>
              <a:rPr lang="hr-HR" sz="1000" dirty="0" smtClean="0">
                <a:solidFill>
                  <a:srgbClr val="000000"/>
                </a:solidFill>
              </a:rPr>
              <a:t>*Pula – Sveučilišni priručnik</a:t>
            </a:r>
            <a:endParaRPr lang="hr-HR" sz="10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199" y="1206600"/>
            <a:ext cx="7741819" cy="427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8224148" cy="641172"/>
          </a:xfrm>
        </p:spPr>
        <p:txBody>
          <a:bodyPr/>
          <a:lstStyle/>
          <a:p>
            <a:r>
              <a:rPr lang="hr-HR" dirty="0" smtClean="0"/>
              <a:t>QA upitnik 2013., sastavnice sveučilišta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447" y="1242540"/>
            <a:ext cx="7608114" cy="4238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0167" y="327819"/>
            <a:ext cx="8660877" cy="641172"/>
          </a:xfrm>
        </p:spPr>
        <p:txBody>
          <a:bodyPr/>
          <a:lstStyle/>
          <a:p>
            <a:r>
              <a:rPr lang="hr-HR" dirty="0" smtClean="0"/>
              <a:t>QA upitnik 2013., sastavnice sveučilišta</a:t>
            </a:r>
            <a:endParaRPr lang="hr-HR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5642871"/>
            <a:ext cx="7452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00" dirty="0" smtClean="0">
                <a:solidFill>
                  <a:srgbClr val="000000"/>
                </a:solidFill>
              </a:rPr>
              <a:t>*Dubrovnik –Integrirano sveučilište</a:t>
            </a:r>
          </a:p>
          <a:p>
            <a:r>
              <a:rPr lang="hr-HR" sz="1000" dirty="0" smtClean="0">
                <a:solidFill>
                  <a:srgbClr val="000000"/>
                </a:solidFill>
              </a:rPr>
              <a:t>*Pula – Integrirano sveučilište</a:t>
            </a:r>
            <a:endParaRPr lang="hr-HR" sz="1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628" y="327819"/>
            <a:ext cx="8469808" cy="531990"/>
          </a:xfrm>
        </p:spPr>
        <p:txBody>
          <a:bodyPr/>
          <a:lstStyle/>
          <a:p>
            <a:r>
              <a:rPr lang="hr-HR" dirty="0" smtClean="0"/>
              <a:t>QA upitnik 2013. godina, veleučilišta</a:t>
            </a: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343" y="1383349"/>
            <a:ext cx="3663995" cy="21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2532" y="1383349"/>
            <a:ext cx="3669153" cy="21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343" y="3697060"/>
            <a:ext cx="3663995" cy="21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2532" y="3697060"/>
            <a:ext cx="3669153" cy="21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32" name="Titel 16"/>
          <p:cNvSpPr>
            <a:spLocks noGrp="1"/>
          </p:cNvSpPr>
          <p:nvPr>
            <p:ph type="title"/>
          </p:nvPr>
        </p:nvSpPr>
        <p:spPr bwMode="auto">
          <a:xfrm>
            <a:off x="210168" y="327819"/>
            <a:ext cx="7646052" cy="5635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r-HR" dirty="0" smtClean="0"/>
              <a:t>QA upitnik 2013. godina, visoke škole</a:t>
            </a:r>
            <a:endParaRPr lang="da-DK" dirty="0" smtClean="0">
              <a:latin typeface="Arial" charset="0"/>
              <a:ea typeface="ＭＳ Ｐゴシック" charset="-128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408" y="1285201"/>
            <a:ext cx="3712785" cy="229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0079" y="1285201"/>
            <a:ext cx="4025631" cy="229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408" y="3711073"/>
            <a:ext cx="3712785" cy="2327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0080" y="3711073"/>
            <a:ext cx="4025631" cy="2353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41979224"/>
              </p:ext>
            </p:extLst>
          </p:nvPr>
        </p:nvGraphicFramePr>
        <p:xfrm>
          <a:off x="643467" y="1354667"/>
          <a:ext cx="7292623" cy="45380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9718"/>
                <a:gridCol w="3773191"/>
                <a:gridCol w="2679714"/>
              </a:tblGrid>
              <a:tr h="6333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kern="1200" dirty="0">
                          <a:solidFill>
                            <a:srgbClr val="000000"/>
                          </a:solidFill>
                          <a:effectLst/>
                        </a:rPr>
                        <a:t>Redni br.</a:t>
                      </a:r>
                      <a:endParaRPr lang="hr-HR" sz="20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kern="1200" dirty="0">
                          <a:solidFill>
                            <a:srgbClr val="000000"/>
                          </a:solidFill>
                          <a:effectLst/>
                        </a:rPr>
                        <a:t>Visoko učilište</a:t>
                      </a:r>
                      <a:endParaRPr lang="hr-HR" sz="20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kern="1200" dirty="0">
                          <a:solidFill>
                            <a:srgbClr val="000000"/>
                          </a:solidFill>
                          <a:effectLst/>
                        </a:rPr>
                        <a:t>Faza vanjske prosudbe</a:t>
                      </a:r>
                      <a:endParaRPr lang="hr-HR" sz="20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236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1.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Sveučilište </a:t>
                      </a:r>
                      <a:r>
                        <a:rPr lang="hr-HR" sz="1600" kern="1200" dirty="0" err="1">
                          <a:solidFill>
                            <a:srgbClr val="000000"/>
                          </a:solidFill>
                          <a:effectLst/>
                        </a:rPr>
                        <a:t>Jurja</a:t>
                      </a: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 Dobrile u Puli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Završen postupak - </a:t>
                      </a:r>
                      <a:r>
                        <a:rPr lang="hr-HR" sz="1600" kern="1200" dirty="0" err="1">
                          <a:solidFill>
                            <a:srgbClr val="000000"/>
                          </a:solidFill>
                          <a:effectLst/>
                        </a:rPr>
                        <a:t>reaudit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9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2.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Sveučilište u Rijeci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D3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Završen postupak - certifikat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D34D"/>
                    </a:solidFill>
                  </a:tcPr>
                </a:tc>
              </a:tr>
              <a:tr h="459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3.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Veleučilište u Rijeci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D3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Završen postupak - certifikat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BDD34D"/>
                    </a:solidFill>
                  </a:tcPr>
                </a:tc>
              </a:tr>
              <a:tr h="4196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4.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Sveučilište u Zadru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Završen postupak - </a:t>
                      </a:r>
                      <a:r>
                        <a:rPr lang="hr-HR" sz="1600" kern="1200" dirty="0" err="1">
                          <a:solidFill>
                            <a:srgbClr val="000000"/>
                          </a:solidFill>
                          <a:effectLst/>
                        </a:rPr>
                        <a:t>reaudit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5.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Sveučilište </a:t>
                      </a:r>
                      <a:r>
                        <a:rPr lang="hr-HR" sz="1600" kern="1200" dirty="0" err="1">
                          <a:solidFill>
                            <a:srgbClr val="000000"/>
                          </a:solidFill>
                          <a:effectLst/>
                        </a:rPr>
                        <a:t>J.J</a:t>
                      </a: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. Strossmayera u Osijeku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Završen postupak - </a:t>
                      </a:r>
                      <a:r>
                        <a:rPr lang="hr-HR" sz="1600" kern="1200" dirty="0" err="1">
                          <a:solidFill>
                            <a:srgbClr val="000000"/>
                          </a:solidFill>
                          <a:effectLst/>
                        </a:rPr>
                        <a:t>reaudit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3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r>
                        <a:rPr lang="hr-HR" sz="1600" kern="1200" dirty="0" smtClean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Veleučilište u Požegi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Završen postupak - </a:t>
                      </a:r>
                      <a:r>
                        <a:rPr lang="hr-HR" sz="1600" kern="1200" dirty="0" err="1">
                          <a:solidFill>
                            <a:srgbClr val="000000"/>
                          </a:solidFill>
                          <a:effectLst/>
                        </a:rPr>
                        <a:t>reaudit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4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 smtClean="0">
                          <a:solidFill>
                            <a:srgbClr val="000000"/>
                          </a:solidFill>
                          <a:effectLst/>
                        </a:rPr>
                        <a:t>7.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Veleučilište u Velikoj Gorici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IV. faza -  naknadno praćenje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9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r>
                        <a:rPr lang="hr-HR" sz="1600" kern="1200" dirty="0" smtClean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Sveučilište u Zagrebu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kern="1200" dirty="0">
                          <a:solidFill>
                            <a:srgbClr val="000000"/>
                          </a:solidFill>
                          <a:effectLst/>
                        </a:rPr>
                        <a:t>IV. faza -  naknadno praćenje</a:t>
                      </a:r>
                      <a:endParaRPr lang="hr-H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216127" cy="563562"/>
          </a:xfrm>
        </p:spPr>
        <p:txBody>
          <a:bodyPr/>
          <a:lstStyle/>
          <a:p>
            <a:r>
              <a:rPr lang="hr-HR" dirty="0" smtClean="0"/>
              <a:t>Godišnji </a:t>
            </a:r>
            <a:r>
              <a:rPr lang="hr-HR" dirty="0" smtClean="0"/>
              <a:t>plan - </a:t>
            </a:r>
            <a:r>
              <a:rPr lang="hr-HR" dirty="0" smtClean="0"/>
              <a:t>2012. godina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194194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241765" cy="563562"/>
          </a:xfrm>
        </p:spPr>
        <p:txBody>
          <a:bodyPr/>
          <a:lstStyle/>
          <a:p>
            <a:r>
              <a:rPr lang="hr-HR" dirty="0"/>
              <a:t>Godišnji </a:t>
            </a:r>
            <a:r>
              <a:rPr lang="hr-HR" dirty="0" smtClean="0"/>
              <a:t>plan - </a:t>
            </a:r>
            <a:r>
              <a:rPr lang="hr-HR" dirty="0" smtClean="0"/>
              <a:t>2013. </a:t>
            </a:r>
            <a:r>
              <a:rPr lang="hr-HR" dirty="0"/>
              <a:t>godina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28412566"/>
              </p:ext>
            </p:extLst>
          </p:nvPr>
        </p:nvGraphicFramePr>
        <p:xfrm>
          <a:off x="640934" y="1247688"/>
          <a:ext cx="8024502" cy="4645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2569"/>
                <a:gridCol w="1744914"/>
                <a:gridCol w="1117927"/>
                <a:gridCol w="1119499"/>
                <a:gridCol w="1247686"/>
                <a:gridCol w="2221907"/>
              </a:tblGrid>
              <a:tr h="82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20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 err="1" smtClean="0">
                          <a:solidFill>
                            <a:srgbClr val="000000"/>
                          </a:solidFill>
                          <a:effectLst/>
                        </a:rPr>
                        <a:t>Rednibr</a:t>
                      </a: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6535" algn="l"/>
                        </a:tabLst>
                      </a:pPr>
                      <a:endParaRPr lang="hr-HR" sz="140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6535" algn="l"/>
                        </a:tabLst>
                      </a:pPr>
                      <a:r>
                        <a:rPr lang="hr-HR" sz="1400" dirty="0" smtClean="0">
                          <a:solidFill>
                            <a:srgbClr val="000000"/>
                          </a:solidFill>
                          <a:effectLst/>
                        </a:rPr>
                        <a:t>Visoko </a:t>
                      </a: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</a:rPr>
                        <a:t>učilište</a:t>
                      </a:r>
                      <a:endParaRPr lang="hr-HR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 smtClean="0">
                          <a:solidFill>
                            <a:srgbClr val="000000"/>
                          </a:solidFill>
                          <a:effectLst/>
                        </a:rPr>
                        <a:t>Datum         1. sastanka</a:t>
                      </a:r>
                      <a:endParaRPr lang="hr-HR" sz="14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</a:rPr>
                        <a:t>Povjerenstva</a:t>
                      </a:r>
                      <a:endParaRPr lang="hr-HR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 smtClean="0">
                          <a:solidFill>
                            <a:srgbClr val="000000"/>
                          </a:solidFill>
                          <a:effectLst/>
                        </a:rPr>
                        <a:t>Datum</a:t>
                      </a:r>
                      <a:r>
                        <a:rPr lang="hr-HR" sz="14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     </a:t>
                      </a:r>
                      <a:r>
                        <a:rPr lang="hr-HR" sz="1400" dirty="0" smtClean="0">
                          <a:solidFill>
                            <a:srgbClr val="000000"/>
                          </a:solidFill>
                          <a:effectLst/>
                        </a:rPr>
                        <a:t> 2. sastanka </a:t>
                      </a: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</a:rPr>
                        <a:t>Povjerenstva</a:t>
                      </a:r>
                      <a:endParaRPr lang="hr-HR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 smtClean="0">
                          <a:solidFill>
                            <a:srgbClr val="000000"/>
                          </a:solidFill>
                          <a:effectLst/>
                        </a:rPr>
                        <a:t>Datum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</a:rPr>
                        <a:t>posjete</a:t>
                      </a:r>
                      <a:endParaRPr lang="hr-HR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40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 smtClean="0">
                          <a:solidFill>
                            <a:srgbClr val="000000"/>
                          </a:solidFill>
                          <a:effectLst/>
                        </a:rPr>
                        <a:t>Faza </a:t>
                      </a: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</a:rPr>
                        <a:t>/ ishod</a:t>
                      </a:r>
                      <a:endParaRPr lang="hr-HR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45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1.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Veleučilište u Šibeniku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11.3.2013.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9.4.2013.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10.-11.4.2013.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IV. faza -  naknadno praćenje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5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2.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Sveučilište u Splitu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8.4.2013.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7.5.2013.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8.-10.5.2013.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IV. faza - naknadno praćenje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5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Veleučilište VERN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14.5.2013.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10.6.2013.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11.-12.6.2013.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IV. faza - naknadno praćenje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5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4.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</a:rPr>
                        <a:t>Veleučilište „Marko Marulić“ u Kninu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</a:rPr>
                        <a:t>11.9.2013.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9.10.2013.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10.-11.10.2013.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solidFill>
                            <a:srgbClr val="000000"/>
                          </a:solidFill>
                          <a:effectLst/>
                        </a:rPr>
                        <a:t>IV. </a:t>
                      </a: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faza - </a:t>
                      </a:r>
                      <a:r>
                        <a:rPr lang="hr-HR" sz="1200" dirty="0" smtClean="0">
                          <a:solidFill>
                            <a:srgbClr val="000000"/>
                          </a:solidFill>
                          <a:effectLst/>
                        </a:rPr>
                        <a:t>naknadno praćenje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5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5.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Veleučilište „Nikola Tesla“ u Gospiću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</a:rPr>
                        <a:t>23.9.2013.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22.10.2013.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23.-24.10.2013.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solidFill>
                            <a:srgbClr val="000000"/>
                          </a:solidFill>
                          <a:effectLst/>
                        </a:rPr>
                        <a:t>IV. </a:t>
                      </a: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faza </a:t>
                      </a:r>
                      <a:r>
                        <a:rPr lang="hr-HR" sz="1200" dirty="0" smtClean="0">
                          <a:solidFill>
                            <a:srgbClr val="000000"/>
                          </a:solidFill>
                          <a:effectLst/>
                        </a:rPr>
                        <a:t>- naknadno praćenje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5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6.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Veleučilište u Varaždinu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15.10.2013.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12.11.2013.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13.-14.11.2013.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III. faza - Izvješće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5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7.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Zdravstveno veleučilište u Zagrebu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11.11.2013.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3.12.2013.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</a:rPr>
                        <a:t>4.-5.12.2013.</a:t>
                      </a:r>
                      <a:endParaRPr lang="hr-H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solidFill>
                            <a:srgbClr val="000000"/>
                          </a:solidFill>
                          <a:effectLst/>
                        </a:rPr>
                        <a:t>III.  </a:t>
                      </a:r>
                      <a:r>
                        <a:rPr lang="hr-HR" sz="1200" dirty="0">
                          <a:solidFill>
                            <a:srgbClr val="000000"/>
                          </a:solidFill>
                          <a:effectLst/>
                        </a:rPr>
                        <a:t>faza </a:t>
                      </a:r>
                      <a:r>
                        <a:rPr lang="hr-HR" sz="1200" dirty="0" smtClean="0">
                          <a:solidFill>
                            <a:srgbClr val="000000"/>
                          </a:solidFill>
                          <a:effectLst/>
                        </a:rPr>
                        <a:t>- Izvješće</a:t>
                      </a: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980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400" dirty="0" smtClean="0"/>
              <a:t>Dugoročna strategija razvoja i praćenje njezine realizacije</a:t>
            </a:r>
          </a:p>
          <a:p>
            <a:r>
              <a:rPr lang="hr-HR" sz="2400" dirty="0" smtClean="0"/>
              <a:t>Strategija ljudskih resursa za istraživače</a:t>
            </a:r>
          </a:p>
          <a:p>
            <a:r>
              <a:rPr lang="hr-HR" sz="2400" dirty="0" smtClean="0"/>
              <a:t>Redoviti sastanci svih tijela SOK-a; mjesečni, kvartalni</a:t>
            </a:r>
          </a:p>
          <a:p>
            <a:r>
              <a:rPr lang="hr-HR" sz="2400" dirty="0" smtClean="0"/>
              <a:t>Tematske sjednice o SOK-u</a:t>
            </a:r>
          </a:p>
          <a:p>
            <a:r>
              <a:rPr lang="hr-HR" sz="2400" dirty="0" smtClean="0"/>
              <a:t>Uspostavljen sustav nagrađivanja djelatnika i studenata</a:t>
            </a:r>
          </a:p>
          <a:p>
            <a:r>
              <a:rPr lang="hr-HR" sz="2400" dirty="0" smtClean="0"/>
              <a:t>Baza podataka o znanstveno-istraživačkim projektima </a:t>
            </a:r>
          </a:p>
          <a:p>
            <a:r>
              <a:rPr lang="hr-HR" sz="2400" dirty="0" smtClean="0"/>
              <a:t>Mehanizmi praćenja znanstvene produktivnosti </a:t>
            </a:r>
          </a:p>
          <a:p>
            <a:r>
              <a:rPr lang="hr-HR" sz="2400" dirty="0" smtClean="0"/>
              <a:t>Revizija ishoda učenja na razini kolegija</a:t>
            </a:r>
          </a:p>
          <a:p>
            <a:r>
              <a:rPr lang="hr-HR" sz="2400" dirty="0" err="1" smtClean="0"/>
              <a:t>Peer</a:t>
            </a:r>
            <a:r>
              <a:rPr lang="hr-HR" sz="2400" dirty="0" smtClean="0"/>
              <a:t>-</a:t>
            </a:r>
            <a:r>
              <a:rPr lang="hr-HR" sz="2400" dirty="0" err="1" smtClean="0"/>
              <a:t>review</a:t>
            </a:r>
            <a:r>
              <a:rPr lang="hr-HR" sz="2400" dirty="0" smtClean="0"/>
              <a:t> nastavnog rada</a:t>
            </a:r>
          </a:p>
          <a:p>
            <a:r>
              <a:rPr lang="hr-HR" sz="2400" dirty="0" smtClean="0"/>
              <a:t>Obogaćivanje sadržaja mrežnih stranica</a:t>
            </a:r>
          </a:p>
          <a:p>
            <a:endParaRPr lang="hr-HR" sz="2400" dirty="0" smtClean="0"/>
          </a:p>
          <a:p>
            <a:endParaRPr lang="hr-HR" sz="2400" dirty="0" smtClean="0"/>
          </a:p>
          <a:p>
            <a:endParaRPr lang="hr-HR" sz="2400" dirty="0" smtClean="0"/>
          </a:p>
          <a:p>
            <a:endParaRPr lang="hr-HR" sz="2400" dirty="0" smtClean="0"/>
          </a:p>
          <a:p>
            <a:endParaRPr lang="hr-HR" dirty="0" smtClean="0"/>
          </a:p>
          <a:p>
            <a:endParaRPr lang="hr-HR" dirty="0" smtClean="0"/>
          </a:p>
          <a:p>
            <a:pPr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Dobra praksa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350409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Sastav povjerenstva za vanjsku prosudbu</a:t>
            </a:r>
          </a:p>
          <a:p>
            <a:r>
              <a:rPr lang="hr-HR" dirty="0" smtClean="0"/>
              <a:t>Edukacija</a:t>
            </a:r>
          </a:p>
          <a:p>
            <a:r>
              <a:rPr lang="hr-HR" dirty="0" smtClean="0"/>
              <a:t>Izvješće</a:t>
            </a:r>
          </a:p>
          <a:p>
            <a:r>
              <a:rPr lang="hr-HR" dirty="0" smtClean="0"/>
              <a:t>Transparentnost</a:t>
            </a:r>
          </a:p>
          <a:p>
            <a:r>
              <a:rPr lang="hr-HR" dirty="0" smtClean="0"/>
              <a:t>Uključenost raznih skupina dionika</a:t>
            </a:r>
          </a:p>
          <a:p>
            <a:r>
              <a:rPr lang="hr-HR" dirty="0" smtClean="0"/>
              <a:t>Razvoj interne kulture kvalitete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Dobra praksa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332864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hr-HR" sz="2400" dirty="0" smtClean="0"/>
              <a:t>Vrijednosti, politika kvalitete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smtClean="0"/>
              <a:t>Edukacija dionika na VU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smtClean="0"/>
              <a:t>Motivacija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smtClean="0"/>
              <a:t>Uključivanje vanjskih dionika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err="1" smtClean="0"/>
              <a:t>Leadership</a:t>
            </a:r>
            <a:endParaRPr lang="hr-HR" sz="2400" dirty="0" smtClean="0"/>
          </a:p>
          <a:p>
            <a:pPr>
              <a:buFont typeface="Arial" pitchFamily="34" charset="0"/>
              <a:buChar char="•"/>
            </a:pPr>
            <a:r>
              <a:rPr lang="hr-HR" sz="2400" dirty="0" smtClean="0"/>
              <a:t>Objektivnost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smtClean="0"/>
              <a:t>Sustav informiranja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smtClean="0"/>
              <a:t>Objavljivanje postignutih pokazatelja kvalitete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err="1" smtClean="0"/>
              <a:t>Input</a:t>
            </a:r>
            <a:r>
              <a:rPr lang="hr-HR" sz="2400" dirty="0" smtClean="0"/>
              <a:t> </a:t>
            </a:r>
            <a:r>
              <a:rPr lang="hr-HR" sz="1600" dirty="0" smtClean="0">
                <a:sym typeface="Wingdings"/>
              </a:rPr>
              <a:t></a:t>
            </a:r>
            <a:r>
              <a:rPr lang="hr-HR" sz="2400" dirty="0" smtClean="0"/>
              <a:t> </a:t>
            </a:r>
            <a:r>
              <a:rPr lang="hr-HR" sz="2400" dirty="0" err="1" smtClean="0"/>
              <a:t>output</a:t>
            </a:r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Izazovi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hr-HR" dirty="0" smtClean="0"/>
          </a:p>
          <a:p>
            <a:pPr algn="ctr"/>
            <a:endParaRPr lang="hr-HR" dirty="0"/>
          </a:p>
          <a:p>
            <a:pPr algn="ctr"/>
            <a:endParaRPr lang="hr-HR" dirty="0" smtClean="0"/>
          </a:p>
          <a:p>
            <a:pPr marL="0" indent="0" algn="ctr">
              <a:buNone/>
            </a:pPr>
            <a:r>
              <a:rPr lang="hr-HR" dirty="0" smtClean="0"/>
              <a:t>Zahvaljujem na pozornosti!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298310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ija_HR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76E7517-0EE9-49CF-990D-9186DC27E5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Prezentacija_HR</Template>
  <TotalTime>250</TotalTime>
  <Words>460</Words>
  <Application>Microsoft Office PowerPoint</Application>
  <PresentationFormat>On-screen Show (4:3)</PresentationFormat>
  <Paragraphs>141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Prezentacija_HR</vt:lpstr>
      <vt:lpstr>Slide 1</vt:lpstr>
      <vt:lpstr>QA upitnik 2013., sveučilišta</vt:lpstr>
      <vt:lpstr>QA upitnik 2013., sastavnice sveučilišta</vt:lpstr>
      <vt:lpstr>QA upitnik 2013., sastavnice sveučilišta</vt:lpstr>
      <vt:lpstr>QA upitnik 2013., sastavnice sveučilišta</vt:lpstr>
      <vt:lpstr>QA upitnik 2013., sastavnice sveučilišta</vt:lpstr>
      <vt:lpstr>QA upitnik 2013. godina, veleučilišta</vt:lpstr>
      <vt:lpstr>QA upitnik 2013. godina, visoke škole</vt:lpstr>
      <vt:lpstr>Godišnji plan - 2012. godina</vt:lpstr>
      <vt:lpstr>Godišnji plan - 2013. godina</vt:lpstr>
      <vt:lpstr>Dobra praksa</vt:lpstr>
      <vt:lpstr>Dobra praksa</vt:lpstr>
      <vt:lpstr>Izazovi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Goran Lepesić</dc:creator>
  <cp:lastModifiedBy>vdjurkovic</cp:lastModifiedBy>
  <cp:revision>34</cp:revision>
  <dcterms:created xsi:type="dcterms:W3CDTF">2013-11-26T13:04:13Z</dcterms:created>
  <dcterms:modified xsi:type="dcterms:W3CDTF">2013-12-11T19:31:30Z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TC018754869991</vt:lpwstr>
  </property>
</Properties>
</file>