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  <p:sldMasterId id="2147483991" r:id="rId3"/>
    <p:sldMasterId id="2147484017" r:id="rId4"/>
    <p:sldMasterId id="2147484030" r:id="rId5"/>
  </p:sldMasterIdLst>
  <p:notesMasterIdLst>
    <p:notesMasterId r:id="rId44"/>
  </p:notesMasterIdLst>
  <p:sldIdLst>
    <p:sldId id="299" r:id="rId6"/>
    <p:sldId id="384" r:id="rId7"/>
    <p:sldId id="469" r:id="rId8"/>
    <p:sldId id="482" r:id="rId9"/>
    <p:sldId id="483" r:id="rId10"/>
    <p:sldId id="484" r:id="rId11"/>
    <p:sldId id="329" r:id="rId12"/>
    <p:sldId id="475" r:id="rId13"/>
    <p:sldId id="476" r:id="rId14"/>
    <p:sldId id="416" r:id="rId15"/>
    <p:sldId id="415" r:id="rId16"/>
    <p:sldId id="442" r:id="rId17"/>
    <p:sldId id="456" r:id="rId18"/>
    <p:sldId id="464" r:id="rId19"/>
    <p:sldId id="473" r:id="rId20"/>
    <p:sldId id="474" r:id="rId21"/>
    <p:sldId id="480" r:id="rId22"/>
    <p:sldId id="463" r:id="rId23"/>
    <p:sldId id="471" r:id="rId24"/>
    <p:sldId id="488" r:id="rId25"/>
    <p:sldId id="489" r:id="rId26"/>
    <p:sldId id="490" r:id="rId27"/>
    <p:sldId id="462" r:id="rId28"/>
    <p:sldId id="470" r:id="rId29"/>
    <p:sldId id="472" r:id="rId30"/>
    <p:sldId id="461" r:id="rId31"/>
    <p:sldId id="460" r:id="rId32"/>
    <p:sldId id="481" r:id="rId33"/>
    <p:sldId id="478" r:id="rId34"/>
    <p:sldId id="459" r:id="rId35"/>
    <p:sldId id="457" r:id="rId36"/>
    <p:sldId id="458" r:id="rId37"/>
    <p:sldId id="468" r:id="rId38"/>
    <p:sldId id="486" r:id="rId39"/>
    <p:sldId id="467" r:id="rId40"/>
    <p:sldId id="487" r:id="rId41"/>
    <p:sldId id="466" r:id="rId42"/>
    <p:sldId id="353" r:id="rId43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55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21D24"/>
    <a:srgbClr val="B8141D"/>
    <a:srgbClr val="CD1D19"/>
    <a:srgbClr val="FFFAF9"/>
    <a:srgbClr val="FF5B5B"/>
    <a:srgbClr val="E83618"/>
    <a:srgbClr val="F50736"/>
    <a:srgbClr val="FF3300"/>
    <a:srgbClr val="A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4" autoAdjust="0"/>
    <p:restoredTop sz="90857" autoAdjust="0"/>
  </p:normalViewPr>
  <p:slideViewPr>
    <p:cSldViewPr snapToGrid="0">
      <p:cViewPr varScale="1">
        <p:scale>
          <a:sx n="106" d="100"/>
          <a:sy n="106" d="100"/>
        </p:scale>
        <p:origin x="-1764" y="-90"/>
      </p:cViewPr>
      <p:guideLst>
        <p:guide orient="horz" pos="4319"/>
        <p:guide pos="55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ikrznar.AZVO.001\Local%20Settings\Temporary%20Internet%20Files\Content.Outlook\G44912QJ\visoka_u&#269;ili&#353;ta_programi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ikrznar.AZVO.001\Local%20Settings\Temporary%20Internet%20Files\Content.Outlook\G44912QJ\visoka_u&#269;ili&#353;ta_programi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ikrznar.AZVO.001\Local%20Settings\Temporary%20Internet%20Files\Content.Outlook\G44912QJ\visoka_u&#269;ili&#353;ta_programi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518518518518566E-2"/>
          <c:y val="3.6478424591628381E-2"/>
          <c:w val="0.7323618401866433"/>
          <c:h val="0.9382672814603205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List1!$A$2:$A$3</c:f>
              <c:strCache>
                <c:ptCount val="2"/>
                <c:pt idx="0">
                  <c:v>Professional study programmes</c:v>
                </c:pt>
                <c:pt idx="1">
                  <c:v>University study programmes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232</c:v>
                </c:pt>
                <c:pt idx="1">
                  <c:v>1120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sr-Latn-R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List2!$A$2:$A$3</c:f>
              <c:strCache>
                <c:ptCount val="2"/>
                <c:pt idx="0">
                  <c:v>Professional undergraduate study</c:v>
                </c:pt>
                <c:pt idx="1">
                  <c:v>Specialist graduate professional study</c:v>
                </c:pt>
              </c:strCache>
            </c:strRef>
          </c:cat>
          <c:val>
            <c:numRef>
              <c:f>List2!$B$2:$B$3</c:f>
              <c:numCache>
                <c:formatCode>General</c:formatCode>
                <c:ptCount val="2"/>
                <c:pt idx="0">
                  <c:v>160</c:v>
                </c:pt>
                <c:pt idx="1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sr-Latn-R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374243557944763E-2"/>
          <c:y val="5.6756478953178362E-2"/>
          <c:w val="0.6094918503031157"/>
          <c:h val="0.9039505740792369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List3!$A$2:$A$6</c:f>
              <c:strCache>
                <c:ptCount val="5"/>
                <c:pt idx="0">
                  <c:v>Undergraduate university study</c:v>
                </c:pt>
                <c:pt idx="1">
                  <c:v>Integrated undergraduate and graduate univresity study</c:v>
                </c:pt>
                <c:pt idx="2">
                  <c:v>Graduate university study</c:v>
                </c:pt>
                <c:pt idx="3">
                  <c:v>Postgraduate specialist study</c:v>
                </c:pt>
                <c:pt idx="4">
                  <c:v>Postgraduate university (doctoral) study</c:v>
                </c:pt>
              </c:strCache>
            </c:strRef>
          </c:cat>
          <c:val>
            <c:numRef>
              <c:f>List3!$B$2:$B$6</c:f>
              <c:numCache>
                <c:formatCode>General</c:formatCode>
                <c:ptCount val="5"/>
                <c:pt idx="0">
                  <c:v>344</c:v>
                </c:pt>
                <c:pt idx="1">
                  <c:v>52</c:v>
                </c:pt>
                <c:pt idx="2">
                  <c:v>383</c:v>
                </c:pt>
                <c:pt idx="3">
                  <c:v>214</c:v>
                </c:pt>
                <c:pt idx="4">
                  <c:v>127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240244969378824"/>
          <c:y val="6.7141294838145238E-2"/>
          <c:w val="0.34370866141732281"/>
          <c:h val="0.88423592884222801"/>
        </c:manualLayout>
      </c:layout>
      <c:overlay val="0"/>
      <c:txPr>
        <a:bodyPr/>
        <a:lstStyle/>
        <a:p>
          <a:pPr>
            <a:defRPr sz="1100"/>
          </a:pPr>
          <a:endParaRPr lang="sr-Latn-R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8FF28-0C0B-4D01-9138-BB232A22B8DF}" type="datetimeFigureOut">
              <a:rPr lang="hr-HR" smtClean="0"/>
              <a:t>22.2.2016.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10693-B254-4DC0-8D7F-C4F776D17A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1581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341DA-9573-48CE-A167-261DE16D5564}" type="slidenum">
              <a:rPr lang="hr-HR" smtClean="0">
                <a:solidFill>
                  <a:prstClr val="black"/>
                </a:solidFill>
              </a:rPr>
              <a:pPr/>
              <a:t>4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88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HEIs should have formal processes in place for the </a:t>
            </a:r>
            <a:endParaRPr lang="hr-HR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HEIs are encouraged to have stakeholders involved in the development of their programmes and to collect feedback from stakeholders (the educational offer </a:t>
            </a:r>
            <a:r>
              <a:rPr lang="hr-HR" sz="1200" dirty="0" err="1" smtClean="0"/>
              <a:t>should</a:t>
            </a:r>
            <a:r>
              <a:rPr lang="hr-HR" sz="1200" dirty="0" smtClean="0"/>
              <a:t> </a:t>
            </a:r>
            <a:r>
              <a:rPr lang="hr-HR" sz="1200" dirty="0" err="1" smtClean="0"/>
              <a:t>meet</a:t>
            </a:r>
            <a:r>
              <a:rPr lang="hr-HR" sz="1200" dirty="0" smtClean="0"/>
              <a:t> </a:t>
            </a:r>
            <a:r>
              <a:rPr lang="hr-HR" sz="1200" dirty="0" err="1" smtClean="0"/>
              <a:t>labour</a:t>
            </a:r>
            <a:r>
              <a:rPr lang="hr-HR" sz="1200" dirty="0" smtClean="0"/>
              <a:t> </a:t>
            </a:r>
            <a:r>
              <a:rPr lang="en-GB" sz="1200" dirty="0" smtClean="0"/>
              <a:t>market needs).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825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sz="1200" dirty="0" smtClean="0"/>
              <a:t>an objective and impartial evaluation of student achievements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5226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Lack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feedback</a:t>
            </a:r>
            <a:r>
              <a:rPr lang="hr-HR" dirty="0" smtClean="0"/>
              <a:t> on </a:t>
            </a:r>
            <a:r>
              <a:rPr lang="hr-HR" dirty="0" err="1" smtClean="0"/>
              <a:t>students</a:t>
            </a:r>
            <a:r>
              <a:rPr lang="hr-HR" dirty="0" smtClean="0"/>
              <a:t> </a:t>
            </a:r>
            <a:r>
              <a:rPr lang="hr-HR" dirty="0" err="1" smtClean="0"/>
              <a:t>feedback</a:t>
            </a:r>
            <a:r>
              <a:rPr lang="hr-HR" dirty="0" smtClean="0"/>
              <a:t> &amp; </a:t>
            </a:r>
            <a:r>
              <a:rPr lang="hr-HR" dirty="0" err="1" smtClean="0"/>
              <a:t>evaluation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teaching</a:t>
            </a:r>
            <a:r>
              <a:rPr lang="hr-HR" baseline="0" dirty="0" smtClean="0"/>
              <a:t> and </a:t>
            </a:r>
            <a:r>
              <a:rPr lang="hr-HR" baseline="0" dirty="0" err="1" smtClean="0"/>
              <a:t>assesment</a:t>
            </a:r>
            <a:r>
              <a:rPr lang="hr-HR" baseline="0" dirty="0" smtClean="0"/>
              <a:t> </a:t>
            </a:r>
            <a:r>
              <a:rPr lang="hr-HR" dirty="0" smtClean="0"/>
              <a:t> </a:t>
            </a:r>
            <a:r>
              <a:rPr lang="hr-HR" dirty="0" err="1" smtClean="0"/>
              <a:t>process</a:t>
            </a:r>
            <a:r>
              <a:rPr lang="hr-HR" dirty="0" smtClean="0"/>
              <a:t> –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distribution</a:t>
            </a:r>
            <a:r>
              <a:rPr lang="hr-HR" baseline="0" dirty="0" smtClean="0"/>
              <a:t> </a:t>
            </a:r>
            <a:r>
              <a:rPr lang="hr-HR" baseline="0" dirty="0" err="1" smtClean="0"/>
              <a:t>of</a:t>
            </a:r>
            <a:r>
              <a:rPr lang="hr-HR" baseline="0" dirty="0" smtClean="0"/>
              <a:t> </a:t>
            </a:r>
            <a:r>
              <a:rPr lang="hr-HR" baseline="0" dirty="0" err="1" smtClean="0"/>
              <a:t>findings</a:t>
            </a:r>
            <a:r>
              <a:rPr lang="hr-HR" dirty="0" err="1" smtClean="0"/>
              <a:t>what</a:t>
            </a:r>
            <a:r>
              <a:rPr lang="hr-HR" dirty="0" smtClean="0"/>
              <a:t> is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impact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55306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HEI</a:t>
            </a:r>
            <a:r>
              <a:rPr lang="en-US" dirty="0" smtClean="0"/>
              <a:t> responsibility extends to providing opportunities for continuous professional career development as a professional teacher and not just as a subject/discipline specific academic;</a:t>
            </a:r>
            <a:endParaRPr lang="hr-HR" dirty="0" smtClean="0"/>
          </a:p>
          <a:p>
            <a:r>
              <a:rPr lang="hr-HR" dirty="0" smtClean="0"/>
              <a:t>T</a:t>
            </a:r>
            <a:r>
              <a:rPr lang="en-US" dirty="0" err="1" smtClean="0"/>
              <a:t>eaching</a:t>
            </a:r>
            <a:r>
              <a:rPr lang="en-US" dirty="0" smtClean="0"/>
              <a:t> as a high-priority contractual obligation</a:t>
            </a:r>
            <a:r>
              <a:rPr lang="hr-HR" dirty="0" smtClean="0"/>
              <a:t>,</a:t>
            </a:r>
          </a:p>
          <a:p>
            <a:r>
              <a:rPr lang="en-US" dirty="0" smtClean="0"/>
              <a:t> guidance,	counselling	and	coaching	methods;	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8929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planning, org</a:t>
            </a:r>
            <a:r>
              <a:rPr lang="hr-H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nising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conducting the Supplementary teacher education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(DPPO); short lifelong learning courses</a:t>
            </a:r>
            <a:r>
              <a:rPr lang="hr-H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hr-H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courses for acquiring teaching competences, as prescribed by the Teaching Module at the University of Rijeka</a:t>
            </a:r>
            <a:endParaRPr lang="hr-H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en-US" sz="1200" dirty="0" smtClean="0"/>
              <a:t>that it is a key responsibility of institutions to ensure their academic staff </a:t>
            </a:r>
            <a:r>
              <a:rPr lang="en-US" sz="1200" b="1" dirty="0" smtClean="0"/>
              <a:t>are well trained and qualified as professional teachers </a:t>
            </a:r>
            <a:r>
              <a:rPr lang="en-US" sz="1200" dirty="0" smtClean="0"/>
              <a:t>and not just qualified in a particular academic subject; </a:t>
            </a:r>
            <a:endParaRPr lang="en-GB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29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1879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30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96352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31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54174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programa – dislocirani studiji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visoka učilišta Visoka škola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Višnjan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IGBS, Visoka poslovna  škola Minerva -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Dugopolje</a:t>
            </a:r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10693-B254-4DC0-8D7F-C4F776D17A0E}" type="slidenum">
              <a:rPr lang="hr-HR" smtClean="0"/>
              <a:t>37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27024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3488474" cy="455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22-02-2016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22-02-2016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22-02-2016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22-02-2016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22-02-2016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22-02-2016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22-02-2016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22-02-2016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919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2996624" cy="4550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62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264693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21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9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672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473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872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089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35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502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252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2996624" cy="4550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65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794327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4735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722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625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5693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6670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47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11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770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>
              <a:solidFill>
                <a:prstClr val="whit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0E7F2-724F-42F1-9972-51028FF637C5}" type="slidenum">
              <a:rPr lang="hr-H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hr-H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55929"/>
      </p:ext>
    </p:extLst>
  </p:cSld>
  <p:clrMapOvr>
    <a:masterClrMapping/>
  </p:clrMapOvr>
  <p:transition>
    <p:cover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665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49447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10168" y="327819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da-DK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238875"/>
            <a:ext cx="9144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57" y="126856"/>
            <a:ext cx="965487" cy="96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>
                <a:lumMod val="85000"/>
              </a:schemeClr>
            </a:solidFill>
          </a:ln>
          <a:effectLst/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43" y="6332258"/>
            <a:ext cx="790541" cy="5164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174" y="6457590"/>
            <a:ext cx="970912" cy="2658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" y="6332258"/>
            <a:ext cx="3488474" cy="45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42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2786521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4972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509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464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854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5286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710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5298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>
                <a:solidFill>
                  <a:prstClr val="white"/>
                </a:solidFill>
              </a:rPr>
              <a:pPr>
                <a:defRPr/>
              </a:pPr>
              <a:t>22-02-2016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da-DK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111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E5010-5257-43AC-ABEF-5999A9467C6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3348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059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7374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343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qa.eu/wp-content/uploads/2015/05/ESG_endorsed-with-changed-foreword.pdf" TargetMode="Externa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zvo.hr/en/preglednik" TargetMode="Externa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.xml"/><Relationship Id="rId5" Type="http://schemas.openxmlformats.org/officeDocument/2006/relationships/image" Target="../media/image21.emf"/><Relationship Id="rId4" Type="http://schemas.openxmlformats.org/officeDocument/2006/relationships/oleObject" Target="../embeddings/Microsoft_Excel_97-2003_Worksheet1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chart" Target="../charts/chart6.xml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5.xml"/><Relationship Id="rId5" Type="http://schemas.openxmlformats.org/officeDocument/2006/relationships/image" Target="../media/image22.emf"/><Relationship Id="rId4" Type="http://schemas.openxmlformats.org/officeDocument/2006/relationships/oleObject" Target="../embeddings/Microsoft_Excel_97-2003_Worksheet2.xls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zvo.hr/images/stories/vrednovanja/Sinteza_2011_2012.pdf" TargetMode="External"/><Relationship Id="rId2" Type="http://schemas.openxmlformats.org/officeDocument/2006/relationships/hyperlink" Target="https://www.azvo.hr/images/stories/vrednovanja/Sinteza_2010_2011.pdf" TargetMode="External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www.azvo.hr/hr/vrednovanja/postupci-vrednovanja-u-visokom-obrazovanju/audit-visokih-ucilista/metaevaluacija" TargetMode="External"/><Relationship Id="rId5" Type="http://schemas.openxmlformats.org/officeDocument/2006/relationships/hyperlink" Target="https://www.azvo.hr/images/stories/Akreditacija/2013-2014/sinteza%20dru%C5%A1tveno%20i%20humanisti%C4%8Dko%20podru%C4%8Dje%202013_2014.pdf" TargetMode="External"/><Relationship Id="rId4" Type="http://schemas.openxmlformats.org/officeDocument/2006/relationships/hyperlink" Target="https://www.azvo.hr/images/stories/Akreditacija/sinteza_biotehni%C4%8Dko_podru%C4%8Dje_2012_2013.pdf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ttomljen\Desktop\Stablo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2" y="334013"/>
            <a:ext cx="3144838" cy="567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ktangel 11"/>
          <p:cNvSpPr/>
          <p:nvPr/>
        </p:nvSpPr>
        <p:spPr>
          <a:xfrm>
            <a:off x="-14288" y="6115050"/>
            <a:ext cx="9180513" cy="742950"/>
          </a:xfrm>
          <a:prstGeom prst="rect">
            <a:avLst/>
          </a:prstGeom>
          <a:gradFill flip="none" rotWithShape="1">
            <a:gsLst>
              <a:gs pos="89000">
                <a:srgbClr val="B8141D"/>
              </a:gs>
              <a:gs pos="20000">
                <a:srgbClr val="CD1D19"/>
              </a:gs>
              <a:gs pos="11000">
                <a:srgbClr val="E21D24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323849" y="4132081"/>
            <a:ext cx="555565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algn="r" defTabSz="914400" eaLnBrk="0" hangingPunct="0">
              <a:lnSpc>
                <a:spcPct val="95000"/>
              </a:lnSpc>
            </a:pPr>
            <a:endParaRPr lang="hr-HR" sz="2800" b="1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r>
              <a:rPr lang="hr-HR" sz="2800" b="1" dirty="0" err="1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hr-HR" sz="2800" b="1" dirty="0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r-HR" sz="2800" b="1" dirty="0" err="1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research</a:t>
            </a:r>
            <a:r>
              <a:rPr lang="hr-HR" sz="2800" b="1" dirty="0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 – </a:t>
            </a:r>
          </a:p>
          <a:p>
            <a:pPr defTabSz="914400" eaLnBrk="0" hangingPunct="0">
              <a:lnSpc>
                <a:spcPct val="95000"/>
              </a:lnSpc>
            </a:pPr>
            <a:r>
              <a:rPr lang="hr-HR" sz="2800" b="1" dirty="0" err="1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External</a:t>
            </a:r>
            <a:r>
              <a:rPr lang="hr-HR" sz="2800" b="1" dirty="0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r-HR" sz="2800" b="1" dirty="0" err="1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hr-HR" sz="2800" b="1" dirty="0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r-HR" sz="2800" b="1" dirty="0" err="1" smtClean="0">
                <a:solidFill>
                  <a:srgbClr val="CD1D19"/>
                </a:solidFill>
                <a:latin typeface="Arial" pitchFamily="34" charset="0"/>
                <a:cs typeface="Arial" pitchFamily="34" charset="0"/>
              </a:rPr>
              <a:t>Assurance</a:t>
            </a:r>
            <a:endParaRPr lang="hr-HR" sz="2800" b="1" dirty="0">
              <a:solidFill>
                <a:srgbClr val="CD1D19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i="1" cap="small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i="1" cap="small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r>
              <a:rPr lang="hr-HR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Dr. sc. Vesna Dodiković-Jurković</a:t>
            </a:r>
          </a:p>
          <a:p>
            <a:pPr defTabSz="914400" eaLnBrk="0" hangingPunct="0">
              <a:lnSpc>
                <a:spcPct val="95000"/>
              </a:lnSpc>
            </a:pPr>
            <a:endParaRPr lang="hr-HR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r>
              <a:rPr lang="hr-HR" sz="1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Rijeka, </a:t>
            </a:r>
            <a:r>
              <a:rPr lang="hr-HR" sz="1600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February</a:t>
            </a:r>
            <a:r>
              <a:rPr lang="hr-HR" sz="1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2016</a:t>
            </a:r>
          </a:p>
          <a:p>
            <a:pPr defTabSz="914400" eaLnBrk="0" hangingPunct="0">
              <a:lnSpc>
                <a:spcPct val="95000"/>
              </a:lnSpc>
            </a:pPr>
            <a:endParaRPr lang="hr-HR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defTabSz="914400" eaLnBrk="0" hangingPunct="0">
              <a:lnSpc>
                <a:spcPct val="95000"/>
              </a:lnSpc>
            </a:pPr>
            <a:endParaRPr lang="hr-HR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Picture 7" descr="C:\Users\ttomljen\Desktop\ENQA_logo_bijel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605" y="6253884"/>
            <a:ext cx="815976" cy="46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tomljen\Desktop\eqar_logo_bijel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1" y="6361993"/>
            <a:ext cx="1123950" cy="35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6253883"/>
            <a:ext cx="3687165" cy="459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754020"/>
            <a:ext cx="8779859" cy="4060626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r-HR" sz="2400" noProof="0" dirty="0" smtClean="0"/>
              <a:t>EHEA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r-HR" sz="2400" dirty="0" smtClean="0"/>
              <a:t>ESG and QA </a:t>
            </a:r>
            <a:r>
              <a:rPr lang="hr-HR" sz="2400" dirty="0" err="1"/>
              <a:t>activities</a:t>
            </a:r>
            <a:r>
              <a:rPr lang="hr-HR" sz="2400" dirty="0"/>
              <a:t> </a:t>
            </a:r>
            <a:r>
              <a:rPr lang="hr-HR" sz="2400" dirty="0" smtClean="0"/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r-HR" sz="2400" dirty="0" err="1" smtClean="0"/>
              <a:t>Impact</a:t>
            </a:r>
            <a:r>
              <a:rPr lang="hr-HR" sz="2400" dirty="0" smtClean="0"/>
              <a:t> </a:t>
            </a:r>
            <a:r>
              <a:rPr lang="hr-HR" sz="2400" dirty="0" err="1" smtClean="0"/>
              <a:t>and</a:t>
            </a:r>
            <a:r>
              <a:rPr lang="hr-HR" sz="2400" dirty="0" smtClean="0"/>
              <a:t> future </a:t>
            </a:r>
            <a:r>
              <a:rPr lang="hr-HR" sz="2400" dirty="0" err="1"/>
              <a:t>c</a:t>
            </a:r>
            <a:r>
              <a:rPr lang="hr-HR" sz="2400" dirty="0" err="1" smtClean="0"/>
              <a:t>hallenges</a:t>
            </a:r>
            <a:endParaRPr lang="en-US" sz="2400" noProof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noProof="0" dirty="0" smtClean="0"/>
              <a:t>Summary</a:t>
            </a:r>
            <a:endParaRPr 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284478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 smtClean="0"/>
              <a:t>Inclusive</a:t>
            </a:r>
            <a:r>
              <a:rPr lang="hr-HR" dirty="0" smtClean="0"/>
              <a:t> EHEA</a:t>
            </a:r>
          </a:p>
          <a:p>
            <a:r>
              <a:rPr lang="hr-HR" dirty="0" err="1" smtClean="0"/>
              <a:t>Common</a:t>
            </a:r>
            <a:r>
              <a:rPr lang="hr-HR" dirty="0" smtClean="0"/>
              <a:t> </a:t>
            </a:r>
            <a:r>
              <a:rPr lang="hr-HR" dirty="0" err="1" smtClean="0"/>
              <a:t>action</a:t>
            </a:r>
            <a:endParaRPr lang="hr-HR" dirty="0" smtClean="0"/>
          </a:p>
          <a:p>
            <a:r>
              <a:rPr lang="hr-HR" dirty="0"/>
              <a:t>C</a:t>
            </a:r>
            <a:r>
              <a:rPr lang="en-US" dirty="0" err="1" smtClean="0"/>
              <a:t>alls</a:t>
            </a:r>
            <a:r>
              <a:rPr lang="en-US" dirty="0" smtClean="0"/>
              <a:t> </a:t>
            </a:r>
            <a:r>
              <a:rPr lang="en-US" dirty="0"/>
              <a:t>for more evidence-based </a:t>
            </a:r>
            <a:r>
              <a:rPr lang="en-US" dirty="0" smtClean="0"/>
              <a:t>policies</a:t>
            </a:r>
            <a:endParaRPr lang="hr-HR" dirty="0" smtClean="0"/>
          </a:p>
          <a:p>
            <a:r>
              <a:rPr lang="hr-HR" dirty="0" err="1" smtClean="0"/>
              <a:t>Croatian</a:t>
            </a:r>
            <a:r>
              <a:rPr lang="hr-HR" dirty="0" smtClean="0"/>
              <a:t> HE </a:t>
            </a:r>
            <a:r>
              <a:rPr lang="hr-HR" dirty="0" err="1" smtClean="0"/>
              <a:t>system</a:t>
            </a:r>
            <a:endParaRPr lang="hr-HR" dirty="0" smtClean="0"/>
          </a:p>
          <a:p>
            <a:r>
              <a:rPr lang="hr-HR" dirty="0" smtClean="0"/>
              <a:t>ESG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EHEA</a:t>
            </a:r>
            <a:endParaRPr lang="hr-H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691" y="2939364"/>
            <a:ext cx="3393595" cy="3343689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24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z="2400" b="1" dirty="0" err="1" smtClean="0"/>
              <a:t>They</a:t>
            </a:r>
            <a:r>
              <a:rPr lang="hr-HR" sz="2400" b="1" dirty="0" smtClean="0"/>
              <a:t> set a </a:t>
            </a:r>
            <a:r>
              <a:rPr lang="hr-HR" sz="2400" b="1" dirty="0" err="1" smtClean="0"/>
              <a:t>common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framework</a:t>
            </a:r>
            <a:r>
              <a:rPr lang="hr-HR" sz="2400" dirty="0" smtClean="0"/>
              <a:t> for QA </a:t>
            </a:r>
            <a:r>
              <a:rPr lang="hr-HR" sz="2400" dirty="0" err="1" smtClean="0"/>
              <a:t>systems</a:t>
            </a:r>
            <a:r>
              <a:rPr lang="hr-HR" sz="2400" dirty="0" smtClean="0"/>
              <a:t> for </a:t>
            </a:r>
            <a:r>
              <a:rPr lang="hr-HR" sz="2400" dirty="0" err="1" smtClean="0"/>
              <a:t>learning</a:t>
            </a:r>
            <a:r>
              <a:rPr lang="hr-HR" sz="2400" dirty="0" smtClean="0"/>
              <a:t> </a:t>
            </a:r>
            <a:r>
              <a:rPr lang="hr-HR" sz="2400" dirty="0" err="1" smtClean="0"/>
              <a:t>and</a:t>
            </a:r>
            <a:r>
              <a:rPr lang="hr-HR" sz="2400" dirty="0" smtClean="0"/>
              <a:t> </a:t>
            </a:r>
            <a:r>
              <a:rPr lang="hr-HR" sz="2400" dirty="0" err="1" smtClean="0"/>
              <a:t>teaching</a:t>
            </a:r>
            <a:r>
              <a:rPr lang="hr-HR" sz="2400" dirty="0" smtClean="0"/>
              <a:t> at </a:t>
            </a:r>
            <a:r>
              <a:rPr lang="hr-HR" sz="2400" dirty="0" err="1" smtClean="0"/>
              <a:t>European</a:t>
            </a:r>
            <a:r>
              <a:rPr lang="hr-HR" sz="2400" dirty="0" smtClean="0"/>
              <a:t>, </a:t>
            </a:r>
            <a:r>
              <a:rPr lang="hr-HR" sz="2400" dirty="0" err="1" smtClean="0"/>
              <a:t>national</a:t>
            </a:r>
            <a:r>
              <a:rPr lang="hr-HR" sz="2400" dirty="0" smtClean="0"/>
              <a:t> </a:t>
            </a:r>
            <a:r>
              <a:rPr lang="hr-HR" sz="2400" dirty="0" err="1" smtClean="0"/>
              <a:t>and</a:t>
            </a:r>
            <a:r>
              <a:rPr lang="hr-HR" sz="2400" dirty="0" smtClean="0"/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institutional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level</a:t>
            </a:r>
            <a:endParaRPr lang="hr-HR" sz="2400" dirty="0" smtClean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hr-HR" sz="2400" dirty="0"/>
          </a:p>
          <a:p>
            <a:pPr lvl="0"/>
            <a:r>
              <a:rPr lang="hr-HR" sz="2400" b="1" dirty="0" err="1" smtClean="0"/>
              <a:t>They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enable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the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assurance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and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improvement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quality</a:t>
            </a:r>
            <a:r>
              <a:rPr lang="hr-HR" sz="2400" dirty="0" smtClean="0"/>
              <a:t> </a:t>
            </a:r>
            <a:r>
              <a:rPr lang="hr-HR" sz="2400" dirty="0" err="1" smtClean="0"/>
              <a:t>of</a:t>
            </a:r>
            <a:r>
              <a:rPr lang="hr-HR" sz="2400" dirty="0" smtClean="0"/>
              <a:t> </a:t>
            </a:r>
            <a:r>
              <a:rPr lang="hr-HR" sz="2400" dirty="0" err="1" smtClean="0"/>
              <a:t>higher</a:t>
            </a:r>
            <a:r>
              <a:rPr lang="hr-HR" sz="2400" dirty="0" smtClean="0"/>
              <a:t> </a:t>
            </a:r>
            <a:r>
              <a:rPr lang="hr-HR" sz="2400" dirty="0" err="1" smtClean="0"/>
              <a:t>education</a:t>
            </a:r>
            <a:r>
              <a:rPr lang="hr-HR" sz="2400" dirty="0" smtClean="0"/>
              <a:t> </a:t>
            </a:r>
            <a:r>
              <a:rPr lang="hr-HR" sz="2400" dirty="0" err="1" smtClean="0"/>
              <a:t>in</a:t>
            </a:r>
            <a:r>
              <a:rPr lang="hr-HR" sz="2400" dirty="0" smtClean="0"/>
              <a:t> EHEA</a:t>
            </a:r>
          </a:p>
          <a:p>
            <a:pPr marL="0" lvl="0" indent="0">
              <a:buNone/>
            </a:pPr>
            <a:endParaRPr lang="hr-HR" sz="2400" dirty="0"/>
          </a:p>
          <a:p>
            <a:pPr lvl="0"/>
            <a:r>
              <a:rPr lang="hr-HR" sz="2400" b="1" dirty="0" err="1" smtClean="0"/>
              <a:t>They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support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mutual</a:t>
            </a:r>
            <a:r>
              <a:rPr lang="hr-HR" sz="2400" b="1" dirty="0" smtClean="0"/>
              <a:t> trust, </a:t>
            </a:r>
            <a:r>
              <a:rPr lang="hr-HR" sz="2400" dirty="0" err="1" smtClean="0"/>
              <a:t>thus</a:t>
            </a:r>
            <a:r>
              <a:rPr lang="hr-HR" sz="2400" dirty="0" smtClean="0"/>
              <a:t> </a:t>
            </a:r>
            <a:r>
              <a:rPr lang="hr-HR" sz="2400" dirty="0" err="1" smtClean="0"/>
              <a:t>facilitating</a:t>
            </a:r>
            <a:r>
              <a:rPr lang="hr-HR" sz="2400" dirty="0" smtClean="0"/>
              <a:t> </a:t>
            </a:r>
            <a:r>
              <a:rPr lang="hr-HR" sz="2400" dirty="0" err="1" smtClean="0"/>
              <a:t>recognition</a:t>
            </a:r>
            <a:r>
              <a:rPr lang="hr-HR" sz="2400" dirty="0" smtClean="0"/>
              <a:t> </a:t>
            </a:r>
            <a:r>
              <a:rPr lang="hr-HR" sz="2400" dirty="0" err="1" smtClean="0"/>
              <a:t>and</a:t>
            </a:r>
            <a:r>
              <a:rPr lang="hr-HR" sz="2400" dirty="0" smtClean="0"/>
              <a:t> </a:t>
            </a:r>
            <a:r>
              <a:rPr lang="hr-HR" sz="2400" dirty="0" err="1" smtClean="0"/>
              <a:t>mobility</a:t>
            </a:r>
            <a:r>
              <a:rPr lang="hr-HR" sz="2400" dirty="0" smtClean="0"/>
              <a:t> </a:t>
            </a:r>
            <a:r>
              <a:rPr lang="hr-HR" sz="2400" dirty="0" err="1" smtClean="0"/>
              <a:t>within</a:t>
            </a:r>
            <a:r>
              <a:rPr lang="hr-HR" sz="2400" dirty="0" smtClean="0"/>
              <a:t> </a:t>
            </a:r>
            <a:r>
              <a:rPr lang="hr-HR" sz="2400" dirty="0" err="1" smtClean="0"/>
              <a:t>and</a:t>
            </a:r>
            <a:r>
              <a:rPr lang="hr-HR" sz="2400" dirty="0" smtClean="0"/>
              <a:t> </a:t>
            </a:r>
            <a:r>
              <a:rPr lang="hr-HR" sz="2400" dirty="0" err="1" smtClean="0"/>
              <a:t>across</a:t>
            </a:r>
            <a:r>
              <a:rPr lang="hr-HR" sz="2400" dirty="0" smtClean="0"/>
              <a:t> </a:t>
            </a:r>
            <a:r>
              <a:rPr lang="hr-HR" sz="2400" dirty="0" err="1" smtClean="0"/>
              <a:t>national</a:t>
            </a:r>
            <a:r>
              <a:rPr lang="hr-HR" sz="2400" dirty="0" smtClean="0"/>
              <a:t> </a:t>
            </a:r>
            <a:r>
              <a:rPr lang="hr-HR" sz="2400" dirty="0" err="1" smtClean="0"/>
              <a:t>borders</a:t>
            </a:r>
            <a:endParaRPr lang="hr-HR" sz="2400" dirty="0" smtClean="0"/>
          </a:p>
          <a:p>
            <a:pPr marL="0" lvl="0" indent="0">
              <a:buNone/>
            </a:pPr>
            <a:endParaRPr lang="hr-HR" sz="2400" dirty="0"/>
          </a:p>
          <a:p>
            <a:pPr lvl="0"/>
            <a:r>
              <a:rPr lang="hr-HR" sz="2400" b="1" dirty="0" err="1" smtClean="0"/>
              <a:t>They</a:t>
            </a:r>
            <a:r>
              <a:rPr lang="hr-HR" sz="2400" b="1" dirty="0" smtClean="0"/>
              <a:t> provide </a:t>
            </a:r>
            <a:r>
              <a:rPr lang="hr-HR" sz="2400" b="1" dirty="0" err="1" smtClean="0"/>
              <a:t>information</a:t>
            </a:r>
            <a:r>
              <a:rPr lang="hr-HR" sz="2400" b="1" dirty="0" smtClean="0"/>
              <a:t> on </a:t>
            </a:r>
            <a:r>
              <a:rPr lang="hr-HR" sz="2400" b="1" dirty="0" err="1" smtClean="0"/>
              <a:t>quality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assurance</a:t>
            </a:r>
            <a:r>
              <a:rPr lang="hr-HR" sz="2400" b="1" dirty="0" smtClean="0">
                <a:solidFill>
                  <a:schemeClr val="accent4"/>
                </a:solidFill>
              </a:rPr>
              <a:t> </a:t>
            </a:r>
            <a:r>
              <a:rPr lang="hr-HR" sz="2400" dirty="0" err="1" smtClean="0"/>
              <a:t>in</a:t>
            </a:r>
            <a:r>
              <a:rPr lang="hr-HR" sz="2400" dirty="0" smtClean="0"/>
              <a:t> EHEA.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867032" cy="563562"/>
          </a:xfrm>
        </p:spPr>
        <p:txBody>
          <a:bodyPr/>
          <a:lstStyle/>
          <a:p>
            <a:r>
              <a:rPr lang="hr-HR" sz="2800" dirty="0" smtClean="0"/>
              <a:t>ESG – </a:t>
            </a:r>
            <a:r>
              <a:rPr lang="hr-HR" sz="2800" dirty="0" err="1" smtClean="0"/>
              <a:t>Purposes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1124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279" y="1410056"/>
            <a:ext cx="8853065" cy="4716108"/>
          </a:xfrm>
        </p:spPr>
        <p:txBody>
          <a:bodyPr/>
          <a:lstStyle/>
          <a:p>
            <a:pPr lvl="0"/>
            <a:r>
              <a:rPr lang="hr-HR" sz="2400" b="1" dirty="0" err="1" smtClean="0"/>
              <a:t>HEIs</a:t>
            </a:r>
            <a:r>
              <a:rPr lang="hr-HR" sz="2400" b="1" dirty="0" smtClean="0">
                <a:solidFill>
                  <a:schemeClr val="accent4"/>
                </a:solidFill>
              </a:rPr>
              <a:t> </a:t>
            </a:r>
            <a:r>
              <a:rPr lang="hr-HR" sz="2400" dirty="0" err="1" smtClean="0"/>
              <a:t>have</a:t>
            </a:r>
            <a:r>
              <a:rPr lang="hr-HR" sz="2400" dirty="0" smtClean="0"/>
              <a:t> </a:t>
            </a:r>
            <a:r>
              <a:rPr lang="hr-HR" sz="2400" dirty="0" err="1" smtClean="0"/>
              <a:t>the</a:t>
            </a:r>
            <a:r>
              <a:rPr lang="hr-HR" sz="2400" dirty="0" smtClean="0"/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primary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responsibility</a:t>
            </a:r>
            <a:r>
              <a:rPr lang="hr-HR" sz="2400" dirty="0" smtClean="0">
                <a:solidFill>
                  <a:srgbClr val="0070C0"/>
                </a:solidFill>
              </a:rPr>
              <a:t> for </a:t>
            </a:r>
            <a:r>
              <a:rPr lang="hr-HR" sz="2400" dirty="0" err="1" smtClean="0">
                <a:solidFill>
                  <a:srgbClr val="0070C0"/>
                </a:solidFill>
              </a:rPr>
              <a:t>the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quality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/>
              <a:t>of</a:t>
            </a:r>
            <a:r>
              <a:rPr lang="hr-HR" sz="2400" dirty="0" smtClean="0"/>
              <a:t> </a:t>
            </a:r>
            <a:r>
              <a:rPr lang="hr-HR" sz="2400" dirty="0" err="1" smtClean="0"/>
              <a:t>their</a:t>
            </a:r>
            <a:r>
              <a:rPr lang="hr-HR" sz="2400" dirty="0" smtClean="0"/>
              <a:t> </a:t>
            </a:r>
            <a:r>
              <a:rPr lang="hr-HR" sz="2400" dirty="0" err="1" smtClean="0"/>
              <a:t>provision</a:t>
            </a:r>
            <a:r>
              <a:rPr lang="hr-HR" sz="2400" dirty="0" smtClean="0"/>
              <a:t> </a:t>
            </a:r>
            <a:r>
              <a:rPr lang="hr-HR" sz="2400" dirty="0" err="1" smtClean="0"/>
              <a:t>and</a:t>
            </a:r>
            <a:r>
              <a:rPr lang="hr-HR" sz="2400" dirty="0" smtClean="0"/>
              <a:t> </a:t>
            </a:r>
            <a:r>
              <a:rPr lang="hr-HR" sz="2400" dirty="0" err="1" smtClean="0"/>
              <a:t>its</a:t>
            </a:r>
            <a:r>
              <a:rPr lang="hr-HR" sz="2400" dirty="0" smtClean="0"/>
              <a:t> </a:t>
            </a:r>
            <a:r>
              <a:rPr lang="hr-HR" sz="2400" dirty="0" err="1" smtClean="0"/>
              <a:t>assurance</a:t>
            </a:r>
            <a:endParaRPr lang="hr-HR" sz="2400" dirty="0" smtClean="0"/>
          </a:p>
          <a:p>
            <a:pPr lvl="0"/>
            <a:endParaRPr lang="hr-HR" sz="2400" dirty="0"/>
          </a:p>
          <a:p>
            <a:pPr lvl="0"/>
            <a:r>
              <a:rPr lang="hr-HR" sz="2400" dirty="0" err="1" smtClean="0"/>
              <a:t>Quality</a:t>
            </a:r>
            <a:r>
              <a:rPr lang="hr-HR" sz="2400" dirty="0" smtClean="0"/>
              <a:t> </a:t>
            </a:r>
            <a:r>
              <a:rPr lang="hr-HR" sz="2400" dirty="0" err="1" smtClean="0"/>
              <a:t>assurance</a:t>
            </a:r>
            <a:r>
              <a:rPr lang="hr-HR" sz="2400" dirty="0" smtClean="0"/>
              <a:t> </a:t>
            </a:r>
            <a:r>
              <a:rPr lang="hr-HR" sz="2400" dirty="0" err="1" smtClean="0"/>
              <a:t>responds</a:t>
            </a:r>
            <a:r>
              <a:rPr lang="hr-HR" sz="2400" dirty="0" smtClean="0"/>
              <a:t> to </a:t>
            </a:r>
            <a:r>
              <a:rPr lang="hr-HR" sz="2400" dirty="0" err="1" smtClean="0"/>
              <a:t>the</a:t>
            </a:r>
            <a:r>
              <a:rPr lang="hr-HR" sz="2400" dirty="0" smtClean="0"/>
              <a:t> </a:t>
            </a:r>
            <a:r>
              <a:rPr lang="hr-HR" sz="2400" b="1" dirty="0" err="1" smtClean="0"/>
              <a:t>diversity</a:t>
            </a:r>
            <a:r>
              <a:rPr lang="hr-HR" sz="2400" b="1" dirty="0" smtClean="0">
                <a:solidFill>
                  <a:schemeClr val="accent4"/>
                </a:solidFill>
              </a:rPr>
              <a:t> </a:t>
            </a:r>
            <a:r>
              <a:rPr lang="hr-HR" sz="2400" dirty="0" err="1" smtClean="0"/>
              <a:t>of</a:t>
            </a:r>
            <a:r>
              <a:rPr lang="hr-HR" sz="2400" dirty="0" smtClean="0"/>
              <a:t> </a:t>
            </a:r>
            <a:r>
              <a:rPr lang="hr-HR" sz="2400" dirty="0" err="1" smtClean="0"/>
              <a:t>higher</a:t>
            </a:r>
            <a:r>
              <a:rPr lang="hr-HR" sz="2400" dirty="0" smtClean="0"/>
              <a:t> </a:t>
            </a:r>
            <a:r>
              <a:rPr lang="hr-HR" sz="2400" dirty="0" err="1" smtClean="0"/>
              <a:t>education</a:t>
            </a:r>
            <a:r>
              <a:rPr lang="hr-HR" sz="2400" dirty="0" smtClean="0"/>
              <a:t> </a:t>
            </a:r>
            <a:r>
              <a:rPr lang="hr-HR" sz="2400" dirty="0" err="1" smtClean="0"/>
              <a:t>systems</a:t>
            </a:r>
            <a:r>
              <a:rPr lang="hr-HR" sz="2400" dirty="0" smtClean="0"/>
              <a:t>, </a:t>
            </a:r>
            <a:r>
              <a:rPr lang="hr-HR" sz="2400" dirty="0" err="1" smtClean="0"/>
              <a:t>institutions</a:t>
            </a:r>
            <a:r>
              <a:rPr lang="hr-HR" sz="2400" dirty="0" smtClean="0"/>
              <a:t>, </a:t>
            </a:r>
            <a:r>
              <a:rPr lang="hr-HR" sz="2400" dirty="0" err="1" smtClean="0"/>
              <a:t>programmes</a:t>
            </a:r>
            <a:r>
              <a:rPr lang="hr-HR" sz="2400" dirty="0" smtClean="0"/>
              <a:t> </a:t>
            </a:r>
            <a:r>
              <a:rPr lang="hr-HR" sz="2400" dirty="0" err="1" smtClean="0"/>
              <a:t>and</a:t>
            </a:r>
            <a:r>
              <a:rPr lang="hr-HR" sz="2400" dirty="0" smtClean="0"/>
              <a:t> </a:t>
            </a:r>
            <a:r>
              <a:rPr lang="hr-HR" sz="2400" dirty="0" err="1" smtClean="0"/>
              <a:t>students</a:t>
            </a:r>
            <a:endParaRPr lang="hr-HR" sz="2400" dirty="0" smtClean="0"/>
          </a:p>
          <a:p>
            <a:pPr lvl="0"/>
            <a:endParaRPr lang="hr-HR" sz="2400" dirty="0"/>
          </a:p>
          <a:p>
            <a:pPr lvl="0"/>
            <a:r>
              <a:rPr lang="hr-HR" sz="2400" dirty="0" err="1"/>
              <a:t>Quality</a:t>
            </a:r>
            <a:r>
              <a:rPr lang="hr-HR" sz="2400" dirty="0"/>
              <a:t> </a:t>
            </a:r>
            <a:r>
              <a:rPr lang="hr-HR" sz="2400" dirty="0" err="1"/>
              <a:t>assurance</a:t>
            </a:r>
            <a:r>
              <a:rPr lang="hr-HR" sz="2400" dirty="0"/>
              <a:t> </a:t>
            </a:r>
            <a:r>
              <a:rPr lang="hr-HR" sz="2400" b="1" dirty="0" err="1" smtClean="0"/>
              <a:t>supports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the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development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quality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culture</a:t>
            </a:r>
            <a:endParaRPr lang="hr-HR" sz="2400" b="1" dirty="0" smtClean="0"/>
          </a:p>
          <a:p>
            <a:pPr lvl="0"/>
            <a:endParaRPr lang="hr-HR" sz="2400" b="1" dirty="0">
              <a:solidFill>
                <a:schemeClr val="accent4"/>
              </a:solidFill>
            </a:endParaRPr>
          </a:p>
          <a:p>
            <a:pPr lvl="0"/>
            <a:r>
              <a:rPr lang="hr-HR" sz="2400" dirty="0" err="1"/>
              <a:t>Quality</a:t>
            </a:r>
            <a:r>
              <a:rPr lang="hr-HR" sz="2400" dirty="0"/>
              <a:t> </a:t>
            </a:r>
            <a:r>
              <a:rPr lang="hr-HR" sz="2400" dirty="0" err="1" smtClean="0"/>
              <a:t>assurance</a:t>
            </a:r>
            <a:r>
              <a:rPr lang="hr-HR" sz="2400" dirty="0" smtClean="0"/>
              <a:t> </a:t>
            </a:r>
            <a:r>
              <a:rPr lang="hr-HR" sz="2400" dirty="0" err="1" smtClean="0"/>
              <a:t>takes</a:t>
            </a:r>
            <a:r>
              <a:rPr lang="hr-HR" sz="2400" dirty="0" smtClean="0"/>
              <a:t> </a:t>
            </a:r>
            <a:r>
              <a:rPr lang="hr-HR" sz="2400" dirty="0" err="1" smtClean="0"/>
              <a:t>into</a:t>
            </a:r>
            <a:r>
              <a:rPr lang="hr-HR" sz="2400" dirty="0" smtClean="0"/>
              <a:t> </a:t>
            </a:r>
            <a:r>
              <a:rPr lang="hr-HR" sz="2400" dirty="0" err="1" smtClean="0"/>
              <a:t>account</a:t>
            </a:r>
            <a:r>
              <a:rPr lang="hr-HR" sz="2400" dirty="0" smtClean="0"/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needs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and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expectations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of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studenats</a:t>
            </a:r>
            <a:r>
              <a:rPr lang="hr-HR" sz="2400" dirty="0" smtClean="0"/>
              <a:t>, </a:t>
            </a:r>
            <a:r>
              <a:rPr lang="hr-HR" sz="2400" b="1" dirty="0" smtClean="0"/>
              <a:t>all</a:t>
            </a:r>
            <a:r>
              <a:rPr lang="hr-HR" sz="2400" dirty="0" smtClean="0"/>
              <a:t> </a:t>
            </a:r>
            <a:r>
              <a:rPr lang="hr-HR" sz="2400" dirty="0" err="1" smtClean="0"/>
              <a:t>other</a:t>
            </a:r>
            <a:r>
              <a:rPr lang="hr-HR" sz="2400" dirty="0" smtClean="0"/>
              <a:t> </a:t>
            </a:r>
            <a:r>
              <a:rPr lang="hr-HR" sz="2400" b="1" dirty="0" err="1" smtClean="0"/>
              <a:t>stakeholders</a:t>
            </a:r>
            <a:r>
              <a:rPr lang="hr-HR" sz="2400" dirty="0" smtClean="0"/>
              <a:t> </a:t>
            </a:r>
            <a:r>
              <a:rPr lang="hr-HR" sz="2400" dirty="0" err="1" smtClean="0"/>
              <a:t>and</a:t>
            </a:r>
            <a:r>
              <a:rPr lang="hr-HR" sz="2400" dirty="0" smtClean="0"/>
              <a:t> </a:t>
            </a:r>
            <a:r>
              <a:rPr lang="hr-HR" sz="2400" dirty="0" err="1" smtClean="0"/>
              <a:t>society</a:t>
            </a:r>
            <a:r>
              <a:rPr lang="hr-HR" sz="2400" dirty="0" smtClean="0"/>
              <a:t>. </a:t>
            </a:r>
            <a:endParaRPr lang="hr-HR" sz="2400" dirty="0"/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 dirty="0" smtClean="0"/>
              <a:t>ESG – </a:t>
            </a:r>
            <a:r>
              <a:rPr lang="hr-HR" sz="2800" dirty="0" err="1" smtClean="0"/>
              <a:t>basic</a:t>
            </a:r>
            <a:r>
              <a:rPr lang="hr-HR" sz="2800" dirty="0" smtClean="0"/>
              <a:t> </a:t>
            </a:r>
            <a:r>
              <a:rPr lang="hr-HR" sz="2800" dirty="0" err="1" smtClean="0"/>
              <a:t>principles</a:t>
            </a:r>
            <a:r>
              <a:rPr lang="hr-HR" sz="2800" dirty="0" smtClean="0"/>
              <a:t> 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2930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2146" y="1228299"/>
            <a:ext cx="8681836" cy="4831307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400" noProof="0" dirty="0" smtClean="0"/>
              <a:t>2005 – ASHE establishment and beginning of development of QA model in line with the </a:t>
            </a:r>
            <a:r>
              <a:rPr lang="en-US" sz="2400" b="1" i="1" noProof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Standards and Guidelines for QA in the European Higher Education Area </a:t>
            </a:r>
            <a:r>
              <a:rPr lang="en-US" sz="2400" i="1" noProof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ESG) </a:t>
            </a:r>
            <a:r>
              <a:rPr lang="en-US" sz="2400" noProof="0" dirty="0" smtClean="0"/>
              <a:t>using best international practices</a:t>
            </a:r>
          </a:p>
          <a:p>
            <a:pPr marL="0" indent="0" algn="just">
              <a:buNone/>
            </a:pPr>
            <a:endParaRPr lang="en-US" sz="2400" noProof="0" dirty="0" smtClean="0"/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n-US" sz="2400" noProof="0" dirty="0" smtClean="0">
              <a:latin typeface="Arial" charset="0"/>
              <a:ea typeface="ＭＳ Ｐゴシック" charset="-128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2400" noProof="0" dirty="0" smtClean="0">
                <a:latin typeface="Arial" charset="0"/>
                <a:ea typeface="ＭＳ Ｐゴシック" charset="-128"/>
              </a:rPr>
              <a:t>2011</a:t>
            </a:r>
            <a:r>
              <a:rPr lang="en-US" sz="2400" dirty="0" smtClean="0"/>
              <a:t> – </a:t>
            </a:r>
            <a:r>
              <a:rPr lang="en-US" sz="2400" noProof="0" dirty="0" smtClean="0">
                <a:latin typeface="Arial" charset="0"/>
                <a:ea typeface="ＭＳ Ｐゴシック" charset="-128"/>
              </a:rPr>
              <a:t>externally evaluated </a:t>
            </a:r>
            <a:r>
              <a:rPr lang="en-US" sz="2400" dirty="0" smtClean="0"/>
              <a:t>–</a:t>
            </a:r>
            <a:r>
              <a:rPr lang="en-US" sz="2400" noProof="0" dirty="0" smtClean="0">
                <a:latin typeface="Arial" charset="0"/>
                <a:ea typeface="ＭＳ Ｐゴシック" charset="-128"/>
              </a:rPr>
              <a:t> ENQA/EQAR membership/full compliance with ESG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 smtClean="0"/>
              <a:t>INQAAHE full membership</a:t>
            </a:r>
            <a:endParaRPr lang="en-US" sz="2400" noProof="0" dirty="0" smtClean="0"/>
          </a:p>
          <a:p>
            <a:pPr marL="0" indent="0" algn="just">
              <a:buNone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sz="2400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687" y="330437"/>
            <a:ext cx="8719222" cy="524142"/>
          </a:xfrm>
        </p:spPr>
        <p:txBody>
          <a:bodyPr/>
          <a:lstStyle/>
          <a:p>
            <a:r>
              <a:rPr lang="en-US" sz="2800" dirty="0" smtClean="0"/>
              <a:t>Croatian QA Agency </a:t>
            </a:r>
            <a:r>
              <a:rPr lang="en-US" sz="2800" noProof="0" dirty="0" smtClean="0"/>
              <a:t> (ASHE) – externally evaluated</a:t>
            </a:r>
            <a:endParaRPr lang="en-US" sz="2800" noProof="0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44123" y="3719600"/>
            <a:ext cx="8779859" cy="494472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hr-HR" sz="2400" dirty="0" smtClean="0"/>
          </a:p>
          <a:p>
            <a:endParaRPr lang="hr-HR" sz="2400" dirty="0" smtClean="0"/>
          </a:p>
        </p:txBody>
      </p:sp>
      <p:pic>
        <p:nvPicPr>
          <p:cNvPr id="1028" name="Picture 4" descr="http://www.eurashe.eu/wp-content/uploads/2014/08/ENQA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131" y="2374711"/>
            <a:ext cx="1493359" cy="102358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695" y="4210415"/>
            <a:ext cx="1619795" cy="93479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70" y="4817659"/>
            <a:ext cx="2185729" cy="70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42234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6733" y="1540370"/>
            <a:ext cx="8861611" cy="3963124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400" b="1" noProof="0" dirty="0" smtClean="0">
                <a:solidFill>
                  <a:schemeClr val="bg2">
                    <a:lumMod val="10000"/>
                  </a:schemeClr>
                </a:solidFill>
              </a:rPr>
              <a:t>Quality </a:t>
            </a:r>
            <a:r>
              <a:rPr lang="hr-HR" sz="2400" b="1" noProof="0" dirty="0" smtClean="0">
                <a:solidFill>
                  <a:schemeClr val="bg2">
                    <a:lumMod val="10000"/>
                  </a:schemeClr>
                </a:solidFill>
              </a:rPr>
              <a:t>a</a:t>
            </a:r>
            <a:r>
              <a:rPr lang="en-US" sz="2400" b="1" noProof="0" dirty="0" err="1" smtClean="0">
                <a:solidFill>
                  <a:schemeClr val="bg2">
                    <a:lumMod val="10000"/>
                  </a:schemeClr>
                </a:solidFill>
              </a:rPr>
              <a:t>ssurance</a:t>
            </a:r>
            <a:r>
              <a:rPr lang="en-US" sz="2400" b="1" noProof="0" dirty="0" smtClean="0">
                <a:solidFill>
                  <a:schemeClr val="bg2">
                    <a:lumMod val="10000"/>
                  </a:schemeClr>
                </a:solidFill>
              </a:rPr>
              <a:t> activities in HE and </a:t>
            </a:r>
            <a:r>
              <a:rPr lang="hr-HR" sz="2400" b="1" noProof="0" dirty="0" smtClean="0">
                <a:solidFill>
                  <a:schemeClr val="bg2">
                    <a:lumMod val="10000"/>
                  </a:schemeClr>
                </a:solidFill>
              </a:rPr>
              <a:t>s</a:t>
            </a:r>
            <a:r>
              <a:rPr lang="en-US" sz="2400" b="1" noProof="0" dirty="0" err="1" smtClean="0">
                <a:solidFill>
                  <a:schemeClr val="bg2">
                    <a:lumMod val="10000"/>
                  </a:schemeClr>
                </a:solidFill>
              </a:rPr>
              <a:t>cience</a:t>
            </a:r>
            <a:endParaRPr lang="en-US" sz="2400" b="1" noProof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en-US" sz="2400" noProof="0" dirty="0" smtClean="0"/>
              <a:t>2.  Collecting and analyzing data on the systems of 	 	science and higher education</a:t>
            </a:r>
          </a:p>
          <a:p>
            <a:pPr marL="0" indent="0">
              <a:buNone/>
            </a:pPr>
            <a:r>
              <a:rPr lang="en-US" sz="2400" noProof="0" dirty="0" smtClean="0"/>
              <a:t>3.  National ENIC/NARIC </a:t>
            </a:r>
            <a:r>
              <a:rPr lang="hr-HR" sz="2400" noProof="0" dirty="0" smtClean="0"/>
              <a:t>O</a:t>
            </a:r>
            <a:r>
              <a:rPr lang="en-US" sz="2400" noProof="0" dirty="0" err="1" smtClean="0"/>
              <a:t>ffice</a:t>
            </a:r>
            <a:endParaRPr lang="en-US" sz="2400" noProof="0" dirty="0" smtClean="0"/>
          </a:p>
          <a:p>
            <a:pPr marL="0" indent="0">
              <a:buNone/>
            </a:pPr>
            <a:r>
              <a:rPr lang="en-US" sz="2400" noProof="0" dirty="0" smtClean="0"/>
              <a:t>4.  Central Applications Office</a:t>
            </a:r>
          </a:p>
          <a:p>
            <a:pPr marL="0" indent="0">
              <a:buNone/>
            </a:pPr>
            <a:r>
              <a:rPr lang="en-US" sz="2400" noProof="0" dirty="0" smtClean="0"/>
              <a:t>5.  Support to various </a:t>
            </a:r>
            <a:r>
              <a:rPr lang="hr-HR" sz="2400" noProof="0" dirty="0" err="1" smtClean="0"/>
              <a:t>national</a:t>
            </a:r>
            <a:r>
              <a:rPr lang="hr-HR" sz="2400" noProof="0" dirty="0" smtClean="0"/>
              <a:t> </a:t>
            </a:r>
            <a:r>
              <a:rPr lang="en-US" sz="2400" noProof="0" dirty="0" smtClean="0"/>
              <a:t>bodies</a:t>
            </a:r>
          </a:p>
          <a:p>
            <a:pPr marL="0" indent="0">
              <a:buNone/>
            </a:pPr>
            <a:r>
              <a:rPr lang="en-US" sz="2400" noProof="0" dirty="0" smtClean="0"/>
              <a:t>6.  International cooperation</a:t>
            </a:r>
          </a:p>
          <a:p>
            <a:endParaRPr lang="en-US" sz="2400" noProof="0" dirty="0" smtClean="0"/>
          </a:p>
          <a:p>
            <a:endParaRPr lang="en-US" sz="2400" noProof="0" dirty="0" smtClean="0"/>
          </a:p>
          <a:p>
            <a:endParaRPr lang="en-US" sz="2400" noProof="0" dirty="0" smtClean="0"/>
          </a:p>
          <a:p>
            <a:endParaRPr lang="en-US" sz="2400" noProof="0" dirty="0" smtClean="0"/>
          </a:p>
          <a:p>
            <a:endParaRPr lang="en-US" sz="2400" noProof="0" dirty="0" smtClean="0"/>
          </a:p>
          <a:p>
            <a:endParaRPr lang="en-US" sz="2400" noProof="0" dirty="0" smtClean="0"/>
          </a:p>
          <a:p>
            <a:endParaRPr lang="en-US" sz="2400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463" y="299103"/>
            <a:ext cx="7809992" cy="592278"/>
          </a:xfrm>
        </p:spPr>
        <p:txBody>
          <a:bodyPr/>
          <a:lstStyle/>
          <a:p>
            <a:r>
              <a:rPr lang="en-US" sz="2800" noProof="0" dirty="0" smtClean="0"/>
              <a:t>Activities</a:t>
            </a:r>
            <a:endParaRPr 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247348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779287" cy="563562"/>
          </a:xfrm>
        </p:spPr>
        <p:txBody>
          <a:bodyPr/>
          <a:lstStyle/>
          <a:p>
            <a:r>
              <a:rPr lang="en-US" dirty="0" smtClean="0"/>
              <a:t>QA role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6957" y="1625916"/>
            <a:ext cx="669606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000000"/>
                </a:solidFill>
              </a:rPr>
              <a:t>new HEIs and/or new study program</a:t>
            </a:r>
            <a:r>
              <a:rPr lang="hr-HR" sz="1700" dirty="0" err="1" smtClean="0">
                <a:solidFill>
                  <a:srgbClr val="000000"/>
                </a:solidFill>
              </a:rPr>
              <a:t>mes</a:t>
            </a:r>
            <a:endParaRPr lang="en-US" sz="17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000000"/>
                </a:solidFill>
              </a:rPr>
              <a:t>new scientific organizations established and/or financed by </a:t>
            </a:r>
            <a:r>
              <a:rPr lang="hr-HR" sz="1700" dirty="0" smtClean="0">
                <a:solidFill>
                  <a:srgbClr val="000000"/>
                </a:solidFill>
              </a:rPr>
              <a:t>s</a:t>
            </a:r>
            <a:r>
              <a:rPr lang="en-US" sz="1700" dirty="0" err="1" smtClean="0">
                <a:solidFill>
                  <a:srgbClr val="000000"/>
                </a:solidFill>
              </a:rPr>
              <a:t>tate</a:t>
            </a:r>
            <a:endParaRPr lang="en-US" sz="17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000000"/>
                </a:solidFill>
              </a:rPr>
              <a:t>scope: fulfillment of </a:t>
            </a:r>
            <a:r>
              <a:rPr lang="en-US" sz="1700" b="1" u="sng" dirty="0" smtClean="0">
                <a:solidFill>
                  <a:srgbClr val="000000"/>
                </a:solidFill>
              </a:rPr>
              <a:t>minimal criteria </a:t>
            </a:r>
            <a:r>
              <a:rPr lang="en-US" sz="1700" dirty="0" smtClean="0">
                <a:solidFill>
                  <a:srgbClr val="000000"/>
                </a:solidFill>
              </a:rPr>
              <a:t>is checked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3801" y="3077195"/>
            <a:ext cx="943209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000000"/>
                </a:solidFill>
              </a:rPr>
              <a:t>mandatory for all public and private HEIs in five</a:t>
            </a:r>
            <a:r>
              <a:rPr lang="hr-HR" sz="1700" dirty="0" smtClean="0">
                <a:solidFill>
                  <a:srgbClr val="000000"/>
                </a:solidFill>
              </a:rPr>
              <a:t>-</a:t>
            </a:r>
            <a:r>
              <a:rPr lang="en-US" sz="1700" dirty="0" smtClean="0">
                <a:solidFill>
                  <a:srgbClr val="000000"/>
                </a:solidFill>
              </a:rPr>
              <a:t>years cycles (first cycle by 2015)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000000"/>
                </a:solidFill>
              </a:rPr>
              <a:t>mandatory for all scientific organizations established and/or financed by state (by 2015)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000000"/>
                </a:solidFill>
              </a:rPr>
              <a:t>scope: quality assurance (</a:t>
            </a:r>
            <a:r>
              <a:rPr lang="en-US" sz="1700" b="1" dirty="0" smtClean="0">
                <a:solidFill>
                  <a:srgbClr val="000000"/>
                </a:solidFill>
              </a:rPr>
              <a:t>accountability</a:t>
            </a:r>
            <a:r>
              <a:rPr lang="en-US" sz="1700" dirty="0" smtClean="0">
                <a:solidFill>
                  <a:srgbClr val="000000"/>
                </a:solidFill>
              </a:rPr>
              <a:t>) and quality improvement (</a:t>
            </a:r>
            <a:r>
              <a:rPr lang="en-US" sz="1700" b="1" dirty="0" smtClean="0">
                <a:solidFill>
                  <a:srgbClr val="000000"/>
                </a:solidFill>
              </a:rPr>
              <a:t>enhancement</a:t>
            </a:r>
            <a:r>
              <a:rPr lang="en-US" sz="1700" dirty="0" smtClea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2221" y="4509383"/>
            <a:ext cx="4732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2221" y="4500837"/>
            <a:ext cx="8573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voluntary for all HEIs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scope: degree of development and efficiency of the internal QA system of HEIs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0793" y="5441259"/>
            <a:ext cx="4156907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en-US" sz="17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000000"/>
                </a:solidFill>
              </a:rPr>
              <a:t>scope: equivalent evaluation subjects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12" name="Rektangel 21"/>
          <p:cNvSpPr>
            <a:spLocks noChangeArrowheads="1"/>
          </p:cNvSpPr>
          <p:nvPr/>
        </p:nvSpPr>
        <p:spPr bwMode="auto">
          <a:xfrm>
            <a:off x="675427" y="1166300"/>
            <a:ext cx="3246667" cy="451070"/>
          </a:xfrm>
          <a:prstGeom prst="rect">
            <a:avLst/>
          </a:prstGeom>
          <a:gradFill flip="none" rotWithShape="1">
            <a:gsLst>
              <a:gs pos="8900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1000">
                <a:srgbClr val="F50736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 bwMode="gray">
          <a:xfrm>
            <a:off x="815128" y="1244584"/>
            <a:ext cx="2978274" cy="28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b="1" dirty="0">
                <a:solidFill>
                  <a:srgbClr val="FFFFFF"/>
                </a:solidFill>
              </a:rPr>
              <a:t>Initial accreditation</a:t>
            </a:r>
          </a:p>
        </p:txBody>
      </p:sp>
      <p:sp>
        <p:nvSpPr>
          <p:cNvPr id="15" name="Rektangel 11"/>
          <p:cNvSpPr>
            <a:spLocks noChangeArrowheads="1"/>
          </p:cNvSpPr>
          <p:nvPr/>
        </p:nvSpPr>
        <p:spPr bwMode="auto">
          <a:xfrm>
            <a:off x="130488" y="1172148"/>
            <a:ext cx="445223" cy="445222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7" name="Tekstboks 59"/>
          <p:cNvSpPr txBox="1">
            <a:spLocks noChangeArrowheads="1"/>
          </p:cNvSpPr>
          <p:nvPr/>
        </p:nvSpPr>
        <p:spPr bwMode="auto">
          <a:xfrm>
            <a:off x="144777" y="1208660"/>
            <a:ext cx="416498" cy="35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>
              <a:defRPr/>
            </a:pPr>
            <a:r>
              <a:rPr lang="hr-HR" sz="16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rPr>
              <a:t>1</a:t>
            </a:r>
            <a:endParaRPr lang="da-DK" sz="16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8" name="Rektangel 21"/>
          <p:cNvSpPr>
            <a:spLocks noChangeArrowheads="1"/>
          </p:cNvSpPr>
          <p:nvPr/>
        </p:nvSpPr>
        <p:spPr bwMode="auto">
          <a:xfrm>
            <a:off x="698740" y="2581393"/>
            <a:ext cx="3246667" cy="451070"/>
          </a:xfrm>
          <a:prstGeom prst="rect">
            <a:avLst/>
          </a:prstGeom>
          <a:gradFill flip="none" rotWithShape="1">
            <a:gsLst>
              <a:gs pos="8900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1000">
                <a:srgbClr val="F50736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9" name="Rectangle 5"/>
          <p:cNvSpPr txBox="1">
            <a:spLocks noChangeArrowheads="1"/>
          </p:cNvSpPr>
          <p:nvPr/>
        </p:nvSpPr>
        <p:spPr bwMode="gray">
          <a:xfrm>
            <a:off x="838441" y="2659677"/>
            <a:ext cx="2978274" cy="28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b="1" dirty="0">
                <a:solidFill>
                  <a:srgbClr val="FFFFFF"/>
                </a:solidFill>
              </a:rPr>
              <a:t>Re-accreditation</a:t>
            </a:r>
          </a:p>
        </p:txBody>
      </p:sp>
      <p:sp>
        <p:nvSpPr>
          <p:cNvPr id="20" name="Rektangel 11"/>
          <p:cNvSpPr>
            <a:spLocks noChangeArrowheads="1"/>
          </p:cNvSpPr>
          <p:nvPr/>
        </p:nvSpPr>
        <p:spPr bwMode="auto">
          <a:xfrm>
            <a:off x="153801" y="2587241"/>
            <a:ext cx="445223" cy="445222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Tekstboks 59"/>
          <p:cNvSpPr txBox="1">
            <a:spLocks noChangeArrowheads="1"/>
          </p:cNvSpPr>
          <p:nvPr/>
        </p:nvSpPr>
        <p:spPr bwMode="auto">
          <a:xfrm>
            <a:off x="168090" y="2623753"/>
            <a:ext cx="416498" cy="35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>
              <a:defRPr/>
            </a:pPr>
            <a:r>
              <a:rPr lang="hr-HR" sz="16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rPr>
              <a:t>2</a:t>
            </a:r>
            <a:endParaRPr lang="da-DK" sz="16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22" name="Rektangel 21"/>
          <p:cNvSpPr>
            <a:spLocks noChangeArrowheads="1"/>
          </p:cNvSpPr>
          <p:nvPr/>
        </p:nvSpPr>
        <p:spPr bwMode="auto">
          <a:xfrm>
            <a:off x="698740" y="4079216"/>
            <a:ext cx="3246667" cy="451070"/>
          </a:xfrm>
          <a:prstGeom prst="rect">
            <a:avLst/>
          </a:prstGeom>
          <a:gradFill flip="none" rotWithShape="1">
            <a:gsLst>
              <a:gs pos="8900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1000">
                <a:srgbClr val="F50736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 bwMode="gray">
          <a:xfrm>
            <a:off x="838441" y="4157500"/>
            <a:ext cx="2978274" cy="28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hr-HR" b="1" dirty="0" smtClean="0">
                <a:solidFill>
                  <a:srgbClr val="FFFFFF"/>
                </a:solidFill>
              </a:rPr>
              <a:t>Audit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4" name="Rektangel 11"/>
          <p:cNvSpPr>
            <a:spLocks noChangeArrowheads="1"/>
          </p:cNvSpPr>
          <p:nvPr/>
        </p:nvSpPr>
        <p:spPr bwMode="auto">
          <a:xfrm>
            <a:off x="153801" y="4085064"/>
            <a:ext cx="445223" cy="445222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5" name="Tekstboks 59"/>
          <p:cNvSpPr txBox="1">
            <a:spLocks noChangeArrowheads="1"/>
          </p:cNvSpPr>
          <p:nvPr/>
        </p:nvSpPr>
        <p:spPr bwMode="auto">
          <a:xfrm>
            <a:off x="168090" y="4121576"/>
            <a:ext cx="416498" cy="35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>
              <a:defRPr/>
            </a:pPr>
            <a:r>
              <a:rPr lang="hr-HR" sz="16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rPr>
              <a:t>3</a:t>
            </a:r>
            <a:endParaRPr lang="da-DK" sz="16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26" name="Rektangel 21"/>
          <p:cNvSpPr>
            <a:spLocks noChangeArrowheads="1"/>
          </p:cNvSpPr>
          <p:nvPr/>
        </p:nvSpPr>
        <p:spPr bwMode="auto">
          <a:xfrm>
            <a:off x="698740" y="5271796"/>
            <a:ext cx="3246667" cy="451070"/>
          </a:xfrm>
          <a:prstGeom prst="rect">
            <a:avLst/>
          </a:prstGeom>
          <a:gradFill flip="none" rotWithShape="1">
            <a:gsLst>
              <a:gs pos="8900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1000">
                <a:srgbClr val="F50736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7" name="Rectangle 5"/>
          <p:cNvSpPr txBox="1">
            <a:spLocks noChangeArrowheads="1"/>
          </p:cNvSpPr>
          <p:nvPr/>
        </p:nvSpPr>
        <p:spPr bwMode="gray">
          <a:xfrm>
            <a:off x="838441" y="5350080"/>
            <a:ext cx="2978274" cy="28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FFFCF9"/>
                </a:solidFill>
                <a:latin typeface="Arial"/>
              </a:rPr>
              <a:t>Thematic evaluation</a:t>
            </a:r>
          </a:p>
        </p:txBody>
      </p:sp>
      <p:sp>
        <p:nvSpPr>
          <p:cNvPr id="28" name="Rektangel 11"/>
          <p:cNvSpPr>
            <a:spLocks noChangeArrowheads="1"/>
          </p:cNvSpPr>
          <p:nvPr/>
        </p:nvSpPr>
        <p:spPr bwMode="auto">
          <a:xfrm>
            <a:off x="153801" y="5277644"/>
            <a:ext cx="445223" cy="445222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9" name="Tekstboks 59"/>
          <p:cNvSpPr txBox="1">
            <a:spLocks noChangeArrowheads="1"/>
          </p:cNvSpPr>
          <p:nvPr/>
        </p:nvSpPr>
        <p:spPr bwMode="auto">
          <a:xfrm>
            <a:off x="168090" y="5314156"/>
            <a:ext cx="416498" cy="35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>
              <a:defRPr/>
            </a:pPr>
            <a:r>
              <a:rPr lang="hr-HR" sz="1600" noProof="1" smtClean="0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rPr>
              <a:t>4</a:t>
            </a:r>
            <a:endParaRPr lang="da-DK" sz="16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326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6" grpId="0"/>
      <p:bldP spid="12" grpId="0" animBg="1"/>
      <p:bldP spid="13" grpId="0"/>
      <p:bldP spid="15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sr-Latn-RS" sz="1800" dirty="0">
                <a:solidFill>
                  <a:prstClr val="white"/>
                </a:solidFill>
                <a:hlinkClick r:id="rId2"/>
              </a:rPr>
              <a:t>http://www.enqa.eu/wp-content/uploads/2015/05/ESG_endorsed-with-changed-foreword.pdf</a:t>
            </a:r>
            <a:endParaRPr lang="hr-HR" sz="1800" dirty="0">
              <a:solidFill>
                <a:prstClr val="white"/>
              </a:solidFill>
            </a:endParaRPr>
          </a:p>
          <a:p>
            <a:endParaRPr lang="hr-HR" sz="800" dirty="0" smtClean="0"/>
          </a:p>
          <a:p>
            <a:r>
              <a:rPr lang="hr-HR" sz="2200" dirty="0" err="1" smtClean="0"/>
              <a:t>All</a:t>
            </a:r>
            <a:r>
              <a:rPr lang="hr-HR" sz="2200" dirty="0" smtClean="0"/>
              <a:t> </a:t>
            </a:r>
            <a:r>
              <a:rPr lang="hr-HR" sz="2200" dirty="0" err="1" smtClean="0"/>
              <a:t>three</a:t>
            </a:r>
            <a:r>
              <a:rPr lang="hr-HR" sz="2200" dirty="0" smtClean="0"/>
              <a:t> </a:t>
            </a:r>
            <a:r>
              <a:rPr lang="hr-HR" sz="2200" dirty="0" err="1" smtClean="0"/>
              <a:t>parts</a:t>
            </a:r>
            <a:r>
              <a:rPr lang="hr-HR" sz="2200" dirty="0" smtClean="0"/>
              <a:t> are </a:t>
            </a:r>
            <a:r>
              <a:rPr lang="hr-HR" sz="2200" dirty="0" err="1" smtClean="0"/>
              <a:t>interlinked</a:t>
            </a:r>
            <a:r>
              <a:rPr lang="hr-HR" sz="2200" dirty="0" smtClean="0"/>
              <a:t>: </a:t>
            </a:r>
            <a:endParaRPr lang="hr-HR" sz="2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 dirty="0"/>
              <a:t>ESG</a:t>
            </a:r>
          </a:p>
        </p:txBody>
      </p:sp>
      <p:sp>
        <p:nvSpPr>
          <p:cNvPr id="5" name="Oval 4"/>
          <p:cNvSpPr/>
          <p:nvPr/>
        </p:nvSpPr>
        <p:spPr>
          <a:xfrm>
            <a:off x="42732" y="2538103"/>
            <a:ext cx="2734654" cy="104258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 err="1" smtClean="0">
                <a:solidFill>
                  <a:srgbClr val="FF0000"/>
                </a:solidFill>
              </a:rPr>
              <a:t>Part</a:t>
            </a:r>
            <a:r>
              <a:rPr lang="hr-HR" dirty="0" smtClean="0">
                <a:solidFill>
                  <a:srgbClr val="FF0000"/>
                </a:solidFill>
              </a:rPr>
              <a:t> III</a:t>
            </a:r>
          </a:p>
          <a:p>
            <a:pPr algn="ctr"/>
            <a:r>
              <a:rPr lang="hr-HR" dirty="0" smtClean="0">
                <a:solidFill>
                  <a:srgbClr val="FF0000"/>
                </a:solidFill>
              </a:rPr>
              <a:t>(for QA </a:t>
            </a:r>
            <a:r>
              <a:rPr lang="hr-HR" dirty="0" err="1" smtClean="0">
                <a:solidFill>
                  <a:srgbClr val="FF0000"/>
                </a:solidFill>
              </a:rPr>
              <a:t>Agencies</a:t>
            </a:r>
            <a:r>
              <a:rPr lang="hr-HR" dirty="0" smtClean="0">
                <a:solidFill>
                  <a:srgbClr val="FF0000"/>
                </a:solidFill>
              </a:rPr>
              <a:t>)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247409" y="2512464"/>
            <a:ext cx="2623561" cy="111949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 err="1" smtClean="0">
                <a:solidFill>
                  <a:srgbClr val="FF0000"/>
                </a:solidFill>
              </a:rPr>
              <a:t>Part</a:t>
            </a:r>
            <a:r>
              <a:rPr lang="hr-HR" dirty="0" smtClean="0">
                <a:solidFill>
                  <a:srgbClr val="FF0000"/>
                </a:solidFill>
              </a:rPr>
              <a:t> II</a:t>
            </a:r>
          </a:p>
          <a:p>
            <a:pPr algn="ctr"/>
            <a:r>
              <a:rPr lang="hr-HR" dirty="0" smtClean="0">
                <a:solidFill>
                  <a:srgbClr val="FF0000"/>
                </a:solidFill>
              </a:rPr>
              <a:t>(for  </a:t>
            </a:r>
            <a:r>
              <a:rPr lang="hr-HR" dirty="0" err="1" smtClean="0">
                <a:solidFill>
                  <a:srgbClr val="FF0000"/>
                </a:solidFill>
              </a:rPr>
              <a:t>external</a:t>
            </a:r>
            <a:r>
              <a:rPr lang="hr-HR" dirty="0" smtClean="0">
                <a:solidFill>
                  <a:srgbClr val="FF0000"/>
                </a:solidFill>
              </a:rPr>
              <a:t> QA)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375173" y="2512464"/>
            <a:ext cx="2760282" cy="100840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 err="1" smtClean="0">
                <a:solidFill>
                  <a:srgbClr val="FF0000"/>
                </a:solidFill>
              </a:rPr>
              <a:t>Part</a:t>
            </a:r>
            <a:r>
              <a:rPr lang="hr-HR" dirty="0" smtClean="0">
                <a:solidFill>
                  <a:srgbClr val="FF0000"/>
                </a:solidFill>
              </a:rPr>
              <a:t> I</a:t>
            </a:r>
          </a:p>
          <a:p>
            <a:pPr algn="ctr"/>
            <a:r>
              <a:rPr lang="hr-HR" dirty="0" smtClean="0">
                <a:solidFill>
                  <a:srgbClr val="FF0000"/>
                </a:solidFill>
              </a:rPr>
              <a:t>(for </a:t>
            </a:r>
            <a:r>
              <a:rPr lang="hr-HR" dirty="0" err="1" smtClean="0">
                <a:solidFill>
                  <a:srgbClr val="FF0000"/>
                </a:solidFill>
              </a:rPr>
              <a:t>internal</a:t>
            </a:r>
            <a:r>
              <a:rPr lang="hr-HR" dirty="0" smtClean="0">
                <a:solidFill>
                  <a:srgbClr val="FF0000"/>
                </a:solidFill>
              </a:rPr>
              <a:t> QA)</a:t>
            </a:r>
            <a:endParaRPr lang="hr-HR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555335" y="3913974"/>
            <a:ext cx="632388" cy="6067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477712" y="3854153"/>
            <a:ext cx="709301" cy="6665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297862" y="3854153"/>
            <a:ext cx="0" cy="7434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Right Arrow 13"/>
          <p:cNvSpPr/>
          <p:nvPr/>
        </p:nvSpPr>
        <p:spPr>
          <a:xfrm>
            <a:off x="2767364" y="2958269"/>
            <a:ext cx="470019" cy="2022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Right Arrow 14"/>
          <p:cNvSpPr/>
          <p:nvPr/>
        </p:nvSpPr>
        <p:spPr>
          <a:xfrm>
            <a:off x="5870971" y="2959690"/>
            <a:ext cx="504202" cy="2022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TextBox 16"/>
          <p:cNvSpPr txBox="1"/>
          <p:nvPr/>
        </p:nvSpPr>
        <p:spPr>
          <a:xfrm>
            <a:off x="2264636" y="2626396"/>
            <a:ext cx="1153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>
                <a:solidFill>
                  <a:srgbClr val="000000"/>
                </a:solidFill>
              </a:rPr>
              <a:t>r</a:t>
            </a:r>
            <a:r>
              <a:rPr lang="hr-HR" dirty="0" err="1" smtClean="0">
                <a:solidFill>
                  <a:srgbClr val="000000"/>
                </a:solidFill>
              </a:rPr>
              <a:t>eferes</a:t>
            </a:r>
            <a:r>
              <a:rPr lang="hr-HR" dirty="0" smtClean="0">
                <a:solidFill>
                  <a:srgbClr val="000000"/>
                </a:solidFill>
              </a:rPr>
              <a:t> to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12037" y="2650606"/>
            <a:ext cx="1247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>
                <a:solidFill>
                  <a:srgbClr val="000000"/>
                </a:solidFill>
              </a:rPr>
              <a:t>r</a:t>
            </a:r>
            <a:r>
              <a:rPr lang="hr-HR" dirty="0" err="1" smtClean="0">
                <a:solidFill>
                  <a:srgbClr val="000000"/>
                </a:solidFill>
              </a:rPr>
              <a:t>eferes</a:t>
            </a:r>
            <a:r>
              <a:rPr lang="hr-HR" dirty="0" smtClean="0">
                <a:solidFill>
                  <a:srgbClr val="000000"/>
                </a:solidFill>
              </a:rPr>
              <a:t> to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53886" y="4564910"/>
            <a:ext cx="550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err="1">
                <a:solidFill>
                  <a:srgbClr val="000000"/>
                </a:solidFill>
              </a:rPr>
              <a:t>q</a:t>
            </a:r>
            <a:r>
              <a:rPr lang="hr-HR" dirty="0" err="1" smtClean="0">
                <a:solidFill>
                  <a:srgbClr val="000000"/>
                </a:solidFill>
              </a:rPr>
              <a:t>uality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assurance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and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quality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enhancement</a:t>
            </a:r>
            <a:r>
              <a:rPr lang="hr-HR" dirty="0" smtClean="0">
                <a:solidFill>
                  <a:srgbClr val="000000"/>
                </a:solidFill>
              </a:rPr>
              <a:t> of </a:t>
            </a:r>
            <a:r>
              <a:rPr lang="hr-HR" dirty="0" err="1" smtClean="0">
                <a:solidFill>
                  <a:srgbClr val="000000"/>
                </a:solidFill>
              </a:rPr>
              <a:t>HEIs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</a:p>
          <a:p>
            <a:r>
              <a:rPr lang="hr-HR" dirty="0" smtClean="0">
                <a:solidFill>
                  <a:srgbClr val="000000"/>
                </a:solidFill>
              </a:rPr>
              <a:t>  (</a:t>
            </a:r>
            <a:r>
              <a:rPr lang="hr-HR" dirty="0" err="1" smtClean="0">
                <a:solidFill>
                  <a:srgbClr val="000000"/>
                </a:solidFill>
              </a:rPr>
              <a:t>support</a:t>
            </a:r>
            <a:r>
              <a:rPr lang="hr-HR" dirty="0" smtClean="0">
                <a:solidFill>
                  <a:srgbClr val="000000"/>
                </a:solidFill>
              </a:rPr>
              <a:t> to </a:t>
            </a:r>
            <a:r>
              <a:rPr lang="hr-HR" dirty="0" err="1" smtClean="0">
                <a:solidFill>
                  <a:srgbClr val="000000"/>
                </a:solidFill>
              </a:rPr>
              <a:t>the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development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of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i="1" dirty="0" err="1" smtClean="0">
                <a:solidFill>
                  <a:srgbClr val="000000"/>
                </a:solidFill>
              </a:rPr>
              <a:t>quality</a:t>
            </a:r>
            <a:r>
              <a:rPr lang="hr-HR" i="1" dirty="0" smtClean="0">
                <a:solidFill>
                  <a:srgbClr val="000000"/>
                </a:solidFill>
              </a:rPr>
              <a:t> </a:t>
            </a:r>
            <a:r>
              <a:rPr lang="hr-HR" i="1" dirty="0" err="1" smtClean="0">
                <a:solidFill>
                  <a:srgbClr val="000000"/>
                </a:solidFill>
              </a:rPr>
              <a:t>culture</a:t>
            </a:r>
            <a:r>
              <a:rPr lang="hr-HR" dirty="0" smtClean="0">
                <a:solidFill>
                  <a:srgbClr val="000000"/>
                </a:solidFill>
              </a:rPr>
              <a:t>) </a:t>
            </a:r>
            <a:endParaRPr lang="hr-HR" dirty="0">
              <a:solidFill>
                <a:srgbClr val="0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311426" y="5226490"/>
            <a:ext cx="0" cy="3717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6938" y="5580456"/>
            <a:ext cx="802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support</a:t>
            </a:r>
            <a:r>
              <a:rPr lang="hr-HR" dirty="0" smtClean="0">
                <a:solidFill>
                  <a:srgbClr val="000000"/>
                </a:solidFill>
              </a:rPr>
              <a:t> to </a:t>
            </a:r>
            <a:r>
              <a:rPr lang="hr-HR" dirty="0" err="1" smtClean="0">
                <a:solidFill>
                  <a:srgbClr val="000000"/>
                </a:solidFill>
              </a:rPr>
              <a:t>the</a:t>
            </a:r>
            <a:r>
              <a:rPr lang="hr-HR" dirty="0" smtClean="0">
                <a:solidFill>
                  <a:srgbClr val="000000"/>
                </a:solidFill>
              </a:rPr>
              <a:t> global </a:t>
            </a:r>
            <a:r>
              <a:rPr lang="hr-HR" dirty="0" err="1" smtClean="0">
                <a:solidFill>
                  <a:srgbClr val="000000"/>
                </a:solidFill>
              </a:rPr>
              <a:t>competitiveness</a:t>
            </a:r>
            <a:r>
              <a:rPr lang="hr-HR" dirty="0" smtClean="0">
                <a:solidFill>
                  <a:srgbClr val="000000"/>
                </a:solidFill>
              </a:rPr>
              <a:t>, </a:t>
            </a:r>
            <a:r>
              <a:rPr lang="hr-HR" dirty="0" err="1" smtClean="0">
                <a:solidFill>
                  <a:srgbClr val="000000"/>
                </a:solidFill>
              </a:rPr>
              <a:t>economic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growth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and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social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cohesion</a:t>
            </a:r>
            <a:endParaRPr lang="hr-H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0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10167" y="327818"/>
            <a:ext cx="7575051" cy="569489"/>
          </a:xfrm>
        </p:spPr>
        <p:txBody>
          <a:bodyPr/>
          <a:lstStyle/>
          <a:p>
            <a:r>
              <a:rPr lang="hr-HR" sz="2800" dirty="0" smtClean="0"/>
              <a:t>ESG – </a:t>
            </a:r>
            <a:r>
              <a:rPr lang="hr-HR" sz="2800" dirty="0" err="1" smtClean="0"/>
              <a:t>part</a:t>
            </a:r>
            <a:r>
              <a:rPr lang="hr-HR" sz="2800" dirty="0" smtClean="0"/>
              <a:t> I</a:t>
            </a:r>
            <a:endParaRPr lang="en-US" sz="2800" noProof="0" dirty="0"/>
          </a:p>
        </p:txBody>
      </p:sp>
      <p:sp>
        <p:nvSpPr>
          <p:cNvPr id="6" name="Tekstboks 50"/>
          <p:cNvSpPr txBox="1">
            <a:spLocks noChangeArrowheads="1"/>
          </p:cNvSpPr>
          <p:nvPr/>
        </p:nvSpPr>
        <p:spPr bwMode="auto">
          <a:xfrm>
            <a:off x="581116" y="1306104"/>
            <a:ext cx="3298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4998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CD1D19"/>
                </a:solidFill>
              </a:rPr>
              <a:t>New  </a:t>
            </a:r>
            <a:r>
              <a:rPr lang="hr-HR" sz="2000" b="1" dirty="0" smtClean="0">
                <a:solidFill>
                  <a:srgbClr val="CD1D19"/>
                </a:solidFill>
              </a:rPr>
              <a:t>ESG, 2015</a:t>
            </a:r>
            <a:endParaRPr lang="da-DK" sz="2000" b="1" dirty="0">
              <a:solidFill>
                <a:srgbClr val="CD1D19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15" y="1716957"/>
            <a:ext cx="6229884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4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boks 50"/>
          <p:cNvSpPr txBox="1">
            <a:spLocks noChangeArrowheads="1"/>
          </p:cNvSpPr>
          <p:nvPr/>
        </p:nvSpPr>
        <p:spPr bwMode="auto">
          <a:xfrm>
            <a:off x="282012" y="1152276"/>
            <a:ext cx="29910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4998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CD1D19"/>
                </a:solidFill>
              </a:rPr>
              <a:t>New  ESG</a:t>
            </a:r>
            <a:endParaRPr lang="da-DK" sz="2000" b="1" dirty="0">
              <a:solidFill>
                <a:srgbClr val="CD1D19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12" y="1842009"/>
            <a:ext cx="5819686" cy="3200009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210167" y="327818"/>
            <a:ext cx="7575051" cy="569489"/>
          </a:xfrm>
        </p:spPr>
        <p:txBody>
          <a:bodyPr/>
          <a:lstStyle/>
          <a:p>
            <a:r>
              <a:rPr lang="hr-HR" sz="2800" dirty="0" smtClean="0"/>
              <a:t>ESG – </a:t>
            </a:r>
            <a:r>
              <a:rPr lang="hr-HR" sz="2800" dirty="0" err="1" smtClean="0"/>
              <a:t>part</a:t>
            </a:r>
            <a:r>
              <a:rPr lang="hr-HR" sz="2800" dirty="0" smtClean="0"/>
              <a:t> II</a:t>
            </a:r>
            <a:endParaRPr 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329091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9641" y="1187864"/>
            <a:ext cx="8878703" cy="4938299"/>
          </a:xfrm>
        </p:spPr>
        <p:txBody>
          <a:bodyPr/>
          <a:lstStyle/>
          <a:p>
            <a:pPr algn="just"/>
            <a:r>
              <a:rPr lang="en-GB" sz="2400" dirty="0" smtClean="0"/>
              <a:t>All ESG standards, Part I, are included in ASHE</a:t>
            </a:r>
            <a:r>
              <a:rPr lang="hr-HR" sz="2400" dirty="0" smtClean="0"/>
              <a:t> </a:t>
            </a:r>
            <a:r>
              <a:rPr lang="hr-HR" sz="2400" dirty="0" err="1" smtClean="0"/>
              <a:t>criteria</a:t>
            </a:r>
            <a:endParaRPr lang="en-GB" sz="2400" dirty="0" smtClean="0"/>
          </a:p>
          <a:p>
            <a:pPr algn="just"/>
            <a:r>
              <a:rPr lang="en-GB" sz="2400" dirty="0" smtClean="0"/>
              <a:t>HEIs have primary responsibility for the quality of their provision and its assurance</a:t>
            </a:r>
            <a:r>
              <a:rPr lang="hr-HR" sz="2400" dirty="0" smtClean="0"/>
              <a:t>, </a:t>
            </a:r>
            <a:r>
              <a:rPr lang="hr-HR" sz="2400" dirty="0" err="1" smtClean="0">
                <a:solidFill>
                  <a:srgbClr val="0070C0"/>
                </a:solidFill>
              </a:rPr>
              <a:t>authenticity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of</a:t>
            </a:r>
            <a:r>
              <a:rPr lang="hr-HR" sz="2400" dirty="0" smtClean="0">
                <a:solidFill>
                  <a:srgbClr val="0070C0"/>
                </a:solidFill>
              </a:rPr>
              <a:t> </a:t>
            </a:r>
            <a:r>
              <a:rPr lang="hr-HR" sz="2400" dirty="0" err="1" smtClean="0">
                <a:solidFill>
                  <a:srgbClr val="0070C0"/>
                </a:solidFill>
              </a:rPr>
              <a:t>data</a:t>
            </a:r>
            <a:endParaRPr lang="en-GB" sz="2400" dirty="0" smtClean="0">
              <a:solidFill>
                <a:srgbClr val="0070C0"/>
              </a:solidFill>
            </a:endParaRPr>
          </a:p>
          <a:p>
            <a:pPr algn="just"/>
            <a:r>
              <a:rPr lang="en-GB" sz="2400" dirty="0" smtClean="0"/>
              <a:t>ASHE collects a wealth of information about HEIs under review (</a:t>
            </a:r>
            <a:r>
              <a:rPr lang="en-GB" sz="2400" dirty="0" smtClean="0">
                <a:solidFill>
                  <a:srgbClr val="0070C0"/>
                </a:solidFill>
              </a:rPr>
              <a:t>self</a:t>
            </a:r>
            <a:r>
              <a:rPr lang="hr-HR" sz="2400" dirty="0" smtClean="0">
                <a:solidFill>
                  <a:srgbClr val="0070C0"/>
                </a:solidFill>
              </a:rPr>
              <a:t>-</a:t>
            </a:r>
            <a:r>
              <a:rPr lang="en-GB" sz="2400" dirty="0" smtClean="0">
                <a:solidFill>
                  <a:srgbClr val="0070C0"/>
                </a:solidFill>
              </a:rPr>
              <a:t>evaluation report, internal audit report, web, intranet</a:t>
            </a:r>
            <a:r>
              <a:rPr lang="en-GB" sz="2400" dirty="0" smtClean="0"/>
              <a:t>)</a:t>
            </a:r>
          </a:p>
          <a:p>
            <a:pPr algn="just"/>
            <a:r>
              <a:rPr lang="en-GB" sz="2400" dirty="0" smtClean="0"/>
              <a:t>HEIs provide information on their quality assurance</a:t>
            </a:r>
            <a:r>
              <a:rPr lang="hr-HR" sz="2400" dirty="0" smtClean="0"/>
              <a:t> </a:t>
            </a:r>
            <a:r>
              <a:rPr lang="hr-HR" sz="2400" dirty="0" smtClean="0">
                <a:solidFill>
                  <a:srgbClr val="0070C0"/>
                </a:solidFill>
              </a:rPr>
              <a:t>&amp; IR</a:t>
            </a:r>
            <a:endParaRPr lang="en-GB" sz="2400" dirty="0" smtClean="0">
              <a:solidFill>
                <a:srgbClr val="0070C0"/>
              </a:solidFill>
            </a:endParaRPr>
          </a:p>
          <a:p>
            <a:pPr algn="just"/>
            <a:r>
              <a:rPr lang="en-GB" sz="2400" dirty="0" smtClean="0"/>
              <a:t>Official HEI </a:t>
            </a:r>
            <a:r>
              <a:rPr lang="hr-HR" sz="2400" dirty="0" err="1" smtClean="0"/>
              <a:t>documentation</a:t>
            </a:r>
            <a:r>
              <a:rPr lang="en-GB" sz="2400" dirty="0" smtClean="0"/>
              <a:t> is used for structured analyses</a:t>
            </a:r>
          </a:p>
          <a:p>
            <a:pPr algn="just"/>
            <a:r>
              <a:rPr lang="en-GB" sz="2400" dirty="0" smtClean="0"/>
              <a:t>Accredited HEIs find ways to comply with ESG in national and international perspective, adhering to the European dimension</a:t>
            </a:r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805787" cy="563562"/>
          </a:xfrm>
        </p:spPr>
        <p:txBody>
          <a:bodyPr/>
          <a:lstStyle/>
          <a:p>
            <a:r>
              <a:rPr lang="hr-HR" sz="2800" dirty="0" smtClean="0"/>
              <a:t>ESG 2.1. </a:t>
            </a:r>
            <a:r>
              <a:rPr lang="hr-HR" sz="2800" dirty="0" err="1" smtClean="0"/>
              <a:t>Consideration</a:t>
            </a:r>
            <a:r>
              <a:rPr lang="hr-HR" sz="2800" dirty="0" smtClean="0"/>
              <a:t> of </a:t>
            </a:r>
            <a:r>
              <a:rPr lang="hr-HR" sz="2800" dirty="0" err="1" smtClean="0"/>
              <a:t>internal</a:t>
            </a:r>
            <a:r>
              <a:rPr lang="hr-HR" sz="2800" dirty="0" smtClean="0"/>
              <a:t> QA 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43088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760814" cy="563562"/>
          </a:xfrm>
        </p:spPr>
        <p:txBody>
          <a:bodyPr/>
          <a:lstStyle/>
          <a:p>
            <a:r>
              <a:rPr lang="hr-HR" sz="2800" dirty="0" smtClean="0"/>
              <a:t>ESG 2.3</a:t>
            </a:r>
            <a:r>
              <a:rPr lang="hr-HR" sz="2800" dirty="0"/>
              <a:t>. </a:t>
            </a:r>
            <a:r>
              <a:rPr lang="hr-HR" sz="2800" dirty="0" err="1"/>
              <a:t>Implementing</a:t>
            </a:r>
            <a:r>
              <a:rPr lang="hr-HR" sz="2800" dirty="0"/>
              <a:t> </a:t>
            </a:r>
            <a:r>
              <a:rPr lang="hr-HR" sz="2800" dirty="0" err="1"/>
              <a:t>processes</a:t>
            </a:r>
            <a:endParaRPr lang="hr-HR" sz="2800" dirty="0"/>
          </a:p>
        </p:txBody>
      </p:sp>
      <p:sp>
        <p:nvSpPr>
          <p:cNvPr id="6" name="Rektangel 29"/>
          <p:cNvSpPr>
            <a:spLocks noChangeArrowheads="1"/>
          </p:cNvSpPr>
          <p:nvPr/>
        </p:nvSpPr>
        <p:spPr bwMode="auto">
          <a:xfrm>
            <a:off x="4577887" y="2866025"/>
            <a:ext cx="1777534" cy="1179512"/>
          </a:xfrm>
          <a:prstGeom prst="rect">
            <a:avLst/>
          </a:prstGeom>
          <a:solidFill>
            <a:schemeClr val="tx1">
              <a:lumMod val="85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7" name="Højrepil 30"/>
          <p:cNvSpPr/>
          <p:nvPr/>
        </p:nvSpPr>
        <p:spPr bwMode="auto">
          <a:xfrm>
            <a:off x="4231860" y="3314547"/>
            <a:ext cx="700358" cy="354012"/>
          </a:xfrm>
          <a:prstGeom prst="rightArrow">
            <a:avLst>
              <a:gd name="adj1" fmla="val 50000"/>
              <a:gd name="adj2" fmla="val 82469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Rektangel 31"/>
          <p:cNvSpPr>
            <a:spLocks noChangeArrowheads="1"/>
          </p:cNvSpPr>
          <p:nvPr/>
        </p:nvSpPr>
        <p:spPr bwMode="auto">
          <a:xfrm>
            <a:off x="2437567" y="2876976"/>
            <a:ext cx="1794294" cy="1179513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9" name="Højrepil 32"/>
          <p:cNvSpPr/>
          <p:nvPr/>
        </p:nvSpPr>
        <p:spPr bwMode="auto">
          <a:xfrm>
            <a:off x="2091541" y="3314547"/>
            <a:ext cx="707078" cy="354013"/>
          </a:xfrm>
          <a:prstGeom prst="rightArrow">
            <a:avLst>
              <a:gd name="adj1" fmla="val 50000"/>
              <a:gd name="adj2" fmla="val 82469"/>
            </a:avLst>
          </a:prstGeom>
          <a:solidFill>
            <a:srgbClr val="92D05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0" name="Rektangel 34"/>
          <p:cNvSpPr>
            <a:spLocks noChangeArrowheads="1"/>
          </p:cNvSpPr>
          <p:nvPr/>
        </p:nvSpPr>
        <p:spPr bwMode="auto">
          <a:xfrm>
            <a:off x="314007" y="2876976"/>
            <a:ext cx="1777534" cy="1179513"/>
          </a:xfrm>
          <a:prstGeom prst="rect">
            <a:avLst/>
          </a:prstGeom>
          <a:solidFill>
            <a:srgbClr val="92D050"/>
          </a:solidFill>
          <a:ln w="9525">
            <a:solidFill>
              <a:srgbClr val="E1E1E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1" name="Text Box 52"/>
          <p:cNvSpPr txBox="1">
            <a:spLocks noChangeArrowheads="1"/>
          </p:cNvSpPr>
          <p:nvPr/>
        </p:nvSpPr>
        <p:spPr bwMode="gray">
          <a:xfrm>
            <a:off x="2661614" y="3112789"/>
            <a:ext cx="134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hr-HR" sz="2000" noProof="1" smtClean="0">
                <a:solidFill>
                  <a:srgbClr val="000000"/>
                </a:solidFill>
              </a:rPr>
              <a:t>SITE VISIT</a:t>
            </a:r>
            <a:endParaRPr lang="en-US" sz="2000" noProof="1">
              <a:solidFill>
                <a:srgbClr val="000000"/>
              </a:solidFill>
            </a:endParaRPr>
          </a:p>
        </p:txBody>
      </p:sp>
      <p:sp>
        <p:nvSpPr>
          <p:cNvPr id="12" name="Text Box 52"/>
          <p:cNvSpPr txBox="1">
            <a:spLocks noChangeArrowheads="1"/>
          </p:cNvSpPr>
          <p:nvPr/>
        </p:nvSpPr>
        <p:spPr bwMode="gray">
          <a:xfrm>
            <a:off x="301098" y="3104261"/>
            <a:ext cx="17775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hr-HR" noProof="1" smtClean="0">
                <a:solidFill>
                  <a:srgbClr val="171717"/>
                </a:solidFill>
              </a:rPr>
              <a:t>SELF-ASSESSMENT</a:t>
            </a:r>
            <a:endParaRPr lang="en-US" noProof="1">
              <a:solidFill>
                <a:srgbClr val="171717"/>
              </a:solidFill>
            </a:endParaRPr>
          </a:p>
        </p:txBody>
      </p:sp>
      <p:sp>
        <p:nvSpPr>
          <p:cNvPr id="13" name="Rektangel 34"/>
          <p:cNvSpPr>
            <a:spLocks noChangeArrowheads="1"/>
          </p:cNvSpPr>
          <p:nvPr/>
        </p:nvSpPr>
        <p:spPr bwMode="auto">
          <a:xfrm>
            <a:off x="6701448" y="2866025"/>
            <a:ext cx="1777534" cy="1179513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>
            <a:solidFill>
              <a:srgbClr val="E1E1E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4" name="Højrepil 32"/>
          <p:cNvSpPr/>
          <p:nvPr/>
        </p:nvSpPr>
        <p:spPr bwMode="auto">
          <a:xfrm>
            <a:off x="6355421" y="3314547"/>
            <a:ext cx="707078" cy="354013"/>
          </a:xfrm>
          <a:prstGeom prst="rightArrow">
            <a:avLst>
              <a:gd name="adj1" fmla="val 50000"/>
              <a:gd name="adj2" fmla="val 82469"/>
            </a:avLst>
          </a:prstGeom>
          <a:solidFill>
            <a:srgbClr val="92D05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5" name="Text Box 52"/>
          <p:cNvSpPr txBox="1">
            <a:spLocks noChangeArrowheads="1"/>
          </p:cNvSpPr>
          <p:nvPr/>
        </p:nvSpPr>
        <p:spPr bwMode="gray">
          <a:xfrm>
            <a:off x="4940673" y="3143566"/>
            <a:ext cx="14147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dirty="0" smtClean="0">
                <a:solidFill>
                  <a:srgbClr val="000000"/>
                </a:solidFill>
              </a:rPr>
              <a:t>WRITING</a:t>
            </a:r>
            <a:br>
              <a:rPr lang="hr-HR" dirty="0" smtClean="0">
                <a:solidFill>
                  <a:srgbClr val="000000"/>
                </a:solidFill>
              </a:rPr>
            </a:br>
            <a:r>
              <a:rPr lang="hr-HR" dirty="0" smtClean="0">
                <a:solidFill>
                  <a:srgbClr val="000000"/>
                </a:solidFill>
              </a:rPr>
              <a:t>REPORT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16" name="Text Box 52"/>
          <p:cNvSpPr txBox="1">
            <a:spLocks noChangeArrowheads="1"/>
          </p:cNvSpPr>
          <p:nvPr/>
        </p:nvSpPr>
        <p:spPr bwMode="gray">
          <a:xfrm>
            <a:off x="7062499" y="3174344"/>
            <a:ext cx="14147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r-HR" dirty="0" smtClean="0">
                <a:solidFill>
                  <a:srgbClr val="000000"/>
                </a:solidFill>
              </a:rPr>
              <a:t>FOLLOW -UP</a:t>
            </a:r>
            <a:endParaRPr lang="hr-H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4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181438"/>
            <a:ext cx="9143999" cy="4944726"/>
          </a:xfrm>
        </p:spPr>
        <p:txBody>
          <a:bodyPr/>
          <a:lstStyle/>
          <a:p>
            <a:r>
              <a:rPr lang="en-GB" dirty="0" smtClean="0"/>
              <a:t>Policy-strategic management</a:t>
            </a:r>
          </a:p>
          <a:p>
            <a:r>
              <a:rPr lang="en-GB" dirty="0" smtClean="0"/>
              <a:t>Appropriate structures and processes </a:t>
            </a:r>
          </a:p>
          <a:p>
            <a:r>
              <a:rPr lang="en-GB" dirty="0" smtClean="0"/>
              <a:t>Coherent institutional quality assurance system</a:t>
            </a:r>
          </a:p>
          <a:p>
            <a:pPr lvl="1"/>
            <a:r>
              <a:rPr lang="en-GB" dirty="0" smtClean="0"/>
              <a:t>continuous improvement</a:t>
            </a:r>
          </a:p>
          <a:p>
            <a:pPr lvl="1"/>
            <a:r>
              <a:rPr lang="en-GB" dirty="0" smtClean="0"/>
              <a:t>accountability</a:t>
            </a:r>
          </a:p>
          <a:p>
            <a:r>
              <a:rPr lang="en-GB" dirty="0" smtClean="0"/>
              <a:t>Development of quality culture</a:t>
            </a:r>
          </a:p>
          <a:p>
            <a:pPr lvl="1"/>
            <a:r>
              <a:rPr lang="en-GB" dirty="0" smtClean="0"/>
              <a:t>Responsible and active internal and external stakeholders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643417" cy="563562"/>
          </a:xfrm>
        </p:spPr>
        <p:txBody>
          <a:bodyPr/>
          <a:lstStyle/>
          <a:p>
            <a:r>
              <a:rPr lang="en-US" dirty="0"/>
              <a:t>1.1 Policy for quality assurance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1142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1" dirty="0" smtClean="0"/>
              <a:t>Evolution</a:t>
            </a:r>
            <a:r>
              <a:rPr lang="en-GB" sz="2800" dirty="0" smtClean="0"/>
              <a:t> of QA (fit for </a:t>
            </a:r>
            <a:r>
              <a:rPr lang="en-GB" sz="2800" dirty="0" err="1" smtClean="0"/>
              <a:t>purpouse</a:t>
            </a:r>
            <a:r>
              <a:rPr lang="en-GB" sz="2800" dirty="0" smtClean="0"/>
              <a:t>, more tailor-made, shifting  focus  to  topics  such  as  internationalisation  and entrepreneurship)  </a:t>
            </a:r>
          </a:p>
          <a:p>
            <a:r>
              <a:rPr lang="en-GB" dirty="0" smtClean="0"/>
              <a:t>Findings:</a:t>
            </a:r>
          </a:p>
          <a:p>
            <a:pPr lvl="1"/>
            <a:r>
              <a:rPr lang="en-GB" dirty="0" smtClean="0"/>
              <a:t>Trend for HEIs to develop their own strategies for quality enhancement</a:t>
            </a:r>
          </a:p>
          <a:p>
            <a:pPr lvl="1"/>
            <a:r>
              <a:rPr lang="en-GB" dirty="0" smtClean="0"/>
              <a:t>Working in line with ESG  and national legislation</a:t>
            </a:r>
          </a:p>
          <a:p>
            <a:pPr lvl="1"/>
            <a:r>
              <a:rPr lang="en-GB" dirty="0" smtClean="0"/>
              <a:t>Students participation in QA</a:t>
            </a:r>
          </a:p>
          <a:p>
            <a:pPr lvl="1"/>
            <a:r>
              <a:rPr lang="en-GB" dirty="0" smtClean="0"/>
              <a:t>Focus on teaching and  QA in research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EHEA </a:t>
            </a:r>
            <a:r>
              <a:rPr lang="hr-HR" dirty="0" err="1" smtClean="0"/>
              <a:t>impacts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9974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Development in strategic planning</a:t>
            </a:r>
          </a:p>
          <a:p>
            <a:r>
              <a:rPr lang="en-GB" sz="2800" dirty="0" smtClean="0"/>
              <a:t>All HEIs established internal QA units</a:t>
            </a:r>
          </a:p>
          <a:p>
            <a:r>
              <a:rPr lang="en-GB" sz="2800" dirty="0" smtClean="0"/>
              <a:t>Part time employees</a:t>
            </a:r>
          </a:p>
          <a:p>
            <a:r>
              <a:rPr lang="en-GB" sz="2800" dirty="0" smtClean="0"/>
              <a:t>98 internal audits (120 HEIs)</a:t>
            </a:r>
          </a:p>
          <a:p>
            <a:r>
              <a:rPr lang="en-GB" sz="2800" dirty="0" smtClean="0">
                <a:latin typeface="Arial" charset="0"/>
                <a:cs typeface="Arial" charset="0"/>
              </a:rPr>
              <a:t>Continuous investment in professional development of human resources (QA professionals, leaders….)</a:t>
            </a:r>
          </a:p>
          <a:p>
            <a:r>
              <a:rPr lang="en-GB" sz="2800" dirty="0" smtClean="0"/>
              <a:t>Capacity building of auditors (responsibilities)</a:t>
            </a:r>
          </a:p>
          <a:p>
            <a:r>
              <a:rPr lang="en-GB" sz="2800" dirty="0" smtClean="0"/>
              <a:t>Students and external </a:t>
            </a:r>
            <a:r>
              <a:rPr lang="en-GB" sz="2800" dirty="0" err="1" smtClean="0"/>
              <a:t>steakholders</a:t>
            </a:r>
            <a:r>
              <a:rPr lang="en-GB" sz="2800" dirty="0" smtClean="0"/>
              <a:t> are included in internal QA (motivation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6669195" cy="563562"/>
          </a:xfrm>
        </p:spPr>
        <p:txBody>
          <a:bodyPr/>
          <a:lstStyle/>
          <a:p>
            <a:r>
              <a:rPr lang="en-US" dirty="0"/>
              <a:t>Common </a:t>
            </a:r>
            <a:r>
              <a:rPr lang="en-US" dirty="0" smtClean="0"/>
              <a:t>practice</a:t>
            </a:r>
            <a:r>
              <a:rPr lang="hr-HR" dirty="0" smtClean="0"/>
              <a:t> - RC</a:t>
            </a:r>
            <a:endParaRPr lang="hr-HR" dirty="0"/>
          </a:p>
        </p:txBody>
      </p:sp>
      <p:pic>
        <p:nvPicPr>
          <p:cNvPr id="4" name="Content Placeholder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9363" y="1119501"/>
            <a:ext cx="2059537" cy="134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1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" y="327819"/>
            <a:ext cx="8417859" cy="563562"/>
          </a:xfrm>
        </p:spPr>
        <p:txBody>
          <a:bodyPr/>
          <a:lstStyle/>
          <a:p>
            <a:r>
              <a:rPr lang="en-US" sz="2800" dirty="0" smtClean="0"/>
              <a:t>QA </a:t>
            </a:r>
            <a:r>
              <a:rPr lang="en-US" sz="2800" dirty="0"/>
              <a:t>indicators at public universities, 2015</a:t>
            </a:r>
            <a:endParaRPr lang="hr-H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822" y="1027948"/>
            <a:ext cx="5022850" cy="454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71192" y="5848018"/>
            <a:ext cx="449311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prstClr val="black"/>
                </a:solidFill>
                <a:latin typeface="Calibri"/>
                <a:ea typeface="+mn-ea"/>
              </a:rPr>
              <a:t>* University of Rijeka </a:t>
            </a:r>
            <a:r>
              <a:rPr lang="hr-HR" sz="1050" dirty="0" err="1" smtClean="0">
                <a:solidFill>
                  <a:prstClr val="black"/>
                </a:solidFill>
                <a:latin typeface="Calibri"/>
                <a:ea typeface="+mn-ea"/>
              </a:rPr>
              <a:t>has</a:t>
            </a:r>
            <a:r>
              <a:rPr lang="hr-HR" sz="1050" dirty="0" smtClean="0">
                <a:solidFill>
                  <a:prstClr val="black"/>
                </a:solidFill>
                <a:latin typeface="Calibri"/>
                <a:ea typeface="+mn-ea"/>
              </a:rPr>
              <a:t> a </a:t>
            </a:r>
            <a:r>
              <a:rPr lang="en-US" sz="1050" dirty="0" smtClean="0">
                <a:solidFill>
                  <a:prstClr val="black"/>
                </a:solidFill>
                <a:latin typeface="Calibri"/>
                <a:ea typeface="+mn-ea"/>
              </a:rPr>
              <a:t>three-year </a:t>
            </a:r>
            <a:r>
              <a:rPr lang="hr-HR" sz="1050" dirty="0" err="1" smtClean="0">
                <a:solidFill>
                  <a:prstClr val="black"/>
                </a:solidFill>
                <a:latin typeface="Calibri"/>
                <a:ea typeface="+mn-ea"/>
              </a:rPr>
              <a:t>internal</a:t>
            </a:r>
            <a:r>
              <a:rPr lang="hr-HR" sz="1050" dirty="0" smtClean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hr-HR" sz="1050" dirty="0" err="1" smtClean="0">
                <a:solidFill>
                  <a:prstClr val="black"/>
                </a:solidFill>
                <a:latin typeface="Calibri"/>
                <a:ea typeface="+mn-ea"/>
              </a:rPr>
              <a:t>audit</a:t>
            </a:r>
            <a:r>
              <a:rPr lang="en-US" sz="1050" dirty="0" smtClean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050" dirty="0">
                <a:solidFill>
                  <a:prstClr val="black"/>
                </a:solidFill>
                <a:latin typeface="Calibri"/>
                <a:ea typeface="+mn-ea"/>
              </a:rPr>
              <a:t>cycle.</a:t>
            </a:r>
            <a:endParaRPr lang="hr-HR" sz="105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041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GB" sz="2400" dirty="0" smtClean="0"/>
              <a:t>Processes for the design and approval of  programmes</a:t>
            </a:r>
          </a:p>
          <a:p>
            <a:pPr lvl="1"/>
            <a:r>
              <a:rPr lang="en-GB" sz="2400" dirty="0" smtClean="0"/>
              <a:t>Objectives (in line with HEIs strategy) + intended LO</a:t>
            </a:r>
          </a:p>
          <a:p>
            <a:pPr lvl="1"/>
            <a:r>
              <a:rPr lang="en-GB" sz="2400" dirty="0" smtClean="0"/>
              <a:t>qualifications </a:t>
            </a:r>
            <a:r>
              <a:rPr lang="en-GB" sz="2400" dirty="0" smtClean="0">
                <a:sym typeface="Wingdings"/>
              </a:rPr>
              <a:t> national QF  FQ - EHEA</a:t>
            </a:r>
          </a:p>
          <a:p>
            <a:pPr lvl="1"/>
            <a:r>
              <a:rPr lang="en-GB" sz="2400" dirty="0" smtClean="0">
                <a:sym typeface="Wingdings"/>
              </a:rPr>
              <a:t>are subject to a formal institutional approval process</a:t>
            </a:r>
          </a:p>
          <a:p>
            <a:pPr lvl="1"/>
            <a:r>
              <a:rPr lang="en-GB" sz="2400" dirty="0" smtClean="0">
                <a:sym typeface="Wingdings"/>
              </a:rPr>
              <a:t>designed by involving students and other stakeholders</a:t>
            </a:r>
          </a:p>
          <a:p>
            <a:pPr lvl="1"/>
            <a:r>
              <a:rPr lang="en-GB" sz="2400" dirty="0" smtClean="0"/>
              <a:t>benefit from external expertise </a:t>
            </a:r>
          </a:p>
          <a:p>
            <a:pPr lvl="1"/>
            <a:r>
              <a:rPr lang="en-GB" sz="2400" dirty="0" smtClean="0"/>
              <a:t>facilitating student progression</a:t>
            </a:r>
          </a:p>
          <a:p>
            <a:pPr lvl="1"/>
            <a:r>
              <a:rPr lang="en-GB" sz="2400" dirty="0" smtClean="0"/>
              <a:t>define the expected student workload - ECTS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549413" cy="563562"/>
          </a:xfrm>
        </p:spPr>
        <p:txBody>
          <a:bodyPr/>
          <a:lstStyle/>
          <a:p>
            <a:r>
              <a:rPr lang="en-US" dirty="0"/>
              <a:t>1.2 Design and approval of </a:t>
            </a:r>
            <a:r>
              <a:rPr lang="en-GB" dirty="0" smtClean="0"/>
              <a:t>programmes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45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Implementing national QF</a:t>
            </a:r>
          </a:p>
          <a:p>
            <a:r>
              <a:rPr lang="en-GB" sz="2800" dirty="0" smtClean="0"/>
              <a:t>Progress in implementation LO </a:t>
            </a:r>
            <a:r>
              <a:rPr lang="hr-HR" sz="2800" dirty="0" smtClean="0"/>
              <a:t>(</a:t>
            </a:r>
            <a:r>
              <a:rPr lang="hr-HR" sz="2800" dirty="0" err="1" smtClean="0"/>
              <a:t>redefinition</a:t>
            </a:r>
            <a:r>
              <a:rPr lang="hr-HR" sz="2800" dirty="0" smtClean="0"/>
              <a:t>),</a:t>
            </a:r>
          </a:p>
          <a:p>
            <a:pPr marL="0" indent="0">
              <a:buNone/>
            </a:pPr>
            <a:r>
              <a:rPr lang="hr-HR" sz="2800" dirty="0"/>
              <a:t> </a:t>
            </a:r>
            <a:r>
              <a:rPr lang="hr-HR" sz="2800" dirty="0" smtClean="0"/>
              <a:t>  ECTS</a:t>
            </a:r>
          </a:p>
          <a:p>
            <a:r>
              <a:rPr lang="hr-HR" sz="2800" dirty="0" smtClean="0"/>
              <a:t>LO </a:t>
            </a:r>
            <a:r>
              <a:rPr lang="en-GB" sz="2800" dirty="0" smtClean="0"/>
              <a:t>and </a:t>
            </a:r>
            <a:r>
              <a:rPr lang="hr-HR" sz="2800" dirty="0" smtClean="0"/>
              <a:t>QF </a:t>
            </a:r>
            <a:r>
              <a:rPr lang="en-GB" sz="2800" dirty="0" smtClean="0"/>
              <a:t>as </a:t>
            </a:r>
            <a:r>
              <a:rPr lang="en-GB" sz="2800" dirty="0"/>
              <a:t>quality assurance </a:t>
            </a:r>
            <a:r>
              <a:rPr lang="en-GB" sz="2800" dirty="0" smtClean="0"/>
              <a:t>tools</a:t>
            </a:r>
            <a:endParaRPr lang="hr-HR" sz="2800" dirty="0" smtClean="0"/>
          </a:p>
          <a:p>
            <a:r>
              <a:rPr lang="hr-HR" sz="2800" dirty="0" smtClean="0">
                <a:sym typeface="Wingdings"/>
              </a:rPr>
              <a:t>M</a:t>
            </a:r>
            <a:r>
              <a:rPr lang="en-GB" sz="2800" dirty="0" smtClean="0"/>
              <a:t>ore effort is needed (steering  and  encouraging)</a:t>
            </a:r>
          </a:p>
          <a:p>
            <a:r>
              <a:rPr lang="en-GB" sz="2800" dirty="0" smtClean="0"/>
              <a:t>Diploma Supplement</a:t>
            </a:r>
            <a:endParaRPr lang="hr-HR" sz="2800" dirty="0" smtClean="0"/>
          </a:p>
          <a:p>
            <a:endParaRPr lang="hr-HR" sz="2800" dirty="0"/>
          </a:p>
          <a:p>
            <a:pPr marL="0" indent="0">
              <a:buNone/>
            </a:pPr>
            <a:r>
              <a:rPr lang="hr-HR" sz="2800" dirty="0" smtClean="0"/>
              <a:t>    </a:t>
            </a:r>
            <a:r>
              <a:rPr lang="en-GB" sz="2800" dirty="0" smtClean="0">
                <a:hlinkClick r:id="rId2"/>
              </a:rPr>
              <a:t>https</a:t>
            </a:r>
            <a:r>
              <a:rPr lang="en-GB" sz="2800" dirty="0">
                <a:hlinkClick r:id="rId2"/>
              </a:rPr>
              <a:t>://</a:t>
            </a:r>
            <a:r>
              <a:rPr lang="en-GB" sz="2800" dirty="0" smtClean="0">
                <a:hlinkClick r:id="rId2"/>
              </a:rPr>
              <a:t>www.azvo.hr/en/preglednik</a:t>
            </a:r>
            <a:endParaRPr lang="hr-HR" sz="2800" dirty="0" smtClean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Impact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8683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>
                <a:solidFill>
                  <a:srgbClr val="C00000"/>
                </a:solidFill>
              </a:rPr>
              <a:t>Type of study programmes</a:t>
            </a:r>
            <a:endParaRPr lang="hr-HR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217898"/>
              </p:ext>
            </p:extLst>
          </p:nvPr>
        </p:nvGraphicFramePr>
        <p:xfrm>
          <a:off x="2123729" y="1315130"/>
          <a:ext cx="5106014" cy="3196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950120"/>
              </p:ext>
            </p:extLst>
          </p:nvPr>
        </p:nvGraphicFramePr>
        <p:xfrm>
          <a:off x="2195513" y="4508500"/>
          <a:ext cx="4752528" cy="1008111"/>
        </p:xfrm>
        <a:graphic>
          <a:graphicData uri="http://schemas.openxmlformats.org/drawingml/2006/table">
            <a:tbl>
              <a:tblPr/>
              <a:tblGrid>
                <a:gridCol w="3191997"/>
                <a:gridCol w="1560531"/>
              </a:tblGrid>
              <a:tr h="33603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Type of study programmes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Professional study programmes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240</a:t>
                      </a:r>
                      <a:endParaRPr lang="hr-HR" sz="14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University study programmes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1130</a:t>
                      </a:r>
                      <a:endParaRPr lang="hr-HR" sz="14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050837"/>
              </p:ext>
            </p:extLst>
          </p:nvPr>
        </p:nvGraphicFramePr>
        <p:xfrm>
          <a:off x="1956987" y="1401511"/>
          <a:ext cx="5187297" cy="3076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26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>
                <a:solidFill>
                  <a:srgbClr val="C00000"/>
                </a:solidFill>
              </a:rPr>
              <a:t>Professional study programmes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688825"/>
              </p:ext>
            </p:extLst>
          </p:nvPr>
        </p:nvGraphicFramePr>
        <p:xfrm>
          <a:off x="1979613" y="4941888"/>
          <a:ext cx="491331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Worksheet" r:id="rId4" imgW="3838589" imgH="771660" progId="Excel.Sheet.8">
                  <p:embed/>
                </p:oleObj>
              </mc:Choice>
              <mc:Fallback>
                <p:oleObj name="Worksheet" r:id="rId4" imgW="3838589" imgH="77166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941888"/>
                        <a:ext cx="4913312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390297"/>
              </p:ext>
            </p:extLst>
          </p:nvPr>
        </p:nvGraphicFramePr>
        <p:xfrm>
          <a:off x="1691680" y="1556792"/>
          <a:ext cx="6552728" cy="3340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91923"/>
              </p:ext>
            </p:extLst>
          </p:nvPr>
        </p:nvGraphicFramePr>
        <p:xfrm>
          <a:off x="1683522" y="1247687"/>
          <a:ext cx="5529128" cy="3561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4061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>
                <a:solidFill>
                  <a:srgbClr val="C00000"/>
                </a:solidFill>
              </a:rPr>
              <a:t>University study programmes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605729"/>
              </p:ext>
            </p:extLst>
          </p:nvPr>
        </p:nvGraphicFramePr>
        <p:xfrm>
          <a:off x="1905712" y="4581525"/>
          <a:ext cx="5903201" cy="166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Worksheet" r:id="rId4" imgW="4533911" imgH="1342980" progId="Excel.Sheet.8">
                  <p:embed/>
                </p:oleObj>
              </mc:Choice>
              <mc:Fallback>
                <p:oleObj name="Worksheet" r:id="rId4" imgW="4533911" imgH="134298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712" y="4581525"/>
                        <a:ext cx="5903201" cy="166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258432"/>
              </p:ext>
            </p:extLst>
          </p:nvPr>
        </p:nvGraphicFramePr>
        <p:xfrm>
          <a:off x="2051720" y="1700808"/>
          <a:ext cx="5976664" cy="2908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9456424"/>
              </p:ext>
            </p:extLst>
          </p:nvPr>
        </p:nvGraphicFramePr>
        <p:xfrm>
          <a:off x="1734796" y="1145136"/>
          <a:ext cx="6264067" cy="3606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21747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982766"/>
            <a:ext cx="8779859" cy="5143398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GB" sz="2400" dirty="0" smtClean="0"/>
              <a:t>Stimulating students’ </a:t>
            </a:r>
            <a:r>
              <a:rPr lang="en-GB" sz="2400" dirty="0" smtClean="0">
                <a:solidFill>
                  <a:srgbClr val="0070C0"/>
                </a:solidFill>
              </a:rPr>
              <a:t>motivation, self-reflection </a:t>
            </a:r>
            <a:r>
              <a:rPr lang="en-GB" sz="2400" dirty="0" smtClean="0"/>
              <a:t>and </a:t>
            </a:r>
            <a:r>
              <a:rPr lang="en-GB" sz="2400" dirty="0" smtClean="0">
                <a:solidFill>
                  <a:srgbClr val="0070C0"/>
                </a:solidFill>
              </a:rPr>
              <a:t>engagement</a:t>
            </a:r>
            <a:r>
              <a:rPr lang="en-GB" sz="2400" dirty="0" smtClean="0"/>
              <a:t> </a:t>
            </a:r>
            <a:r>
              <a:rPr lang="en-GB" sz="2400" dirty="0" smtClean="0">
                <a:solidFill>
                  <a:srgbClr val="0070C0"/>
                </a:solidFill>
              </a:rPr>
              <a:t>in the learning process</a:t>
            </a:r>
          </a:p>
          <a:p>
            <a:pPr marL="0" indent="0">
              <a:buNone/>
            </a:pPr>
            <a:r>
              <a:rPr lang="en-GB" sz="2400" dirty="0" smtClean="0"/>
              <a:t>                                                              </a:t>
            </a:r>
          </a:p>
          <a:p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lvl="1"/>
            <a:r>
              <a:rPr lang="en-GB" sz="2000" dirty="0" smtClean="0"/>
              <a:t>respects the diversity of students and</a:t>
            </a:r>
          </a:p>
          <a:p>
            <a:pPr marL="457200" lvl="1" indent="0">
              <a:buNone/>
            </a:pPr>
            <a:r>
              <a:rPr lang="en-GB" sz="2000" dirty="0" smtClean="0"/>
              <a:t>    their needs, enabling flexible learning paths</a:t>
            </a:r>
          </a:p>
          <a:p>
            <a:pPr lvl="1"/>
            <a:r>
              <a:rPr lang="en-GB" sz="2000" dirty="0" smtClean="0"/>
              <a:t>encourages a sense of autonomy in the learner </a:t>
            </a:r>
            <a:r>
              <a:rPr lang="en-GB" sz="2000" dirty="0" smtClean="0">
                <a:solidFill>
                  <a:srgbClr val="0070C0"/>
                </a:solidFill>
                <a:sym typeface="Wingdings"/>
              </a:rPr>
              <a:t> </a:t>
            </a:r>
            <a:r>
              <a:rPr lang="en-GB" sz="2000" dirty="0" smtClean="0">
                <a:solidFill>
                  <a:srgbClr val="0070C0"/>
                </a:solidFill>
              </a:rPr>
              <a:t>teacher’s support</a:t>
            </a:r>
          </a:p>
          <a:p>
            <a:pPr lvl="1"/>
            <a:r>
              <a:rPr lang="en-GB" sz="2000" dirty="0" smtClean="0">
                <a:solidFill>
                  <a:srgbClr val="0070C0"/>
                </a:solidFill>
              </a:rPr>
              <a:t>different modes of delivery</a:t>
            </a:r>
          </a:p>
          <a:p>
            <a:pPr lvl="1"/>
            <a:r>
              <a:rPr lang="en-GB" sz="2000" dirty="0" smtClean="0">
                <a:solidFill>
                  <a:srgbClr val="0070C0"/>
                </a:solidFill>
              </a:rPr>
              <a:t>variety of pedagogical methods</a:t>
            </a:r>
          </a:p>
          <a:p>
            <a:pPr lvl="1"/>
            <a:r>
              <a:rPr lang="en-GB" sz="2000" dirty="0" smtClean="0"/>
              <a:t>evaluates and adjusts the modes of delivery and pedagogical methods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327819"/>
            <a:ext cx="8357786" cy="578036"/>
          </a:xfrm>
        </p:spPr>
        <p:txBody>
          <a:bodyPr/>
          <a:lstStyle/>
          <a:p>
            <a:r>
              <a:rPr lang="en-US" sz="2400" dirty="0"/>
              <a:t>1.3 </a:t>
            </a:r>
            <a:r>
              <a:rPr lang="en-US" sz="2400" dirty="0" smtClean="0"/>
              <a:t>Student-</a:t>
            </a:r>
            <a:r>
              <a:rPr lang="en-US" sz="2400" dirty="0" err="1" smtClean="0"/>
              <a:t>centred</a:t>
            </a:r>
            <a:r>
              <a:rPr lang="en-US" sz="2400" dirty="0" smtClean="0"/>
              <a:t> </a:t>
            </a:r>
            <a:r>
              <a:rPr lang="en-US" sz="2400" dirty="0"/>
              <a:t>learning, teaching and assessment</a:t>
            </a:r>
            <a:endParaRPr lang="hr-HR" sz="2400" dirty="0"/>
          </a:p>
        </p:txBody>
      </p:sp>
      <p:pic>
        <p:nvPicPr>
          <p:cNvPr id="5" name="Picture 4" descr="http://www.kenilworthlearning.co.uk/wp-content/uploads/2014/08/learning-pyrami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045" y="1456553"/>
            <a:ext cx="3161944" cy="2277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8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Assessment criteria and methods, as well as the grading criteria, are </a:t>
            </a:r>
            <a:r>
              <a:rPr lang="en-GB" sz="2400" dirty="0" smtClean="0">
                <a:solidFill>
                  <a:srgbClr val="0070C0"/>
                </a:solidFill>
              </a:rPr>
              <a:t>published in advance</a:t>
            </a:r>
          </a:p>
          <a:p>
            <a:r>
              <a:rPr lang="en-GB" sz="2400" dirty="0" smtClean="0"/>
              <a:t>Assessment is consistent</a:t>
            </a:r>
          </a:p>
          <a:p>
            <a:r>
              <a:rPr lang="en-GB" sz="2400" dirty="0" smtClean="0"/>
              <a:t>Feedback to students (advice to learning process)</a:t>
            </a:r>
          </a:p>
          <a:p>
            <a:r>
              <a:rPr lang="en-GB" sz="2400" dirty="0" smtClean="0"/>
              <a:t>Appeal procedure 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9144000" cy="563562"/>
          </a:xfrm>
        </p:spPr>
        <p:txBody>
          <a:bodyPr/>
          <a:lstStyle/>
          <a:p>
            <a:r>
              <a:rPr lang="en-US" sz="2800" dirty="0"/>
              <a:t>1.3 Student-</a:t>
            </a:r>
            <a:r>
              <a:rPr lang="en-US" sz="2800" dirty="0" err="1"/>
              <a:t>centred</a:t>
            </a:r>
            <a:r>
              <a:rPr lang="en-US" sz="2800" dirty="0"/>
              <a:t> learning, teaching and assessment</a:t>
            </a:r>
            <a:endParaRPr lang="hr-HR" sz="2800" dirty="0"/>
          </a:p>
        </p:txBody>
      </p:sp>
      <p:pic>
        <p:nvPicPr>
          <p:cNvPr id="5" name="Picture 4" descr="Image result for active teacher+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150" y="3102123"/>
            <a:ext cx="4563453" cy="2615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481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 err="1" smtClean="0"/>
              <a:t>Shift</a:t>
            </a:r>
            <a:r>
              <a:rPr lang="hr-HR" sz="2400" dirty="0" smtClean="0"/>
              <a:t> </a:t>
            </a:r>
            <a:r>
              <a:rPr lang="hr-HR" sz="2400" dirty="0"/>
              <a:t>to student-</a:t>
            </a:r>
            <a:r>
              <a:rPr lang="hr-HR" sz="2400" dirty="0" err="1"/>
              <a:t>centred</a:t>
            </a:r>
            <a:r>
              <a:rPr lang="hr-HR" sz="2400" dirty="0"/>
              <a:t> </a:t>
            </a:r>
            <a:r>
              <a:rPr lang="hr-HR" sz="2400" dirty="0" err="1" smtClean="0"/>
              <a:t>learning</a:t>
            </a:r>
            <a:endParaRPr lang="hr-HR" sz="2400" dirty="0" smtClean="0"/>
          </a:p>
          <a:p>
            <a:r>
              <a:rPr lang="hr-HR" sz="2400" dirty="0" smtClean="0"/>
              <a:t>L</a:t>
            </a:r>
            <a:r>
              <a:rPr lang="en-US" sz="2400" dirty="0" err="1" smtClean="0"/>
              <a:t>ack</a:t>
            </a:r>
            <a:r>
              <a:rPr lang="en-US" sz="2400" dirty="0" smtClean="0"/>
              <a:t> </a:t>
            </a:r>
            <a:r>
              <a:rPr lang="en-US" sz="2400" dirty="0"/>
              <a:t>of recognition of the value of student evaluation of teaching, </a:t>
            </a:r>
            <a:r>
              <a:rPr lang="en-US" sz="2400" dirty="0" smtClean="0"/>
              <a:t>independent </a:t>
            </a:r>
            <a:r>
              <a:rPr lang="en-US" sz="2400" dirty="0"/>
              <a:t>learning and the use of </a:t>
            </a:r>
            <a:r>
              <a:rPr lang="hr-HR" sz="2400" dirty="0" smtClean="0"/>
              <a:t>LO</a:t>
            </a:r>
            <a:r>
              <a:rPr lang="en-US" sz="2400" dirty="0" smtClean="0"/>
              <a:t>.</a:t>
            </a:r>
            <a:endParaRPr lang="hr-HR" sz="2400" dirty="0" smtClean="0"/>
          </a:p>
          <a:p>
            <a:endParaRPr lang="hr-HR" sz="2400" dirty="0"/>
          </a:p>
          <a:p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250311" cy="563562"/>
          </a:xfrm>
        </p:spPr>
        <p:txBody>
          <a:bodyPr/>
          <a:lstStyle/>
          <a:p>
            <a:r>
              <a:rPr lang="hr-HR" dirty="0" err="1" smtClean="0"/>
              <a:t>Impact</a:t>
            </a:r>
            <a:r>
              <a:rPr lang="hr-HR" dirty="0" smtClean="0"/>
              <a:t> - </a:t>
            </a:r>
            <a:r>
              <a:rPr lang="hr-HR" dirty="0" err="1" smtClean="0"/>
              <a:t>Modernisation</a:t>
            </a:r>
            <a:r>
              <a:rPr lang="hr-HR" dirty="0" smtClean="0"/>
              <a:t> </a:t>
            </a:r>
            <a:r>
              <a:rPr lang="hr-HR" dirty="0" err="1"/>
              <a:t>of</a:t>
            </a:r>
            <a:r>
              <a:rPr lang="hr-HR" dirty="0"/>
              <a:t> HE</a:t>
            </a:r>
          </a:p>
        </p:txBody>
      </p:sp>
      <p:pic>
        <p:nvPicPr>
          <p:cNvPr id="4" name="Picture 3" descr="http://matchsz.inf.elte.hu/CIEL/ChP_Contemporar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267" y="2542195"/>
            <a:ext cx="5292725" cy="361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67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Consistently apply pre-defined and published regulations covering all phases of the student “life cycle”</a:t>
            </a:r>
          </a:p>
          <a:p>
            <a:r>
              <a:rPr lang="en-GB" sz="2400" dirty="0" smtClean="0"/>
              <a:t>Admission policies, processes and criteria are implemented consistently and transparently</a:t>
            </a:r>
          </a:p>
          <a:p>
            <a:r>
              <a:rPr lang="en-GB" sz="2400" dirty="0" smtClean="0"/>
              <a:t>Processes and tools to collect, monitor and </a:t>
            </a:r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act on information on student progression</a:t>
            </a:r>
            <a:r>
              <a:rPr lang="en-GB" sz="2400" dirty="0" smtClean="0"/>
              <a:t> (ISVU)</a:t>
            </a:r>
          </a:p>
          <a:p>
            <a:r>
              <a:rPr lang="en-GB" sz="2400" dirty="0" smtClean="0"/>
              <a:t>Fair recognition of higher education qualifications, periods of study and prior learning, including the recognition of non-formal and informal learning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9143999" cy="563562"/>
          </a:xfrm>
        </p:spPr>
        <p:txBody>
          <a:bodyPr/>
          <a:lstStyle/>
          <a:p>
            <a:r>
              <a:rPr lang="hr-HR" sz="2400" dirty="0"/>
              <a:t>1.4 Student </a:t>
            </a:r>
            <a:r>
              <a:rPr lang="hr-HR" sz="2400" dirty="0" err="1"/>
              <a:t>admission</a:t>
            </a:r>
            <a:r>
              <a:rPr lang="hr-HR" sz="2400" dirty="0"/>
              <a:t>, </a:t>
            </a:r>
            <a:r>
              <a:rPr lang="hr-HR" sz="2400" dirty="0" err="1"/>
              <a:t>progression</a:t>
            </a:r>
            <a:r>
              <a:rPr lang="hr-HR" sz="2400" dirty="0"/>
              <a:t>, </a:t>
            </a:r>
            <a:r>
              <a:rPr lang="hr-HR" sz="2400" dirty="0" err="1"/>
              <a:t>recognition</a:t>
            </a:r>
            <a:r>
              <a:rPr lang="hr-HR" sz="2400" dirty="0"/>
              <a:t> </a:t>
            </a:r>
            <a:r>
              <a:rPr lang="hr-HR" sz="2400" dirty="0" err="1"/>
              <a:t>and</a:t>
            </a:r>
            <a:r>
              <a:rPr lang="hr-HR" sz="2400" dirty="0"/>
              <a:t> </a:t>
            </a:r>
            <a:r>
              <a:rPr lang="hr-HR" sz="2400" dirty="0" err="1"/>
              <a:t>certification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394481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8485" y="1181438"/>
            <a:ext cx="8779859" cy="501317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/>
              <a:t>Fair and transparent processes for the recruitment and development of staff</a:t>
            </a:r>
          </a:p>
          <a:p>
            <a:pPr marL="0" indent="0">
              <a:buNone/>
            </a:pPr>
            <a:r>
              <a:rPr lang="en-GB" sz="2800" dirty="0" smtClean="0"/>
              <a:t> </a:t>
            </a:r>
          </a:p>
          <a:p>
            <a:r>
              <a:rPr lang="en-GB" sz="2800" dirty="0" smtClean="0"/>
              <a:t>Assure the competence</a:t>
            </a:r>
            <a:r>
              <a:rPr lang="hr-HR" sz="2800" dirty="0" smtClean="0"/>
              <a:t>s</a:t>
            </a:r>
            <a:r>
              <a:rPr lang="en-GB" sz="2800" dirty="0" smtClean="0"/>
              <a:t> of teachers</a:t>
            </a:r>
          </a:p>
          <a:p>
            <a:pPr marL="0" indent="0">
              <a:buNone/>
            </a:pPr>
            <a:r>
              <a:rPr lang="en-GB" sz="2800" dirty="0" smtClean="0"/>
              <a:t>    </a:t>
            </a:r>
          </a:p>
          <a:p>
            <a:endParaRPr lang="en-GB" sz="800" dirty="0" smtClean="0"/>
          </a:p>
          <a:p>
            <a:r>
              <a:rPr lang="en-GB" sz="2800" dirty="0" smtClean="0"/>
              <a:t>Provide a supportive environment</a:t>
            </a:r>
          </a:p>
          <a:p>
            <a:pPr lvl="1"/>
            <a:r>
              <a:rPr lang="en-GB" sz="2400" dirty="0" smtClean="0">
                <a:solidFill>
                  <a:srgbClr val="0070C0"/>
                </a:solidFill>
              </a:rPr>
              <a:t>offer opportunities </a:t>
            </a:r>
            <a:r>
              <a:rPr lang="en-GB" sz="2400" dirty="0" smtClean="0"/>
              <a:t>for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smtClean="0"/>
              <a:t>and promote the </a:t>
            </a:r>
            <a:r>
              <a:rPr lang="en-GB" sz="2400" dirty="0" smtClean="0">
                <a:solidFill>
                  <a:srgbClr val="0070C0"/>
                </a:solidFill>
              </a:rPr>
              <a:t>continuous </a:t>
            </a:r>
            <a:r>
              <a:rPr lang="en-GB" sz="2400" dirty="0" smtClean="0"/>
              <a:t>professional </a:t>
            </a:r>
            <a:r>
              <a:rPr lang="en-GB" sz="2400" dirty="0" smtClean="0">
                <a:solidFill>
                  <a:srgbClr val="0070C0"/>
                </a:solidFill>
              </a:rPr>
              <a:t>development of TS</a:t>
            </a:r>
          </a:p>
          <a:p>
            <a:pPr lvl="1"/>
            <a:r>
              <a:rPr lang="en-GB" sz="2400" dirty="0" smtClean="0"/>
              <a:t>encourage </a:t>
            </a:r>
            <a:r>
              <a:rPr lang="en-GB" sz="2400" dirty="0" smtClean="0">
                <a:solidFill>
                  <a:srgbClr val="0070C0"/>
                </a:solidFill>
              </a:rPr>
              <a:t>innovation in teaching methods </a:t>
            </a:r>
            <a:r>
              <a:rPr lang="en-GB" sz="2400" dirty="0" smtClean="0"/>
              <a:t>and the use of new technologies</a:t>
            </a:r>
          </a:p>
          <a:p>
            <a:pPr marL="457200" lvl="1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1.5 </a:t>
            </a:r>
            <a:r>
              <a:rPr lang="en-GB" dirty="0" smtClean="0"/>
              <a:t>Teaching staff</a:t>
            </a:r>
            <a:endParaRPr lang="en-GB" dirty="0"/>
          </a:p>
        </p:txBody>
      </p:sp>
      <p:pic>
        <p:nvPicPr>
          <p:cNvPr id="5" name="Picture 4" descr="http://www.corwin.com/upm-data/product/27105_Nash_Active_Teacher_72ppiRGB_150pixw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094" y="1640542"/>
            <a:ext cx="2133600" cy="2653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021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95" y="1048871"/>
            <a:ext cx="8966971" cy="505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0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sz="2200" dirty="0" smtClean="0"/>
              <a:t>HEIs are </a:t>
            </a:r>
            <a:r>
              <a:rPr lang="en-GB" sz="2200" dirty="0" smtClean="0">
                <a:solidFill>
                  <a:srgbClr val="0070C0"/>
                </a:solidFill>
              </a:rPr>
              <a:t>encouraged</a:t>
            </a:r>
            <a:r>
              <a:rPr lang="en-GB" sz="2200" dirty="0" smtClean="0"/>
              <a:t> </a:t>
            </a:r>
            <a:r>
              <a:rPr lang="en-GB" sz="2200" dirty="0" smtClean="0">
                <a:solidFill>
                  <a:srgbClr val="0070C0"/>
                </a:solidFill>
              </a:rPr>
              <a:t>to strengthen </a:t>
            </a:r>
            <a:r>
              <a:rPr lang="en-GB" sz="2200" dirty="0" smtClean="0"/>
              <a:t>professional and </a:t>
            </a:r>
            <a:r>
              <a:rPr lang="en-GB" sz="2200" dirty="0" smtClean="0">
                <a:solidFill>
                  <a:srgbClr val="0070C0"/>
                </a:solidFill>
              </a:rPr>
              <a:t>pedagogical training of teachers </a:t>
            </a:r>
            <a:r>
              <a:rPr lang="en-GB" sz="2200" dirty="0" smtClean="0"/>
              <a:t>and the use of </a:t>
            </a:r>
            <a:r>
              <a:rPr lang="en-GB" sz="2200" dirty="0" smtClean="0">
                <a:solidFill>
                  <a:srgbClr val="E21D24"/>
                </a:solidFill>
              </a:rPr>
              <a:t>innovative teaching methods </a:t>
            </a:r>
            <a:r>
              <a:rPr lang="en-GB" sz="2200" dirty="0" smtClean="0"/>
              <a:t>(e.g. University of Rijeka Centre for Teacher Education, University of Zagreb Centre for Enhancement of Teaching; by 2020, all teachers should undergo certified pedagogical training).</a:t>
            </a:r>
          </a:p>
          <a:p>
            <a:pPr algn="just"/>
            <a:r>
              <a:rPr lang="en-GB" sz="2200" dirty="0" smtClean="0"/>
              <a:t>Key responsibility of academic staff to ensure they are qualified and able to teach well </a:t>
            </a:r>
          </a:p>
          <a:p>
            <a:pPr algn="just"/>
            <a:r>
              <a:rPr lang="en-GB" sz="2200" dirty="0" smtClean="0"/>
              <a:t>HEIs are encouraged to collect feedback on the quality of teaching (introducing student surveys to monitor the quality of teaching, peer review, self-reflection)</a:t>
            </a:r>
          </a:p>
          <a:p>
            <a:pPr lvl="0" algn="just"/>
            <a:r>
              <a:rPr lang="en-GB" sz="2200" dirty="0" smtClean="0"/>
              <a:t>Heads of HEIs – recognise and reward TS (professor emeritus, commendations, centres of excellence in education…)</a:t>
            </a:r>
            <a:endParaRPr lang="en-GB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Impact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143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Adequate funding </a:t>
            </a:r>
          </a:p>
          <a:p>
            <a:r>
              <a:rPr lang="en-GB" dirty="0" smtClean="0"/>
              <a:t>Range of resources to assist student learning</a:t>
            </a:r>
          </a:p>
          <a:p>
            <a:pPr lvl="1"/>
            <a:r>
              <a:rPr lang="en-GB" dirty="0" smtClean="0"/>
              <a:t>physical resources	</a:t>
            </a:r>
          </a:p>
          <a:p>
            <a:pPr lvl="1"/>
            <a:r>
              <a:rPr lang="en-GB" dirty="0" smtClean="0"/>
              <a:t>human support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8793622" cy="563562"/>
          </a:xfrm>
        </p:spPr>
        <p:txBody>
          <a:bodyPr/>
          <a:lstStyle/>
          <a:p>
            <a:r>
              <a:rPr lang="en-US" dirty="0"/>
              <a:t>1.6 Learning resources and student support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5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Collect, analyse and use relevant information for the effective management of their programmes and other activities</a:t>
            </a:r>
          </a:p>
          <a:p>
            <a:pPr marL="0" indent="0">
              <a:buNone/>
            </a:pPr>
            <a:r>
              <a:rPr lang="hr-HR" sz="2800" dirty="0" smtClean="0"/>
              <a:t>                                                                     </a:t>
            </a:r>
          </a:p>
          <a:p>
            <a:pPr lvl="1"/>
            <a:r>
              <a:rPr lang="en-GB" sz="2400" dirty="0" smtClean="0"/>
              <a:t>Key performance indicators</a:t>
            </a:r>
          </a:p>
          <a:p>
            <a:pPr lvl="1"/>
            <a:r>
              <a:rPr lang="en-GB" sz="2400" dirty="0" smtClean="0"/>
              <a:t>Profile of the student population</a:t>
            </a:r>
          </a:p>
          <a:p>
            <a:pPr lvl="1"/>
            <a:r>
              <a:rPr lang="en-GB" sz="2400" dirty="0" smtClean="0"/>
              <a:t>Student progression, success and drop-out rates</a:t>
            </a:r>
          </a:p>
          <a:p>
            <a:pPr lvl="1"/>
            <a:r>
              <a:rPr lang="en-GB" sz="2400" dirty="0" smtClean="0"/>
              <a:t>Student satisfaction with study programmes</a:t>
            </a:r>
          </a:p>
          <a:p>
            <a:pPr lvl="1"/>
            <a:r>
              <a:rPr lang="en-GB" sz="2400" dirty="0" smtClean="0"/>
              <a:t>Learning resources and student support available</a:t>
            </a:r>
          </a:p>
          <a:p>
            <a:pPr lvl="1"/>
            <a:r>
              <a:rPr lang="en-GB" sz="2400" dirty="0" smtClean="0"/>
              <a:t>Career paths of graduates 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7" y="327819"/>
            <a:ext cx="7626325" cy="563562"/>
          </a:xfrm>
        </p:spPr>
        <p:txBody>
          <a:bodyPr/>
          <a:lstStyle/>
          <a:p>
            <a:r>
              <a:rPr lang="hr-HR" dirty="0"/>
              <a:t>1.7 </a:t>
            </a:r>
            <a:r>
              <a:rPr lang="en-GB" dirty="0" smtClean="0"/>
              <a:t>Information management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048" y="2624627"/>
            <a:ext cx="10287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Publish information about their activities &amp; programmes (clear, accurate, objective, up-to date and readily accessible)</a:t>
            </a:r>
          </a:p>
          <a:p>
            <a:pPr lvl="1"/>
            <a:r>
              <a:rPr lang="en-GB" sz="2400" dirty="0" smtClean="0"/>
              <a:t>Programmes</a:t>
            </a:r>
          </a:p>
          <a:p>
            <a:pPr lvl="1"/>
            <a:r>
              <a:rPr lang="en-GB" sz="2400" dirty="0" smtClean="0"/>
              <a:t>Selection criteria </a:t>
            </a:r>
          </a:p>
          <a:p>
            <a:pPr lvl="1"/>
            <a:r>
              <a:rPr lang="en-GB" sz="2400" dirty="0" smtClean="0"/>
              <a:t>Intended LO of study programmes</a:t>
            </a:r>
          </a:p>
          <a:p>
            <a:pPr lvl="1"/>
            <a:r>
              <a:rPr lang="en-GB" sz="2400" dirty="0" smtClean="0"/>
              <a:t>Qualifications awarded </a:t>
            </a:r>
          </a:p>
          <a:p>
            <a:pPr lvl="1"/>
            <a:r>
              <a:rPr lang="en-GB" sz="2400" dirty="0" smtClean="0"/>
              <a:t>Teaching, learning and assessment procedures used </a:t>
            </a:r>
          </a:p>
          <a:p>
            <a:pPr lvl="1"/>
            <a:r>
              <a:rPr lang="en-GB" sz="2400" dirty="0" smtClean="0"/>
              <a:t>Pass rates and learning opportunities available to students, as well as information on graduate employment</a:t>
            </a:r>
            <a:r>
              <a:rPr lang="en-US" sz="2400" dirty="0" smtClean="0"/>
              <a:t>.</a:t>
            </a:r>
            <a:endParaRPr lang="hr-H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1.8 </a:t>
            </a:r>
            <a:r>
              <a:rPr lang="en-GB" dirty="0" smtClean="0"/>
              <a:t>Public information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38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Monitor</a:t>
            </a:r>
            <a:r>
              <a:rPr lang="hr-HR" sz="2800" dirty="0" smtClean="0"/>
              <a:t>ing</a:t>
            </a:r>
            <a:r>
              <a:rPr lang="en-GB" sz="2800" dirty="0" smtClean="0"/>
              <a:t> and periodical review </a:t>
            </a:r>
            <a:r>
              <a:rPr lang="hr-HR" sz="2800" dirty="0" err="1" smtClean="0"/>
              <a:t>of</a:t>
            </a:r>
            <a:r>
              <a:rPr lang="hr-HR" sz="2800" dirty="0" smtClean="0"/>
              <a:t> </a:t>
            </a:r>
            <a:r>
              <a:rPr lang="en-GB" sz="2800" dirty="0" smtClean="0"/>
              <a:t>programmes - lead</a:t>
            </a:r>
            <a:r>
              <a:rPr lang="hr-HR" sz="2800" dirty="0" smtClean="0"/>
              <a:t>s</a:t>
            </a:r>
            <a:r>
              <a:rPr lang="en-GB" sz="2800" dirty="0" smtClean="0"/>
              <a:t> to continuous improvement of programme</a:t>
            </a:r>
            <a:r>
              <a:rPr lang="hr-HR" sz="2800" dirty="0" smtClean="0"/>
              <a:t>s</a:t>
            </a:r>
            <a:endParaRPr lang="en-GB" sz="2800" dirty="0" smtClean="0"/>
          </a:p>
          <a:p>
            <a:pPr lvl="1"/>
            <a:r>
              <a:rPr lang="en-GB" sz="2000" dirty="0" smtClean="0"/>
              <a:t>The content of the programme </a:t>
            </a:r>
            <a:r>
              <a:rPr lang="hr-HR" sz="2000" dirty="0" err="1" smtClean="0"/>
              <a:t>includes</a:t>
            </a:r>
            <a:r>
              <a:rPr lang="en-GB" sz="2000" dirty="0" smtClean="0"/>
              <a:t> the latest research in the given discipline</a:t>
            </a:r>
            <a:r>
              <a:rPr lang="hr-HR" sz="2000" dirty="0" smtClean="0"/>
              <a:t>,</a:t>
            </a:r>
            <a:r>
              <a:rPr lang="en-GB" sz="2000" dirty="0" smtClean="0"/>
              <a:t> thus ensuring that the programme is up</a:t>
            </a:r>
            <a:r>
              <a:rPr lang="hr-HR" sz="2000" dirty="0" smtClean="0"/>
              <a:t>-</a:t>
            </a:r>
            <a:r>
              <a:rPr lang="en-GB" sz="2000" dirty="0" smtClean="0"/>
              <a:t>t</a:t>
            </a:r>
            <a:r>
              <a:rPr lang="hr-HR" sz="2000" dirty="0" smtClean="0"/>
              <a:t>o-</a:t>
            </a:r>
            <a:r>
              <a:rPr lang="en-GB" sz="2000" dirty="0" smtClean="0"/>
              <a:t>date</a:t>
            </a:r>
            <a:endParaRPr lang="hr-HR" sz="2000" dirty="0" smtClean="0"/>
          </a:p>
          <a:p>
            <a:pPr lvl="1"/>
            <a:r>
              <a:rPr lang="en-GB" sz="2000" dirty="0" smtClean="0"/>
              <a:t>The changing needs of society</a:t>
            </a:r>
            <a:endParaRPr lang="hr-HR" sz="2000" dirty="0" smtClean="0"/>
          </a:p>
          <a:p>
            <a:pPr lvl="1"/>
            <a:r>
              <a:rPr lang="en-GB" sz="2000" dirty="0" smtClean="0"/>
              <a:t>The students’ workload, progression and completion</a:t>
            </a:r>
            <a:r>
              <a:rPr lang="hr-HR" sz="2000" dirty="0" smtClean="0"/>
              <a:t> </a:t>
            </a:r>
            <a:r>
              <a:rPr lang="hr-HR" sz="2000" dirty="0" err="1" smtClean="0"/>
              <a:t>rates</a:t>
            </a:r>
            <a:endParaRPr lang="hr-HR" sz="2000" dirty="0" smtClean="0"/>
          </a:p>
          <a:p>
            <a:pPr lvl="1"/>
            <a:r>
              <a:rPr lang="en-GB" sz="2000" dirty="0" smtClean="0"/>
              <a:t>The effectiveness of </a:t>
            </a:r>
            <a:r>
              <a:rPr lang="hr-HR" sz="2000" dirty="0" smtClean="0"/>
              <a:t>student </a:t>
            </a:r>
            <a:r>
              <a:rPr lang="hr-HR" sz="2000" dirty="0" err="1" smtClean="0"/>
              <a:t>assessment</a:t>
            </a:r>
            <a:r>
              <a:rPr lang="hr-HR" sz="2000" dirty="0" smtClean="0"/>
              <a:t> </a:t>
            </a:r>
            <a:r>
              <a:rPr lang="en-GB" sz="2000" dirty="0" smtClean="0"/>
              <a:t>procedures</a:t>
            </a:r>
            <a:endParaRPr lang="hr-HR" sz="2000" dirty="0" smtClean="0"/>
          </a:p>
          <a:p>
            <a:pPr lvl="1"/>
            <a:r>
              <a:rPr lang="en-GB" sz="2000" dirty="0" smtClean="0"/>
              <a:t>The student expectations, needs and satisfaction in relation to the programme</a:t>
            </a:r>
            <a:endParaRPr lang="hr-HR" sz="2000" dirty="0" smtClean="0"/>
          </a:p>
          <a:p>
            <a:pPr lvl="1"/>
            <a:r>
              <a:rPr lang="en-GB" sz="2000" dirty="0" smtClean="0"/>
              <a:t>The learning environment and support services</a:t>
            </a:r>
            <a:r>
              <a:rPr lang="hr-HR" sz="2000" dirty="0" smtClean="0"/>
              <a:t>,</a:t>
            </a:r>
            <a:r>
              <a:rPr lang="en-GB" sz="2000" dirty="0" smtClean="0"/>
              <a:t> and their fitness for     purpose for the programme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7819"/>
            <a:ext cx="9144000" cy="563562"/>
          </a:xfrm>
        </p:spPr>
        <p:txBody>
          <a:bodyPr/>
          <a:lstStyle/>
          <a:p>
            <a:r>
              <a:rPr lang="en-US" sz="2400" dirty="0"/>
              <a:t>1.9 On-going monitoring and periodic review of </a:t>
            </a:r>
            <a:r>
              <a:rPr lang="en-US" sz="2400" dirty="0" err="1"/>
              <a:t>programmes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1810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first </a:t>
            </a:r>
            <a:r>
              <a:rPr lang="hr-HR" dirty="0" err="1" smtClean="0"/>
              <a:t>evaluation</a:t>
            </a:r>
            <a:r>
              <a:rPr lang="hr-HR" dirty="0" smtClean="0"/>
              <a:t> </a:t>
            </a:r>
            <a:r>
              <a:rPr lang="en-GB" dirty="0" smtClean="0"/>
              <a:t>cycle in Croatia encouraged the establishment of alumni clubs and the involvement of alumni, students and other stakeholders in the development of study programmes</a:t>
            </a:r>
          </a:p>
          <a:p>
            <a:r>
              <a:rPr lang="en-GB" dirty="0" smtClean="0"/>
              <a:t>Tracking the changes</a:t>
            </a:r>
          </a:p>
          <a:p>
            <a:r>
              <a:rPr lang="hr-HR" dirty="0" err="1" smtClean="0"/>
              <a:t>Approx</a:t>
            </a:r>
            <a:r>
              <a:rPr lang="hr-HR" dirty="0" smtClean="0"/>
              <a:t>. </a:t>
            </a:r>
            <a:r>
              <a:rPr lang="en-GB" dirty="0" smtClean="0"/>
              <a:t>20 study programmes </a:t>
            </a:r>
            <a:r>
              <a:rPr lang="hr-HR" dirty="0" err="1" smtClean="0"/>
              <a:t>shut</a:t>
            </a:r>
            <a:r>
              <a:rPr lang="hr-HR" dirty="0" smtClean="0"/>
              <a:t> </a:t>
            </a:r>
            <a:r>
              <a:rPr lang="hr-HR" dirty="0" err="1" smtClean="0"/>
              <a:t>down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Impact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6101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59821" y="1181438"/>
            <a:ext cx="9203821" cy="4944726"/>
          </a:xfrm>
        </p:spPr>
        <p:txBody>
          <a:bodyPr/>
          <a:lstStyle/>
          <a:p>
            <a:r>
              <a:rPr lang="en-GB" sz="2600" dirty="0" smtClean="0"/>
              <a:t>HEIs should undergo external quality assurance</a:t>
            </a:r>
            <a:r>
              <a:rPr lang="hr-HR" sz="2600" dirty="0" smtClean="0"/>
              <a:t>, </a:t>
            </a:r>
            <a:r>
              <a:rPr lang="en-GB" sz="2600" dirty="0" smtClean="0"/>
              <a:t>in line with the ESG</a:t>
            </a:r>
            <a:r>
              <a:rPr lang="hr-HR" sz="2600" dirty="0" smtClean="0"/>
              <a:t>,</a:t>
            </a:r>
            <a:r>
              <a:rPr lang="en-GB" sz="2600" dirty="0" smtClean="0"/>
              <a:t> on a cyclical basis.</a:t>
            </a:r>
          </a:p>
          <a:p>
            <a:r>
              <a:rPr lang="en-GB" sz="2600" dirty="0" smtClean="0"/>
              <a:t>External QA can verify the effectiveness of institutions’ internal QA</a:t>
            </a:r>
          </a:p>
          <a:p>
            <a:r>
              <a:rPr lang="en-GB" sz="2600" dirty="0" smtClean="0"/>
              <a:t>Act as a catalyst for improvement</a:t>
            </a:r>
          </a:p>
          <a:p>
            <a:r>
              <a:rPr lang="en-GB" sz="2600" dirty="0" smtClean="0"/>
              <a:t>Offer new perspectives</a:t>
            </a:r>
          </a:p>
          <a:p>
            <a:r>
              <a:rPr lang="en-GB" sz="2600" dirty="0" smtClean="0"/>
              <a:t>Requirements of the legislative framework</a:t>
            </a:r>
            <a:endParaRPr lang="hr-HR" sz="2600" dirty="0" smtClean="0"/>
          </a:p>
          <a:p>
            <a:pPr marL="0" indent="0">
              <a:buNone/>
            </a:pPr>
            <a:r>
              <a:rPr lang="hr-HR" sz="2600" dirty="0" smtClean="0"/>
              <a:t>  </a:t>
            </a:r>
            <a:r>
              <a:rPr lang="en-GB" sz="2600" dirty="0" smtClean="0"/>
              <a:t> in which they operate</a:t>
            </a:r>
            <a:r>
              <a:rPr lang="hr-HR" sz="2600" dirty="0" smtClean="0"/>
              <a:t> </a:t>
            </a:r>
            <a:r>
              <a:rPr lang="en-GB" sz="2600" dirty="0" smtClean="0"/>
              <a:t>continuous process</a:t>
            </a:r>
          </a:p>
          <a:p>
            <a:r>
              <a:rPr lang="en-GB" sz="2600" dirty="0" smtClean="0"/>
              <a:t>Take into consideration the progress from last external QA</a:t>
            </a:r>
            <a:endParaRPr lang="en-GB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754512" cy="563562"/>
          </a:xfrm>
        </p:spPr>
        <p:txBody>
          <a:bodyPr/>
          <a:lstStyle/>
          <a:p>
            <a:r>
              <a:rPr lang="en-GB" dirty="0" smtClean="0"/>
              <a:t>1.10 Cyclical external QA</a:t>
            </a:r>
            <a:endParaRPr lang="en-GB" dirty="0"/>
          </a:p>
        </p:txBody>
      </p:sp>
      <p:pic>
        <p:nvPicPr>
          <p:cNvPr id="5" name="Picture 4" descr="Slikovni rezultat za evaluation+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2500313"/>
            <a:ext cx="2228849" cy="1943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89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273326"/>
            <a:ext cx="9144001" cy="4965107"/>
          </a:xfrm>
        </p:spPr>
        <p:txBody>
          <a:bodyPr/>
          <a:lstStyle/>
          <a:p>
            <a:r>
              <a:rPr lang="en-GB" sz="2400" dirty="0" smtClean="0"/>
              <a:t>Synthesis of re-accreditations </a:t>
            </a:r>
            <a:r>
              <a:rPr lang="en-GB" sz="2400" dirty="0"/>
              <a:t>carried out (</a:t>
            </a:r>
            <a:r>
              <a:rPr lang="en-GB" sz="2400" dirty="0" smtClean="0"/>
              <a:t>economic field, technical field, biotechnical field, social sciences and humanities; synthesis for other fields and overall five-year cycle still underway)</a:t>
            </a:r>
          </a:p>
          <a:p>
            <a:pPr marL="0" indent="0">
              <a:buNone/>
            </a:pPr>
            <a:endParaRPr lang="en-GB" sz="1100" dirty="0" smtClean="0"/>
          </a:p>
          <a:p>
            <a:pPr marL="361950" lvl="0" indent="0">
              <a:buNone/>
            </a:pPr>
            <a:r>
              <a:rPr lang="en-GB" sz="1100" dirty="0" smtClean="0">
                <a:hlinkClick r:id="rId2"/>
              </a:rPr>
              <a:t>https://www.azvo.hr/images/stories/vrednovanja/Sinteza_2010_2011.pdf</a:t>
            </a:r>
            <a:r>
              <a:rPr lang="en-GB" sz="1100" dirty="0" smtClean="0"/>
              <a:t> </a:t>
            </a:r>
          </a:p>
          <a:p>
            <a:pPr marL="361950" lvl="0" indent="0">
              <a:buNone/>
            </a:pPr>
            <a:r>
              <a:rPr lang="en-GB" sz="1100" dirty="0" smtClean="0">
                <a:hlinkClick r:id="rId3"/>
              </a:rPr>
              <a:t>https://www.azvo.hr/images/stories/vrednovanja/Sinteza_2011_2012.pdf</a:t>
            </a:r>
            <a:endParaRPr lang="en-GB" sz="1100" dirty="0" smtClean="0"/>
          </a:p>
          <a:p>
            <a:pPr marL="361950" lvl="0" indent="0">
              <a:buNone/>
            </a:pPr>
            <a:r>
              <a:rPr lang="en-GB" sz="1100" dirty="0" smtClean="0">
                <a:hlinkClick r:id="rId4"/>
              </a:rPr>
              <a:t>https://www.azvo.hr/images/stories/Akreditacija/sinteza_biotehni%C4%8Dko_podru%C4%8Dje_2012_2013.pdf</a:t>
            </a:r>
            <a:r>
              <a:rPr lang="en-GB" sz="1100" dirty="0" smtClean="0"/>
              <a:t> </a:t>
            </a:r>
          </a:p>
          <a:p>
            <a:pPr marL="361950" lvl="0" indent="0">
              <a:buNone/>
            </a:pPr>
            <a:r>
              <a:rPr lang="en-GB" sz="1100" dirty="0" smtClean="0">
                <a:hlinkClick r:id="rId5"/>
              </a:rPr>
              <a:t>https://www.azvo.hr/images/stories/Akreditacija/2013-2014/sinteza%20dru%C5%A1tveno%20i%20humanisti%C4%8Dko%20podru%C4%8Dje%20	20	13_2014.pdf</a:t>
            </a:r>
            <a:r>
              <a:rPr lang="en-GB" sz="1100" dirty="0" smtClean="0"/>
              <a:t> 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Meta-evaluation of audits</a:t>
            </a:r>
            <a:r>
              <a:rPr lang="hr-HR" sz="2400" dirty="0" smtClean="0"/>
              <a:t> </a:t>
            </a:r>
            <a:r>
              <a:rPr lang="en-GB" sz="2400" dirty="0" smtClean="0"/>
              <a:t>carried </a:t>
            </a:r>
            <a:r>
              <a:rPr lang="en-GB" sz="2400" dirty="0"/>
              <a:t>out </a:t>
            </a:r>
            <a:endParaRPr lang="en-GB" sz="2400" dirty="0" smtClean="0"/>
          </a:p>
          <a:p>
            <a:pPr marL="361950" indent="0">
              <a:buNone/>
            </a:pPr>
            <a:r>
              <a:rPr lang="en-GB" sz="1100" dirty="0" smtClean="0">
                <a:hlinkClick r:id="rId6"/>
              </a:rPr>
              <a:t>https://www.azvo.hr/hr/vrednovanja/postupci-vrednovanja-u-visokom-obrazovanju/audit-visokih-ucilista/metaevaluacija</a:t>
            </a:r>
            <a:endParaRPr lang="en-GB" sz="1100" dirty="0" smtClean="0"/>
          </a:p>
          <a:p>
            <a:pPr marL="0" indent="0">
              <a:buNone/>
            </a:pPr>
            <a:r>
              <a:rPr lang="en-GB" sz="1100" dirty="0" smtClean="0"/>
              <a:t> </a:t>
            </a:r>
          </a:p>
          <a:p>
            <a:endParaRPr lang="hr-HR" sz="1100" dirty="0" smtClean="0"/>
          </a:p>
          <a:p>
            <a:pPr marL="0" indent="0">
              <a:buNone/>
            </a:pPr>
            <a:endParaRPr lang="hr-HR" sz="1600" dirty="0"/>
          </a:p>
          <a:p>
            <a:pPr marL="0" indent="0">
              <a:buNone/>
            </a:pPr>
            <a:endParaRPr lang="hr-HR" sz="1600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 dirty="0" err="1" smtClean="0"/>
              <a:t>Impact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64935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Synthesis of the first cycle</a:t>
            </a:r>
            <a:r>
              <a:rPr lang="hr-HR" dirty="0" smtClean="0"/>
              <a:t> -</a:t>
            </a:r>
            <a:r>
              <a:rPr lang="en-GB" dirty="0" smtClean="0"/>
              <a:t> findings </a:t>
            </a:r>
          </a:p>
          <a:p>
            <a:r>
              <a:rPr lang="en-GB" dirty="0" smtClean="0"/>
              <a:t>3 HEIs closed</a:t>
            </a:r>
          </a:p>
          <a:p>
            <a:r>
              <a:rPr lang="hr-HR" dirty="0" err="1" smtClean="0"/>
              <a:t>Approx</a:t>
            </a:r>
            <a:r>
              <a:rPr lang="hr-HR" dirty="0" smtClean="0"/>
              <a:t>.</a:t>
            </a:r>
            <a:r>
              <a:rPr lang="en-GB" dirty="0" smtClean="0"/>
              <a:t> 20 programmes </a:t>
            </a:r>
            <a:r>
              <a:rPr lang="hr-HR" dirty="0" err="1" smtClean="0"/>
              <a:t>shut</a:t>
            </a:r>
            <a:r>
              <a:rPr lang="hr-HR" dirty="0" smtClean="0"/>
              <a:t> </a:t>
            </a:r>
            <a:r>
              <a:rPr lang="hr-HR" dirty="0" err="1" smtClean="0"/>
              <a:t>down</a:t>
            </a:r>
            <a:endParaRPr lang="en-GB" dirty="0" smtClean="0"/>
          </a:p>
          <a:p>
            <a:r>
              <a:rPr lang="en-GB" dirty="0" smtClean="0"/>
              <a:t>Visibility of Croatian HEA (working together)</a:t>
            </a:r>
          </a:p>
          <a:p>
            <a:r>
              <a:rPr lang="en-GB" dirty="0" smtClean="0"/>
              <a:t>Enhancement &amp; cha</a:t>
            </a:r>
            <a:r>
              <a:rPr lang="hr-HR" dirty="0" smtClean="0"/>
              <a:t>l</a:t>
            </a:r>
            <a:r>
              <a:rPr lang="en-GB" dirty="0" err="1" smtClean="0"/>
              <a:t>lenges</a:t>
            </a:r>
            <a:endParaRPr lang="hr-HR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Impact</a:t>
            </a:r>
            <a:endParaRPr lang="hr-HR" dirty="0"/>
          </a:p>
        </p:txBody>
      </p:sp>
      <p:pic>
        <p:nvPicPr>
          <p:cNvPr id="4" name="Picture 3" descr="http://2.bp.blogspot.com/-cjzfFOk27-U/T-xdEYkjcnI/AAAAAAAAAGg/iuKDFLsT660/s1600/evaluation-L1-fl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4" y="3857307"/>
            <a:ext cx="1762125" cy="16008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44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168" y="327819"/>
            <a:ext cx="7207582" cy="563562"/>
          </a:xfrm>
        </p:spPr>
        <p:txBody>
          <a:bodyPr/>
          <a:lstStyle/>
          <a:p>
            <a:pPr algn="ctr"/>
            <a:r>
              <a:rPr lang="en-US" noProof="0" dirty="0" smtClean="0"/>
              <a:t>Thank you </a:t>
            </a:r>
            <a:r>
              <a:rPr lang="hr-HR" noProof="0" dirty="0" smtClean="0"/>
              <a:t> </a:t>
            </a:r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0" y="2671762"/>
            <a:ext cx="3568868" cy="33004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9530" y="1381125"/>
            <a:ext cx="159067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0" b="1" dirty="0" smtClean="0">
                <a:ln w="12700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?</a:t>
            </a:r>
            <a:endParaRPr lang="hr-HR" sz="11000" b="1" dirty="0">
              <a:ln w="12700" cmpd="sng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56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ija_ENG">
  <a:themeElements>
    <a:clrScheme name="moje_boje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S101875486">
  <a:themeElements>
    <a:clrScheme name="moje_boje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S101875486">
  <a:themeElements>
    <a:clrScheme name="moje_boje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TS101875486">
  <a:themeElements>
    <a:clrScheme name="moje_boje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zvo hr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azvo hr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azvo hr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azvo hr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azvo hr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azvo hr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76E7517-0EE9-49CF-990D-9186DC27E5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Prezentacija_ENG</Template>
  <TotalTime>2440</TotalTime>
  <Words>1767</Words>
  <Application>Microsoft Office PowerPoint</Application>
  <PresentationFormat>On-screen Show (4:3)</PresentationFormat>
  <Paragraphs>290</Paragraphs>
  <Slides>38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Prezentacija_ENG</vt:lpstr>
      <vt:lpstr>1_TS101875486</vt:lpstr>
      <vt:lpstr>TS101875486</vt:lpstr>
      <vt:lpstr>2_TS101875486</vt:lpstr>
      <vt:lpstr>Worksheet</vt:lpstr>
      <vt:lpstr>PowerPoint Presentation</vt:lpstr>
      <vt:lpstr>Summary</vt:lpstr>
      <vt:lpstr>EHEA</vt:lpstr>
      <vt:lpstr>ESG – Purposes</vt:lpstr>
      <vt:lpstr>ESG – basic principles </vt:lpstr>
      <vt:lpstr>Croatian QA Agency  (ASHE) – externally evaluated</vt:lpstr>
      <vt:lpstr>Activities</vt:lpstr>
      <vt:lpstr>QA role</vt:lpstr>
      <vt:lpstr>ESG</vt:lpstr>
      <vt:lpstr>ESG – part I</vt:lpstr>
      <vt:lpstr>ESG – part II</vt:lpstr>
      <vt:lpstr>ESG 2.1. Consideration of internal QA </vt:lpstr>
      <vt:lpstr>ESG 2.3. Implementing processes</vt:lpstr>
      <vt:lpstr>1.1 Policy for quality assurance</vt:lpstr>
      <vt:lpstr>EHEA impacts</vt:lpstr>
      <vt:lpstr>Common practice - RC</vt:lpstr>
      <vt:lpstr>QA indicators at public universities, 2015</vt:lpstr>
      <vt:lpstr>1.2 Design and approval of programmes</vt:lpstr>
      <vt:lpstr>Impact</vt:lpstr>
      <vt:lpstr>Type of study programmes</vt:lpstr>
      <vt:lpstr>Professional study programmes</vt:lpstr>
      <vt:lpstr>University study programmes</vt:lpstr>
      <vt:lpstr>1.3 Student-centred learning, teaching and assessment</vt:lpstr>
      <vt:lpstr>1.3 Student-centred learning, teaching and assessment</vt:lpstr>
      <vt:lpstr>Impact - Modernisation of HE</vt:lpstr>
      <vt:lpstr>1.4 Student admission, progression, recognition and certification</vt:lpstr>
      <vt:lpstr>1.5 Teaching staff</vt:lpstr>
      <vt:lpstr>PowerPoint Presentation</vt:lpstr>
      <vt:lpstr>Impact</vt:lpstr>
      <vt:lpstr>1.6 Learning resources and student support</vt:lpstr>
      <vt:lpstr>1.7 Information management</vt:lpstr>
      <vt:lpstr>1.8 Public information</vt:lpstr>
      <vt:lpstr>1.9 On-going monitoring and periodic review of programmes</vt:lpstr>
      <vt:lpstr>Impact</vt:lpstr>
      <vt:lpstr>1.10 Cyclical external QA</vt:lpstr>
      <vt:lpstr>Impact</vt:lpstr>
      <vt:lpstr>Impact</vt:lpstr>
      <vt:lpstr>Thank you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 Luketić</dc:creator>
  <cp:lastModifiedBy>korisnik</cp:lastModifiedBy>
  <cp:revision>311</cp:revision>
  <dcterms:created xsi:type="dcterms:W3CDTF">2013-03-13T10:32:46Z</dcterms:created>
  <dcterms:modified xsi:type="dcterms:W3CDTF">2016-02-22T11:56:53Z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TC018754869991</vt:lpwstr>
  </property>
</Properties>
</file>