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2"/>
    <p:sldMasterId id="2147483991" r:id="rId3"/>
    <p:sldMasterId id="2147484017" r:id="rId4"/>
    <p:sldMasterId id="2147484030" r:id="rId5"/>
  </p:sldMasterIdLst>
  <p:notesMasterIdLst>
    <p:notesMasterId r:id="rId39"/>
  </p:notesMasterIdLst>
  <p:sldIdLst>
    <p:sldId id="299" r:id="rId6"/>
    <p:sldId id="384" r:id="rId7"/>
    <p:sldId id="469" r:id="rId8"/>
    <p:sldId id="491" r:id="rId9"/>
    <p:sldId id="492" r:id="rId10"/>
    <p:sldId id="482" r:id="rId11"/>
    <p:sldId id="483" r:id="rId12"/>
    <p:sldId id="476" r:id="rId13"/>
    <p:sldId id="493" r:id="rId14"/>
    <p:sldId id="494" r:id="rId15"/>
    <p:sldId id="495" r:id="rId16"/>
    <p:sldId id="496" r:id="rId17"/>
    <p:sldId id="498" r:id="rId18"/>
    <p:sldId id="499" r:id="rId19"/>
    <p:sldId id="474" r:id="rId20"/>
    <p:sldId id="463" r:id="rId21"/>
    <p:sldId id="488" r:id="rId22"/>
    <p:sldId id="489" r:id="rId23"/>
    <p:sldId id="490" r:id="rId24"/>
    <p:sldId id="462" r:id="rId25"/>
    <p:sldId id="470" r:id="rId26"/>
    <p:sldId id="472" r:id="rId27"/>
    <p:sldId id="461" r:id="rId28"/>
    <p:sldId id="460" r:id="rId29"/>
    <p:sldId id="481" r:id="rId30"/>
    <p:sldId id="478" r:id="rId31"/>
    <p:sldId id="459" r:id="rId32"/>
    <p:sldId id="457" r:id="rId33"/>
    <p:sldId id="458" r:id="rId34"/>
    <p:sldId id="468" r:id="rId35"/>
    <p:sldId id="467" r:id="rId36"/>
    <p:sldId id="466" r:id="rId37"/>
    <p:sldId id="353" r:id="rId38"/>
  </p:sldIdLst>
  <p:sldSz cx="9144000" cy="6858000" type="screen4x3"/>
  <p:notesSz cx="6858000" cy="9144000"/>
  <p:defaultTextStyle>
    <a:defPPr>
      <a:defRPr lang="da-DK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19">
          <p15:clr>
            <a:srgbClr val="A4A3A4"/>
          </p15:clr>
        </p15:guide>
        <p15:guide id="2" pos="554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E21D24"/>
    <a:srgbClr val="B8141D"/>
    <a:srgbClr val="CD1D19"/>
    <a:srgbClr val="FFFAF9"/>
    <a:srgbClr val="FF5B5B"/>
    <a:srgbClr val="E83618"/>
    <a:srgbClr val="F50736"/>
    <a:srgbClr val="FF3300"/>
    <a:srgbClr val="A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50" autoAdjust="0"/>
    <p:restoredTop sz="84902" autoAdjust="0"/>
  </p:normalViewPr>
  <p:slideViewPr>
    <p:cSldViewPr snapToGrid="0">
      <p:cViewPr varScale="1">
        <p:scale>
          <a:sx n="99" d="100"/>
          <a:sy n="99" d="100"/>
        </p:scale>
        <p:origin x="-1974" y="-90"/>
      </p:cViewPr>
      <p:guideLst>
        <p:guide orient="horz" pos="4319"/>
        <p:guide pos="55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2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4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ikrznar.AZVO.001\Local%20Settings\Temporary%20Internet%20Files\Content.Outlook\G44912QJ\visoka_u&#269;ili&#353;ta_programi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ikrznar.AZVO.001\Local%20Settings\Temporary%20Internet%20Files\Content.Outlook\G44912QJ\visoka_u&#269;ili&#353;ta_programi.xls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ikrznar.AZVO.001\Local%20Settings\Temporary%20Internet%20Files\Content.Outlook\G44912QJ\visoka_u&#269;ili&#353;ta_programi.xls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8518518518518566E-2"/>
          <c:y val="3.6478424591628381E-2"/>
          <c:w val="0.7323618401866433"/>
          <c:h val="0.93826728146032057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zero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cat>
            <c:strRef>
              <c:f>List1!$A$2:$A$3</c:f>
              <c:strCache>
                <c:ptCount val="2"/>
                <c:pt idx="0">
                  <c:v>Stručni studijski programi</c:v>
                </c:pt>
                <c:pt idx="1">
                  <c:v>Sveučilišni studijski programi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232</c:v>
                </c:pt>
                <c:pt idx="1">
                  <c:v>1120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1100"/>
          </a:pPr>
          <a:endParaRPr lang="sr-Latn-R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zero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cat>
            <c:strRef>
              <c:f>List2!$A$2:$A$3</c:f>
              <c:strCache>
                <c:ptCount val="2"/>
                <c:pt idx="0">
                  <c:v>Preddiplomski stručni studij</c:v>
                </c:pt>
                <c:pt idx="1">
                  <c:v>Specijalistički diplomski stručni studij</c:v>
                </c:pt>
              </c:strCache>
            </c:strRef>
          </c:cat>
          <c:val>
            <c:numRef>
              <c:f>List2!$B$2:$B$3</c:f>
              <c:numCache>
                <c:formatCode>General</c:formatCode>
                <c:ptCount val="2"/>
                <c:pt idx="0">
                  <c:v>160</c:v>
                </c:pt>
                <c:pt idx="1">
                  <c:v>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1100"/>
          </a:pPr>
          <a:endParaRPr lang="sr-Latn-R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3374243557944763E-2"/>
          <c:y val="5.6756478953178362E-2"/>
          <c:w val="0.6094918503031157"/>
          <c:h val="0.90395057407923696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0.61956664895187108"/>
          <c:h val="0.92252505111156036"/>
        </c:manualLayout>
      </c:layout>
      <c:pie3DChart>
        <c:varyColors val="1"/>
        <c:ser>
          <c:idx val="0"/>
          <c:order val="0"/>
          <c:explosion val="25"/>
          <c:cat>
            <c:strRef>
              <c:f>List3!$A$2:$A$6</c:f>
              <c:strCache>
                <c:ptCount val="5"/>
                <c:pt idx="0">
                  <c:v>Preddiplomski sveučilišni studij</c:v>
                </c:pt>
                <c:pt idx="1">
                  <c:v>Integrirani preddiplomski i diplomski sveučilišni studij</c:v>
                </c:pt>
                <c:pt idx="2">
                  <c:v>Diplomski sveučilišni studij</c:v>
                </c:pt>
                <c:pt idx="3">
                  <c:v>Poslijediplomski specijalistički studij</c:v>
                </c:pt>
                <c:pt idx="4">
                  <c:v>Poslijediplomski sveučilišni (doktorski) studij</c:v>
                </c:pt>
              </c:strCache>
            </c:strRef>
          </c:cat>
          <c:val>
            <c:numRef>
              <c:f>List3!$B$2:$B$6</c:f>
              <c:numCache>
                <c:formatCode>General</c:formatCode>
                <c:ptCount val="5"/>
                <c:pt idx="0">
                  <c:v>344</c:v>
                </c:pt>
                <c:pt idx="1">
                  <c:v>52</c:v>
                </c:pt>
                <c:pt idx="2">
                  <c:v>383</c:v>
                </c:pt>
                <c:pt idx="3">
                  <c:v>214</c:v>
                </c:pt>
                <c:pt idx="4">
                  <c:v>127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4240244969378824"/>
          <c:y val="6.7141294838145238E-2"/>
          <c:w val="0.34370866141732281"/>
          <c:h val="0.88423592884222801"/>
        </c:manualLayout>
      </c:layout>
      <c:overlay val="0"/>
      <c:txPr>
        <a:bodyPr/>
        <a:lstStyle/>
        <a:p>
          <a:pPr>
            <a:defRPr sz="1100"/>
          </a:pPr>
          <a:endParaRPr lang="sr-Latn-RS"/>
        </a:p>
      </c:txPr>
    </c:legend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8FF28-0C0B-4D01-9138-BB232A22B8DF}" type="datetimeFigureOut">
              <a:rPr lang="hr-HR" smtClean="0"/>
              <a:t>6.7.2016.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710693-B254-4DC0-8D7F-C4F776D17A0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1581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341DA-9573-48CE-A167-261DE16D5564}" type="slidenum">
              <a:rPr lang="hr-HR" smtClean="0">
                <a:solidFill>
                  <a:prstClr val="black"/>
                </a:solidFill>
              </a:rPr>
              <a:pPr/>
              <a:t>6</a:t>
            </a:fld>
            <a:endParaRPr lang="hr-H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788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341DA-9573-48CE-A167-261DE16D5564}" type="slidenum">
              <a:rPr lang="hr-HR" smtClean="0"/>
              <a:t>11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59519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 smtClean="0"/>
              <a:t>HEIs should have formal processes in place for the </a:t>
            </a:r>
            <a:endParaRPr lang="hr-HR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HEIs are encouraged to have stakeholders involved in the development of their programmes and to collect feedback from stakeholders (the educational offer </a:t>
            </a:r>
            <a:r>
              <a:rPr lang="hr-HR" sz="1200" dirty="0" err="1" smtClean="0"/>
              <a:t>should</a:t>
            </a:r>
            <a:r>
              <a:rPr lang="hr-HR" sz="1200" dirty="0" smtClean="0"/>
              <a:t> </a:t>
            </a:r>
            <a:r>
              <a:rPr lang="hr-HR" sz="1200" dirty="0" err="1" smtClean="0"/>
              <a:t>meet</a:t>
            </a:r>
            <a:r>
              <a:rPr lang="hr-HR" sz="1200" dirty="0" smtClean="0"/>
              <a:t> </a:t>
            </a:r>
            <a:r>
              <a:rPr lang="hr-HR" sz="1200" dirty="0" err="1" smtClean="0"/>
              <a:t>labour</a:t>
            </a:r>
            <a:r>
              <a:rPr lang="hr-HR" sz="1200" dirty="0" smtClean="0"/>
              <a:t> </a:t>
            </a:r>
            <a:r>
              <a:rPr lang="en-GB" sz="1200" dirty="0" smtClean="0"/>
              <a:t>market needs).</a:t>
            </a:r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10693-B254-4DC0-8D7F-C4F776D17A0E}" type="slidenum">
              <a:rPr lang="hr-HR" smtClean="0"/>
              <a:t>16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48258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sz="1200" dirty="0" smtClean="0"/>
              <a:t>an objective and impartial evaluation of student achievements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10693-B254-4DC0-8D7F-C4F776D17A0E}" type="slidenum">
              <a:rPr lang="hr-HR" smtClean="0"/>
              <a:t>21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352264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err="1" smtClean="0"/>
              <a:t>Lack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feedback</a:t>
            </a:r>
            <a:r>
              <a:rPr lang="hr-HR" dirty="0" smtClean="0"/>
              <a:t> on </a:t>
            </a:r>
            <a:r>
              <a:rPr lang="hr-HR" dirty="0" err="1" smtClean="0"/>
              <a:t>students</a:t>
            </a:r>
            <a:r>
              <a:rPr lang="hr-HR" dirty="0" smtClean="0"/>
              <a:t> </a:t>
            </a:r>
            <a:r>
              <a:rPr lang="hr-HR" dirty="0" err="1" smtClean="0"/>
              <a:t>feedback</a:t>
            </a:r>
            <a:r>
              <a:rPr lang="hr-HR" dirty="0" smtClean="0"/>
              <a:t> &amp; </a:t>
            </a:r>
            <a:r>
              <a:rPr lang="hr-HR" dirty="0" err="1" smtClean="0"/>
              <a:t>evaluation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teaching</a:t>
            </a:r>
            <a:r>
              <a:rPr lang="hr-HR" baseline="0" dirty="0" smtClean="0"/>
              <a:t> and </a:t>
            </a:r>
            <a:r>
              <a:rPr lang="hr-HR" baseline="0" dirty="0" err="1" smtClean="0"/>
              <a:t>assesment</a:t>
            </a:r>
            <a:r>
              <a:rPr lang="hr-HR" baseline="0" dirty="0" smtClean="0"/>
              <a:t> </a:t>
            </a:r>
            <a:r>
              <a:rPr lang="hr-HR" dirty="0" smtClean="0"/>
              <a:t> </a:t>
            </a:r>
            <a:r>
              <a:rPr lang="hr-HR" dirty="0" err="1" smtClean="0"/>
              <a:t>process</a:t>
            </a:r>
            <a:r>
              <a:rPr lang="hr-HR" dirty="0" smtClean="0"/>
              <a:t> –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distribution</a:t>
            </a:r>
            <a:r>
              <a:rPr lang="hr-HR" baseline="0" dirty="0" smtClean="0"/>
              <a:t> </a:t>
            </a:r>
            <a:r>
              <a:rPr lang="hr-HR" baseline="0" dirty="0" err="1" smtClean="0"/>
              <a:t>of</a:t>
            </a:r>
            <a:r>
              <a:rPr lang="hr-HR" baseline="0" dirty="0" smtClean="0"/>
              <a:t> </a:t>
            </a:r>
            <a:r>
              <a:rPr lang="hr-HR" baseline="0" dirty="0" err="1" smtClean="0"/>
              <a:t>findings</a:t>
            </a:r>
            <a:r>
              <a:rPr lang="hr-HR" dirty="0" err="1" smtClean="0"/>
              <a:t>what</a:t>
            </a:r>
            <a:r>
              <a:rPr lang="hr-HR" dirty="0" smtClean="0"/>
              <a:t> is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impact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10693-B254-4DC0-8D7F-C4F776D17A0E}" type="slidenum">
              <a:rPr lang="hr-HR" smtClean="0"/>
              <a:t>22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55306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HEI</a:t>
            </a:r>
            <a:r>
              <a:rPr lang="en-US" dirty="0" smtClean="0"/>
              <a:t> responsibility extends to providing opportunities for continuous professional career development as a professional teacher and not just as a subject/discipline specific academic;</a:t>
            </a:r>
            <a:endParaRPr lang="hr-HR" dirty="0" smtClean="0"/>
          </a:p>
          <a:p>
            <a:r>
              <a:rPr lang="hr-HR" dirty="0" smtClean="0"/>
              <a:t>T</a:t>
            </a:r>
            <a:r>
              <a:rPr lang="en-US" dirty="0" err="1" smtClean="0"/>
              <a:t>eaching</a:t>
            </a:r>
            <a:r>
              <a:rPr lang="en-US" dirty="0" smtClean="0"/>
              <a:t> as a high-priority contractual obligation</a:t>
            </a:r>
            <a:r>
              <a:rPr lang="hr-HR" dirty="0" smtClean="0"/>
              <a:t>,</a:t>
            </a:r>
          </a:p>
          <a:p>
            <a:r>
              <a:rPr lang="en-US" dirty="0" smtClean="0"/>
              <a:t> guidance,	counselling	and	coaching	methods;	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10693-B254-4DC0-8D7F-C4F776D17A0E}" type="slidenum">
              <a:rPr lang="hr-HR" smtClean="0"/>
              <a:t>24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389299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planning, org</a:t>
            </a:r>
            <a:r>
              <a:rPr lang="hr-H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nising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conducting the Supplementary teacher education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programme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(DPPO); short lifelong learning courses</a:t>
            </a:r>
            <a:r>
              <a:rPr lang="hr-H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hr-HR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courses for acquiring teaching competences, as prescribed by the Teaching Module at the University of Rijeka</a:t>
            </a:r>
            <a:endParaRPr lang="hr-HR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just"/>
            <a:r>
              <a:rPr lang="en-US" sz="1200" dirty="0" smtClean="0"/>
              <a:t>that it is a key responsibility of institutions to ensure their academic staff </a:t>
            </a:r>
            <a:r>
              <a:rPr lang="en-US" sz="1200" b="1" dirty="0" smtClean="0"/>
              <a:t>are well trained and qualified as professional teachers </a:t>
            </a:r>
            <a:r>
              <a:rPr lang="en-US" sz="1200" dirty="0" smtClean="0"/>
              <a:t>and not just qualified in a particular academic subject; </a:t>
            </a:r>
            <a:endParaRPr lang="en-GB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10693-B254-4DC0-8D7F-C4F776D17A0E}" type="slidenum">
              <a:rPr lang="hr-HR" smtClean="0"/>
              <a:t>26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018795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10693-B254-4DC0-8D7F-C4F776D17A0E}" type="slidenum">
              <a:rPr lang="hr-HR" smtClean="0"/>
              <a:t>27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963526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10693-B254-4DC0-8D7F-C4F776D17A0E}" type="slidenum">
              <a:rPr lang="hr-HR" smtClean="0"/>
              <a:t>28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541743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 programa – dislocirani studiji</a:t>
            </a: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visoka učilišta Visoka škola </a:t>
            </a:r>
            <a:r>
              <a:rPr lang="hr-H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Višnjan</a:t>
            </a: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IGBS, Visoka poslovna  škola Minerva - </a:t>
            </a:r>
            <a:r>
              <a:rPr lang="hr-H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Dugopolje</a:t>
            </a:r>
            <a:endParaRPr lang="hr-H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10693-B254-4DC0-8D7F-C4F776D17A0E}" type="slidenum">
              <a:rPr lang="hr-HR" smtClean="0"/>
              <a:t>32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27024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2"/>
          <p:cNvSpPr>
            <a:spLocks noChangeArrowheads="1"/>
          </p:cNvSpPr>
          <p:nvPr/>
        </p:nvSpPr>
        <p:spPr bwMode="auto">
          <a:xfrm>
            <a:off x="0" y="228600"/>
            <a:ext cx="9144000" cy="762000"/>
          </a:xfrm>
          <a:prstGeom prst="rect">
            <a:avLst/>
          </a:prstGeom>
          <a:gradFill flip="none" rotWithShape="1">
            <a:gsLst>
              <a:gs pos="89000">
                <a:srgbClr val="B8141D"/>
              </a:gs>
              <a:gs pos="20000">
                <a:srgbClr val="CD1D19"/>
              </a:gs>
              <a:gs pos="11000">
                <a:srgbClr val="E21D24"/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18485" y="1181438"/>
            <a:ext cx="8779859" cy="49447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210168" y="327819"/>
            <a:ext cx="4584700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0" y="6238875"/>
            <a:ext cx="9144000" cy="0"/>
          </a:xfrm>
          <a:prstGeom prst="line">
            <a:avLst/>
          </a:prstGeom>
          <a:ln>
            <a:solidFill>
              <a:srgbClr val="B814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857" y="126856"/>
            <a:ext cx="965487" cy="9654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tx1">
                <a:lumMod val="85000"/>
              </a:schemeClr>
            </a:solidFill>
          </a:ln>
          <a:effectLst/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543" y="6332258"/>
            <a:ext cx="790541" cy="51648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174" y="6457590"/>
            <a:ext cx="970912" cy="26582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91" y="6332258"/>
            <a:ext cx="3488474" cy="4550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13"/>
          <p:cNvGrpSpPr/>
          <p:nvPr userDrawn="1"/>
        </p:nvGrpSpPr>
        <p:grpSpPr>
          <a:xfrm>
            <a:off x="0" y="0"/>
            <a:ext cx="9144000" cy="1968500"/>
            <a:chOff x="0" y="0"/>
            <a:chExt cx="9144000" cy="19685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Rektangel 2"/>
            <p:cNvSpPr>
              <a:spLocks noChangeArrowheads="1"/>
            </p:cNvSpPr>
            <p:nvPr/>
          </p:nvSpPr>
          <p:spPr bwMode="auto">
            <a:xfrm>
              <a:off x="0" y="0"/>
              <a:ext cx="9144000" cy="1968500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" name="Rektangel 3"/>
            <p:cNvSpPr>
              <a:spLocks noChangeArrowheads="1"/>
            </p:cNvSpPr>
            <p:nvPr/>
          </p:nvSpPr>
          <p:spPr bwMode="auto">
            <a:xfrm>
              <a:off x="0" y="1661160"/>
              <a:ext cx="9144000" cy="304800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100000">
                  <a:schemeClr val="accent1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</p:grpSp>
      <p:sp>
        <p:nvSpPr>
          <p:cNvPr id="8" name="Pladsholder til indhold 2"/>
          <p:cNvSpPr>
            <a:spLocks noGrp="1"/>
          </p:cNvSpPr>
          <p:nvPr>
            <p:ph idx="1"/>
          </p:nvPr>
        </p:nvSpPr>
        <p:spPr>
          <a:xfrm>
            <a:off x="457200" y="2552700"/>
            <a:ext cx="8229600" cy="35734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177800" y="515938"/>
            <a:ext cx="4584700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12" name="Pladsholder til tekst 2"/>
          <p:cNvSpPr>
            <a:spLocks noGrp="1"/>
          </p:cNvSpPr>
          <p:nvPr>
            <p:ph type="body" idx="13"/>
          </p:nvPr>
        </p:nvSpPr>
        <p:spPr>
          <a:xfrm>
            <a:off x="177800" y="1130301"/>
            <a:ext cx="6489700" cy="3587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Pladsholder til dato 3"/>
          <p:cNvSpPr>
            <a:spLocks noGrp="1"/>
          </p:cNvSpPr>
          <p:nvPr>
            <p:ph type="dt" sz="half" idx="1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footnote</a:t>
            </a:r>
          </a:p>
        </p:txBody>
      </p:sp>
      <p:sp>
        <p:nvSpPr>
          <p:cNvPr id="10" name="Pladsholder til diasnummer 5"/>
          <p:cNvSpPr>
            <a:spLocks noGrp="1"/>
          </p:cNvSpPr>
          <p:nvPr>
            <p:ph type="sldNum" sz="quarter" idx="1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Logo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9A2DBC02-530B-46AC-AE89-615B9CF6B656}" type="datetime1">
              <a:rPr lang="da-DK"/>
              <a:pPr>
                <a:defRPr/>
              </a:pPr>
              <a:t>06-07-2016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D578506-4270-40D2-9919-7162664C971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7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54546AD-5DB5-4E0B-B847-60D836DCD182}" type="datetime1">
              <a:rPr lang="da-DK"/>
              <a:pPr>
                <a:defRPr/>
              </a:pPr>
              <a:t>06-07-2016</a:t>
            </a:fld>
            <a:endParaRPr lang="da-DK"/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EBEB7762-8C3D-49C9-8EF9-6CBDFC5BB09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3712080-0910-45AC-ABF4-AC33E5ECBB03}" type="datetime1">
              <a:rPr lang="da-DK"/>
              <a:pPr>
                <a:defRPr/>
              </a:pPr>
              <a:t>06-07-2016</a:t>
            </a:fld>
            <a:endParaRPr lang="da-DK"/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567A2A1-D156-44EA-948C-F356C7AA8BD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254AC250-846A-48F8-BB14-372ADB45104B}" type="datetime1">
              <a:rPr lang="da-DK"/>
              <a:pPr>
                <a:defRPr/>
              </a:pPr>
              <a:t>06-07-2016</a:t>
            </a:fld>
            <a:endParaRPr lang="da-DK"/>
          </a:p>
        </p:txBody>
      </p:sp>
      <p:sp>
        <p:nvSpPr>
          <p:cNvPr id="3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F6E50EA-49C8-4392-B46A-5A90A2FDA3B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" pitchFamily="34" charset="0"/>
              </a:defRPr>
            </a:lvl1pPr>
            <a:lvl2pPr>
              <a:defRPr sz="2800">
                <a:latin typeface="Arial" pitchFamily="34" charset="0"/>
              </a:defRPr>
            </a:lvl2pPr>
            <a:lvl3pPr>
              <a:defRPr sz="2400">
                <a:latin typeface="Arial" pitchFamily="34" charset="0"/>
              </a:defRPr>
            </a:lvl3pPr>
            <a:lvl4pPr>
              <a:defRPr sz="2000">
                <a:latin typeface="Arial" pitchFamily="34" charset="0"/>
              </a:defRPr>
            </a:lvl4pPr>
            <a:lvl5pPr>
              <a:defRPr sz="2000">
                <a:latin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6538522-622F-48E3-B2DB-B794625C7BFA}" type="datetime1">
              <a:rPr lang="da-DK"/>
              <a:pPr>
                <a:defRPr/>
              </a:pPr>
              <a:t>06-07-2016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82FA1181-06C8-467E-8609-B5E3873FDB80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>
                <a:latin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da-DK" noProof="0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DD262304-7D56-4B39-A20D-152694EC6669}" type="datetime1">
              <a:rPr lang="da-DK"/>
              <a:pPr>
                <a:defRPr/>
              </a:pPr>
              <a:t>06-07-2016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CB64F55-B5E2-45D7-A695-BF8EFBEE953E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6C8125A-09C3-4DBC-8A5C-29402D5D47E0}" type="datetime1">
              <a:rPr lang="da-DK"/>
              <a:pPr>
                <a:defRPr/>
              </a:pPr>
              <a:t>06-07-2016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C3A940E-EAB0-4807-93BE-D2325BCD85E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4BF76721-D0C0-403B-AFD9-459364324B9D}" type="datetime1">
              <a:rPr lang="da-DK"/>
              <a:pPr>
                <a:defRPr/>
              </a:pPr>
              <a:t>06-07-2016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1E093995-4E24-4618-BC82-CE44AFD9B4B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49197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2"/>
          <p:cNvSpPr>
            <a:spLocks noChangeArrowheads="1"/>
          </p:cNvSpPr>
          <p:nvPr/>
        </p:nvSpPr>
        <p:spPr bwMode="auto">
          <a:xfrm>
            <a:off x="0" y="228600"/>
            <a:ext cx="9144000" cy="762000"/>
          </a:xfrm>
          <a:prstGeom prst="rect">
            <a:avLst/>
          </a:prstGeom>
          <a:gradFill flip="none" rotWithShape="1">
            <a:gsLst>
              <a:gs pos="89000">
                <a:srgbClr val="B8141D"/>
              </a:gs>
              <a:gs pos="20000">
                <a:srgbClr val="CD1D19"/>
              </a:gs>
              <a:gs pos="11000">
                <a:srgbClr val="E21D24"/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18485" y="1181438"/>
            <a:ext cx="8779859" cy="49447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a-DK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210168" y="327819"/>
            <a:ext cx="4584700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da-DK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0" y="6238875"/>
            <a:ext cx="9144000" cy="0"/>
          </a:xfrm>
          <a:prstGeom prst="line">
            <a:avLst/>
          </a:prstGeom>
          <a:ln>
            <a:solidFill>
              <a:srgbClr val="B814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857" y="126856"/>
            <a:ext cx="965487" cy="9654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tx1">
                <a:lumMod val="85000"/>
              </a:schemeClr>
            </a:solidFill>
          </a:ln>
          <a:effectLst/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91" y="6332258"/>
            <a:ext cx="2996624" cy="45501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543" y="6332258"/>
            <a:ext cx="790541" cy="51648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174" y="6457590"/>
            <a:ext cx="970912" cy="26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962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13"/>
          <p:cNvGrpSpPr/>
          <p:nvPr userDrawn="1"/>
        </p:nvGrpSpPr>
        <p:grpSpPr>
          <a:xfrm>
            <a:off x="0" y="0"/>
            <a:ext cx="9144000" cy="1968500"/>
            <a:chOff x="0" y="0"/>
            <a:chExt cx="9144000" cy="19685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Rektangel 2"/>
            <p:cNvSpPr>
              <a:spLocks noChangeArrowheads="1"/>
            </p:cNvSpPr>
            <p:nvPr/>
          </p:nvSpPr>
          <p:spPr bwMode="auto">
            <a:xfrm>
              <a:off x="0" y="0"/>
              <a:ext cx="9144000" cy="1968500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" name="Rektangel 3"/>
            <p:cNvSpPr>
              <a:spLocks noChangeArrowheads="1"/>
            </p:cNvSpPr>
            <p:nvPr/>
          </p:nvSpPr>
          <p:spPr bwMode="auto">
            <a:xfrm>
              <a:off x="0" y="1661160"/>
              <a:ext cx="9144000" cy="304800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100000">
                  <a:schemeClr val="accent1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</p:grpSp>
      <p:sp>
        <p:nvSpPr>
          <p:cNvPr id="8" name="Pladsholder til indhold 2"/>
          <p:cNvSpPr>
            <a:spLocks noGrp="1"/>
          </p:cNvSpPr>
          <p:nvPr>
            <p:ph idx="1"/>
          </p:nvPr>
        </p:nvSpPr>
        <p:spPr>
          <a:xfrm>
            <a:off x="457200" y="2552700"/>
            <a:ext cx="8229600" cy="35734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177800" y="515938"/>
            <a:ext cx="4584700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12" name="Pladsholder til tekst 2"/>
          <p:cNvSpPr>
            <a:spLocks noGrp="1"/>
          </p:cNvSpPr>
          <p:nvPr>
            <p:ph type="body" idx="13"/>
          </p:nvPr>
        </p:nvSpPr>
        <p:spPr>
          <a:xfrm>
            <a:off x="177800" y="1130301"/>
            <a:ext cx="6489700" cy="3587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Pladsholder til dato 3"/>
          <p:cNvSpPr>
            <a:spLocks noGrp="1"/>
          </p:cNvSpPr>
          <p:nvPr>
            <p:ph type="dt" sz="half" idx="1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footnote</a:t>
            </a:r>
          </a:p>
        </p:txBody>
      </p:sp>
      <p:sp>
        <p:nvSpPr>
          <p:cNvPr id="10" name="Pladsholder til diasnummer 5"/>
          <p:cNvSpPr>
            <a:spLocks noGrp="1"/>
          </p:cNvSpPr>
          <p:nvPr>
            <p:ph type="sldNum" sz="quarter" idx="1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Logo</a:t>
            </a:r>
          </a:p>
        </p:txBody>
      </p:sp>
    </p:spTree>
    <p:extLst>
      <p:ext uri="{BB962C8B-B14F-4D97-AF65-F5344CB8AC3E}">
        <p14:creationId xmlns:p14="http://schemas.microsoft.com/office/powerpoint/2010/main" val="2646932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9A2DBC02-530B-46AC-AE89-615B9CF6B656}" type="datetime1">
              <a:rPr lang="da-DK">
                <a:solidFill>
                  <a:prstClr val="white"/>
                </a:solidFill>
              </a:rPr>
              <a:pPr>
                <a:defRPr/>
              </a:pPr>
              <a:t>06-07-2016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D578506-4270-40D2-9919-7162664C9714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0214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7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54546AD-5DB5-4E0B-B847-60D836DCD182}" type="datetime1">
              <a:rPr lang="da-DK">
                <a:solidFill>
                  <a:prstClr val="white"/>
                </a:solidFill>
              </a:rPr>
              <a:pPr>
                <a:defRPr/>
              </a:pPr>
              <a:t>06-07-2016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EBEB7762-8C3D-49C9-8EF9-6CBDFC5BB098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792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3712080-0910-45AC-ABF4-AC33E5ECBB03}" type="datetime1">
              <a:rPr lang="da-DK">
                <a:solidFill>
                  <a:prstClr val="white"/>
                </a:solidFill>
              </a:rPr>
              <a:pPr>
                <a:defRPr/>
              </a:pPr>
              <a:t>06-07-2016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567A2A1-D156-44EA-948C-F356C7AA8BD8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6727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254AC250-846A-48F8-BB14-372ADB45104B}" type="datetime1">
              <a:rPr lang="da-DK">
                <a:solidFill>
                  <a:prstClr val="white"/>
                </a:solidFill>
              </a:rPr>
              <a:pPr>
                <a:defRPr/>
              </a:pPr>
              <a:t>06-07-2016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3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4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F6E50EA-49C8-4392-B46A-5A90A2FDA3B1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4730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" pitchFamily="34" charset="0"/>
              </a:defRPr>
            </a:lvl1pPr>
            <a:lvl2pPr>
              <a:defRPr sz="2800">
                <a:latin typeface="Arial" pitchFamily="34" charset="0"/>
              </a:defRPr>
            </a:lvl2pPr>
            <a:lvl3pPr>
              <a:defRPr sz="2400">
                <a:latin typeface="Arial" pitchFamily="34" charset="0"/>
              </a:defRPr>
            </a:lvl3pPr>
            <a:lvl4pPr>
              <a:defRPr sz="2000">
                <a:latin typeface="Arial" pitchFamily="34" charset="0"/>
              </a:defRPr>
            </a:lvl4pPr>
            <a:lvl5pPr>
              <a:defRPr sz="2000">
                <a:latin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6538522-622F-48E3-B2DB-B794625C7BFA}" type="datetime1">
              <a:rPr lang="da-DK">
                <a:solidFill>
                  <a:prstClr val="white"/>
                </a:solidFill>
              </a:rPr>
              <a:pPr>
                <a:defRPr/>
              </a:pPr>
              <a:t>06-07-2016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82FA1181-06C8-467E-8609-B5E3873FDB80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8726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>
                <a:latin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da-DK" noProof="0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DD262304-7D56-4B39-A20D-152694EC6669}" type="datetime1">
              <a:rPr lang="da-DK">
                <a:solidFill>
                  <a:prstClr val="white"/>
                </a:solidFill>
              </a:rPr>
              <a:pPr>
                <a:defRPr/>
              </a:pPr>
              <a:t>06-07-2016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CB64F55-B5E2-45D7-A695-BF8EFBEE953E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0892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6C8125A-09C3-4DBC-8A5C-29402D5D47E0}" type="datetime1">
              <a:rPr lang="da-DK">
                <a:solidFill>
                  <a:prstClr val="white"/>
                </a:solidFill>
              </a:rPr>
              <a:pPr>
                <a:defRPr/>
              </a:pPr>
              <a:t>06-07-2016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C3A940E-EAB0-4807-93BE-D2325BCD85E8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5358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4BF76721-D0C0-403B-AFD9-459364324B9D}" type="datetime1">
              <a:rPr lang="da-DK">
                <a:solidFill>
                  <a:prstClr val="white"/>
                </a:solidFill>
              </a:rPr>
              <a:pPr>
                <a:defRPr/>
              </a:pPr>
              <a:t>06-07-2016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1E093995-4E24-4618-BC82-CE44AFD9B4B7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5020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9252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2"/>
          <p:cNvSpPr>
            <a:spLocks noChangeArrowheads="1"/>
          </p:cNvSpPr>
          <p:nvPr/>
        </p:nvSpPr>
        <p:spPr bwMode="auto">
          <a:xfrm>
            <a:off x="0" y="228600"/>
            <a:ext cx="9144000" cy="762000"/>
          </a:xfrm>
          <a:prstGeom prst="rect">
            <a:avLst/>
          </a:prstGeom>
          <a:gradFill flip="none" rotWithShape="1">
            <a:gsLst>
              <a:gs pos="89000">
                <a:srgbClr val="B8141D"/>
              </a:gs>
              <a:gs pos="20000">
                <a:srgbClr val="CD1D19"/>
              </a:gs>
              <a:gs pos="11000">
                <a:srgbClr val="E21D24"/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18485" y="1181438"/>
            <a:ext cx="8779859" cy="49447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a-DK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210168" y="327819"/>
            <a:ext cx="4584700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da-DK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0" y="6238875"/>
            <a:ext cx="9144000" cy="0"/>
          </a:xfrm>
          <a:prstGeom prst="line">
            <a:avLst/>
          </a:prstGeom>
          <a:ln>
            <a:solidFill>
              <a:srgbClr val="B814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857" y="126856"/>
            <a:ext cx="965487" cy="9654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tx1">
                <a:lumMod val="85000"/>
              </a:schemeClr>
            </a:solidFill>
          </a:ln>
          <a:effectLst/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91" y="6332258"/>
            <a:ext cx="2996624" cy="45501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543" y="6332258"/>
            <a:ext cx="790541" cy="51648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174" y="6457590"/>
            <a:ext cx="970912" cy="26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065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13"/>
          <p:cNvGrpSpPr/>
          <p:nvPr userDrawn="1"/>
        </p:nvGrpSpPr>
        <p:grpSpPr>
          <a:xfrm>
            <a:off x="0" y="0"/>
            <a:ext cx="9144000" cy="1968500"/>
            <a:chOff x="0" y="0"/>
            <a:chExt cx="9144000" cy="19685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Rektangel 2"/>
            <p:cNvSpPr>
              <a:spLocks noChangeArrowheads="1"/>
            </p:cNvSpPr>
            <p:nvPr/>
          </p:nvSpPr>
          <p:spPr bwMode="auto">
            <a:xfrm>
              <a:off x="0" y="0"/>
              <a:ext cx="9144000" cy="1968500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" name="Rektangel 3"/>
            <p:cNvSpPr>
              <a:spLocks noChangeArrowheads="1"/>
            </p:cNvSpPr>
            <p:nvPr/>
          </p:nvSpPr>
          <p:spPr bwMode="auto">
            <a:xfrm>
              <a:off x="0" y="1661160"/>
              <a:ext cx="9144000" cy="304800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100000">
                  <a:schemeClr val="accent1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</p:grpSp>
      <p:sp>
        <p:nvSpPr>
          <p:cNvPr id="8" name="Pladsholder til indhold 2"/>
          <p:cNvSpPr>
            <a:spLocks noGrp="1"/>
          </p:cNvSpPr>
          <p:nvPr>
            <p:ph idx="1"/>
          </p:nvPr>
        </p:nvSpPr>
        <p:spPr>
          <a:xfrm>
            <a:off x="457200" y="2552700"/>
            <a:ext cx="8229600" cy="35734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177800" y="515938"/>
            <a:ext cx="4584700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12" name="Pladsholder til tekst 2"/>
          <p:cNvSpPr>
            <a:spLocks noGrp="1"/>
          </p:cNvSpPr>
          <p:nvPr>
            <p:ph type="body" idx="13"/>
          </p:nvPr>
        </p:nvSpPr>
        <p:spPr>
          <a:xfrm>
            <a:off x="177800" y="1130301"/>
            <a:ext cx="6489700" cy="3587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Pladsholder til dato 3"/>
          <p:cNvSpPr>
            <a:spLocks noGrp="1"/>
          </p:cNvSpPr>
          <p:nvPr>
            <p:ph type="dt" sz="half" idx="1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footnote</a:t>
            </a:r>
          </a:p>
        </p:txBody>
      </p:sp>
      <p:sp>
        <p:nvSpPr>
          <p:cNvPr id="10" name="Pladsholder til diasnummer 5"/>
          <p:cNvSpPr>
            <a:spLocks noGrp="1"/>
          </p:cNvSpPr>
          <p:nvPr>
            <p:ph type="sldNum" sz="quarter" idx="1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Logo</a:t>
            </a:r>
          </a:p>
        </p:txBody>
      </p:sp>
    </p:spTree>
    <p:extLst>
      <p:ext uri="{BB962C8B-B14F-4D97-AF65-F5344CB8AC3E}">
        <p14:creationId xmlns:p14="http://schemas.microsoft.com/office/powerpoint/2010/main" val="794327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9A2DBC02-530B-46AC-AE89-615B9CF6B656}" type="datetime1">
              <a:rPr lang="da-DK">
                <a:solidFill>
                  <a:prstClr val="white"/>
                </a:solidFill>
              </a:rPr>
              <a:pPr>
                <a:defRPr/>
              </a:pPr>
              <a:t>06-07-2016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D578506-4270-40D2-9919-7162664C9714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4735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7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54546AD-5DB5-4E0B-B847-60D836DCD182}" type="datetime1">
              <a:rPr lang="da-DK">
                <a:solidFill>
                  <a:prstClr val="white"/>
                </a:solidFill>
              </a:rPr>
              <a:pPr>
                <a:defRPr/>
              </a:pPr>
              <a:t>06-07-2016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EBEB7762-8C3D-49C9-8EF9-6CBDFC5BB098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7220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3712080-0910-45AC-ABF4-AC33E5ECBB03}" type="datetime1">
              <a:rPr lang="da-DK">
                <a:solidFill>
                  <a:prstClr val="white"/>
                </a:solidFill>
              </a:rPr>
              <a:pPr>
                <a:defRPr/>
              </a:pPr>
              <a:t>06-07-2016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567A2A1-D156-44EA-948C-F356C7AA8BD8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625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254AC250-846A-48F8-BB14-372ADB45104B}" type="datetime1">
              <a:rPr lang="da-DK">
                <a:solidFill>
                  <a:prstClr val="white"/>
                </a:solidFill>
              </a:rPr>
              <a:pPr>
                <a:defRPr/>
              </a:pPr>
              <a:t>06-07-2016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3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4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F6E50EA-49C8-4392-B46A-5A90A2FDA3B1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5693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" pitchFamily="34" charset="0"/>
              </a:defRPr>
            </a:lvl1pPr>
            <a:lvl2pPr>
              <a:defRPr sz="2800">
                <a:latin typeface="Arial" pitchFamily="34" charset="0"/>
              </a:defRPr>
            </a:lvl2pPr>
            <a:lvl3pPr>
              <a:defRPr sz="2400">
                <a:latin typeface="Arial" pitchFamily="34" charset="0"/>
              </a:defRPr>
            </a:lvl3pPr>
            <a:lvl4pPr>
              <a:defRPr sz="2000">
                <a:latin typeface="Arial" pitchFamily="34" charset="0"/>
              </a:defRPr>
            </a:lvl4pPr>
            <a:lvl5pPr>
              <a:defRPr sz="2000">
                <a:latin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6538522-622F-48E3-B2DB-B794625C7BFA}" type="datetime1">
              <a:rPr lang="da-DK">
                <a:solidFill>
                  <a:prstClr val="white"/>
                </a:solidFill>
              </a:rPr>
              <a:pPr>
                <a:defRPr/>
              </a:pPr>
              <a:t>06-07-2016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82FA1181-06C8-467E-8609-B5E3873FDB80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6670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>
                <a:latin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da-DK" noProof="0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DD262304-7D56-4B39-A20D-152694EC6669}" type="datetime1">
              <a:rPr lang="da-DK">
                <a:solidFill>
                  <a:prstClr val="white"/>
                </a:solidFill>
              </a:rPr>
              <a:pPr>
                <a:defRPr/>
              </a:pPr>
              <a:t>06-07-2016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CB64F55-B5E2-45D7-A695-BF8EFBEE953E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3470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6C8125A-09C3-4DBC-8A5C-29402D5D47E0}" type="datetime1">
              <a:rPr lang="da-DK">
                <a:solidFill>
                  <a:prstClr val="white"/>
                </a:solidFill>
              </a:rPr>
              <a:pPr>
                <a:defRPr/>
              </a:pPr>
              <a:t>06-07-2016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C3A940E-EAB0-4807-93BE-D2325BCD85E8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0118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4BF76721-D0C0-403B-AFD9-459364324B9D}" type="datetime1">
              <a:rPr lang="da-DK">
                <a:solidFill>
                  <a:prstClr val="white"/>
                </a:solidFill>
              </a:rPr>
              <a:pPr>
                <a:defRPr/>
              </a:pPr>
              <a:t>06-07-2016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1E093995-4E24-4618-BC82-CE44AFD9B4B7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4770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20E7F2-724F-42F1-9972-51028FF637C5}" type="slidenum">
              <a:rPr lang="hr-HR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hr-H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055929"/>
      </p:ext>
    </p:extLst>
  </p:cSld>
  <p:clrMapOvr>
    <a:masterClrMapping/>
  </p:clrMapOvr>
  <p:transition>
    <p:cover dir="r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9665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2"/>
          <p:cNvSpPr>
            <a:spLocks noChangeArrowheads="1"/>
          </p:cNvSpPr>
          <p:nvPr/>
        </p:nvSpPr>
        <p:spPr bwMode="auto">
          <a:xfrm>
            <a:off x="0" y="228600"/>
            <a:ext cx="9144000" cy="762000"/>
          </a:xfrm>
          <a:prstGeom prst="rect">
            <a:avLst/>
          </a:prstGeom>
          <a:gradFill flip="none" rotWithShape="1">
            <a:gsLst>
              <a:gs pos="89000">
                <a:srgbClr val="B8141D"/>
              </a:gs>
              <a:gs pos="20000">
                <a:srgbClr val="CD1D19"/>
              </a:gs>
              <a:gs pos="11000">
                <a:srgbClr val="E21D24"/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18485" y="1181438"/>
            <a:ext cx="8779859" cy="49447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a-DK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210168" y="327819"/>
            <a:ext cx="4584700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da-DK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0" y="6238875"/>
            <a:ext cx="9144000" cy="0"/>
          </a:xfrm>
          <a:prstGeom prst="line">
            <a:avLst/>
          </a:prstGeom>
          <a:ln>
            <a:solidFill>
              <a:srgbClr val="B814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857" y="126856"/>
            <a:ext cx="965487" cy="9654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tx1">
                <a:lumMod val="85000"/>
              </a:schemeClr>
            </a:solidFill>
          </a:ln>
          <a:effectLst/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543" y="6332258"/>
            <a:ext cx="790541" cy="51648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174" y="6457590"/>
            <a:ext cx="970912" cy="26582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91" y="6332258"/>
            <a:ext cx="3488474" cy="45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042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13"/>
          <p:cNvGrpSpPr/>
          <p:nvPr userDrawn="1"/>
        </p:nvGrpSpPr>
        <p:grpSpPr>
          <a:xfrm>
            <a:off x="0" y="0"/>
            <a:ext cx="9144000" cy="1968500"/>
            <a:chOff x="0" y="0"/>
            <a:chExt cx="9144000" cy="19685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Rektangel 2"/>
            <p:cNvSpPr>
              <a:spLocks noChangeArrowheads="1"/>
            </p:cNvSpPr>
            <p:nvPr/>
          </p:nvSpPr>
          <p:spPr bwMode="auto">
            <a:xfrm>
              <a:off x="0" y="0"/>
              <a:ext cx="9144000" cy="1968500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" name="Rektangel 3"/>
            <p:cNvSpPr>
              <a:spLocks noChangeArrowheads="1"/>
            </p:cNvSpPr>
            <p:nvPr/>
          </p:nvSpPr>
          <p:spPr bwMode="auto">
            <a:xfrm>
              <a:off x="0" y="1661160"/>
              <a:ext cx="9144000" cy="304800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100000">
                  <a:schemeClr val="accent1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</p:grpSp>
      <p:sp>
        <p:nvSpPr>
          <p:cNvPr id="8" name="Pladsholder til indhold 2"/>
          <p:cNvSpPr>
            <a:spLocks noGrp="1"/>
          </p:cNvSpPr>
          <p:nvPr>
            <p:ph idx="1"/>
          </p:nvPr>
        </p:nvSpPr>
        <p:spPr>
          <a:xfrm>
            <a:off x="457200" y="2552700"/>
            <a:ext cx="8229600" cy="35734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177800" y="515938"/>
            <a:ext cx="4584700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12" name="Pladsholder til tekst 2"/>
          <p:cNvSpPr>
            <a:spLocks noGrp="1"/>
          </p:cNvSpPr>
          <p:nvPr>
            <p:ph type="body" idx="13"/>
          </p:nvPr>
        </p:nvSpPr>
        <p:spPr>
          <a:xfrm>
            <a:off x="177800" y="1130301"/>
            <a:ext cx="6489700" cy="3587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Pladsholder til dato 3"/>
          <p:cNvSpPr>
            <a:spLocks noGrp="1"/>
          </p:cNvSpPr>
          <p:nvPr>
            <p:ph type="dt" sz="half" idx="1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footnote</a:t>
            </a:r>
          </a:p>
        </p:txBody>
      </p:sp>
      <p:sp>
        <p:nvSpPr>
          <p:cNvPr id="10" name="Pladsholder til diasnummer 5"/>
          <p:cNvSpPr>
            <a:spLocks noGrp="1"/>
          </p:cNvSpPr>
          <p:nvPr>
            <p:ph type="sldNum" sz="quarter" idx="1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Logo</a:t>
            </a:r>
          </a:p>
        </p:txBody>
      </p:sp>
    </p:spTree>
    <p:extLst>
      <p:ext uri="{BB962C8B-B14F-4D97-AF65-F5344CB8AC3E}">
        <p14:creationId xmlns:p14="http://schemas.microsoft.com/office/powerpoint/2010/main" val="27865213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9A2DBC02-530B-46AC-AE89-615B9CF6B656}" type="datetime1">
              <a:rPr lang="da-DK">
                <a:solidFill>
                  <a:prstClr val="white"/>
                </a:solidFill>
              </a:rPr>
              <a:pPr>
                <a:defRPr/>
              </a:pPr>
              <a:t>06-07-2016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D578506-4270-40D2-9919-7162664C9714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4972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7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54546AD-5DB5-4E0B-B847-60D836DCD182}" type="datetime1">
              <a:rPr lang="da-DK">
                <a:solidFill>
                  <a:prstClr val="white"/>
                </a:solidFill>
              </a:rPr>
              <a:pPr>
                <a:defRPr/>
              </a:pPr>
              <a:t>06-07-2016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EBEB7762-8C3D-49C9-8EF9-6CBDFC5BB098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4509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3712080-0910-45AC-ABF4-AC33E5ECBB03}" type="datetime1">
              <a:rPr lang="da-DK">
                <a:solidFill>
                  <a:prstClr val="white"/>
                </a:solidFill>
              </a:rPr>
              <a:pPr>
                <a:defRPr/>
              </a:pPr>
              <a:t>06-07-2016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567A2A1-D156-44EA-948C-F356C7AA8BD8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74640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254AC250-846A-48F8-BB14-372ADB45104B}" type="datetime1">
              <a:rPr lang="da-DK">
                <a:solidFill>
                  <a:prstClr val="white"/>
                </a:solidFill>
              </a:rPr>
              <a:pPr>
                <a:defRPr/>
              </a:pPr>
              <a:t>06-07-2016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3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4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F6E50EA-49C8-4392-B46A-5A90A2FDA3B1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8549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" pitchFamily="34" charset="0"/>
              </a:defRPr>
            </a:lvl1pPr>
            <a:lvl2pPr>
              <a:defRPr sz="2800">
                <a:latin typeface="Arial" pitchFamily="34" charset="0"/>
              </a:defRPr>
            </a:lvl2pPr>
            <a:lvl3pPr>
              <a:defRPr sz="2400">
                <a:latin typeface="Arial" pitchFamily="34" charset="0"/>
              </a:defRPr>
            </a:lvl3pPr>
            <a:lvl4pPr>
              <a:defRPr sz="2000">
                <a:latin typeface="Arial" pitchFamily="34" charset="0"/>
              </a:defRPr>
            </a:lvl4pPr>
            <a:lvl5pPr>
              <a:defRPr sz="2000">
                <a:latin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6538522-622F-48E3-B2DB-B794625C7BFA}" type="datetime1">
              <a:rPr lang="da-DK">
                <a:solidFill>
                  <a:prstClr val="white"/>
                </a:solidFill>
              </a:rPr>
              <a:pPr>
                <a:defRPr/>
              </a:pPr>
              <a:t>06-07-2016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82FA1181-06C8-467E-8609-B5E3873FDB80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52867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>
                <a:latin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da-DK" noProof="0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DD262304-7D56-4B39-A20D-152694EC6669}" type="datetime1">
              <a:rPr lang="da-DK">
                <a:solidFill>
                  <a:prstClr val="white"/>
                </a:solidFill>
              </a:rPr>
              <a:pPr>
                <a:defRPr/>
              </a:pPr>
              <a:t>06-07-2016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CB64F55-B5E2-45D7-A695-BF8EFBEE953E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7710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6C8125A-09C3-4DBC-8A5C-29402D5D47E0}" type="datetime1">
              <a:rPr lang="da-DK">
                <a:solidFill>
                  <a:prstClr val="white"/>
                </a:solidFill>
              </a:rPr>
              <a:pPr>
                <a:defRPr/>
              </a:pPr>
              <a:t>06-07-2016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C3A940E-EAB0-4807-93BE-D2325BCD85E8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5298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4BF76721-D0C0-403B-AFD9-459364324B9D}" type="datetime1">
              <a:rPr lang="da-DK">
                <a:solidFill>
                  <a:prstClr val="white"/>
                </a:solidFill>
              </a:rPr>
              <a:pPr>
                <a:defRPr/>
              </a:pPr>
              <a:t>06-07-2016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1E093995-4E24-4618-BC82-CE44AFD9B4B7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1113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E5010-5257-43AC-ABEF-5999A9467C6B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53348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chemeClr val="bg1"/>
            </a:gs>
            <a:gs pos="45000">
              <a:schemeClr val="bg2">
                <a:alpha val="49000"/>
              </a:schemeClr>
            </a:gs>
            <a:gs pos="81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965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 Narrow"/>
          <a:ea typeface="ＭＳ Ｐゴシック" pitchFamily="-97" charset="-128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chemeClr val="bg1"/>
            </a:gs>
            <a:gs pos="45000">
              <a:schemeClr val="bg2">
                <a:alpha val="49000"/>
              </a:schemeClr>
            </a:gs>
            <a:gs pos="81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00592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 Narrow"/>
          <a:ea typeface="ＭＳ Ｐゴシック" pitchFamily="-97" charset="-128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chemeClr val="bg1"/>
            </a:gs>
            <a:gs pos="45000">
              <a:schemeClr val="bg2">
                <a:alpha val="49000"/>
              </a:schemeClr>
            </a:gs>
            <a:gs pos="81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7374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 Narrow"/>
          <a:ea typeface="ＭＳ Ｐゴシック" pitchFamily="-97" charset="-128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chemeClr val="bg1"/>
            </a:gs>
            <a:gs pos="45000">
              <a:schemeClr val="bg2">
                <a:alpha val="49000"/>
              </a:schemeClr>
            </a:gs>
            <a:gs pos="81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03437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  <p:sldLayoutId id="2147484040" r:id="rId10"/>
    <p:sldLayoutId id="2147484041" r:id="rId11"/>
    <p:sldLayoutId id="2147484042" r:id="rId1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 Narrow"/>
          <a:ea typeface="ＭＳ Ｐゴシック" pitchFamily="-97" charset="-128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ec.europa.eu/europe2020/europe-2020-in-a-nutshell/targets/index_en.htm" TargetMode="Externa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c.europa.eu/europe2020/europe-2020-in-a-nutshell/flagship-initiatives/index_en.htm" TargetMode="External"/><Relationship Id="rId2" Type="http://schemas.openxmlformats.org/officeDocument/2006/relationships/hyperlink" Target="http://ec.europa.eu/eurostat/web/europe-2020-indicators/resource-efficient-europe" TargetMode="Externa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nqa.eu/wp-content/uploads/2015/05/ESG_endorsed-with-changed-foreword.pdf" TargetMode="Externa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1.v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image" Target="../media/image2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2.xls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2.v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image" Target="../media/image25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ttomljen\Desktop\Stablo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162" y="334013"/>
            <a:ext cx="3144838" cy="5678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ktangel 11"/>
          <p:cNvSpPr/>
          <p:nvPr/>
        </p:nvSpPr>
        <p:spPr>
          <a:xfrm>
            <a:off x="-14288" y="6115050"/>
            <a:ext cx="9180513" cy="742950"/>
          </a:xfrm>
          <a:prstGeom prst="rect">
            <a:avLst/>
          </a:prstGeom>
          <a:gradFill flip="none" rotWithShape="1">
            <a:gsLst>
              <a:gs pos="89000">
                <a:srgbClr val="B8141D"/>
              </a:gs>
              <a:gs pos="20000">
                <a:srgbClr val="CD1D19"/>
              </a:gs>
              <a:gs pos="11000">
                <a:srgbClr val="E21D24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1509" name="Rectangle 5"/>
          <p:cNvSpPr txBox="1">
            <a:spLocks noChangeArrowheads="1"/>
          </p:cNvSpPr>
          <p:nvPr/>
        </p:nvSpPr>
        <p:spPr bwMode="gray">
          <a:xfrm>
            <a:off x="323849" y="4132081"/>
            <a:ext cx="5555657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algn="r" defTabSz="914400" eaLnBrk="0" hangingPunct="0">
              <a:lnSpc>
                <a:spcPct val="95000"/>
              </a:lnSpc>
            </a:pPr>
            <a:endParaRPr lang="hr-HR" sz="2800" b="1" i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defTabSz="914400" eaLnBrk="0" hangingPunct="0">
              <a:lnSpc>
                <a:spcPct val="95000"/>
              </a:lnSpc>
            </a:pPr>
            <a:r>
              <a:rPr lang="hr-HR" sz="2800" b="1" dirty="0" smtClean="0">
                <a:solidFill>
                  <a:srgbClr val="CD1D19"/>
                </a:solidFill>
                <a:latin typeface="Arial" pitchFamily="34" charset="0"/>
                <a:cs typeface="Arial" pitchFamily="34" charset="0"/>
              </a:rPr>
              <a:t>ESG 2015. – </a:t>
            </a:r>
            <a:endParaRPr lang="hr-HR" sz="2800" b="1" dirty="0">
              <a:solidFill>
                <a:srgbClr val="CD1D19"/>
              </a:solidFill>
              <a:latin typeface="Arial" pitchFamily="34" charset="0"/>
              <a:cs typeface="Arial" pitchFamily="34" charset="0"/>
            </a:endParaRPr>
          </a:p>
          <a:p>
            <a:pPr defTabSz="914400" eaLnBrk="0" hangingPunct="0">
              <a:lnSpc>
                <a:spcPct val="95000"/>
              </a:lnSpc>
            </a:pPr>
            <a:r>
              <a:rPr lang="hr-HR" sz="2800" b="1" dirty="0">
                <a:solidFill>
                  <a:srgbClr val="CD1D19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hr-HR" sz="2800" b="1" dirty="0" smtClean="0">
                <a:solidFill>
                  <a:srgbClr val="CD1D19"/>
                </a:solidFill>
                <a:latin typeface="Arial" pitchFamily="34" charset="0"/>
                <a:cs typeface="Arial" pitchFamily="34" charset="0"/>
              </a:rPr>
              <a:t>ove mogućnosti, novi izazovi</a:t>
            </a:r>
            <a:endParaRPr lang="hr-HR" sz="2800" b="1" dirty="0">
              <a:solidFill>
                <a:srgbClr val="CD1D19"/>
              </a:solidFill>
              <a:latin typeface="Arial" pitchFamily="34" charset="0"/>
              <a:cs typeface="Arial" pitchFamily="34" charset="0"/>
            </a:endParaRPr>
          </a:p>
          <a:p>
            <a:pPr defTabSz="914400" eaLnBrk="0" hangingPunct="0">
              <a:lnSpc>
                <a:spcPct val="95000"/>
              </a:lnSpc>
            </a:pPr>
            <a:endParaRPr lang="hr-HR" sz="2000" b="1" i="1" cap="small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defTabSz="914400" eaLnBrk="0" hangingPunct="0">
              <a:lnSpc>
                <a:spcPct val="95000"/>
              </a:lnSpc>
            </a:pPr>
            <a:endParaRPr lang="hr-HR" sz="2000" b="1" i="1" cap="small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defTabSz="914400" eaLnBrk="0" hangingPunct="0">
              <a:lnSpc>
                <a:spcPct val="95000"/>
              </a:lnSpc>
            </a:pPr>
            <a:r>
              <a:rPr lang="hr-HR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Dr. sc. Vesna Dodiković-Jurković</a:t>
            </a:r>
          </a:p>
          <a:p>
            <a:pPr defTabSz="914400" eaLnBrk="0" hangingPunct="0">
              <a:lnSpc>
                <a:spcPct val="95000"/>
              </a:lnSpc>
            </a:pPr>
            <a:endParaRPr lang="hr-HR" i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defTabSz="914400" eaLnBrk="0" hangingPunct="0">
              <a:lnSpc>
                <a:spcPct val="95000"/>
              </a:lnSpc>
            </a:pPr>
            <a:endParaRPr lang="hr-HR" i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defTabSz="914400" eaLnBrk="0" hangingPunct="0">
              <a:lnSpc>
                <a:spcPct val="95000"/>
              </a:lnSpc>
            </a:pPr>
            <a:endParaRPr lang="hr-HR" i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defTabSz="914400" eaLnBrk="0" hangingPunct="0">
              <a:lnSpc>
                <a:spcPct val="95000"/>
              </a:lnSpc>
            </a:pPr>
            <a:r>
              <a:rPr lang="hr-HR" sz="16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Zagreb, srpanj 2016.</a:t>
            </a:r>
          </a:p>
          <a:p>
            <a:pPr defTabSz="914400" eaLnBrk="0" hangingPunct="0">
              <a:lnSpc>
                <a:spcPct val="95000"/>
              </a:lnSpc>
            </a:pPr>
            <a:endParaRPr lang="hr-HR" sz="20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defTabSz="914400" eaLnBrk="0" hangingPunct="0">
              <a:lnSpc>
                <a:spcPct val="95000"/>
              </a:lnSpc>
            </a:pPr>
            <a:endParaRPr lang="hr-HR" sz="20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defTabSz="914400" eaLnBrk="0" hangingPunct="0">
              <a:lnSpc>
                <a:spcPct val="95000"/>
              </a:lnSpc>
            </a:pPr>
            <a:endParaRPr lang="hr-HR" sz="20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defTabSz="914400" eaLnBrk="0" hangingPunct="0">
              <a:lnSpc>
                <a:spcPct val="95000"/>
              </a:lnSpc>
            </a:pPr>
            <a:endParaRPr lang="hr-HR" sz="20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1" name="Picture 7" descr="C:\Users\ttomljen\Desktop\ENQA_logo_bijel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5605" y="6253884"/>
            <a:ext cx="815976" cy="46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ttomljen\Desktop\eqar_logo_bijeli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151" y="6361993"/>
            <a:ext cx="1123950" cy="35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6253883"/>
            <a:ext cx="3687165" cy="4598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754020"/>
            <a:ext cx="8779859" cy="4060626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r-HR" sz="2400" noProof="0" dirty="0" smtClean="0"/>
              <a:t>EHEA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r-HR" sz="2400" dirty="0" smtClean="0"/>
              <a:t>ESG i osiguravanje kvalitete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r-HR" sz="2400" dirty="0" smtClean="0"/>
              <a:t>Učinak i budući izazovi</a:t>
            </a:r>
            <a:endParaRPr lang="en-US" sz="2400" noProof="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z="2800" noProof="0" dirty="0" smtClean="0"/>
              <a:t>Sažetak</a:t>
            </a:r>
            <a:endParaRPr lang="en-US" sz="2800" noProof="0" dirty="0"/>
          </a:p>
        </p:txBody>
      </p:sp>
    </p:spTree>
    <p:extLst>
      <p:ext uri="{BB962C8B-B14F-4D97-AF65-F5344CB8AC3E}">
        <p14:creationId xmlns:p14="http://schemas.microsoft.com/office/powerpoint/2010/main" val="284478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r-HR" dirty="0" smtClean="0"/>
              <a:t>Razvoj sustava osiguravanja kvalitete u čitavoj EHEA-i</a:t>
            </a:r>
          </a:p>
          <a:p>
            <a:pPr algn="just"/>
            <a:r>
              <a:rPr lang="hr-HR" dirty="0"/>
              <a:t>Zajedničko djelovanje</a:t>
            </a:r>
          </a:p>
          <a:p>
            <a:pPr algn="just"/>
            <a:r>
              <a:rPr lang="hr-HR" dirty="0"/>
              <a:t>Potreba za </a:t>
            </a:r>
            <a:r>
              <a:rPr lang="hr-HR" dirty="0" smtClean="0"/>
              <a:t>donošenjem dobro utemeljenih politika </a:t>
            </a:r>
          </a:p>
          <a:p>
            <a:pPr algn="just"/>
            <a:r>
              <a:rPr lang="hr-HR" dirty="0" smtClean="0"/>
              <a:t>Hrvatski sustav visokog </a:t>
            </a:r>
          </a:p>
          <a:p>
            <a:pPr marL="0" indent="0" algn="just">
              <a:buNone/>
            </a:pPr>
            <a:r>
              <a:rPr lang="hr-HR" dirty="0"/>
              <a:t> </a:t>
            </a:r>
            <a:r>
              <a:rPr lang="hr-HR" dirty="0" smtClean="0"/>
              <a:t>  obrazovanja</a:t>
            </a:r>
          </a:p>
          <a:p>
            <a:r>
              <a:rPr lang="hr-HR" dirty="0" smtClean="0"/>
              <a:t>ESG.</a:t>
            </a: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EHEA</a:t>
            </a:r>
            <a:endParaRPr lang="hr-HR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7736" y="3449781"/>
            <a:ext cx="2961409" cy="2677408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624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z="2800" dirty="0" smtClean="0"/>
              <a:t>Ciljevi</a:t>
            </a:r>
            <a:r>
              <a:rPr lang="hr-HR" sz="2800" dirty="0"/>
              <a:t>:</a:t>
            </a:r>
          </a:p>
          <a:p>
            <a:pPr marL="400050" lvl="1" indent="0">
              <a:buNone/>
            </a:pPr>
            <a:r>
              <a:rPr lang="hr-HR" sz="1600" dirty="0" smtClean="0">
                <a:hlinkClick r:id="rId2"/>
              </a:rPr>
              <a:t>http</a:t>
            </a:r>
            <a:r>
              <a:rPr lang="hr-HR" sz="1600" dirty="0">
                <a:hlinkClick r:id="rId2"/>
              </a:rPr>
              <a:t>://</a:t>
            </a:r>
            <a:r>
              <a:rPr lang="hr-HR" sz="1600" dirty="0" smtClean="0">
                <a:hlinkClick r:id="rId2"/>
              </a:rPr>
              <a:t>ec.europa.eu/europe2020/</a:t>
            </a:r>
            <a:r>
              <a:rPr lang="hr-HR" sz="1600" dirty="0" err="1" smtClean="0">
                <a:hlinkClick r:id="rId2"/>
              </a:rPr>
              <a:t>europe</a:t>
            </a:r>
            <a:r>
              <a:rPr lang="hr-HR" sz="1600" dirty="0" smtClean="0">
                <a:hlinkClick r:id="rId2"/>
              </a:rPr>
              <a:t>-2020-</a:t>
            </a:r>
            <a:r>
              <a:rPr lang="hr-HR" sz="1600" dirty="0" err="1" smtClean="0">
                <a:hlinkClick r:id="rId2"/>
              </a:rPr>
              <a:t>in</a:t>
            </a:r>
            <a:r>
              <a:rPr lang="hr-HR" sz="1600" dirty="0" smtClean="0">
                <a:hlinkClick r:id="rId2"/>
              </a:rPr>
              <a:t>-a-</a:t>
            </a:r>
            <a:r>
              <a:rPr lang="hr-HR" sz="1600" dirty="0" err="1" smtClean="0">
                <a:hlinkClick r:id="rId2"/>
              </a:rPr>
              <a:t>nutshell</a:t>
            </a:r>
            <a:r>
              <a:rPr lang="hr-HR" sz="1600" dirty="0" smtClean="0">
                <a:hlinkClick r:id="rId2"/>
              </a:rPr>
              <a:t>/</a:t>
            </a:r>
            <a:r>
              <a:rPr lang="hr-HR" sz="1600" dirty="0" err="1" smtClean="0">
                <a:hlinkClick r:id="rId2"/>
              </a:rPr>
              <a:t>targets</a:t>
            </a:r>
            <a:r>
              <a:rPr lang="hr-HR" sz="1600" dirty="0" smtClean="0">
                <a:hlinkClick r:id="rId2"/>
              </a:rPr>
              <a:t>/</a:t>
            </a:r>
            <a:r>
              <a:rPr lang="hr-HR" sz="1600" dirty="0" err="1" smtClean="0">
                <a:hlinkClick r:id="rId2"/>
              </a:rPr>
              <a:t>index</a:t>
            </a:r>
            <a:r>
              <a:rPr lang="hr-HR" sz="1600" dirty="0" smtClean="0">
                <a:hlinkClick r:id="rId2"/>
              </a:rPr>
              <a:t>_</a:t>
            </a:r>
            <a:r>
              <a:rPr lang="hr-HR" sz="1600" dirty="0" err="1" smtClean="0">
                <a:hlinkClick r:id="rId2"/>
              </a:rPr>
              <a:t>en.htm</a:t>
            </a:r>
            <a:endParaRPr lang="hr-HR" sz="16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hr-HR" sz="2400" dirty="0" err="1" smtClean="0"/>
              <a:t>Zapošljivost</a:t>
            </a:r>
            <a:r>
              <a:rPr lang="hr-HR" sz="2400" dirty="0" smtClean="0"/>
              <a:t>  </a:t>
            </a:r>
          </a:p>
          <a:p>
            <a:pPr marL="914400" lvl="2" indent="0">
              <a:buNone/>
            </a:pPr>
            <a:r>
              <a:rPr lang="hr-HR" sz="2000" dirty="0" smtClean="0"/>
              <a:t>(EU </a:t>
            </a:r>
            <a:r>
              <a:rPr lang="hr-HR" sz="2000" dirty="0" smtClean="0"/>
              <a:t>– </a:t>
            </a:r>
            <a:r>
              <a:rPr lang="en-US" sz="2000" dirty="0" smtClean="0"/>
              <a:t>75% </a:t>
            </a:r>
            <a:r>
              <a:rPr lang="hr-HR" sz="2000" dirty="0"/>
              <a:t>populacije u dobi od </a:t>
            </a:r>
            <a:r>
              <a:rPr lang="en-US" sz="2000" dirty="0"/>
              <a:t>20-64 </a:t>
            </a:r>
            <a:r>
              <a:rPr lang="hr-HR" sz="2000" dirty="0"/>
              <a:t>god. zaposleno, RH - </a:t>
            </a:r>
            <a:r>
              <a:rPr lang="hr-HR" sz="2000" dirty="0" smtClean="0"/>
              <a:t>62.9%</a:t>
            </a:r>
            <a:r>
              <a:rPr lang="hr-HR" sz="1600" dirty="0" smtClean="0"/>
              <a:t>)</a:t>
            </a:r>
            <a:endParaRPr lang="hr-HR" sz="16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hr-HR" sz="2400" dirty="0"/>
              <a:t>R&amp;D</a:t>
            </a:r>
            <a:r>
              <a:rPr lang="hr-HR" sz="2400" b="1" dirty="0"/>
              <a:t> </a:t>
            </a:r>
            <a:endParaRPr lang="hr-HR" sz="2400" b="1" dirty="0" smtClean="0"/>
          </a:p>
          <a:p>
            <a:pPr marL="914400" lvl="2" indent="0">
              <a:buNone/>
            </a:pPr>
            <a:r>
              <a:rPr lang="hr-HR" sz="2000" dirty="0" smtClean="0"/>
              <a:t>(EU </a:t>
            </a:r>
            <a:r>
              <a:rPr lang="hr-HR" sz="2000" dirty="0" smtClean="0"/>
              <a:t>– </a:t>
            </a:r>
            <a:r>
              <a:rPr lang="en-US" sz="2000" dirty="0" smtClean="0"/>
              <a:t>3% </a:t>
            </a:r>
            <a:r>
              <a:rPr lang="en-US" sz="2000" dirty="0" smtClean="0"/>
              <a:t>GDP </a:t>
            </a:r>
            <a:r>
              <a:rPr lang="hr-HR" sz="2000" dirty="0" smtClean="0"/>
              <a:t>ulaganja u </a:t>
            </a:r>
            <a:r>
              <a:rPr lang="en-US" sz="2000" dirty="0" smtClean="0"/>
              <a:t>R&amp;D</a:t>
            </a:r>
            <a:r>
              <a:rPr lang="hr-HR" sz="2000" dirty="0" smtClean="0"/>
              <a:t>, </a:t>
            </a:r>
            <a:r>
              <a:rPr lang="hr-HR" sz="2000" dirty="0"/>
              <a:t>RH -1.4% )</a:t>
            </a:r>
            <a:endParaRPr lang="hr-HR" sz="20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hr-HR" sz="2400" dirty="0" smtClean="0"/>
              <a:t>Obrazovanje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hr-HR" sz="1600" dirty="0" smtClean="0"/>
              <a:t>EU - Udio populacije koji rano napušta obrazovanje ispod 10%, RH – 4%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hr-HR" sz="1600" dirty="0" smtClean="0"/>
              <a:t>EU - Najmanje 40% populacije </a:t>
            </a:r>
            <a:r>
              <a:rPr lang="hr-HR" sz="1600" dirty="0" smtClean="0"/>
              <a:t>u </a:t>
            </a:r>
            <a:r>
              <a:rPr lang="hr-HR" sz="1600" dirty="0" smtClean="0"/>
              <a:t>dobi od 30-34 završava tercijarno obrazovanje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hr-HR" sz="1600" dirty="0" smtClean="0"/>
              <a:t>RH </a:t>
            </a:r>
            <a:r>
              <a:rPr lang="hr-HR" sz="1600" dirty="0"/>
              <a:t>- Najmanje </a:t>
            </a:r>
            <a:r>
              <a:rPr lang="hr-HR" sz="1600" dirty="0" smtClean="0"/>
              <a:t>35% </a:t>
            </a:r>
            <a:r>
              <a:rPr lang="hr-HR" sz="1600" dirty="0"/>
              <a:t>populacije </a:t>
            </a:r>
            <a:r>
              <a:rPr lang="hr-HR" sz="1600" dirty="0" smtClean="0"/>
              <a:t>u </a:t>
            </a:r>
            <a:r>
              <a:rPr lang="hr-HR" sz="1600" dirty="0"/>
              <a:t>dobi od 30-34 završava tercijarno obrazovanje</a:t>
            </a:r>
          </a:p>
          <a:p>
            <a:pPr lvl="2">
              <a:buFont typeface="Arial" panose="020B0604020202020204" pitchFamily="34" charset="0"/>
              <a:buChar char="•"/>
            </a:pPr>
            <a:endParaRPr lang="hr-HR" sz="1600" dirty="0" smtClean="0"/>
          </a:p>
          <a:p>
            <a:pPr fontAlgn="t"/>
            <a:endParaRPr lang="en-US" sz="2000" dirty="0"/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/>
          </a:p>
          <a:p>
            <a:pPr lvl="1">
              <a:buFont typeface="Arial" panose="020B0604020202020204" pitchFamily="34" charset="0"/>
              <a:buChar char="•"/>
            </a:pPr>
            <a:endParaRPr lang="hr-HR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Europe 2020</a:t>
            </a:r>
          </a:p>
        </p:txBody>
      </p:sp>
    </p:spTree>
    <p:extLst>
      <p:ext uri="{BB962C8B-B14F-4D97-AF65-F5344CB8AC3E}">
        <p14:creationId xmlns:p14="http://schemas.microsoft.com/office/powerpoint/2010/main" val="169548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Smart growth</a:t>
            </a:r>
            <a:endParaRPr lang="en-US" sz="2400" dirty="0"/>
          </a:p>
          <a:p>
            <a:pPr lvl="1"/>
            <a:r>
              <a:rPr lang="en-US" sz="2000" dirty="0"/>
              <a:t>Digital agenda for Europe</a:t>
            </a:r>
          </a:p>
          <a:p>
            <a:pPr lvl="1"/>
            <a:r>
              <a:rPr lang="en-US" sz="2000" dirty="0"/>
              <a:t>Innovation Union</a:t>
            </a:r>
          </a:p>
          <a:p>
            <a:pPr lvl="1"/>
            <a:r>
              <a:rPr lang="en-US" sz="2000" dirty="0"/>
              <a:t>Youth on the move</a:t>
            </a:r>
          </a:p>
          <a:p>
            <a:r>
              <a:rPr lang="en-US" sz="2400" b="1" dirty="0"/>
              <a:t>Sustainable growth</a:t>
            </a:r>
            <a:endParaRPr lang="en-US" sz="2400" dirty="0"/>
          </a:p>
          <a:p>
            <a:pPr lvl="1"/>
            <a:r>
              <a:rPr lang="en-US" sz="2000" dirty="0">
                <a:hlinkClick r:id="rId2"/>
              </a:rPr>
              <a:t>Resource efficient Europe</a:t>
            </a:r>
            <a:endParaRPr lang="en-US" sz="2000" dirty="0"/>
          </a:p>
          <a:p>
            <a:pPr lvl="1"/>
            <a:r>
              <a:rPr lang="en-US" sz="2000" dirty="0"/>
              <a:t>An industrial policy for the </a:t>
            </a:r>
            <a:r>
              <a:rPr lang="en-US" sz="2000" dirty="0" err="1"/>
              <a:t>globalisation</a:t>
            </a:r>
            <a:r>
              <a:rPr lang="en-US" sz="2000" dirty="0"/>
              <a:t> era</a:t>
            </a:r>
          </a:p>
          <a:p>
            <a:r>
              <a:rPr lang="en-US" sz="2400" b="1" dirty="0"/>
              <a:t>Inclusive growth</a:t>
            </a:r>
            <a:endParaRPr lang="en-US" sz="2400" dirty="0"/>
          </a:p>
          <a:p>
            <a:pPr lvl="1"/>
            <a:r>
              <a:rPr lang="en-US" sz="2000" dirty="0"/>
              <a:t>An agenda for new skills and jobs</a:t>
            </a:r>
          </a:p>
          <a:p>
            <a:pPr lvl="1"/>
            <a:r>
              <a:rPr lang="en-US" sz="2000" dirty="0"/>
              <a:t>European platform against </a:t>
            </a:r>
            <a:r>
              <a:rPr lang="en-US" sz="2000" dirty="0" smtClean="0"/>
              <a:t>poverty</a:t>
            </a:r>
            <a:endParaRPr lang="hr-HR" sz="2000" dirty="0" smtClean="0"/>
          </a:p>
          <a:p>
            <a:pPr marL="457200" lvl="1" indent="0">
              <a:buNone/>
            </a:pPr>
            <a:endParaRPr lang="hr-HR" sz="2000" dirty="0" smtClean="0">
              <a:hlinkClick r:id="rId3"/>
            </a:endParaRPr>
          </a:p>
          <a:p>
            <a:pPr marL="457200" lvl="1" indent="0">
              <a:buNone/>
            </a:pPr>
            <a:r>
              <a:rPr lang="en-US" sz="2000" dirty="0" smtClean="0">
                <a:hlinkClick r:id="rId3"/>
              </a:rPr>
              <a:t>http</a:t>
            </a:r>
            <a:r>
              <a:rPr lang="en-US" sz="2000" dirty="0">
                <a:hlinkClick r:id="rId3"/>
              </a:rPr>
              <a:t>://ec.europa.eu/europe2020/europe-2020-in-a-nutshell/flagship-initiatives/index_en.htm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Europe 2020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9363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hr-HR" sz="2400" b="1" dirty="0" smtClean="0"/>
              <a:t>Čini</a:t>
            </a:r>
            <a:r>
              <a:rPr lang="hr-HR" sz="2400" dirty="0" smtClean="0"/>
              <a:t> </a:t>
            </a:r>
            <a:r>
              <a:rPr lang="hr-HR" sz="2400" b="1" dirty="0" smtClean="0"/>
              <a:t>zajednički okvir </a:t>
            </a:r>
            <a:r>
              <a:rPr lang="hr-HR" sz="2400" dirty="0" smtClean="0"/>
              <a:t>sustava osiguravanja kvalitete </a:t>
            </a:r>
            <a:r>
              <a:rPr lang="hr-HR" sz="2400" dirty="0"/>
              <a:t>poučavanja i učenja na </a:t>
            </a:r>
            <a:r>
              <a:rPr lang="hr-HR" sz="2400" dirty="0" smtClean="0"/>
              <a:t>europskoj</a:t>
            </a:r>
            <a:r>
              <a:rPr lang="hr-HR" sz="2400" dirty="0"/>
              <a:t>, </a:t>
            </a:r>
            <a:r>
              <a:rPr lang="hr-HR" sz="2400" dirty="0" smtClean="0"/>
              <a:t>nacionalnoj </a:t>
            </a:r>
            <a:r>
              <a:rPr lang="hr-HR" sz="2400" dirty="0"/>
              <a:t>i </a:t>
            </a:r>
            <a:r>
              <a:rPr lang="hr-HR" sz="2400" dirty="0" smtClean="0"/>
              <a:t>institucijskoj </a:t>
            </a:r>
            <a:r>
              <a:rPr lang="hr-HR" sz="2400" dirty="0"/>
              <a:t>razini</a:t>
            </a:r>
            <a:r>
              <a:rPr lang="hr-HR" sz="2400" dirty="0" smtClean="0"/>
              <a:t>. </a:t>
            </a:r>
            <a:endParaRPr lang="hr-HR" sz="2400" dirty="0"/>
          </a:p>
          <a:p>
            <a:pPr lvl="0" algn="just"/>
            <a:endParaRPr lang="hr-HR" sz="2400" dirty="0"/>
          </a:p>
          <a:p>
            <a:pPr lvl="0" algn="just"/>
            <a:r>
              <a:rPr lang="hr-HR" sz="2400" b="1" dirty="0" smtClean="0"/>
              <a:t>Omogućuje osiguravanje i poboljšavanje kvalitete </a:t>
            </a:r>
            <a:r>
              <a:rPr lang="hr-HR" sz="2400" dirty="0" smtClean="0"/>
              <a:t>visokog obrazovanja u EHEA-i.</a:t>
            </a:r>
          </a:p>
          <a:p>
            <a:pPr marL="0" lvl="0" indent="0" algn="just">
              <a:buNone/>
            </a:pPr>
            <a:endParaRPr lang="hr-HR" sz="2400" dirty="0"/>
          </a:p>
          <a:p>
            <a:pPr lvl="0" algn="just"/>
            <a:r>
              <a:rPr lang="vi-VN" sz="2400" b="1" dirty="0" smtClean="0"/>
              <a:t>Potiče</a:t>
            </a:r>
            <a:r>
              <a:rPr lang="hr-HR" sz="2400" b="1" dirty="0" smtClean="0"/>
              <a:t> </a:t>
            </a:r>
            <a:r>
              <a:rPr lang="vi-VN" sz="2400" b="1" dirty="0" smtClean="0"/>
              <a:t>međusobno </a:t>
            </a:r>
            <a:r>
              <a:rPr lang="vi-VN" sz="2400" b="1" dirty="0"/>
              <a:t>povjerenje</a:t>
            </a:r>
            <a:r>
              <a:rPr lang="vi-VN" sz="2400" dirty="0"/>
              <a:t>, </a:t>
            </a:r>
            <a:r>
              <a:rPr lang="vi-VN" sz="2400" dirty="0" smtClean="0"/>
              <a:t>time </a:t>
            </a:r>
            <a:r>
              <a:rPr lang="vi-VN" sz="2400" dirty="0"/>
              <a:t>olakšavajući priznavanje i mobilnost </a:t>
            </a:r>
            <a:r>
              <a:rPr lang="vi-VN" sz="2400" dirty="0" smtClean="0"/>
              <a:t>unutar </a:t>
            </a:r>
            <a:r>
              <a:rPr lang="vi-VN" sz="2400" dirty="0"/>
              <a:t>i </a:t>
            </a:r>
            <a:r>
              <a:rPr lang="vi-VN" sz="2400" dirty="0" smtClean="0"/>
              <a:t>preko </a:t>
            </a:r>
            <a:r>
              <a:rPr lang="vi-VN" sz="2400" dirty="0"/>
              <a:t>nacionalnih </a:t>
            </a:r>
            <a:r>
              <a:rPr lang="vi-VN" sz="2400" dirty="0" smtClean="0"/>
              <a:t>gran</a:t>
            </a:r>
            <a:r>
              <a:rPr lang="hr-HR" sz="2400" dirty="0" err="1" smtClean="0"/>
              <a:t>ica</a:t>
            </a:r>
            <a:r>
              <a:rPr lang="hr-HR" sz="2400" dirty="0" smtClean="0"/>
              <a:t>. </a:t>
            </a:r>
          </a:p>
          <a:p>
            <a:pPr marL="0" lvl="0" indent="0" algn="just">
              <a:buNone/>
            </a:pPr>
            <a:endParaRPr lang="hr-HR" sz="2400" dirty="0"/>
          </a:p>
          <a:p>
            <a:pPr lvl="0" algn="just"/>
            <a:r>
              <a:rPr lang="hr-HR" sz="2400" b="1" dirty="0" smtClean="0"/>
              <a:t>Pruža informacije o osiguravanju kvalitete u EHEA-i. </a:t>
            </a:r>
            <a:endParaRPr lang="hr-HR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8" y="327819"/>
            <a:ext cx="7867032" cy="563562"/>
          </a:xfrm>
        </p:spPr>
        <p:txBody>
          <a:bodyPr/>
          <a:lstStyle/>
          <a:p>
            <a:r>
              <a:rPr lang="hr-HR" sz="2800" dirty="0" smtClean="0"/>
              <a:t>ESG – Svrha </a:t>
            </a:r>
            <a:endParaRPr lang="hr-HR" sz="2800" dirty="0"/>
          </a:p>
        </p:txBody>
      </p:sp>
    </p:spTree>
    <p:extLst>
      <p:ext uri="{BB962C8B-B14F-4D97-AF65-F5344CB8AC3E}">
        <p14:creationId xmlns:p14="http://schemas.microsoft.com/office/powerpoint/2010/main" val="311248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5279" y="1410056"/>
            <a:ext cx="8853065" cy="4716108"/>
          </a:xfrm>
        </p:spPr>
        <p:txBody>
          <a:bodyPr/>
          <a:lstStyle/>
          <a:p>
            <a:pPr algn="just"/>
            <a:r>
              <a:rPr lang="hr-HR" sz="2400" b="1" dirty="0" smtClean="0"/>
              <a:t>Visoka </a:t>
            </a:r>
            <a:r>
              <a:rPr lang="hr-HR" sz="2400" b="1" dirty="0"/>
              <a:t>učilišta </a:t>
            </a:r>
            <a:r>
              <a:rPr lang="hr-HR" sz="2400" dirty="0"/>
              <a:t>su </a:t>
            </a:r>
            <a:r>
              <a:rPr lang="hr-HR" sz="2400" dirty="0" smtClean="0">
                <a:solidFill>
                  <a:srgbClr val="0070C0"/>
                </a:solidFill>
              </a:rPr>
              <a:t>primarno </a:t>
            </a:r>
            <a:r>
              <a:rPr lang="hr-HR" sz="2400" dirty="0">
                <a:solidFill>
                  <a:srgbClr val="0070C0"/>
                </a:solidFill>
              </a:rPr>
              <a:t>odgovorna za kvalitetu</a:t>
            </a:r>
            <a:r>
              <a:rPr lang="hr-HR" sz="2400" dirty="0"/>
              <a:t> vlastitog rada i njezino </a:t>
            </a:r>
            <a:r>
              <a:rPr lang="hr-HR" sz="2400" dirty="0" smtClean="0"/>
              <a:t>osiguravanje.</a:t>
            </a:r>
          </a:p>
          <a:p>
            <a:pPr marL="0" indent="0" algn="just">
              <a:buNone/>
            </a:pPr>
            <a:endParaRPr lang="hr-HR" sz="2400" dirty="0"/>
          </a:p>
          <a:p>
            <a:pPr lvl="0" algn="just"/>
            <a:r>
              <a:rPr lang="hr-HR" sz="2400" dirty="0"/>
              <a:t>O</a:t>
            </a:r>
            <a:r>
              <a:rPr lang="hr-HR" sz="2400" dirty="0" smtClean="0"/>
              <a:t>siguravanje </a:t>
            </a:r>
            <a:r>
              <a:rPr lang="hr-HR" sz="2400" dirty="0"/>
              <a:t>kvalitete je osjetljivo na </a:t>
            </a:r>
            <a:r>
              <a:rPr lang="hr-HR" sz="2400" b="1" dirty="0" smtClean="0"/>
              <a:t>raznolikost</a:t>
            </a:r>
            <a:r>
              <a:rPr lang="hr-HR" sz="2400" dirty="0" smtClean="0"/>
              <a:t> </a:t>
            </a:r>
            <a:r>
              <a:rPr lang="hr-HR" sz="2400" dirty="0"/>
              <a:t>visokoobrazovnih sustava, visokih </a:t>
            </a:r>
            <a:r>
              <a:rPr lang="hr-HR" sz="2400" dirty="0" smtClean="0"/>
              <a:t>učilišta</a:t>
            </a:r>
            <a:r>
              <a:rPr lang="hr-HR" sz="2400" dirty="0"/>
              <a:t>, programa i </a:t>
            </a:r>
            <a:r>
              <a:rPr lang="hr-HR" sz="2400" dirty="0" smtClean="0"/>
              <a:t>studenata</a:t>
            </a:r>
            <a:r>
              <a:rPr lang="hr-HR" sz="2400" dirty="0"/>
              <a:t>. </a:t>
            </a:r>
            <a:endParaRPr lang="hr-HR" sz="2400" dirty="0" smtClean="0"/>
          </a:p>
          <a:p>
            <a:pPr marL="0" lvl="0" indent="0" algn="just">
              <a:buNone/>
            </a:pPr>
            <a:endParaRPr lang="hr-HR" sz="2400" dirty="0"/>
          </a:p>
          <a:p>
            <a:pPr lvl="0" algn="just"/>
            <a:r>
              <a:rPr lang="hr-HR" sz="2400" dirty="0" smtClean="0"/>
              <a:t>Osiguravanje kvalitete </a:t>
            </a:r>
            <a:r>
              <a:rPr lang="hr-HR" sz="2400" b="1" dirty="0" smtClean="0"/>
              <a:t>potiče razvoj kulture kvalitete.</a:t>
            </a:r>
          </a:p>
          <a:p>
            <a:pPr lvl="0" algn="just"/>
            <a:endParaRPr lang="hr-HR" sz="2400" b="1" dirty="0">
              <a:solidFill>
                <a:schemeClr val="accent4"/>
              </a:solidFill>
            </a:endParaRPr>
          </a:p>
          <a:p>
            <a:pPr lvl="0" algn="just"/>
            <a:r>
              <a:rPr lang="hr-HR" sz="2400" dirty="0" smtClean="0"/>
              <a:t>Osiguravanje kvalitete uzima u </a:t>
            </a:r>
            <a:r>
              <a:rPr lang="hr-HR" sz="2400" dirty="0"/>
              <a:t>obzir </a:t>
            </a:r>
            <a:r>
              <a:rPr lang="hr-HR" sz="2400" dirty="0" smtClean="0">
                <a:solidFill>
                  <a:srgbClr val="0070C0"/>
                </a:solidFill>
              </a:rPr>
              <a:t>potrebe i očekivanja studenata</a:t>
            </a:r>
            <a:r>
              <a:rPr lang="hr-HR" sz="2400" dirty="0" smtClean="0"/>
              <a:t>, </a:t>
            </a:r>
            <a:r>
              <a:rPr lang="hr-HR" sz="2400" b="1" dirty="0" smtClean="0"/>
              <a:t>svih </a:t>
            </a:r>
            <a:r>
              <a:rPr lang="hr-HR" sz="2400" dirty="0" smtClean="0"/>
              <a:t>drugih </a:t>
            </a:r>
            <a:r>
              <a:rPr lang="hr-HR" sz="2400" b="1" dirty="0" smtClean="0"/>
              <a:t>dionika </a:t>
            </a:r>
            <a:r>
              <a:rPr lang="hr-HR" sz="2400" dirty="0" smtClean="0"/>
              <a:t>i društva. </a:t>
            </a:r>
            <a:endParaRPr lang="hr-HR" sz="2400" dirty="0"/>
          </a:p>
          <a:p>
            <a:pPr marL="0" indent="0">
              <a:buNone/>
            </a:pPr>
            <a:r>
              <a:rPr lang="en-US" sz="2400" dirty="0" smtClean="0"/>
              <a:t> </a:t>
            </a:r>
            <a:endParaRPr lang="hr-HR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z="2800" dirty="0" smtClean="0"/>
              <a:t>ESG – osnovna načela</a:t>
            </a:r>
            <a:endParaRPr lang="hr-HR" sz="2800" dirty="0"/>
          </a:p>
        </p:txBody>
      </p:sp>
    </p:spTree>
    <p:extLst>
      <p:ext uri="{BB962C8B-B14F-4D97-AF65-F5344CB8AC3E}">
        <p14:creationId xmlns:p14="http://schemas.microsoft.com/office/powerpoint/2010/main" val="229309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sr-Latn-RS" sz="1800" dirty="0">
                <a:solidFill>
                  <a:prstClr val="white"/>
                </a:solidFill>
                <a:hlinkClick r:id="rId2"/>
              </a:rPr>
              <a:t>http://www.enqa.eu/wp-content/uploads/2015/05/ESG_endorsed-with-changed-foreword.pdf</a:t>
            </a:r>
            <a:endParaRPr lang="hr-HR" sz="1800" dirty="0">
              <a:solidFill>
                <a:prstClr val="white"/>
              </a:solidFill>
            </a:endParaRPr>
          </a:p>
          <a:p>
            <a:endParaRPr lang="hr-HR" sz="800" dirty="0" smtClean="0"/>
          </a:p>
          <a:p>
            <a:r>
              <a:rPr lang="hr-HR" sz="2200" dirty="0" smtClean="0"/>
              <a:t>Sva tri dijela </a:t>
            </a:r>
            <a:r>
              <a:rPr lang="hr-HR" sz="2200" dirty="0" smtClean="0"/>
              <a:t>međusobno </a:t>
            </a:r>
            <a:r>
              <a:rPr lang="hr-HR" sz="2200" dirty="0"/>
              <a:t>su povezana</a:t>
            </a:r>
            <a:r>
              <a:rPr lang="hr-HR" sz="2200" dirty="0" smtClean="0"/>
              <a:t>:</a:t>
            </a:r>
            <a:endParaRPr lang="hr-HR" sz="22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z="2800" dirty="0"/>
              <a:t>ESG</a:t>
            </a:r>
          </a:p>
        </p:txBody>
      </p:sp>
      <p:sp>
        <p:nvSpPr>
          <p:cNvPr id="5" name="Oval 4"/>
          <p:cNvSpPr/>
          <p:nvPr/>
        </p:nvSpPr>
        <p:spPr>
          <a:xfrm>
            <a:off x="42732" y="2538103"/>
            <a:ext cx="2734654" cy="104258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dirty="0">
                <a:solidFill>
                  <a:srgbClr val="FF0000"/>
                </a:solidFill>
              </a:rPr>
              <a:t>3</a:t>
            </a:r>
            <a:r>
              <a:rPr lang="hr-HR" dirty="0" smtClean="0">
                <a:solidFill>
                  <a:srgbClr val="FF0000"/>
                </a:solidFill>
              </a:rPr>
              <a:t>. dio</a:t>
            </a:r>
          </a:p>
          <a:p>
            <a:pPr algn="ctr"/>
            <a:r>
              <a:rPr lang="hr-HR" dirty="0" smtClean="0">
                <a:solidFill>
                  <a:srgbClr val="FF0000"/>
                </a:solidFill>
              </a:rPr>
              <a:t>(za Agencije za osiguravanje kvalitete)</a:t>
            </a:r>
            <a:endParaRPr lang="hr-HR" dirty="0">
              <a:solidFill>
                <a:srgbClr val="FF000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3247409" y="2512464"/>
            <a:ext cx="2623561" cy="1119499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dirty="0">
                <a:solidFill>
                  <a:srgbClr val="FF0000"/>
                </a:solidFill>
              </a:rPr>
              <a:t>2</a:t>
            </a:r>
            <a:r>
              <a:rPr lang="hr-HR" dirty="0" smtClean="0">
                <a:solidFill>
                  <a:srgbClr val="FF0000"/>
                </a:solidFill>
              </a:rPr>
              <a:t>. dio</a:t>
            </a:r>
          </a:p>
          <a:p>
            <a:pPr algn="ctr"/>
            <a:r>
              <a:rPr lang="hr-HR" dirty="0" smtClean="0">
                <a:solidFill>
                  <a:srgbClr val="FF0000"/>
                </a:solidFill>
              </a:rPr>
              <a:t>(za vanjsko osiguravanje kvalitete)</a:t>
            </a:r>
            <a:endParaRPr lang="hr-HR" dirty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6375173" y="2512464"/>
            <a:ext cx="2760282" cy="1008403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dirty="0" smtClean="0">
                <a:solidFill>
                  <a:srgbClr val="FF0000"/>
                </a:solidFill>
              </a:rPr>
              <a:t>1. dio</a:t>
            </a:r>
          </a:p>
          <a:p>
            <a:pPr algn="ctr"/>
            <a:r>
              <a:rPr lang="hr-HR" dirty="0" smtClean="0">
                <a:solidFill>
                  <a:srgbClr val="FF0000"/>
                </a:solidFill>
              </a:rPr>
              <a:t>(za unutarnje osiguravanje kvalitete)</a:t>
            </a:r>
            <a:endParaRPr lang="hr-HR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806804" y="3854153"/>
            <a:ext cx="761838" cy="6836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6754092" y="3840605"/>
            <a:ext cx="619959" cy="71075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559189" y="3840605"/>
            <a:ext cx="0" cy="7434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4" name="Right Arrow 13"/>
          <p:cNvSpPr/>
          <p:nvPr/>
        </p:nvSpPr>
        <p:spPr>
          <a:xfrm>
            <a:off x="2767364" y="2958269"/>
            <a:ext cx="470019" cy="20225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5" name="Right Arrow 14"/>
          <p:cNvSpPr/>
          <p:nvPr/>
        </p:nvSpPr>
        <p:spPr>
          <a:xfrm>
            <a:off x="5870971" y="2959690"/>
            <a:ext cx="504202" cy="20225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7" name="TextBox 16"/>
          <p:cNvSpPr txBox="1"/>
          <p:nvPr/>
        </p:nvSpPr>
        <p:spPr>
          <a:xfrm>
            <a:off x="2187723" y="2626396"/>
            <a:ext cx="1521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>
                <a:solidFill>
                  <a:srgbClr val="000000"/>
                </a:solidFill>
              </a:rPr>
              <a:t>o</a:t>
            </a:r>
            <a:r>
              <a:rPr lang="hr-HR" sz="1600" dirty="0" smtClean="0">
                <a:solidFill>
                  <a:srgbClr val="000000"/>
                </a:solidFill>
              </a:rPr>
              <a:t>dnosi se na</a:t>
            </a:r>
            <a:endParaRPr lang="hr-HR" sz="1600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92882" y="2650606"/>
            <a:ext cx="15586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>
                <a:solidFill>
                  <a:srgbClr val="000000"/>
                </a:solidFill>
              </a:rPr>
              <a:t>o</a:t>
            </a:r>
            <a:r>
              <a:rPr lang="hr-HR" sz="1600" dirty="0" smtClean="0">
                <a:solidFill>
                  <a:srgbClr val="000000"/>
                </a:solidFill>
              </a:rPr>
              <a:t>dnosi se na</a:t>
            </a:r>
            <a:endParaRPr lang="hr-HR" sz="1600" dirty="0">
              <a:solidFill>
                <a:srgbClr val="0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53886" y="4564910"/>
            <a:ext cx="6201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dirty="0" smtClean="0">
                <a:solidFill>
                  <a:srgbClr val="000000"/>
                </a:solidFill>
              </a:rPr>
              <a:t>Osiguravanje i poboljšavanje kvalitete VU </a:t>
            </a:r>
          </a:p>
          <a:p>
            <a:pPr algn="ctr"/>
            <a:r>
              <a:rPr lang="hr-HR" dirty="0" smtClean="0">
                <a:solidFill>
                  <a:srgbClr val="000000"/>
                </a:solidFill>
              </a:rPr>
              <a:t>(potiče razvoj </a:t>
            </a:r>
            <a:r>
              <a:rPr lang="hr-HR" i="1" dirty="0" smtClean="0">
                <a:solidFill>
                  <a:srgbClr val="000000"/>
                </a:solidFill>
              </a:rPr>
              <a:t>kulture kvalitete</a:t>
            </a:r>
            <a:r>
              <a:rPr lang="hr-HR" dirty="0" smtClean="0">
                <a:solidFill>
                  <a:srgbClr val="000000"/>
                </a:solidFill>
              </a:rPr>
              <a:t>)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4559189" y="5211241"/>
            <a:ext cx="0" cy="3717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26938" y="5580456"/>
            <a:ext cx="8232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dirty="0" smtClean="0">
                <a:solidFill>
                  <a:srgbClr val="000000"/>
                </a:solidFill>
              </a:rPr>
              <a:t> poticanje opće konkurentnosti, ekonomskog rasta i društvene kohezije. </a:t>
            </a:r>
            <a:endParaRPr lang="hr-H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04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11"/>
          <p:cNvSpPr>
            <a:spLocks noChangeArrowheads="1"/>
          </p:cNvSpPr>
          <p:nvPr/>
        </p:nvSpPr>
        <p:spPr bwMode="auto">
          <a:xfrm>
            <a:off x="127189" y="357187"/>
            <a:ext cx="4142856" cy="511175"/>
          </a:xfrm>
          <a:prstGeom prst="rect">
            <a:avLst/>
          </a:prstGeom>
          <a:gradFill flip="none" rotWithShape="1">
            <a:gsLst>
              <a:gs pos="0">
                <a:sysClr val="window" lastClr="FFFFFF">
                  <a:lumMod val="65000"/>
                  <a:shade val="30000"/>
                  <a:satMod val="115000"/>
                </a:sysClr>
              </a:gs>
              <a:gs pos="100000">
                <a:sysClr val="window" lastClr="FFFFFF">
                  <a:lumMod val="65000"/>
                  <a:shade val="67500"/>
                  <a:satMod val="115000"/>
                </a:sysClr>
              </a:gs>
              <a:gs pos="100000">
                <a:srgbClr val="4F81BD">
                  <a:lumMod val="25000"/>
                </a:srgb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indent="-342900" algn="ctr" defTabSz="9144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da-DK" kern="0" noProof="1">
              <a:solidFill>
                <a:sysClr val="window" lastClr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7" name="Tekstboks 50"/>
          <p:cNvSpPr txBox="1">
            <a:spLocks noChangeArrowheads="1"/>
          </p:cNvSpPr>
          <p:nvPr/>
        </p:nvSpPr>
        <p:spPr bwMode="auto">
          <a:xfrm>
            <a:off x="226801" y="398355"/>
            <a:ext cx="388553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algn="tl" rotWithShape="0">
              <a:srgbClr val="000000">
                <a:alpha val="74998"/>
              </a:srgb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hr-HR" sz="2000" b="1" dirty="0"/>
              <a:t>2005 ESG</a:t>
            </a:r>
            <a:endParaRPr lang="da-DK" sz="2000" b="1" dirty="0"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8" name="Rektangel 11"/>
          <p:cNvSpPr>
            <a:spLocks noChangeArrowheads="1"/>
          </p:cNvSpPr>
          <p:nvPr/>
        </p:nvSpPr>
        <p:spPr bwMode="auto">
          <a:xfrm>
            <a:off x="4480961" y="357187"/>
            <a:ext cx="4468453" cy="511175"/>
          </a:xfrm>
          <a:prstGeom prst="rect">
            <a:avLst/>
          </a:prstGeom>
          <a:gradFill flip="none" rotWithShape="1">
            <a:gsLst>
              <a:gs pos="0">
                <a:sysClr val="window" lastClr="FFFFFF">
                  <a:lumMod val="65000"/>
                  <a:shade val="30000"/>
                  <a:satMod val="115000"/>
                </a:sysClr>
              </a:gs>
              <a:gs pos="100000">
                <a:sysClr val="window" lastClr="FFFFFF">
                  <a:lumMod val="65000"/>
                  <a:shade val="67500"/>
                  <a:satMod val="115000"/>
                </a:sysClr>
              </a:gs>
              <a:gs pos="100000">
                <a:srgbClr val="4F81BD">
                  <a:lumMod val="25000"/>
                </a:srgb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indent="-342900" algn="ctr" defTabSz="9144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da-DK" kern="0" noProof="1">
              <a:solidFill>
                <a:sysClr val="window" lastClr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9" name="Tekstboks 50"/>
          <p:cNvSpPr txBox="1">
            <a:spLocks noChangeArrowheads="1"/>
          </p:cNvSpPr>
          <p:nvPr/>
        </p:nvSpPr>
        <p:spPr bwMode="auto">
          <a:xfrm>
            <a:off x="4596950" y="398355"/>
            <a:ext cx="419091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algn="tl" rotWithShape="0">
              <a:srgbClr val="000000">
                <a:alpha val="74998"/>
              </a:srgb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hr-HR" sz="2000" b="1" dirty="0"/>
              <a:t>New  ESG</a:t>
            </a:r>
            <a:endParaRPr lang="da-DK" sz="2000" b="1" dirty="0">
              <a:latin typeface="Arial" pitchFamily="34" charset="0"/>
              <a:ea typeface="ＭＳ Ｐゴシック" pitchFamily="-97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960" y="1016185"/>
            <a:ext cx="4468453" cy="44577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89" y="1016185"/>
            <a:ext cx="4142856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7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ESG – II. dio</a:t>
            </a:r>
            <a:endParaRPr lang="hr-HR" dirty="0"/>
          </a:p>
        </p:txBody>
      </p:sp>
      <p:sp>
        <p:nvSpPr>
          <p:cNvPr id="15" name="Rektangel 11"/>
          <p:cNvSpPr>
            <a:spLocks noChangeArrowheads="1"/>
          </p:cNvSpPr>
          <p:nvPr/>
        </p:nvSpPr>
        <p:spPr bwMode="auto">
          <a:xfrm>
            <a:off x="149223" y="1111108"/>
            <a:ext cx="4142856" cy="511175"/>
          </a:xfrm>
          <a:prstGeom prst="rect">
            <a:avLst/>
          </a:prstGeom>
          <a:gradFill flip="none" rotWithShape="1">
            <a:gsLst>
              <a:gs pos="0">
                <a:sysClr val="window" lastClr="FFFFFF">
                  <a:lumMod val="65000"/>
                  <a:shade val="30000"/>
                  <a:satMod val="115000"/>
                </a:sysClr>
              </a:gs>
              <a:gs pos="100000">
                <a:sysClr val="window" lastClr="FFFFFF">
                  <a:lumMod val="65000"/>
                  <a:shade val="67500"/>
                  <a:satMod val="115000"/>
                </a:sysClr>
              </a:gs>
              <a:gs pos="100000">
                <a:srgbClr val="4F81BD">
                  <a:lumMod val="25000"/>
                </a:srgb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indent="-342900" algn="ctr" defTabSz="9144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da-DK" kern="0" noProof="1">
              <a:solidFill>
                <a:sysClr val="window" lastClr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16" name="Tekstboks 50"/>
          <p:cNvSpPr txBox="1">
            <a:spLocks noChangeArrowheads="1"/>
          </p:cNvSpPr>
          <p:nvPr/>
        </p:nvSpPr>
        <p:spPr bwMode="auto">
          <a:xfrm>
            <a:off x="248835" y="1152276"/>
            <a:ext cx="388553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algn="tl" rotWithShape="0">
              <a:srgbClr val="000000">
                <a:alpha val="74998"/>
              </a:srgb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hr-HR" sz="2000" b="1" dirty="0"/>
              <a:t>2005 ESG</a:t>
            </a:r>
            <a:endParaRPr lang="da-DK" sz="2000" b="1" dirty="0"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17" name="Rektangel 11"/>
          <p:cNvSpPr>
            <a:spLocks noChangeArrowheads="1"/>
          </p:cNvSpPr>
          <p:nvPr/>
        </p:nvSpPr>
        <p:spPr bwMode="auto">
          <a:xfrm>
            <a:off x="4502995" y="1111108"/>
            <a:ext cx="4468453" cy="511175"/>
          </a:xfrm>
          <a:prstGeom prst="rect">
            <a:avLst/>
          </a:prstGeom>
          <a:gradFill flip="none" rotWithShape="1">
            <a:gsLst>
              <a:gs pos="0">
                <a:sysClr val="window" lastClr="FFFFFF">
                  <a:lumMod val="65000"/>
                  <a:shade val="30000"/>
                  <a:satMod val="115000"/>
                </a:sysClr>
              </a:gs>
              <a:gs pos="100000">
                <a:sysClr val="window" lastClr="FFFFFF">
                  <a:lumMod val="65000"/>
                  <a:shade val="67500"/>
                  <a:satMod val="115000"/>
                </a:sysClr>
              </a:gs>
              <a:gs pos="100000">
                <a:srgbClr val="4F81BD">
                  <a:lumMod val="25000"/>
                </a:srgb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indent="-342900" algn="ctr" defTabSz="9144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da-DK" kern="0" noProof="1">
              <a:solidFill>
                <a:sysClr val="window" lastClr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18" name="Tekstboks 50"/>
          <p:cNvSpPr txBox="1">
            <a:spLocks noChangeArrowheads="1"/>
          </p:cNvSpPr>
          <p:nvPr/>
        </p:nvSpPr>
        <p:spPr bwMode="auto">
          <a:xfrm>
            <a:off x="4618984" y="1152276"/>
            <a:ext cx="419091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algn="tl" rotWithShape="0">
              <a:srgbClr val="000000">
                <a:alpha val="74998"/>
              </a:srgb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hr-HR" sz="2000" b="1" dirty="0"/>
              <a:t>New  ESG</a:t>
            </a:r>
            <a:endParaRPr lang="da-DK" sz="2000" b="1" dirty="0">
              <a:latin typeface="Arial" pitchFamily="34" charset="0"/>
              <a:ea typeface="ＭＳ Ｐゴシック" pitchFamily="-97" charset="-12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23" y="1842010"/>
            <a:ext cx="4142856" cy="3098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8420" y="1842010"/>
            <a:ext cx="4453028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73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11"/>
          <p:cNvSpPr>
            <a:spLocks noChangeArrowheads="1"/>
          </p:cNvSpPr>
          <p:nvPr/>
        </p:nvSpPr>
        <p:spPr bwMode="auto">
          <a:xfrm>
            <a:off x="227229" y="555490"/>
            <a:ext cx="3876675" cy="511175"/>
          </a:xfrm>
          <a:prstGeom prst="rect">
            <a:avLst/>
          </a:prstGeom>
          <a:gradFill flip="none" rotWithShape="1">
            <a:gsLst>
              <a:gs pos="0">
                <a:sysClr val="window" lastClr="FFFFFF">
                  <a:lumMod val="65000"/>
                  <a:shade val="30000"/>
                  <a:satMod val="115000"/>
                </a:sysClr>
              </a:gs>
              <a:gs pos="100000">
                <a:sysClr val="window" lastClr="FFFFFF">
                  <a:lumMod val="65000"/>
                  <a:shade val="67500"/>
                  <a:satMod val="115000"/>
                </a:sysClr>
              </a:gs>
              <a:gs pos="100000">
                <a:srgbClr val="4F81BD">
                  <a:lumMod val="25000"/>
                </a:srgb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indent="-342900" algn="ctr" defTabSz="9144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da-DK" kern="0" noProof="1">
              <a:solidFill>
                <a:sysClr val="window" lastClr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7" name="Tekstboks 50"/>
          <p:cNvSpPr txBox="1">
            <a:spLocks noChangeArrowheads="1"/>
          </p:cNvSpPr>
          <p:nvPr/>
        </p:nvSpPr>
        <p:spPr bwMode="auto">
          <a:xfrm>
            <a:off x="193751" y="596658"/>
            <a:ext cx="388553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algn="tl" rotWithShape="0">
              <a:srgbClr val="000000">
                <a:alpha val="74998"/>
              </a:srgb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hr-HR" sz="2000" b="1" dirty="0"/>
              <a:t>2005 ESG</a:t>
            </a:r>
            <a:endParaRPr lang="da-DK" sz="2000" b="1" dirty="0"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8" name="Rektangel 11"/>
          <p:cNvSpPr>
            <a:spLocks noChangeArrowheads="1"/>
          </p:cNvSpPr>
          <p:nvPr/>
        </p:nvSpPr>
        <p:spPr bwMode="auto">
          <a:xfrm>
            <a:off x="4447911" y="555490"/>
            <a:ext cx="4468453" cy="511175"/>
          </a:xfrm>
          <a:prstGeom prst="rect">
            <a:avLst/>
          </a:prstGeom>
          <a:gradFill flip="none" rotWithShape="1">
            <a:gsLst>
              <a:gs pos="0">
                <a:sysClr val="window" lastClr="FFFFFF">
                  <a:lumMod val="65000"/>
                  <a:shade val="30000"/>
                  <a:satMod val="115000"/>
                </a:sysClr>
              </a:gs>
              <a:gs pos="100000">
                <a:sysClr val="window" lastClr="FFFFFF">
                  <a:lumMod val="65000"/>
                  <a:shade val="67500"/>
                  <a:satMod val="115000"/>
                </a:sysClr>
              </a:gs>
              <a:gs pos="100000">
                <a:srgbClr val="4F81BD">
                  <a:lumMod val="25000"/>
                </a:srgb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indent="-342900" algn="ctr" defTabSz="9144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da-DK" kern="0" noProof="1">
              <a:solidFill>
                <a:sysClr val="window" lastClr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9" name="Tekstboks 50"/>
          <p:cNvSpPr txBox="1">
            <a:spLocks noChangeArrowheads="1"/>
          </p:cNvSpPr>
          <p:nvPr/>
        </p:nvSpPr>
        <p:spPr bwMode="auto">
          <a:xfrm>
            <a:off x="4563900" y="596658"/>
            <a:ext cx="419091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algn="tl" rotWithShape="0">
              <a:srgbClr val="000000">
                <a:alpha val="74998"/>
              </a:srgb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hr-HR" sz="2000" b="1" dirty="0"/>
              <a:t>New  ESG</a:t>
            </a:r>
            <a:endParaRPr lang="da-DK" sz="2000" b="1" dirty="0">
              <a:latin typeface="Arial" pitchFamily="34" charset="0"/>
              <a:ea typeface="ＭＳ Ｐゴシック" pitchFamily="-97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51" y="1289538"/>
            <a:ext cx="3910153" cy="3200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911" y="1289538"/>
            <a:ext cx="4392038" cy="288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05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42146" y="1228299"/>
            <a:ext cx="8681836" cy="4831307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n-US" sz="2400" noProof="0" dirty="0" smtClean="0"/>
              <a:t>2005</a:t>
            </a:r>
            <a:r>
              <a:rPr lang="hr-HR" sz="2400" noProof="0" dirty="0" smtClean="0"/>
              <a:t>.</a:t>
            </a:r>
            <a:r>
              <a:rPr lang="en-US" sz="2400" noProof="0" dirty="0" smtClean="0"/>
              <a:t> – </a:t>
            </a:r>
            <a:r>
              <a:rPr lang="hr-HR" sz="2400" noProof="0" dirty="0" smtClean="0"/>
              <a:t>osnovan </a:t>
            </a:r>
            <a:r>
              <a:rPr lang="hr-HR" sz="2400" noProof="0" dirty="0" smtClean="0"/>
              <a:t>AZVO; početak </a:t>
            </a:r>
            <a:r>
              <a:rPr lang="hr-HR" sz="2400" noProof="0" dirty="0" smtClean="0"/>
              <a:t>razvoja modela </a:t>
            </a:r>
            <a:r>
              <a:rPr lang="hr-HR" sz="2400" dirty="0"/>
              <a:t>vanjskog osiguravanja kvalitete </a:t>
            </a:r>
            <a:r>
              <a:rPr lang="hr-HR" sz="2400" noProof="0" dirty="0" smtClean="0"/>
              <a:t>u skladu sa </a:t>
            </a:r>
            <a:r>
              <a:rPr lang="en-US" sz="2400" b="1" i="1" noProof="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Standard</a:t>
            </a:r>
            <a:r>
              <a:rPr lang="hr-HR" sz="2400" b="1" i="1" noProof="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ima i smjernicama za vanjsko osiguravanje kvalitete na Europskom prostoru visokog obrazovanja </a:t>
            </a:r>
            <a:r>
              <a:rPr lang="en-US" sz="2400" i="1" noProof="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400" i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ESG) </a:t>
            </a:r>
            <a:r>
              <a:rPr lang="hr-HR" sz="2400" dirty="0" smtClean="0"/>
              <a:t>i</a:t>
            </a:r>
            <a:r>
              <a:rPr lang="hr-HR" sz="2400" i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hr-HR" sz="2400" noProof="0" dirty="0" smtClean="0"/>
              <a:t>primjenom </a:t>
            </a:r>
            <a:r>
              <a:rPr lang="hr-HR" sz="2400" dirty="0" smtClean="0"/>
              <a:t>primjera najboljih međunarodnih </a:t>
            </a:r>
            <a:r>
              <a:rPr lang="hr-HR" sz="2400" noProof="0" dirty="0" smtClean="0"/>
              <a:t>praksi</a:t>
            </a:r>
            <a:endParaRPr lang="en-US" sz="2400" noProof="0" dirty="0" smtClean="0"/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hr-HR" sz="2400" noProof="0" dirty="0" smtClean="0">
              <a:latin typeface="Arial" charset="0"/>
              <a:ea typeface="ＭＳ Ｐゴシック" charset="-128"/>
            </a:endParaRPr>
          </a:p>
          <a:p>
            <a:pPr marL="0" indent="0" algn="just">
              <a:spcBef>
                <a:spcPct val="0"/>
              </a:spcBef>
              <a:buNone/>
            </a:pPr>
            <a:endParaRPr lang="en-US" sz="2400" noProof="0" dirty="0" smtClean="0">
              <a:latin typeface="Arial" charset="0"/>
              <a:ea typeface="ＭＳ Ｐゴシック" charset="-128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sz="2400" noProof="0" dirty="0" smtClean="0">
                <a:latin typeface="Arial" charset="0"/>
                <a:ea typeface="ＭＳ Ｐゴシック" charset="-128"/>
              </a:rPr>
              <a:t>2011</a:t>
            </a:r>
            <a:r>
              <a:rPr lang="hr-HR" sz="2400" noProof="0" dirty="0" smtClean="0">
                <a:latin typeface="Arial" charset="0"/>
                <a:ea typeface="ＭＳ Ｐゴシック" charset="-128"/>
              </a:rPr>
              <a:t>.</a:t>
            </a:r>
            <a:r>
              <a:rPr lang="en-US" sz="2400" dirty="0" smtClean="0"/>
              <a:t> – </a:t>
            </a:r>
            <a:r>
              <a:rPr lang="hr-HR" sz="2400" dirty="0" smtClean="0"/>
              <a:t>provedeno </a:t>
            </a:r>
            <a:r>
              <a:rPr lang="hr-HR" sz="2400" dirty="0" smtClean="0">
                <a:latin typeface="Arial" charset="0"/>
                <a:ea typeface="ＭＳ Ｐゴシック" charset="-128"/>
              </a:rPr>
              <a:t>vanjsko vrednovanje </a:t>
            </a:r>
            <a:r>
              <a:rPr lang="en-US" sz="2400" dirty="0" smtClean="0"/>
              <a:t>–</a:t>
            </a:r>
            <a:r>
              <a:rPr lang="en-US" sz="2400" noProof="0" dirty="0" smtClean="0">
                <a:latin typeface="Arial" charset="0"/>
                <a:ea typeface="ＭＳ Ｐゴシック" charset="-128"/>
              </a:rPr>
              <a:t> </a:t>
            </a:r>
            <a:r>
              <a:rPr lang="hr-HR" sz="2400" noProof="0" dirty="0" smtClean="0">
                <a:latin typeface="Arial" charset="0"/>
                <a:ea typeface="ＭＳ Ｐゴシック" charset="-128"/>
              </a:rPr>
              <a:t>članstvo u </a:t>
            </a:r>
            <a:r>
              <a:rPr lang="en-US" sz="2400" noProof="0" dirty="0" smtClean="0">
                <a:latin typeface="Arial" charset="0"/>
                <a:ea typeface="ＭＳ Ｐゴシック" charset="-128"/>
              </a:rPr>
              <a:t>ENQA</a:t>
            </a:r>
            <a:r>
              <a:rPr lang="hr-HR" sz="2400" noProof="0" dirty="0" smtClean="0">
                <a:latin typeface="Arial" charset="0"/>
                <a:ea typeface="ＭＳ Ｐゴシック" charset="-128"/>
              </a:rPr>
              <a:t>-i</a:t>
            </a:r>
            <a:r>
              <a:rPr lang="en-US" sz="2400" noProof="0" dirty="0" smtClean="0">
                <a:latin typeface="Arial" charset="0"/>
                <a:ea typeface="ＭＳ Ｐゴシック" charset="-128"/>
              </a:rPr>
              <a:t>/EQAR</a:t>
            </a:r>
            <a:r>
              <a:rPr lang="hr-HR" sz="2400" noProof="0" dirty="0" smtClean="0">
                <a:latin typeface="Arial" charset="0"/>
                <a:ea typeface="ＭＳ Ｐゴシック" charset="-128"/>
              </a:rPr>
              <a:t>-u/usklađenost s </a:t>
            </a:r>
            <a:r>
              <a:rPr lang="en-US" sz="2400" noProof="0" dirty="0" smtClean="0">
                <a:latin typeface="Arial" charset="0"/>
                <a:ea typeface="ＭＳ Ｐゴシック" charset="-128"/>
              </a:rPr>
              <a:t>ESG</a:t>
            </a:r>
            <a:r>
              <a:rPr lang="hr-HR" sz="2400" noProof="0" dirty="0" smtClean="0">
                <a:latin typeface="Arial" charset="0"/>
                <a:ea typeface="ＭＳ Ｐゴシック" charset="-128"/>
              </a:rPr>
              <a:t>-</a:t>
            </a:r>
            <a:r>
              <a:rPr lang="hr-HR" sz="2400" noProof="0" dirty="0" err="1" smtClean="0">
                <a:latin typeface="Arial" charset="0"/>
                <a:ea typeface="ＭＳ Ｐゴシック" charset="-128"/>
              </a:rPr>
              <a:t>jem</a:t>
            </a:r>
            <a:r>
              <a:rPr lang="hr-HR" sz="2400" noProof="0" dirty="0" smtClean="0">
                <a:latin typeface="Arial" charset="0"/>
                <a:ea typeface="ＭＳ Ｐゴシック" charset="-128"/>
              </a:rPr>
              <a:t>.</a:t>
            </a:r>
            <a:endParaRPr lang="en-US" sz="2400" noProof="0" dirty="0" smtClean="0">
              <a:latin typeface="Arial" charset="0"/>
              <a:ea typeface="ＭＳ Ｐゴシック" charset="-128"/>
            </a:endParaRPr>
          </a:p>
          <a:p>
            <a:pPr marL="0" indent="0" algn="just">
              <a:spcBef>
                <a:spcPct val="0"/>
              </a:spcBef>
              <a:buNone/>
            </a:pPr>
            <a:endParaRPr lang="en-US" sz="2400" noProof="0" dirty="0" smtClean="0"/>
          </a:p>
          <a:p>
            <a:pPr algn="just">
              <a:buFont typeface="Wingdings" panose="05000000000000000000" pitchFamily="2" charset="2"/>
              <a:buChar char="§"/>
            </a:pPr>
            <a:r>
              <a:rPr lang="hr-HR" sz="2400" dirty="0" smtClean="0"/>
              <a:t>Punopravno članstvo u </a:t>
            </a:r>
            <a:r>
              <a:rPr lang="en-US" sz="2400" dirty="0" smtClean="0"/>
              <a:t>INQAAHE</a:t>
            </a:r>
            <a:r>
              <a:rPr lang="hr-HR" sz="2400" dirty="0" smtClean="0"/>
              <a:t>-u.</a:t>
            </a:r>
            <a:endParaRPr lang="en-US" sz="2400" noProof="0" dirty="0" smtClean="0"/>
          </a:p>
          <a:p>
            <a:pPr marL="0" indent="0" algn="just">
              <a:buNone/>
            </a:pPr>
            <a:endParaRPr lang="en-US" sz="2400" noProof="0" dirty="0" smtClean="0"/>
          </a:p>
          <a:p>
            <a:pPr algn="just">
              <a:buFont typeface="Wingdings" panose="05000000000000000000" pitchFamily="2" charset="2"/>
              <a:buChar char="§"/>
            </a:pPr>
            <a:endParaRPr lang="en-US" sz="2400" noProof="0" dirty="0" smtClean="0"/>
          </a:p>
          <a:p>
            <a:pPr algn="just">
              <a:buFont typeface="Wingdings" panose="05000000000000000000" pitchFamily="2" charset="2"/>
              <a:buChar char="§"/>
            </a:pPr>
            <a:endParaRPr lang="en-US" sz="2400" noProof="0" dirty="0" smtClean="0"/>
          </a:p>
          <a:p>
            <a:pPr algn="just">
              <a:buFont typeface="Wingdings" panose="05000000000000000000" pitchFamily="2" charset="2"/>
              <a:buChar char="§"/>
            </a:pPr>
            <a:endParaRPr lang="en-US" sz="2400" noProof="0" dirty="0" smtClean="0"/>
          </a:p>
          <a:p>
            <a:pPr algn="just">
              <a:buFont typeface="Wingdings" panose="05000000000000000000" pitchFamily="2" charset="2"/>
              <a:buChar char="§"/>
            </a:pPr>
            <a:endParaRPr lang="en-US" sz="2400" noProof="0" dirty="0" smtClean="0"/>
          </a:p>
          <a:p>
            <a:pPr algn="just">
              <a:buFont typeface="Wingdings" panose="05000000000000000000" pitchFamily="2" charset="2"/>
              <a:buChar char="§"/>
            </a:pPr>
            <a:endParaRPr lang="en-US" sz="2400" noProof="0" dirty="0" smtClean="0"/>
          </a:p>
          <a:p>
            <a:pPr algn="just">
              <a:buFont typeface="Wingdings" panose="05000000000000000000" pitchFamily="2" charset="2"/>
              <a:buChar char="§"/>
            </a:pPr>
            <a:endParaRPr lang="en-US" sz="2400" noProof="0" dirty="0" smtClean="0"/>
          </a:p>
          <a:p>
            <a:pPr algn="just">
              <a:buFont typeface="Wingdings" panose="05000000000000000000" pitchFamily="2" charset="2"/>
              <a:buChar char="§"/>
            </a:pPr>
            <a:endParaRPr lang="en-US" sz="2400" noProof="0" dirty="0" smtClean="0"/>
          </a:p>
          <a:p>
            <a:pPr algn="just">
              <a:buFont typeface="Wingdings" panose="05000000000000000000" pitchFamily="2" charset="2"/>
              <a:buChar char="§"/>
            </a:pPr>
            <a:endParaRPr lang="en-US" sz="2400" noProof="0" dirty="0" smtClean="0"/>
          </a:p>
          <a:p>
            <a:pPr algn="just">
              <a:buFont typeface="Wingdings" panose="05000000000000000000" pitchFamily="2" charset="2"/>
              <a:buChar char="§"/>
            </a:pPr>
            <a:endParaRPr lang="en-US" sz="2400" noProof="0" dirty="0" smtClean="0"/>
          </a:p>
          <a:p>
            <a:pPr algn="just">
              <a:buFont typeface="Wingdings" panose="05000000000000000000" pitchFamily="2" charset="2"/>
              <a:buChar char="§"/>
            </a:pPr>
            <a:endParaRPr lang="en-US" sz="2400" noProof="0" dirty="0" smtClean="0"/>
          </a:p>
          <a:p>
            <a:pPr algn="just">
              <a:buFont typeface="Wingdings" panose="05000000000000000000" pitchFamily="2" charset="2"/>
              <a:buChar char="§"/>
            </a:pPr>
            <a:endParaRPr lang="en-US" sz="2400" noProof="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8687" y="218208"/>
            <a:ext cx="8719222" cy="810491"/>
          </a:xfrm>
        </p:spPr>
        <p:txBody>
          <a:bodyPr/>
          <a:lstStyle/>
          <a:p>
            <a:r>
              <a:rPr lang="hr-HR" dirty="0" smtClean="0"/>
              <a:t>AZVO</a:t>
            </a:r>
            <a:r>
              <a:rPr lang="hr-HR" dirty="0"/>
              <a:t> </a:t>
            </a:r>
            <a:r>
              <a:rPr lang="hr-HR" dirty="0" smtClean="0"/>
              <a:t>– vanjsko osiguravanje kvalitete</a:t>
            </a:r>
            <a:endParaRPr lang="en-US" noProof="0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244123" y="3719600"/>
            <a:ext cx="8779859" cy="494472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endParaRPr lang="hr-HR" sz="2400" dirty="0" smtClean="0"/>
          </a:p>
          <a:p>
            <a:endParaRPr lang="hr-HR" sz="2400" dirty="0" smtClean="0"/>
          </a:p>
        </p:txBody>
      </p:sp>
      <p:pic>
        <p:nvPicPr>
          <p:cNvPr id="1028" name="Picture 4" descr="http://www.eurashe.eu/wp-content/uploads/2014/08/ENQA_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2908" y="2725020"/>
            <a:ext cx="1293888" cy="886860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7695" y="4210415"/>
            <a:ext cx="1619795" cy="934791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softEdge rad="31750"/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863" y="5462583"/>
            <a:ext cx="2185729" cy="709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278448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028700"/>
            <a:ext cx="8779859" cy="5097464"/>
          </a:xfrm>
        </p:spPr>
        <p:txBody>
          <a:bodyPr/>
          <a:lstStyle/>
          <a:p>
            <a:pPr marL="609600" indent="-609600"/>
            <a:r>
              <a:rPr lang="hr-HR" altLang="sr-Latn-RS" sz="2600" dirty="0"/>
              <a:t>Visoka učilišta bi trebala imati </a:t>
            </a:r>
            <a:r>
              <a:rPr lang="hr-HR" altLang="sr-Latn-RS" sz="2600" b="1" dirty="0" smtClean="0">
                <a:solidFill>
                  <a:srgbClr val="92D050"/>
                </a:solidFill>
              </a:rPr>
              <a:t>politiku osiguravanja kvalitete </a:t>
            </a:r>
            <a:r>
              <a:rPr lang="hr-HR" altLang="sr-Latn-RS" sz="2600" dirty="0" smtClean="0"/>
              <a:t>koja </a:t>
            </a:r>
            <a:r>
              <a:rPr lang="hr-HR" altLang="sr-Latn-RS" sz="2600" dirty="0" smtClean="0"/>
              <a:t>je javno dostupna, dio </a:t>
            </a:r>
            <a:r>
              <a:rPr lang="hr-HR" altLang="sr-Latn-RS" sz="2600" dirty="0" smtClean="0">
                <a:solidFill>
                  <a:srgbClr val="92D050"/>
                </a:solidFill>
              </a:rPr>
              <a:t>strateškog upravljanja</a:t>
            </a:r>
          </a:p>
          <a:p>
            <a:pPr marL="609600" indent="-609600"/>
            <a:r>
              <a:rPr lang="hr-HR" altLang="sr-Latn-RS" sz="2600" dirty="0" smtClean="0"/>
              <a:t>Strukture i procesi za provedbu na svim razinama - koherentni sustav (unutarnji i vanjski dionici)</a:t>
            </a:r>
          </a:p>
          <a:p>
            <a:pPr marL="609600" indent="-609600"/>
            <a:r>
              <a:rPr lang="hr-HR" altLang="sr-Latn-RS" sz="2600" dirty="0" smtClean="0"/>
              <a:t>Trajno poboljšavanje</a:t>
            </a:r>
            <a:endParaRPr lang="sl-SI" altLang="sr-Latn-RS" sz="2600" dirty="0"/>
          </a:p>
          <a:p>
            <a:pPr marL="609600" indent="-609600"/>
            <a:r>
              <a:rPr lang="hr-HR" altLang="sr-Latn-RS" sz="2600" dirty="0"/>
              <a:t>VU bi se izričito trebala posvetiti </a:t>
            </a:r>
            <a:r>
              <a:rPr lang="hr-HR" altLang="sr-Latn-RS" sz="2600" b="1" dirty="0">
                <a:solidFill>
                  <a:srgbClr val="92D050"/>
                </a:solidFill>
              </a:rPr>
              <a:t>razvijanju</a:t>
            </a:r>
            <a:r>
              <a:rPr lang="hr-HR" altLang="sr-Latn-RS" sz="2600" b="1" dirty="0"/>
              <a:t> </a:t>
            </a:r>
            <a:r>
              <a:rPr lang="hr-HR" altLang="sr-Latn-RS" sz="2600" b="1" dirty="0">
                <a:solidFill>
                  <a:srgbClr val="92D050"/>
                </a:solidFill>
              </a:rPr>
              <a:t>kulture </a:t>
            </a:r>
            <a:r>
              <a:rPr lang="hr-HR" altLang="sr-Latn-RS" sz="2600" b="1" dirty="0" smtClean="0">
                <a:solidFill>
                  <a:srgbClr val="92D050"/>
                </a:solidFill>
              </a:rPr>
              <a:t>kvalitete </a:t>
            </a:r>
            <a:r>
              <a:rPr lang="hr-HR" altLang="sr-Latn-RS" sz="2600" dirty="0" smtClean="0">
                <a:solidFill>
                  <a:schemeClr val="bg1">
                    <a:lumMod val="10000"/>
                  </a:schemeClr>
                </a:solidFill>
              </a:rPr>
              <a:t>koja se temelji na preuzimanju odgovornosti za kvalitetu</a:t>
            </a:r>
          </a:p>
          <a:p>
            <a:pPr marL="609600" indent="-609600"/>
            <a:r>
              <a:rPr lang="hr-HR" altLang="sr-Latn-RS" sz="2600" dirty="0" smtClean="0">
                <a:solidFill>
                  <a:schemeClr val="bg1">
                    <a:lumMod val="10000"/>
                  </a:schemeClr>
                </a:solidFill>
              </a:rPr>
              <a:t>Akademski integritet i slobode, sprečavanje neetičnog postupanja, netolerancije, diskriminacije studenata ili zaposlenika</a:t>
            </a:r>
            <a:r>
              <a:rPr lang="hr-HR" altLang="sr-Latn-RS" sz="2600" dirty="0" smtClean="0"/>
              <a:t>.</a:t>
            </a:r>
            <a:endParaRPr lang="sl-SI" altLang="sr-Latn-RS" sz="2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7869307" cy="563562"/>
          </a:xfrm>
        </p:spPr>
        <p:txBody>
          <a:bodyPr/>
          <a:lstStyle/>
          <a:p>
            <a:r>
              <a:rPr lang="hr-HR" altLang="sr-Latn-RS" b="1" dirty="0">
                <a:solidFill>
                  <a:schemeClr val="bg1"/>
                </a:solidFill>
              </a:rPr>
              <a:t>1.1. Politika </a:t>
            </a:r>
            <a:r>
              <a:rPr lang="hr-HR" altLang="sr-Latn-RS" b="1" dirty="0" smtClean="0">
                <a:solidFill>
                  <a:schemeClr val="bg1"/>
                </a:solidFill>
              </a:rPr>
              <a:t>osiguravanja </a:t>
            </a:r>
            <a:r>
              <a:rPr lang="hr-HR" altLang="sr-Latn-RS" b="1" dirty="0">
                <a:solidFill>
                  <a:schemeClr val="bg1"/>
                </a:solidFill>
              </a:rPr>
              <a:t>kvalitete</a:t>
            </a:r>
            <a:endParaRPr lang="hr-H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18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Politika – javno objavljena, VU odlučuje kako će </a:t>
            </a:r>
            <a:r>
              <a:rPr lang="hr-HR" dirty="0" smtClean="0"/>
              <a:t>je </a:t>
            </a:r>
            <a:r>
              <a:rPr lang="hr-HR" dirty="0" smtClean="0"/>
              <a:t>provoditi, pratiti i revidirati</a:t>
            </a:r>
          </a:p>
          <a:p>
            <a:r>
              <a:rPr lang="hr-HR" dirty="0" smtClean="0"/>
              <a:t>Strateški ciljevi; odgovornost – jasno definirani, transparentni</a:t>
            </a:r>
          </a:p>
          <a:p>
            <a:r>
              <a:rPr lang="hr-HR" dirty="0" smtClean="0"/>
              <a:t>Pokazatelji kvalitete </a:t>
            </a:r>
            <a:r>
              <a:rPr lang="hr-HR" dirty="0" smtClean="0">
                <a:sym typeface="Wingdings"/>
              </a:rPr>
              <a:t> povratne informacije</a:t>
            </a:r>
            <a:endParaRPr lang="hr-HR" dirty="0" smtClean="0"/>
          </a:p>
          <a:p>
            <a:r>
              <a:rPr lang="hr-HR" dirty="0" smtClean="0"/>
              <a:t>Sustav </a:t>
            </a:r>
            <a:r>
              <a:rPr lang="hr-HR" dirty="0" err="1" smtClean="0"/>
              <a:t>evaluiranja</a:t>
            </a:r>
            <a:r>
              <a:rPr lang="hr-HR" dirty="0" smtClean="0"/>
              <a:t> </a:t>
            </a:r>
            <a:r>
              <a:rPr lang="hr-HR" dirty="0" smtClean="0"/>
              <a:t>postignuća, ishoda </a:t>
            </a:r>
            <a:r>
              <a:rPr lang="hr-HR" dirty="0" smtClean="0">
                <a:sym typeface="Wingdings"/>
              </a:rPr>
              <a:t> </a:t>
            </a:r>
            <a:r>
              <a:rPr lang="hr-HR" dirty="0" smtClean="0">
                <a:sym typeface="Wingdings"/>
              </a:rPr>
              <a:t>mjere </a:t>
            </a:r>
            <a:r>
              <a:rPr lang="hr-HR" dirty="0" smtClean="0">
                <a:sym typeface="Wingdings"/>
              </a:rPr>
              <a:t>za poboljšanja, nagrađivanje</a:t>
            </a: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ESG </a:t>
            </a:r>
            <a:r>
              <a:rPr lang="hr-HR" dirty="0" err="1" smtClean="0"/>
              <a:t>I.I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04286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987137"/>
            <a:ext cx="8779859" cy="5216235"/>
          </a:xfrm>
        </p:spPr>
        <p:txBody>
          <a:bodyPr/>
          <a:lstStyle/>
          <a:p>
            <a:pPr algn="just"/>
            <a:r>
              <a:rPr lang="hr-HR" sz="2800" dirty="0" smtClean="0"/>
              <a:t>Razvoj strateškog planiranja </a:t>
            </a:r>
            <a:endParaRPr lang="en-GB" sz="2800" dirty="0" smtClean="0"/>
          </a:p>
          <a:p>
            <a:pPr algn="just"/>
            <a:r>
              <a:rPr lang="hr-HR" sz="2800" dirty="0" smtClean="0"/>
              <a:t>Sva VU osnovala su jedinice za unutarnje QA</a:t>
            </a:r>
          </a:p>
          <a:p>
            <a:pPr algn="just"/>
            <a:r>
              <a:rPr lang="hr-HR" sz="2800" dirty="0" smtClean="0"/>
              <a:t>Vanjski suradnici</a:t>
            </a:r>
            <a:endParaRPr lang="en-GB" sz="2800" dirty="0" smtClean="0"/>
          </a:p>
          <a:p>
            <a:pPr algn="just"/>
            <a:r>
              <a:rPr lang="en-GB" sz="2800" dirty="0" smtClean="0"/>
              <a:t>98 </a:t>
            </a:r>
            <a:r>
              <a:rPr lang="hr-HR" sz="2800" dirty="0" smtClean="0"/>
              <a:t>postupaka unutarnje prosudbe </a:t>
            </a:r>
            <a:r>
              <a:rPr lang="en-GB" sz="2800" dirty="0" smtClean="0"/>
              <a:t>(120 </a:t>
            </a:r>
            <a:r>
              <a:rPr lang="hr-HR" sz="2800" dirty="0" smtClean="0"/>
              <a:t>VU</a:t>
            </a:r>
            <a:r>
              <a:rPr lang="en-GB" sz="2800" dirty="0" smtClean="0"/>
              <a:t>)</a:t>
            </a:r>
          </a:p>
          <a:p>
            <a:pPr algn="just"/>
            <a:r>
              <a:rPr lang="hr-HR" sz="2800" dirty="0" smtClean="0">
                <a:latin typeface="Arial" charset="0"/>
                <a:cs typeface="Arial" charset="0"/>
              </a:rPr>
              <a:t>Trajno ulaganje u stručno usavršavanje zaposlenika </a:t>
            </a:r>
            <a:r>
              <a:rPr lang="en-GB" sz="2800" dirty="0" smtClean="0">
                <a:latin typeface="Arial" charset="0"/>
                <a:cs typeface="Arial" charset="0"/>
              </a:rPr>
              <a:t>(</a:t>
            </a:r>
            <a:r>
              <a:rPr lang="hr-HR" sz="2800" dirty="0" smtClean="0">
                <a:latin typeface="Arial" charset="0"/>
                <a:cs typeface="Arial" charset="0"/>
              </a:rPr>
              <a:t>stručnjaci za osiguravanje kvalitete</a:t>
            </a:r>
            <a:r>
              <a:rPr lang="en-GB" sz="2800" dirty="0" smtClean="0">
                <a:latin typeface="Arial" charset="0"/>
                <a:cs typeface="Arial" charset="0"/>
              </a:rPr>
              <a:t>, </a:t>
            </a:r>
            <a:r>
              <a:rPr lang="hr-HR" sz="2800" dirty="0" smtClean="0">
                <a:latin typeface="Arial" charset="0"/>
                <a:cs typeface="Arial" charset="0"/>
              </a:rPr>
              <a:t>voditelji</a:t>
            </a:r>
            <a:r>
              <a:rPr lang="hr-HR" sz="2800" dirty="0">
                <a:latin typeface="Arial" charset="0"/>
                <a:cs typeface="Arial" charset="0"/>
              </a:rPr>
              <a:t> </a:t>
            </a:r>
            <a:r>
              <a:rPr lang="hr-HR" sz="2800" dirty="0" smtClean="0">
                <a:latin typeface="Arial" charset="0"/>
                <a:cs typeface="Arial" charset="0"/>
              </a:rPr>
              <a:t>itd.</a:t>
            </a:r>
            <a:r>
              <a:rPr lang="en-GB" sz="2800" dirty="0" smtClean="0">
                <a:latin typeface="Arial" charset="0"/>
                <a:cs typeface="Arial" charset="0"/>
              </a:rPr>
              <a:t>)</a:t>
            </a:r>
          </a:p>
          <a:p>
            <a:pPr algn="just"/>
            <a:r>
              <a:rPr lang="hr-HR" sz="2800" dirty="0" smtClean="0"/>
              <a:t>Jačanje kapaciteta certificiranih stručnjaka za prosudbu </a:t>
            </a:r>
            <a:r>
              <a:rPr lang="en-GB" sz="2800" dirty="0" smtClean="0"/>
              <a:t>(</a:t>
            </a:r>
            <a:r>
              <a:rPr lang="hr-HR" sz="2800" dirty="0" smtClean="0"/>
              <a:t>odgovornosti</a:t>
            </a:r>
            <a:r>
              <a:rPr lang="en-GB" sz="2800" dirty="0" smtClean="0"/>
              <a:t>)</a:t>
            </a:r>
          </a:p>
          <a:p>
            <a:pPr algn="just"/>
            <a:r>
              <a:rPr lang="en-GB" sz="2800" dirty="0" smtClean="0"/>
              <a:t>Student</a:t>
            </a:r>
            <a:r>
              <a:rPr lang="hr-HR" sz="2800" dirty="0" smtClean="0"/>
              <a:t>i </a:t>
            </a:r>
            <a:r>
              <a:rPr lang="hr-HR" sz="2800" dirty="0" err="1" smtClean="0"/>
              <a:t>i</a:t>
            </a:r>
            <a:r>
              <a:rPr lang="hr-HR" sz="2800" dirty="0" smtClean="0"/>
              <a:t> vanjski dionici uključeni su u unutarnje osiguravanje kvalitete </a:t>
            </a:r>
            <a:r>
              <a:rPr lang="en-GB" sz="2800" dirty="0" smtClean="0"/>
              <a:t>(</a:t>
            </a:r>
            <a:r>
              <a:rPr lang="hr-HR" sz="2800" dirty="0" smtClean="0"/>
              <a:t>motivacija</a:t>
            </a:r>
            <a:r>
              <a:rPr lang="en-GB" dirty="0" smtClean="0"/>
              <a:t>)</a:t>
            </a:r>
            <a:r>
              <a:rPr lang="hr-HR" dirty="0" smtClean="0"/>
              <a:t>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" y="327819"/>
            <a:ext cx="8645235" cy="563562"/>
          </a:xfrm>
        </p:spPr>
        <p:txBody>
          <a:bodyPr/>
          <a:lstStyle/>
          <a:p>
            <a:r>
              <a:rPr lang="hr-HR" sz="2800" dirty="0" smtClean="0">
                <a:solidFill>
                  <a:schemeClr val="bg1"/>
                </a:solidFill>
              </a:rPr>
              <a:t> Primjena sustava osiguravanja kvalitete u RH </a:t>
            </a:r>
            <a:endParaRPr lang="hr-HR" sz="2800" dirty="0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86700" y="1184565"/>
            <a:ext cx="1257300" cy="862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316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181437"/>
            <a:ext cx="8779859" cy="5073889"/>
          </a:xfrm>
        </p:spPr>
        <p:txBody>
          <a:bodyPr/>
          <a:lstStyle/>
          <a:p>
            <a:pPr algn="just"/>
            <a:r>
              <a:rPr lang="en-US" dirty="0"/>
              <a:t> </a:t>
            </a:r>
            <a:r>
              <a:rPr lang="hr-HR" sz="2400" dirty="0" smtClean="0"/>
              <a:t>Postupci za izradu i odobravanje studijskih programa</a:t>
            </a:r>
            <a:endParaRPr lang="en-GB" sz="2400" dirty="0" smtClean="0"/>
          </a:p>
          <a:p>
            <a:pPr lvl="1" algn="just"/>
            <a:r>
              <a:rPr lang="hr-HR" sz="2400" dirty="0"/>
              <a:t>c</a:t>
            </a:r>
            <a:r>
              <a:rPr lang="hr-HR" sz="2400" dirty="0" smtClean="0"/>
              <a:t>iljevi </a:t>
            </a:r>
            <a:r>
              <a:rPr lang="en-GB" sz="2400" dirty="0" smtClean="0"/>
              <a:t>(</a:t>
            </a:r>
            <a:r>
              <a:rPr lang="hr-HR" sz="2400" dirty="0" smtClean="0"/>
              <a:t>u skladu sa strategijom VU</a:t>
            </a:r>
            <a:r>
              <a:rPr lang="en-GB" sz="2400" dirty="0" smtClean="0"/>
              <a:t>) + </a:t>
            </a:r>
            <a:r>
              <a:rPr lang="hr-HR" sz="2400" dirty="0" smtClean="0"/>
              <a:t>predviđeni ishodi učenja</a:t>
            </a:r>
            <a:endParaRPr lang="en-GB" sz="2400" dirty="0" smtClean="0"/>
          </a:p>
          <a:p>
            <a:pPr lvl="1" algn="just"/>
            <a:r>
              <a:rPr lang="hr-HR" sz="2400" dirty="0"/>
              <a:t>k</a:t>
            </a:r>
            <a:r>
              <a:rPr lang="hr-HR" sz="2400" dirty="0" smtClean="0"/>
              <a:t>valifikacije </a:t>
            </a:r>
            <a:r>
              <a:rPr lang="en-GB" sz="2400" dirty="0" smtClean="0">
                <a:sym typeface="Wingdings"/>
              </a:rPr>
              <a:t> </a:t>
            </a:r>
            <a:r>
              <a:rPr lang="en-GB" sz="2400" dirty="0" err="1" smtClean="0">
                <a:sym typeface="Wingdings"/>
              </a:rPr>
              <a:t>na</a:t>
            </a:r>
            <a:r>
              <a:rPr lang="hr-HR" sz="2400" dirty="0" err="1" smtClean="0">
                <a:sym typeface="Wingdings"/>
              </a:rPr>
              <a:t>cionalni</a:t>
            </a:r>
            <a:r>
              <a:rPr lang="hr-HR" sz="2400" dirty="0" smtClean="0">
                <a:sym typeface="Wingdings"/>
              </a:rPr>
              <a:t> KO </a:t>
            </a:r>
            <a:r>
              <a:rPr lang="en-GB" sz="2400" dirty="0" smtClean="0">
                <a:sym typeface="Wingdings"/>
              </a:rPr>
              <a:t> </a:t>
            </a:r>
            <a:r>
              <a:rPr lang="hr-HR" sz="2400" dirty="0" smtClean="0">
                <a:sym typeface="Wingdings"/>
              </a:rPr>
              <a:t> KO</a:t>
            </a:r>
            <a:r>
              <a:rPr lang="en-GB" sz="2400" dirty="0" smtClean="0">
                <a:sym typeface="Wingdings"/>
              </a:rPr>
              <a:t> EHEA</a:t>
            </a:r>
            <a:r>
              <a:rPr lang="hr-HR" sz="2400" dirty="0" smtClean="0">
                <a:sym typeface="Wingdings"/>
              </a:rPr>
              <a:t>-e </a:t>
            </a:r>
          </a:p>
          <a:p>
            <a:pPr lvl="1" algn="just"/>
            <a:r>
              <a:rPr lang="en-US" sz="2400" dirty="0" err="1">
                <a:sym typeface="Wingdings"/>
              </a:rPr>
              <a:t>prolaze</a:t>
            </a:r>
            <a:r>
              <a:rPr lang="en-US" sz="2400" dirty="0">
                <a:sym typeface="Wingdings"/>
              </a:rPr>
              <a:t> </a:t>
            </a:r>
            <a:r>
              <a:rPr lang="en-US" sz="2400" dirty="0" err="1" smtClean="0">
                <a:sym typeface="Wingdings"/>
              </a:rPr>
              <a:t>formalni</a:t>
            </a:r>
            <a:r>
              <a:rPr lang="hr-HR" sz="2400" dirty="0" smtClean="0">
                <a:sym typeface="Wingdings"/>
              </a:rPr>
              <a:t> </a:t>
            </a:r>
            <a:r>
              <a:rPr lang="en-US" sz="2400" dirty="0" err="1" smtClean="0">
                <a:sym typeface="Wingdings"/>
              </a:rPr>
              <a:t>proces</a:t>
            </a:r>
            <a:r>
              <a:rPr lang="en-US" sz="2400" dirty="0" smtClean="0">
                <a:sym typeface="Wingdings"/>
              </a:rPr>
              <a:t> </a:t>
            </a:r>
            <a:r>
              <a:rPr lang="en-US" sz="2400" dirty="0" err="1">
                <a:sym typeface="Wingdings"/>
              </a:rPr>
              <a:t>odobravanja</a:t>
            </a:r>
            <a:r>
              <a:rPr lang="en-US" sz="2400" dirty="0">
                <a:sym typeface="Wingdings"/>
              </a:rPr>
              <a:t> </a:t>
            </a:r>
            <a:r>
              <a:rPr lang="en-US" sz="2400" dirty="0" err="1">
                <a:sym typeface="Wingdings"/>
              </a:rPr>
              <a:t>unutar</a:t>
            </a:r>
            <a:r>
              <a:rPr lang="en-US" sz="2400" dirty="0">
                <a:sym typeface="Wingdings"/>
              </a:rPr>
              <a:t> </a:t>
            </a:r>
            <a:r>
              <a:rPr lang="hr-HR" sz="2400" dirty="0" smtClean="0">
                <a:sym typeface="Wingdings"/>
              </a:rPr>
              <a:t>VU</a:t>
            </a:r>
          </a:p>
          <a:p>
            <a:pPr lvl="1" algn="just"/>
            <a:r>
              <a:rPr lang="vi-VN" sz="2400" dirty="0" smtClean="0">
                <a:sym typeface="Wingdings"/>
              </a:rPr>
              <a:t>izrađuju se u </a:t>
            </a:r>
            <a:r>
              <a:rPr lang="vi-VN" sz="2400" dirty="0">
                <a:sym typeface="Wingdings"/>
              </a:rPr>
              <a:t>suradnji </a:t>
            </a:r>
            <a:r>
              <a:rPr lang="vi-VN" sz="2400" dirty="0" smtClean="0">
                <a:sym typeface="Wingdings"/>
              </a:rPr>
              <a:t>sa</a:t>
            </a:r>
            <a:r>
              <a:rPr lang="hr-HR" sz="2400" dirty="0" smtClean="0">
                <a:sym typeface="Wingdings"/>
              </a:rPr>
              <a:t> </a:t>
            </a:r>
            <a:r>
              <a:rPr lang="vi-VN" sz="2400" dirty="0" smtClean="0">
                <a:sym typeface="Wingdings"/>
              </a:rPr>
              <a:t>studentima </a:t>
            </a:r>
            <a:r>
              <a:rPr lang="vi-VN" sz="2400" dirty="0">
                <a:sym typeface="Wingdings"/>
              </a:rPr>
              <a:t>i drugim </a:t>
            </a:r>
            <a:r>
              <a:rPr lang="vi-VN" sz="2400" dirty="0" smtClean="0">
                <a:sym typeface="Wingdings"/>
              </a:rPr>
              <a:t>dionicima</a:t>
            </a:r>
            <a:endParaRPr lang="hr-HR" sz="2400" dirty="0" smtClean="0">
              <a:sym typeface="Wingdings"/>
            </a:endParaRPr>
          </a:p>
          <a:p>
            <a:pPr lvl="1" algn="just"/>
            <a:r>
              <a:rPr lang="hr-HR" sz="2400" dirty="0"/>
              <a:t>k</a:t>
            </a:r>
            <a:r>
              <a:rPr lang="hr-HR" sz="2400" dirty="0" smtClean="0"/>
              <a:t>oriste vanjsku ekspertizu</a:t>
            </a:r>
            <a:endParaRPr lang="en-GB" sz="2400" dirty="0" smtClean="0"/>
          </a:p>
          <a:p>
            <a:pPr lvl="1" algn="just"/>
            <a:r>
              <a:rPr lang="vi-VN" sz="2400" dirty="0"/>
              <a:t>izrađuju </a:t>
            </a:r>
            <a:r>
              <a:rPr lang="vi-VN" sz="2400" dirty="0" smtClean="0"/>
              <a:t>se tako </a:t>
            </a:r>
            <a:r>
              <a:rPr lang="vi-VN" sz="2400" dirty="0"/>
              <a:t>da se omogući </a:t>
            </a:r>
            <a:r>
              <a:rPr lang="vi-VN" sz="2400" dirty="0" smtClean="0"/>
              <a:t>neometano</a:t>
            </a:r>
            <a:r>
              <a:rPr lang="hr-HR" sz="2400" dirty="0" smtClean="0"/>
              <a:t> </a:t>
            </a:r>
            <a:r>
              <a:rPr lang="vi-VN" sz="2400" dirty="0" smtClean="0"/>
              <a:t>napredovanje </a:t>
            </a:r>
            <a:r>
              <a:rPr lang="vi-VN" sz="2400" dirty="0"/>
              <a:t>studenata kroz </a:t>
            </a:r>
            <a:r>
              <a:rPr lang="vi-VN" sz="2400" dirty="0" smtClean="0"/>
              <a:t>studij</a:t>
            </a:r>
            <a:r>
              <a:rPr lang="hr-HR" sz="2400" dirty="0" smtClean="0"/>
              <a:t> </a:t>
            </a:r>
          </a:p>
          <a:p>
            <a:pPr lvl="1" algn="just"/>
            <a:r>
              <a:rPr lang="vi-VN" sz="2400" dirty="0"/>
              <a:t>određuju očekivano radno </a:t>
            </a:r>
            <a:r>
              <a:rPr lang="vi-VN" sz="2400" dirty="0" smtClean="0"/>
              <a:t>opterećenje</a:t>
            </a:r>
            <a:r>
              <a:rPr lang="hr-HR" sz="2400" dirty="0" smtClean="0"/>
              <a:t> </a:t>
            </a:r>
            <a:r>
              <a:rPr lang="vi-VN" sz="2400" dirty="0" smtClean="0"/>
              <a:t>studenata</a:t>
            </a:r>
            <a:r>
              <a:rPr lang="vi-VN" sz="2400" dirty="0"/>
              <a:t>, npr. pomoću </a:t>
            </a:r>
            <a:r>
              <a:rPr lang="vi-VN" sz="2400" dirty="0" smtClean="0"/>
              <a:t>ECTS</a:t>
            </a:r>
            <a:r>
              <a:rPr lang="hr-HR" sz="2400" dirty="0" smtClean="0"/>
              <a:t>-a.</a:t>
            </a:r>
            <a:endParaRPr lang="vi-VN" sz="2400" dirty="0"/>
          </a:p>
          <a:p>
            <a:pPr marL="457200" lvl="1" indent="0">
              <a:buNone/>
            </a:pPr>
            <a:endParaRPr lang="en-GB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7549413" cy="563562"/>
          </a:xfrm>
        </p:spPr>
        <p:txBody>
          <a:bodyPr/>
          <a:lstStyle/>
          <a:p>
            <a:r>
              <a:rPr lang="en-US" dirty="0"/>
              <a:t>1.2 </a:t>
            </a:r>
            <a:r>
              <a:rPr lang="hr-HR" dirty="0" smtClean="0"/>
              <a:t>Izrada i odobravanje programa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45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rgbClr val="C00000"/>
                </a:solidFill>
              </a:rPr>
              <a:t>Vrste studijskih programa</a:t>
            </a:r>
            <a:endParaRPr lang="hr-HR" dirty="0" smtClean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5217898"/>
              </p:ext>
            </p:extLst>
          </p:nvPr>
        </p:nvGraphicFramePr>
        <p:xfrm>
          <a:off x="2123729" y="1315130"/>
          <a:ext cx="5106014" cy="3196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9481575"/>
              </p:ext>
            </p:extLst>
          </p:nvPr>
        </p:nvGraphicFramePr>
        <p:xfrm>
          <a:off x="2195513" y="4508500"/>
          <a:ext cx="4752528" cy="1008111"/>
        </p:xfrm>
        <a:graphic>
          <a:graphicData uri="http://schemas.openxmlformats.org/drawingml/2006/table">
            <a:tbl>
              <a:tblPr/>
              <a:tblGrid>
                <a:gridCol w="3191997"/>
                <a:gridCol w="1560531"/>
              </a:tblGrid>
              <a:tr h="33603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noProof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Vrste studijskih programa</a:t>
                      </a:r>
                      <a:endParaRPr lang="en-GB" sz="14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336037">
                <a:tc>
                  <a:txBody>
                    <a:bodyPr/>
                    <a:lstStyle/>
                    <a:p>
                      <a:pPr algn="l" fontAlgn="b"/>
                      <a:r>
                        <a:rPr lang="hr-HR" sz="1400" b="0" i="0" u="none" strike="noStrike" noProof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Stručni studijski programi </a:t>
                      </a:r>
                      <a:endParaRPr lang="en-GB" sz="14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 smtClean="0">
                          <a:solidFill>
                            <a:srgbClr val="002060"/>
                          </a:solidFill>
                          <a:latin typeface="Calibri"/>
                        </a:rPr>
                        <a:t>240</a:t>
                      </a:r>
                      <a:endParaRPr lang="hr-HR" sz="1400" b="0" i="0" u="none" strike="noStrike" dirty="0">
                        <a:solidFill>
                          <a:srgbClr val="00206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037">
                <a:tc>
                  <a:txBody>
                    <a:bodyPr/>
                    <a:lstStyle/>
                    <a:p>
                      <a:pPr algn="l" fontAlgn="b"/>
                      <a:r>
                        <a:rPr lang="hr-HR" sz="1400" b="0" i="0" u="none" strike="noStrike" noProof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Sveučilišni</a:t>
                      </a:r>
                      <a:r>
                        <a:rPr lang="hr-HR" sz="1400" b="0" i="0" u="none" strike="noStrike" baseline="0" noProof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studijski programi</a:t>
                      </a:r>
                      <a:endParaRPr lang="en-GB" sz="14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 smtClean="0">
                          <a:solidFill>
                            <a:srgbClr val="002060"/>
                          </a:solidFill>
                          <a:latin typeface="Calibri"/>
                        </a:rPr>
                        <a:t>1130</a:t>
                      </a:r>
                      <a:endParaRPr lang="hr-HR" sz="1400" b="0" i="0" u="none" strike="noStrike" dirty="0">
                        <a:solidFill>
                          <a:srgbClr val="00206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7121819"/>
              </p:ext>
            </p:extLst>
          </p:nvPr>
        </p:nvGraphicFramePr>
        <p:xfrm>
          <a:off x="1956987" y="1401511"/>
          <a:ext cx="5187297" cy="30764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2262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rgbClr val="C00000"/>
                </a:solidFill>
              </a:rPr>
              <a:t>Stručni studijski programi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2614929"/>
              </p:ext>
            </p:extLst>
          </p:nvPr>
        </p:nvGraphicFramePr>
        <p:xfrm>
          <a:off x="1979613" y="4941888"/>
          <a:ext cx="4913312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1" name="Worksheet" r:id="rId3" imgW="3838643" imgH="771525" progId="Excel.Sheet.8">
                  <p:embed/>
                </p:oleObj>
              </mc:Choice>
              <mc:Fallback>
                <p:oleObj name="Worksheet" r:id="rId3" imgW="3838643" imgH="771525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4941888"/>
                        <a:ext cx="4913312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1390297"/>
              </p:ext>
            </p:extLst>
          </p:nvPr>
        </p:nvGraphicFramePr>
        <p:xfrm>
          <a:off x="1691680" y="1556792"/>
          <a:ext cx="6552728" cy="3340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9051289"/>
              </p:ext>
            </p:extLst>
          </p:nvPr>
        </p:nvGraphicFramePr>
        <p:xfrm>
          <a:off x="1683522" y="1247687"/>
          <a:ext cx="5529128" cy="3561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64061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rgbClr val="C00000"/>
                </a:solidFill>
              </a:rPr>
              <a:t>Sveučilišni studijski programi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2284673"/>
              </p:ext>
            </p:extLst>
          </p:nvPr>
        </p:nvGraphicFramePr>
        <p:xfrm>
          <a:off x="1905712" y="4530437"/>
          <a:ext cx="5903201" cy="17132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5" name="Worksheet" r:id="rId3" imgW="4533911" imgH="1342980" progId="Excel.Sheet.8">
                  <p:embed/>
                </p:oleObj>
              </mc:Choice>
              <mc:Fallback>
                <p:oleObj name="Worksheet" r:id="rId3" imgW="4533911" imgH="134298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712" y="4530437"/>
                        <a:ext cx="5903201" cy="17132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8258432"/>
              </p:ext>
            </p:extLst>
          </p:nvPr>
        </p:nvGraphicFramePr>
        <p:xfrm>
          <a:off x="2051720" y="1700808"/>
          <a:ext cx="5976664" cy="2908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0306827"/>
              </p:ext>
            </p:extLst>
          </p:nvPr>
        </p:nvGraphicFramePr>
        <p:xfrm>
          <a:off x="1734796" y="1165918"/>
          <a:ext cx="6264067" cy="3489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21747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982766"/>
            <a:ext cx="8779859" cy="5143398"/>
          </a:xfrm>
        </p:spPr>
        <p:txBody>
          <a:bodyPr/>
          <a:lstStyle/>
          <a:p>
            <a:r>
              <a:rPr lang="hr-HR" sz="2400" dirty="0" smtClean="0"/>
              <a:t>P</a:t>
            </a:r>
            <a:r>
              <a:rPr lang="en-GB" sz="2400" dirty="0" err="1" smtClean="0"/>
              <a:t>oticanj</a:t>
            </a:r>
            <a:r>
              <a:rPr lang="hr-HR" sz="2400" dirty="0" smtClean="0"/>
              <a:t>e</a:t>
            </a:r>
            <a:r>
              <a:rPr lang="en-GB" sz="2400" dirty="0" smtClean="0"/>
              <a:t> </a:t>
            </a:r>
            <a:r>
              <a:rPr lang="en-GB" sz="2400" dirty="0" err="1">
                <a:solidFill>
                  <a:srgbClr val="0070C0"/>
                </a:solidFill>
              </a:rPr>
              <a:t>motiviranosti</a:t>
            </a:r>
            <a:r>
              <a:rPr lang="en-GB" sz="2400" dirty="0">
                <a:solidFill>
                  <a:srgbClr val="0070C0"/>
                </a:solidFill>
              </a:rPr>
              <a:t>, </a:t>
            </a:r>
            <a:r>
              <a:rPr lang="en-GB" sz="2400" dirty="0" err="1" smtClean="0">
                <a:solidFill>
                  <a:srgbClr val="0070C0"/>
                </a:solidFill>
              </a:rPr>
              <a:t>samorefleksije</a:t>
            </a:r>
            <a:endParaRPr lang="hr-HR" sz="24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hr-HR" sz="2400" dirty="0" smtClean="0">
                <a:solidFill>
                  <a:srgbClr val="0070C0"/>
                </a:solidFill>
              </a:rPr>
              <a:t>    i </a:t>
            </a:r>
            <a:r>
              <a:rPr lang="en-GB" sz="2400" dirty="0" err="1" smtClean="0">
                <a:solidFill>
                  <a:srgbClr val="0070C0"/>
                </a:solidFill>
              </a:rPr>
              <a:t>angažmana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 err="1">
                <a:solidFill>
                  <a:srgbClr val="0070C0"/>
                </a:solidFill>
              </a:rPr>
              <a:t>studenata</a:t>
            </a:r>
            <a:r>
              <a:rPr lang="en-GB" sz="2400" dirty="0">
                <a:solidFill>
                  <a:srgbClr val="0070C0"/>
                </a:solidFill>
              </a:rPr>
              <a:t> u </a:t>
            </a:r>
            <a:r>
              <a:rPr lang="en-GB" sz="2400" dirty="0" err="1">
                <a:solidFill>
                  <a:srgbClr val="0070C0"/>
                </a:solidFill>
              </a:rPr>
              <a:t>procesu</a:t>
            </a:r>
            <a:r>
              <a:rPr lang="en-GB" sz="2400" dirty="0">
                <a:solidFill>
                  <a:srgbClr val="0070C0"/>
                </a:solidFill>
              </a:rPr>
              <a:t> </a:t>
            </a:r>
            <a:endParaRPr lang="hr-HR" sz="24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hr-HR" sz="2400" dirty="0" smtClean="0">
                <a:solidFill>
                  <a:srgbClr val="0070C0"/>
                </a:solidFill>
              </a:rPr>
              <a:t>    </a:t>
            </a:r>
            <a:r>
              <a:rPr lang="en-GB" sz="2400" dirty="0" err="1" smtClean="0">
                <a:solidFill>
                  <a:srgbClr val="0070C0"/>
                </a:solidFill>
              </a:rPr>
              <a:t>učenja</a:t>
            </a:r>
            <a:endParaRPr lang="en-GB" sz="24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GB" sz="2400" dirty="0" smtClean="0"/>
              <a:t>                                                              </a:t>
            </a:r>
          </a:p>
          <a:p>
            <a:pPr lvl="1"/>
            <a:r>
              <a:rPr lang="hr-HR" sz="2000" dirty="0"/>
              <a:t>u</a:t>
            </a:r>
            <a:r>
              <a:rPr lang="vi-VN" sz="2000" dirty="0" smtClean="0"/>
              <a:t>važavanje</a:t>
            </a:r>
            <a:r>
              <a:rPr lang="hr-HR" sz="2000" dirty="0" smtClean="0"/>
              <a:t> </a:t>
            </a:r>
            <a:r>
              <a:rPr lang="vi-VN" sz="2000" dirty="0" smtClean="0"/>
              <a:t>i prilagođavanje</a:t>
            </a:r>
            <a:r>
              <a:rPr lang="hr-HR" sz="2000" dirty="0" smtClean="0"/>
              <a:t> </a:t>
            </a:r>
            <a:r>
              <a:rPr lang="vi-VN" sz="2000" dirty="0" smtClean="0"/>
              <a:t>različitostima </a:t>
            </a:r>
            <a:endParaRPr lang="hr-HR" sz="2000" dirty="0" smtClean="0"/>
          </a:p>
          <a:p>
            <a:pPr marL="457200" lvl="1" indent="0">
              <a:buNone/>
            </a:pPr>
            <a:r>
              <a:rPr lang="hr-HR" sz="2000" dirty="0" smtClean="0"/>
              <a:t>    </a:t>
            </a:r>
            <a:r>
              <a:rPr lang="vi-VN" sz="2000" dirty="0" smtClean="0"/>
              <a:t>studenata </a:t>
            </a:r>
            <a:r>
              <a:rPr lang="vi-VN" sz="2000" dirty="0"/>
              <a:t>i njihovih potreba, </a:t>
            </a:r>
            <a:r>
              <a:rPr lang="vi-VN" sz="2000" dirty="0" smtClean="0"/>
              <a:t>uz</a:t>
            </a:r>
            <a:endParaRPr lang="hr-HR" sz="2000" dirty="0" smtClean="0"/>
          </a:p>
          <a:p>
            <a:pPr marL="457200" lvl="1" indent="0">
              <a:buNone/>
            </a:pPr>
            <a:r>
              <a:rPr lang="hr-HR" sz="2000" dirty="0"/>
              <a:t> </a:t>
            </a:r>
            <a:r>
              <a:rPr lang="hr-HR" sz="2000" dirty="0" smtClean="0"/>
              <a:t>   </a:t>
            </a:r>
            <a:r>
              <a:rPr lang="vi-VN" sz="2000" dirty="0" smtClean="0"/>
              <a:t>omogućavanje</a:t>
            </a:r>
            <a:r>
              <a:rPr lang="hr-HR" sz="2000" dirty="0" smtClean="0"/>
              <a:t> </a:t>
            </a:r>
            <a:r>
              <a:rPr lang="vi-VN" sz="2000" dirty="0" smtClean="0"/>
              <a:t>prilagodljivih</a:t>
            </a:r>
            <a:r>
              <a:rPr lang="hr-HR" sz="2000" dirty="0" smtClean="0"/>
              <a:t> </a:t>
            </a:r>
            <a:r>
              <a:rPr lang="vi-VN" sz="2000" dirty="0" smtClean="0"/>
              <a:t>puteva</a:t>
            </a:r>
            <a:r>
              <a:rPr lang="hr-HR" sz="2000" dirty="0" smtClean="0"/>
              <a:t> </a:t>
            </a:r>
          </a:p>
          <a:p>
            <a:pPr marL="457200" lvl="1" indent="0">
              <a:buNone/>
            </a:pPr>
            <a:r>
              <a:rPr lang="hr-HR" sz="2000" dirty="0"/>
              <a:t> </a:t>
            </a:r>
            <a:r>
              <a:rPr lang="hr-HR" sz="2000" dirty="0" smtClean="0"/>
              <a:t>   </a:t>
            </a:r>
            <a:r>
              <a:rPr lang="vi-VN" sz="2000" dirty="0" smtClean="0"/>
              <a:t>učenja</a:t>
            </a:r>
            <a:endParaRPr lang="hr-HR" sz="2000" dirty="0" smtClean="0"/>
          </a:p>
          <a:p>
            <a:pPr marL="457200" lvl="1" indent="0">
              <a:buNone/>
            </a:pPr>
            <a:endParaRPr lang="hr-HR" sz="2000" dirty="0"/>
          </a:p>
          <a:p>
            <a:pPr lvl="1"/>
            <a:r>
              <a:rPr lang="hr-HR" sz="2000" dirty="0" smtClean="0"/>
              <a:t>p</a:t>
            </a:r>
            <a:r>
              <a:rPr lang="en-GB" sz="2000" dirty="0" err="1" smtClean="0"/>
              <a:t>oticanje</a:t>
            </a:r>
            <a:r>
              <a:rPr lang="hr-HR" sz="2000" dirty="0" smtClean="0"/>
              <a:t> </a:t>
            </a:r>
            <a:r>
              <a:rPr lang="en-GB" sz="2000" dirty="0" err="1" smtClean="0"/>
              <a:t>autonomije</a:t>
            </a:r>
            <a:r>
              <a:rPr lang="en-GB" sz="2000" dirty="0" smtClean="0"/>
              <a:t> </a:t>
            </a:r>
            <a:r>
              <a:rPr lang="en-GB" sz="2000" dirty="0" err="1"/>
              <a:t>kod</a:t>
            </a:r>
            <a:r>
              <a:rPr lang="en-GB" sz="2000" dirty="0"/>
              <a:t> </a:t>
            </a:r>
            <a:r>
              <a:rPr lang="en-GB" sz="2000" dirty="0" err="1" smtClean="0"/>
              <a:t>studenata</a:t>
            </a:r>
            <a:r>
              <a:rPr lang="hr-HR" sz="2000" dirty="0" smtClean="0"/>
              <a:t> </a:t>
            </a:r>
            <a:r>
              <a:rPr lang="en-GB" sz="2000" dirty="0" smtClean="0">
                <a:solidFill>
                  <a:srgbClr val="0070C0"/>
                </a:solidFill>
                <a:sym typeface="Wingdings"/>
              </a:rPr>
              <a:t> </a:t>
            </a:r>
            <a:r>
              <a:rPr lang="hr-HR" sz="2000" dirty="0" smtClean="0">
                <a:solidFill>
                  <a:srgbClr val="0070C0"/>
                </a:solidFill>
              </a:rPr>
              <a:t>podrška nastavnika</a:t>
            </a:r>
            <a:endParaRPr lang="en-GB" sz="2000" dirty="0" smtClean="0">
              <a:solidFill>
                <a:srgbClr val="0070C0"/>
              </a:solidFill>
            </a:endParaRPr>
          </a:p>
          <a:p>
            <a:pPr lvl="1"/>
            <a:r>
              <a:rPr lang="hr-HR" sz="2000" dirty="0">
                <a:solidFill>
                  <a:srgbClr val="0070C0"/>
                </a:solidFill>
              </a:rPr>
              <a:t>r</a:t>
            </a:r>
            <a:r>
              <a:rPr lang="hr-HR" sz="2000" dirty="0" smtClean="0">
                <a:solidFill>
                  <a:srgbClr val="0070C0"/>
                </a:solidFill>
              </a:rPr>
              <a:t>azličiti načini izvođenja nastave</a:t>
            </a:r>
            <a:endParaRPr lang="en-GB" sz="2000" dirty="0" smtClean="0">
              <a:solidFill>
                <a:srgbClr val="0070C0"/>
              </a:solidFill>
            </a:endParaRPr>
          </a:p>
          <a:p>
            <a:pPr lvl="1"/>
            <a:r>
              <a:rPr lang="en-GB" sz="2000" dirty="0" err="1">
                <a:solidFill>
                  <a:srgbClr val="0070C0"/>
                </a:solidFill>
              </a:rPr>
              <a:t>korištenje</a:t>
            </a:r>
            <a:r>
              <a:rPr lang="en-GB" sz="2000" dirty="0">
                <a:solidFill>
                  <a:srgbClr val="0070C0"/>
                </a:solidFill>
              </a:rPr>
              <a:t> </a:t>
            </a:r>
            <a:r>
              <a:rPr lang="en-GB" sz="2000" dirty="0" err="1" smtClean="0">
                <a:solidFill>
                  <a:srgbClr val="0070C0"/>
                </a:solidFill>
              </a:rPr>
              <a:t>različitih</a:t>
            </a:r>
            <a:r>
              <a:rPr lang="hr-HR" sz="2000" dirty="0" smtClean="0">
                <a:solidFill>
                  <a:srgbClr val="0070C0"/>
                </a:solidFill>
              </a:rPr>
              <a:t> </a:t>
            </a:r>
            <a:r>
              <a:rPr lang="en-GB" sz="2000" dirty="0" err="1" smtClean="0">
                <a:solidFill>
                  <a:srgbClr val="0070C0"/>
                </a:solidFill>
              </a:rPr>
              <a:t>pedagoških</a:t>
            </a:r>
            <a:r>
              <a:rPr lang="en-GB" sz="2000" dirty="0" smtClean="0">
                <a:solidFill>
                  <a:srgbClr val="0070C0"/>
                </a:solidFill>
              </a:rPr>
              <a:t> </a:t>
            </a:r>
            <a:r>
              <a:rPr lang="en-GB" sz="2000" dirty="0" err="1" smtClean="0">
                <a:solidFill>
                  <a:srgbClr val="0070C0"/>
                </a:solidFill>
              </a:rPr>
              <a:t>metoda</a:t>
            </a:r>
            <a:endParaRPr lang="hr-HR" sz="2000" dirty="0" smtClean="0">
              <a:solidFill>
                <a:srgbClr val="0070C0"/>
              </a:solidFill>
            </a:endParaRPr>
          </a:p>
          <a:p>
            <a:pPr lvl="1"/>
            <a:r>
              <a:rPr lang="hr-HR" sz="2000" dirty="0"/>
              <a:t>v</a:t>
            </a:r>
            <a:r>
              <a:rPr lang="hr-HR" sz="2000" dirty="0" smtClean="0"/>
              <a:t>rednovanje </a:t>
            </a:r>
            <a:r>
              <a:rPr lang="vi-VN" sz="2000" dirty="0" smtClean="0"/>
              <a:t>i prilagođavanje</a:t>
            </a:r>
            <a:r>
              <a:rPr lang="hr-HR" sz="2000" dirty="0" smtClean="0"/>
              <a:t> </a:t>
            </a:r>
            <a:r>
              <a:rPr lang="vi-VN" sz="2000" dirty="0" smtClean="0"/>
              <a:t>različitih</a:t>
            </a:r>
            <a:r>
              <a:rPr lang="hr-HR" sz="2000" dirty="0" smtClean="0"/>
              <a:t> </a:t>
            </a:r>
            <a:r>
              <a:rPr lang="vi-VN" sz="2000" dirty="0" smtClean="0"/>
              <a:t>načina</a:t>
            </a:r>
            <a:r>
              <a:rPr lang="hr-HR" sz="2000" dirty="0" smtClean="0"/>
              <a:t> </a:t>
            </a:r>
            <a:r>
              <a:rPr lang="vi-VN" sz="2000" dirty="0" smtClean="0"/>
              <a:t>izvođenja nastave,</a:t>
            </a:r>
            <a:r>
              <a:rPr lang="hr-HR" sz="2000" dirty="0" smtClean="0"/>
              <a:t> </a:t>
            </a:r>
            <a:r>
              <a:rPr lang="vi-VN" sz="2000" dirty="0" smtClean="0"/>
              <a:t>kao </a:t>
            </a:r>
            <a:r>
              <a:rPr lang="vi-VN" sz="2000" dirty="0"/>
              <a:t>i </a:t>
            </a:r>
            <a:r>
              <a:rPr lang="vi-VN" sz="2000" dirty="0" smtClean="0"/>
              <a:t>pedagoških</a:t>
            </a:r>
            <a:r>
              <a:rPr lang="hr-HR" sz="2000" dirty="0" smtClean="0"/>
              <a:t> </a:t>
            </a:r>
            <a:r>
              <a:rPr lang="vi-VN" sz="2000" dirty="0" smtClean="0"/>
              <a:t>metoda</a:t>
            </a:r>
            <a:r>
              <a:rPr lang="hr-HR" sz="2000" dirty="0" smtClean="0"/>
              <a:t>.</a:t>
            </a:r>
            <a:endParaRPr lang="en-GB" sz="20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27819"/>
            <a:ext cx="8759536" cy="578036"/>
          </a:xfrm>
        </p:spPr>
        <p:txBody>
          <a:bodyPr/>
          <a:lstStyle/>
          <a:p>
            <a:r>
              <a:rPr lang="en-US" sz="2400" dirty="0"/>
              <a:t>1.3 </a:t>
            </a:r>
            <a:r>
              <a:rPr lang="en-US" sz="2400" dirty="0" err="1"/>
              <a:t>Učenje</a:t>
            </a:r>
            <a:r>
              <a:rPr lang="en-US" sz="2400" dirty="0"/>
              <a:t>, </a:t>
            </a:r>
            <a:r>
              <a:rPr lang="en-US" sz="2400" dirty="0" err="1"/>
              <a:t>poučavanje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vrednovanje</a:t>
            </a:r>
            <a:r>
              <a:rPr lang="en-US" sz="2400" dirty="0"/>
              <a:t> </a:t>
            </a:r>
            <a:r>
              <a:rPr lang="en-US" sz="2400" dirty="0" err="1" smtClean="0"/>
              <a:t>usmjereni</a:t>
            </a:r>
            <a:r>
              <a:rPr lang="hr-HR" sz="2400" dirty="0" smtClean="0"/>
              <a:t> </a:t>
            </a:r>
            <a:r>
              <a:rPr lang="en-US" sz="2400" dirty="0" err="1" smtClean="0"/>
              <a:t>na</a:t>
            </a:r>
            <a:r>
              <a:rPr lang="en-US" sz="2400" dirty="0" smtClean="0"/>
              <a:t> </a:t>
            </a:r>
            <a:r>
              <a:rPr lang="en-US" sz="2400" dirty="0" err="1"/>
              <a:t>studenta</a:t>
            </a:r>
            <a:endParaRPr lang="hr-HR" sz="2400" dirty="0"/>
          </a:p>
        </p:txBody>
      </p:sp>
      <p:pic>
        <p:nvPicPr>
          <p:cNvPr id="5" name="Picture 4" descr="http://www.kenilworthlearning.co.uk/wp-content/uploads/2014/08/learning-pyramid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600" y="1020135"/>
            <a:ext cx="3327400" cy="35010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58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z="2400" dirty="0" err="1"/>
              <a:t>K</a:t>
            </a:r>
            <a:r>
              <a:rPr lang="en-GB" sz="2400" dirty="0" err="1" smtClean="0"/>
              <a:t>riteriji</a:t>
            </a:r>
            <a:r>
              <a:rPr lang="en-GB" sz="2400" dirty="0" smtClean="0"/>
              <a:t>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metode</a:t>
            </a:r>
            <a:r>
              <a:rPr lang="en-GB" sz="2400" dirty="0"/>
              <a:t> </a:t>
            </a:r>
            <a:r>
              <a:rPr lang="en-GB" sz="2400" dirty="0" err="1"/>
              <a:t>vrednovanja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 smtClean="0"/>
              <a:t>ocjenjivanja</a:t>
            </a:r>
            <a:r>
              <a:rPr lang="hr-HR" sz="2400" dirty="0" smtClean="0"/>
              <a:t> </a:t>
            </a:r>
            <a:r>
              <a:rPr lang="hr-HR" sz="2400" dirty="0" smtClean="0">
                <a:solidFill>
                  <a:srgbClr val="0070C0"/>
                </a:solidFill>
              </a:rPr>
              <a:t>objavljeni su unaprijed</a:t>
            </a:r>
            <a:endParaRPr lang="en-GB" sz="2400" dirty="0" smtClean="0">
              <a:solidFill>
                <a:srgbClr val="0070C0"/>
              </a:solidFill>
            </a:endParaRPr>
          </a:p>
          <a:p>
            <a:r>
              <a:rPr lang="hr-HR" sz="2400" dirty="0"/>
              <a:t>v</a:t>
            </a:r>
            <a:r>
              <a:rPr lang="hr-HR" sz="2400" dirty="0" smtClean="0"/>
              <a:t>rednovanje i ispitivanje </a:t>
            </a:r>
            <a:r>
              <a:rPr lang="hr-HR" sz="2400" dirty="0" smtClean="0"/>
              <a:t>provodi </a:t>
            </a:r>
            <a:r>
              <a:rPr lang="hr-HR" sz="2400" dirty="0"/>
              <a:t>se dosljedno</a:t>
            </a:r>
            <a:endParaRPr lang="en-GB" sz="2400" dirty="0" smtClean="0"/>
          </a:p>
          <a:p>
            <a:r>
              <a:rPr lang="pl-PL" sz="2400" dirty="0" smtClean="0"/>
              <a:t>studenti </a:t>
            </a:r>
            <a:r>
              <a:rPr lang="pl-PL" sz="2400" dirty="0"/>
              <a:t>dobivaju povratne </a:t>
            </a:r>
            <a:r>
              <a:rPr lang="pl-PL" sz="2400" dirty="0" smtClean="0"/>
              <a:t>informacije </a:t>
            </a:r>
            <a:r>
              <a:rPr lang="en-GB" sz="2400" dirty="0" smtClean="0"/>
              <a:t>(</a:t>
            </a:r>
            <a:r>
              <a:rPr lang="hr-HR" sz="2400" dirty="0" smtClean="0"/>
              <a:t>savjeti za proces učenja</a:t>
            </a:r>
            <a:r>
              <a:rPr lang="en-GB" sz="2400" dirty="0" smtClean="0"/>
              <a:t>)</a:t>
            </a:r>
          </a:p>
          <a:p>
            <a:r>
              <a:rPr lang="hr-HR" sz="2400" dirty="0"/>
              <a:t>ž</a:t>
            </a:r>
            <a:r>
              <a:rPr lang="hr-HR" sz="2400" dirty="0" smtClean="0"/>
              <a:t>albeni postupak. </a:t>
            </a:r>
            <a:endParaRPr lang="en-GB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27819"/>
            <a:ext cx="9144000" cy="563562"/>
          </a:xfrm>
        </p:spPr>
        <p:txBody>
          <a:bodyPr/>
          <a:lstStyle/>
          <a:p>
            <a:r>
              <a:rPr lang="en-US" sz="2400" dirty="0"/>
              <a:t>1.3 </a:t>
            </a:r>
            <a:r>
              <a:rPr lang="en-US" sz="2400" dirty="0" err="1"/>
              <a:t>Učenje</a:t>
            </a:r>
            <a:r>
              <a:rPr lang="en-US" sz="2400" dirty="0"/>
              <a:t>, </a:t>
            </a:r>
            <a:r>
              <a:rPr lang="en-US" sz="2400" dirty="0" err="1"/>
              <a:t>poučavanje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vrednovanje</a:t>
            </a:r>
            <a:r>
              <a:rPr lang="en-US" sz="2400" dirty="0"/>
              <a:t> </a:t>
            </a:r>
            <a:r>
              <a:rPr lang="en-US" sz="2400" dirty="0" err="1"/>
              <a:t>usmjereni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studenta</a:t>
            </a:r>
            <a:endParaRPr lang="hr-HR" sz="2400" dirty="0"/>
          </a:p>
        </p:txBody>
      </p:sp>
      <p:pic>
        <p:nvPicPr>
          <p:cNvPr id="5" name="Picture 4" descr="Image result for active teacher+pictur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150" y="3102123"/>
            <a:ext cx="4563453" cy="26150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481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r-HR" sz="2400" dirty="0" smtClean="0"/>
              <a:t>Naglasak kod učenja </a:t>
            </a:r>
            <a:r>
              <a:rPr lang="hr-HR" sz="2400" dirty="0" smtClean="0"/>
              <a:t>premješta </a:t>
            </a:r>
            <a:r>
              <a:rPr lang="hr-HR" sz="2400" dirty="0"/>
              <a:t>se na </a:t>
            </a:r>
            <a:r>
              <a:rPr lang="hr-HR" sz="2400" dirty="0" smtClean="0"/>
              <a:t>studenta </a:t>
            </a:r>
          </a:p>
          <a:p>
            <a:pPr algn="just"/>
            <a:r>
              <a:rPr lang="hr-HR" sz="2400" dirty="0" smtClean="0"/>
              <a:t>Samostalno učenje i primjena ishoda učenja. </a:t>
            </a:r>
            <a:endParaRPr lang="hr-HR" sz="2400" dirty="0"/>
          </a:p>
          <a:p>
            <a:endParaRPr lang="hr-HR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7250311" cy="563562"/>
          </a:xfrm>
        </p:spPr>
        <p:txBody>
          <a:bodyPr/>
          <a:lstStyle/>
          <a:p>
            <a:r>
              <a:rPr lang="hr-HR" dirty="0" smtClean="0"/>
              <a:t>Učinak – modernizacija VU </a:t>
            </a:r>
            <a:endParaRPr lang="hr-HR" dirty="0"/>
          </a:p>
        </p:txBody>
      </p:sp>
      <p:pic>
        <p:nvPicPr>
          <p:cNvPr id="4" name="Picture 3" descr="http://matchsz.inf.elte.hu/CIEL/ChP_Contemporary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387601"/>
            <a:ext cx="5684392" cy="3390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672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r-HR" sz="2400" dirty="0"/>
              <a:t>D</a:t>
            </a:r>
            <a:r>
              <a:rPr lang="hr-HR" sz="2400" dirty="0" smtClean="0"/>
              <a:t>osljedno provođenje unaprijed utvrđenih i objavljenih propisa koji pokrivaju sve faze studiranja</a:t>
            </a:r>
          </a:p>
          <a:p>
            <a:pPr algn="just"/>
            <a:r>
              <a:rPr lang="hr-HR" sz="2400" dirty="0"/>
              <a:t>P</a:t>
            </a:r>
            <a:r>
              <a:rPr lang="hr-HR" sz="2400" dirty="0" smtClean="0"/>
              <a:t>olitike pristupa, procesi i kriteriji upisa provode se dosljedno i transparentno </a:t>
            </a:r>
          </a:p>
          <a:p>
            <a:pPr algn="just"/>
            <a:r>
              <a:rPr lang="hr-HR" sz="2400" dirty="0" smtClean="0"/>
              <a:t>Procesi i alati za prikupljanje, praćenje i </a:t>
            </a:r>
            <a:r>
              <a:rPr lang="hr-HR" sz="2400" dirty="0" smtClean="0">
                <a:solidFill>
                  <a:schemeClr val="accent3">
                    <a:lumMod val="75000"/>
                  </a:schemeClr>
                </a:solidFill>
              </a:rPr>
              <a:t>djelovanje na temelju informacija o napredovanju </a:t>
            </a:r>
            <a:r>
              <a:rPr lang="hr-HR" sz="2400" dirty="0">
                <a:solidFill>
                  <a:schemeClr val="accent3">
                    <a:lumMod val="75000"/>
                  </a:schemeClr>
                </a:solidFill>
              </a:rPr>
              <a:t>studenata</a:t>
            </a:r>
            <a:r>
              <a:rPr lang="hr-HR" sz="2400" dirty="0" smtClean="0"/>
              <a:t> (ISVU)</a:t>
            </a:r>
          </a:p>
          <a:p>
            <a:pPr algn="just"/>
            <a:r>
              <a:rPr lang="hr-HR" sz="2400" dirty="0"/>
              <a:t>P</a:t>
            </a:r>
            <a:r>
              <a:rPr lang="hr-HR" sz="2400" dirty="0" smtClean="0"/>
              <a:t>ravedno priznavanje visokoobrazovnih kvalifikacija, razdoblja studija i prethodnog učenja, što uključuje i priznavanje neformalnog i </a:t>
            </a:r>
            <a:r>
              <a:rPr lang="hr-HR" sz="2400" dirty="0" err="1" smtClean="0"/>
              <a:t>informalnog</a:t>
            </a:r>
            <a:r>
              <a:rPr lang="hr-HR" sz="2400" dirty="0" smtClean="0"/>
              <a:t> učenja.</a:t>
            </a:r>
            <a:endParaRPr lang="hr-HR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27819"/>
            <a:ext cx="9143999" cy="563562"/>
          </a:xfrm>
        </p:spPr>
        <p:txBody>
          <a:bodyPr/>
          <a:lstStyle/>
          <a:p>
            <a:r>
              <a:rPr lang="hr-HR" sz="2400" dirty="0"/>
              <a:t>1.4 Upis i napredovanje studenata, priznavanje i certificiranje</a:t>
            </a:r>
          </a:p>
        </p:txBody>
      </p:sp>
    </p:spTree>
    <p:extLst>
      <p:ext uri="{BB962C8B-B14F-4D97-AF65-F5344CB8AC3E}">
        <p14:creationId xmlns:p14="http://schemas.microsoft.com/office/powerpoint/2010/main" val="394481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181438"/>
            <a:ext cx="8779859" cy="5013174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hr-HR" sz="2400" dirty="0" smtClean="0"/>
              <a:t>Primjenjivati pravedne i transparentne procese zapošljavanja i razvoja nastavnika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sz="2400" dirty="0" smtClean="0"/>
              <a:t>Omogućiti nastavnicima stjecanje znanja, </a:t>
            </a:r>
          </a:p>
          <a:p>
            <a:pPr marL="0" indent="0">
              <a:buNone/>
            </a:pPr>
            <a:r>
              <a:rPr lang="hr-HR" sz="2400" dirty="0" smtClean="0"/>
              <a:t>    kompetencija i vještina </a:t>
            </a:r>
          </a:p>
          <a:p>
            <a:pPr marL="0" indent="0">
              <a:buNone/>
            </a:pPr>
            <a:endParaRPr lang="hr-HR" sz="2800" dirty="0" smtClean="0"/>
          </a:p>
          <a:p>
            <a:r>
              <a:rPr lang="hr-HR" sz="2400" dirty="0"/>
              <a:t>Stvoriti odgovarajuće okruženje koje</a:t>
            </a:r>
            <a:r>
              <a:rPr lang="hr-HR" sz="2400" dirty="0" smtClean="0"/>
              <a:t>:</a:t>
            </a:r>
            <a:endParaRPr lang="hr-HR" sz="2800" dirty="0" smtClean="0"/>
          </a:p>
          <a:p>
            <a:pPr lvl="1" algn="just"/>
            <a:r>
              <a:rPr lang="hr-HR" sz="2400" dirty="0" smtClean="0">
                <a:solidFill>
                  <a:srgbClr val="0070C0"/>
                </a:solidFill>
              </a:rPr>
              <a:t>nudi prilike za trajno stručno </a:t>
            </a:r>
          </a:p>
          <a:p>
            <a:pPr marL="457200" lvl="1" indent="0" algn="just">
              <a:buNone/>
            </a:pPr>
            <a:r>
              <a:rPr lang="hr-HR" sz="2400" dirty="0">
                <a:solidFill>
                  <a:srgbClr val="0070C0"/>
                </a:solidFill>
              </a:rPr>
              <a:t>	</a:t>
            </a:r>
            <a:r>
              <a:rPr lang="hr-HR" sz="2400" dirty="0" smtClean="0">
                <a:solidFill>
                  <a:srgbClr val="0070C0"/>
                </a:solidFill>
              </a:rPr>
              <a:t>usavršavanje nastavnog osoblja i potiče ga</a:t>
            </a:r>
          </a:p>
          <a:p>
            <a:pPr lvl="1" algn="just"/>
            <a:r>
              <a:rPr lang="hr-HR" sz="2400" dirty="0" smtClean="0"/>
              <a:t>potiče </a:t>
            </a:r>
            <a:r>
              <a:rPr lang="hr-HR" sz="2400" dirty="0" smtClean="0">
                <a:solidFill>
                  <a:srgbClr val="0070C0"/>
                </a:solidFill>
              </a:rPr>
              <a:t>inovacije u nastavnim metodama </a:t>
            </a:r>
            <a:r>
              <a:rPr lang="hr-HR" sz="2400" dirty="0" smtClean="0"/>
              <a:t>i korištenje novih tehnologija.</a:t>
            </a:r>
          </a:p>
          <a:p>
            <a:pPr marL="457200" lvl="1" indent="0">
              <a:buNone/>
            </a:pP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1.5 </a:t>
            </a:r>
            <a:r>
              <a:rPr lang="hr-HR" dirty="0" smtClean="0"/>
              <a:t>Nastavno osoblje</a:t>
            </a:r>
            <a:endParaRPr lang="en-GB" dirty="0"/>
          </a:p>
        </p:txBody>
      </p:sp>
      <p:pic>
        <p:nvPicPr>
          <p:cNvPr id="5" name="Picture 4" descr="http://www.corwin.com/upm-data/product/27105_Nash_Active_Teacher_72ppiRGB_150pixw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640542"/>
            <a:ext cx="2465294" cy="26535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021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95" y="1048871"/>
            <a:ext cx="8966971" cy="5055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207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r-HR" sz="2200" dirty="0" smtClean="0"/>
              <a:t>VU se potiču na </a:t>
            </a:r>
            <a:r>
              <a:rPr lang="hr-HR" sz="2200" dirty="0" smtClean="0">
                <a:solidFill>
                  <a:srgbClr val="0070C0"/>
                </a:solidFill>
              </a:rPr>
              <a:t>jačanje stručnog i pedagoškog usavršavanja  nastavnog osoblja</a:t>
            </a:r>
            <a:r>
              <a:rPr lang="hr-HR" sz="2200" dirty="0" smtClean="0"/>
              <a:t> i korištenje </a:t>
            </a:r>
            <a:r>
              <a:rPr lang="hr-HR" sz="2200" dirty="0" smtClean="0">
                <a:solidFill>
                  <a:srgbClr val="E21D24"/>
                </a:solidFill>
              </a:rPr>
              <a:t>inovativnih nastavnih metoda </a:t>
            </a:r>
            <a:r>
              <a:rPr lang="hr-HR" sz="2200" dirty="0" smtClean="0"/>
              <a:t>(npr. Centar za obrazovanje nastavnika</a:t>
            </a:r>
            <a:r>
              <a:rPr lang="hr-HR" sz="2200" dirty="0" smtClean="0">
                <a:solidFill>
                  <a:srgbClr val="92D050"/>
                </a:solidFill>
              </a:rPr>
              <a:t> </a:t>
            </a:r>
            <a:r>
              <a:rPr lang="hr-HR" sz="2200" dirty="0" smtClean="0"/>
              <a:t>Sveučilišta u Rijeci, Centar za unapređenje nastavničkih kompetencija Sveučilišta u Zagrebu; </a:t>
            </a:r>
            <a:r>
              <a:rPr lang="hr-HR" sz="2200" dirty="0" smtClean="0">
                <a:solidFill>
                  <a:srgbClr val="92D050"/>
                </a:solidFill>
              </a:rPr>
              <a:t>do 2020. godine, svi nastavnici trebali bi proći postupak pedagoškog usavršavanja</a:t>
            </a:r>
            <a:r>
              <a:rPr lang="hr-HR" sz="2200" dirty="0" smtClean="0"/>
              <a:t>).</a:t>
            </a:r>
          </a:p>
          <a:p>
            <a:pPr algn="just"/>
            <a:r>
              <a:rPr lang="hr-HR" sz="2200" dirty="0" smtClean="0"/>
              <a:t>Odgovornost akademskog osoblja za </a:t>
            </a:r>
            <a:r>
              <a:rPr lang="hr-HR" sz="2200" dirty="0" smtClean="0"/>
              <a:t>unapređenje </a:t>
            </a:r>
            <a:r>
              <a:rPr lang="hr-HR" sz="2200" dirty="0" smtClean="0"/>
              <a:t>kompetencija, nastave i osiguravanje kvalitete</a:t>
            </a:r>
          </a:p>
          <a:p>
            <a:pPr algn="just"/>
            <a:r>
              <a:rPr lang="hr-HR" sz="2200" dirty="0" smtClean="0"/>
              <a:t>VU se potiču na prikupljanje povratnih informacija o kvaliteti nastavnog rada (uvođenje studentskih anketa radi praćenja kvalitete nastavnog rada, vrednovanje kolega, </a:t>
            </a:r>
            <a:r>
              <a:rPr lang="hr-HR" sz="2200" dirty="0" err="1" smtClean="0"/>
              <a:t>samovrednovanje</a:t>
            </a:r>
            <a:r>
              <a:rPr lang="hr-HR" sz="2200" dirty="0" smtClean="0"/>
              <a:t>)</a:t>
            </a:r>
          </a:p>
          <a:p>
            <a:pPr lvl="0" algn="just"/>
            <a:r>
              <a:rPr lang="hr-HR" sz="2200" dirty="0" smtClean="0"/>
              <a:t>Rukovoditelji VU – prepoznati i </a:t>
            </a:r>
            <a:r>
              <a:rPr lang="hr-HR" sz="2200" dirty="0" smtClean="0">
                <a:solidFill>
                  <a:srgbClr val="92D050"/>
                </a:solidFill>
              </a:rPr>
              <a:t>nagraditi</a:t>
            </a:r>
            <a:r>
              <a:rPr lang="hr-HR" sz="2200" dirty="0" smtClean="0"/>
              <a:t> nastavno osoblje (profesor </a:t>
            </a:r>
            <a:r>
              <a:rPr lang="hr-HR" sz="2200" dirty="0" err="1" smtClean="0"/>
              <a:t>emeritus</a:t>
            </a:r>
            <a:r>
              <a:rPr lang="hr-HR" sz="2200" dirty="0" smtClean="0"/>
              <a:t>, pohvale, centri izvrsnosti u području obrazovanja itd.).</a:t>
            </a:r>
            <a:endParaRPr lang="hr-HR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Učinak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01431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Odgovarajuće financiranje </a:t>
            </a:r>
          </a:p>
          <a:p>
            <a:r>
              <a:rPr lang="hr-HR" dirty="0" smtClean="0"/>
              <a:t>Niz resursa kojima se osigurava podrška u učenju</a:t>
            </a:r>
          </a:p>
          <a:p>
            <a:pPr lvl="1"/>
            <a:r>
              <a:rPr lang="hr-HR" dirty="0" smtClean="0"/>
              <a:t>fizički resursi	</a:t>
            </a:r>
          </a:p>
          <a:p>
            <a:pPr lvl="1"/>
            <a:r>
              <a:rPr lang="hr-HR" dirty="0" smtClean="0"/>
              <a:t>ljudski resursi</a:t>
            </a:r>
          </a:p>
          <a:p>
            <a:pPr marL="342900" lvl="1" indent="-342900">
              <a:buFont typeface="Arial" charset="0"/>
              <a:buChar char="•"/>
            </a:pPr>
            <a:r>
              <a:rPr lang="hr-HR" altLang="sr-Latn-RS" sz="3200" dirty="0"/>
              <a:t>Studenti </a:t>
            </a:r>
            <a:r>
              <a:rPr lang="hr-HR" altLang="sr-Latn-RS" sz="3200" dirty="0" smtClean="0"/>
              <a:t>su upoznati </a:t>
            </a:r>
            <a:r>
              <a:rPr lang="hr-HR" altLang="sr-Latn-RS" sz="3200" dirty="0"/>
              <a:t>s uslugama koje su im na </a:t>
            </a:r>
            <a:r>
              <a:rPr lang="hr-HR" altLang="sr-Latn-RS" sz="3200" dirty="0" smtClean="0"/>
              <a:t>raspolaganju.</a:t>
            </a:r>
            <a:endParaRPr lang="sl-SI" altLang="sr-Latn-RS" sz="3200" dirty="0"/>
          </a:p>
          <a:p>
            <a:pPr marL="457200" lvl="1" indent="0">
              <a:buNone/>
            </a:pP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27819"/>
            <a:ext cx="8793622" cy="563562"/>
          </a:xfrm>
        </p:spPr>
        <p:txBody>
          <a:bodyPr/>
          <a:lstStyle/>
          <a:p>
            <a:r>
              <a:rPr lang="en-US" dirty="0"/>
              <a:t>1.6 </a:t>
            </a:r>
            <a:r>
              <a:rPr lang="pl-PL" dirty="0"/>
              <a:t>Resursi za učenje i podrška studentima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53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r-HR" sz="2800" dirty="0" smtClean="0"/>
              <a:t>Prikupljanje, analiza i korištenje informacija relevantnih za djelotvorno upravljanje programima i drugim aktivnostima.                                                            </a:t>
            </a:r>
          </a:p>
          <a:p>
            <a:pPr lvl="1" algn="just"/>
            <a:r>
              <a:rPr lang="hr-HR" sz="2400" dirty="0" smtClean="0"/>
              <a:t>ključni pokazatelji uspjeha </a:t>
            </a:r>
          </a:p>
          <a:p>
            <a:pPr lvl="1" algn="just"/>
            <a:r>
              <a:rPr lang="hr-HR" sz="2400" dirty="0" smtClean="0"/>
              <a:t>profil studentske populacije </a:t>
            </a:r>
          </a:p>
          <a:p>
            <a:pPr lvl="1" algn="just"/>
            <a:r>
              <a:rPr lang="hr-HR" sz="2400" dirty="0" smtClean="0"/>
              <a:t>napredovanje studenata, uspješnost i stopa odustajanja od studija </a:t>
            </a:r>
          </a:p>
          <a:p>
            <a:pPr lvl="1" algn="just"/>
            <a:r>
              <a:rPr lang="hr-HR" sz="2400" dirty="0" smtClean="0"/>
              <a:t>zadovoljstvo studenata studijskim programima </a:t>
            </a:r>
          </a:p>
          <a:p>
            <a:pPr lvl="1" algn="just"/>
            <a:r>
              <a:rPr lang="hr-HR" sz="2400" dirty="0"/>
              <a:t>p</a:t>
            </a:r>
            <a:r>
              <a:rPr lang="hr-HR" sz="2400" dirty="0" smtClean="0"/>
              <a:t>odrška i </a:t>
            </a:r>
            <a:r>
              <a:rPr lang="hr-HR" sz="2400" dirty="0"/>
              <a:t>resursi </a:t>
            </a:r>
            <a:r>
              <a:rPr lang="hr-HR" sz="2400" dirty="0" smtClean="0"/>
              <a:t>za učenje dostupni studentima </a:t>
            </a:r>
          </a:p>
          <a:p>
            <a:pPr lvl="1" algn="just"/>
            <a:r>
              <a:rPr lang="hr-HR" sz="2400" dirty="0" smtClean="0"/>
              <a:t>podaci o zapošljavanju i karijerama završenih studenata.</a:t>
            </a:r>
            <a:endParaRPr lang="hr-HR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7626325" cy="563562"/>
          </a:xfrm>
        </p:spPr>
        <p:txBody>
          <a:bodyPr/>
          <a:lstStyle/>
          <a:p>
            <a:r>
              <a:rPr lang="hr-HR" dirty="0"/>
              <a:t>1.7 </a:t>
            </a:r>
            <a:r>
              <a:rPr lang="hr-HR" dirty="0" smtClean="0"/>
              <a:t>Upravljanje informacijama</a:t>
            </a:r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256" y="2240163"/>
            <a:ext cx="102870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28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181437"/>
            <a:ext cx="8779859" cy="5021935"/>
          </a:xfrm>
        </p:spPr>
        <p:txBody>
          <a:bodyPr/>
          <a:lstStyle/>
          <a:p>
            <a:pPr algn="just"/>
            <a:r>
              <a:rPr lang="hr-HR" sz="2800" dirty="0" smtClean="0"/>
              <a:t>Objavljivati informacije o svom radu i studijskim programima (jasne, točne, objektivne, važeće i lako dostupne). </a:t>
            </a:r>
          </a:p>
          <a:p>
            <a:pPr lvl="1" algn="just"/>
            <a:r>
              <a:rPr lang="hr-HR" sz="2400" dirty="0" smtClean="0"/>
              <a:t>programi</a:t>
            </a:r>
          </a:p>
          <a:p>
            <a:pPr lvl="1" algn="just"/>
            <a:r>
              <a:rPr lang="hr-HR" sz="2400" dirty="0" smtClean="0"/>
              <a:t>kriteriji upisa </a:t>
            </a:r>
          </a:p>
          <a:p>
            <a:pPr lvl="1" algn="just"/>
            <a:r>
              <a:rPr lang="hr-HR" sz="2400" dirty="0" smtClean="0"/>
              <a:t>predviđeni ishodi učenja studijskih programa</a:t>
            </a:r>
          </a:p>
          <a:p>
            <a:pPr lvl="1" algn="just"/>
            <a:r>
              <a:rPr lang="hr-HR" sz="2400" dirty="0" smtClean="0"/>
              <a:t>kvalifikacije koje se stječu završetkom programa</a:t>
            </a:r>
          </a:p>
          <a:p>
            <a:pPr lvl="1" algn="just"/>
            <a:r>
              <a:rPr lang="hr-HR" sz="2400" dirty="0" smtClean="0"/>
              <a:t>postupci koji se primjenjuju u nastavi, učenju i vrednovanju</a:t>
            </a:r>
          </a:p>
          <a:p>
            <a:pPr lvl="1" algn="just"/>
            <a:r>
              <a:rPr lang="hr-HR" sz="2400" dirty="0" smtClean="0"/>
              <a:t>stope prolaznosti i prilike za učenje  koje su studentima  na raspolaganju, kao i informacije o zapošljavanju završenih studenata.</a:t>
            </a:r>
            <a:endParaRPr lang="hr-HR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1.8 </a:t>
            </a:r>
            <a:r>
              <a:rPr lang="hr-HR" dirty="0" smtClean="0"/>
              <a:t>Informiranje javnosti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138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r-HR" sz="2800" dirty="0" smtClean="0"/>
              <a:t>Praćenje i periodičko revidiranje programa usmjereno na trajno poboljšavanje programa, koje uključuje vrednovanje sljedećeg:</a:t>
            </a:r>
          </a:p>
          <a:p>
            <a:pPr lvl="1" algn="just"/>
            <a:r>
              <a:rPr lang="hr-HR" sz="2000" dirty="0" smtClean="0"/>
              <a:t>sadržaja programa u svjetlu najnovijih znanstvenih istraživanja u danoj disciplini, čime se osigurava suvremenost programa</a:t>
            </a:r>
          </a:p>
          <a:p>
            <a:pPr lvl="1" algn="just"/>
            <a:r>
              <a:rPr lang="hr-HR" sz="2000" dirty="0" smtClean="0"/>
              <a:t>izmijenjenih potreba društva</a:t>
            </a:r>
          </a:p>
          <a:p>
            <a:pPr lvl="1" algn="just"/>
            <a:r>
              <a:rPr lang="hr-HR" sz="2000" dirty="0" smtClean="0"/>
              <a:t>opterećenosti, napredovanja, prolaznosti i završnosti studenata</a:t>
            </a:r>
          </a:p>
          <a:p>
            <a:pPr lvl="1" algn="just"/>
            <a:r>
              <a:rPr lang="hr-HR" sz="2000" dirty="0" smtClean="0"/>
              <a:t>djelotvornosti postupaka vrednovanja studenata</a:t>
            </a:r>
          </a:p>
          <a:p>
            <a:pPr lvl="1" algn="just"/>
            <a:r>
              <a:rPr lang="hr-HR" sz="2000" dirty="0" smtClean="0"/>
              <a:t>očekivanja, potreba i zadovoljstva </a:t>
            </a:r>
            <a:r>
              <a:rPr lang="hr-HR" sz="2000" dirty="0" smtClean="0"/>
              <a:t>studenata</a:t>
            </a:r>
            <a:endParaRPr lang="hr-HR" sz="2000" dirty="0" smtClean="0"/>
          </a:p>
          <a:p>
            <a:pPr lvl="1" algn="just"/>
            <a:r>
              <a:rPr lang="hr-HR" sz="2000" dirty="0" smtClean="0"/>
              <a:t>okruženja za učenje i pomoćnih službi te njihove svrsishodnosti za program.</a:t>
            </a:r>
            <a:endParaRPr lang="hr-HR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27819"/>
            <a:ext cx="9144000" cy="563562"/>
          </a:xfrm>
        </p:spPr>
        <p:txBody>
          <a:bodyPr/>
          <a:lstStyle/>
          <a:p>
            <a:r>
              <a:rPr lang="en-US" sz="2400" dirty="0"/>
              <a:t>1.9 </a:t>
            </a:r>
            <a:r>
              <a:rPr lang="en-US" sz="2400" dirty="0" err="1" smtClean="0"/>
              <a:t>Kontinuirano</a:t>
            </a:r>
            <a:r>
              <a:rPr lang="hr-HR" sz="2400" dirty="0" smtClean="0"/>
              <a:t> </a:t>
            </a:r>
            <a:r>
              <a:rPr lang="en-US" sz="2400" dirty="0" err="1" smtClean="0"/>
              <a:t>praćenje</a:t>
            </a:r>
            <a:r>
              <a:rPr lang="hr-HR" sz="2400" dirty="0" smtClean="0"/>
              <a:t> 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  <a:r>
              <a:rPr lang="en-US" sz="2400" dirty="0" err="1" smtClean="0"/>
              <a:t>periodička</a:t>
            </a:r>
            <a:r>
              <a:rPr lang="hr-HR" sz="2400" dirty="0" smtClean="0"/>
              <a:t> </a:t>
            </a:r>
            <a:r>
              <a:rPr lang="en-US" sz="2400" dirty="0" err="1" smtClean="0"/>
              <a:t>revizija</a:t>
            </a:r>
            <a:r>
              <a:rPr lang="hr-HR" sz="2400" dirty="0" smtClean="0"/>
              <a:t> </a:t>
            </a:r>
            <a:r>
              <a:rPr lang="en-US" sz="2400" dirty="0" err="1" smtClean="0"/>
              <a:t>programa</a:t>
            </a:r>
            <a:endParaRPr lang="hr-HR" sz="2400" dirty="0"/>
          </a:p>
        </p:txBody>
      </p:sp>
    </p:spTree>
    <p:extLst>
      <p:ext uri="{BB962C8B-B14F-4D97-AF65-F5344CB8AC3E}">
        <p14:creationId xmlns:p14="http://schemas.microsoft.com/office/powerpoint/2010/main" val="118106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59821" y="1181438"/>
            <a:ext cx="9203821" cy="4944726"/>
          </a:xfrm>
        </p:spPr>
        <p:txBody>
          <a:bodyPr/>
          <a:lstStyle/>
          <a:p>
            <a:pPr algn="just"/>
            <a:r>
              <a:rPr lang="hr-HR" sz="2800" dirty="0" smtClean="0"/>
              <a:t>VU moraju periodički prolaziti postupke vanjskog osiguravanja kvalitete u skladu s ESG-</a:t>
            </a:r>
            <a:r>
              <a:rPr lang="hr-HR" sz="2800" dirty="0" err="1" smtClean="0"/>
              <a:t>jem</a:t>
            </a:r>
            <a:r>
              <a:rPr lang="hr-HR" sz="2800" dirty="0" smtClean="0"/>
              <a:t>.  </a:t>
            </a:r>
          </a:p>
          <a:p>
            <a:pPr algn="just"/>
            <a:r>
              <a:rPr lang="hr-HR" sz="2800" dirty="0" smtClean="0"/>
              <a:t>Vanjsko osiguravanje kvalitete može potvrditi djelotvornost unutarnjeg </a:t>
            </a:r>
          </a:p>
          <a:p>
            <a:pPr marL="0" indent="0" algn="just">
              <a:buNone/>
            </a:pPr>
            <a:r>
              <a:rPr lang="hr-HR" sz="2800" dirty="0" smtClean="0"/>
              <a:t>   osiguravanja kvalitete VU</a:t>
            </a:r>
            <a:endParaRPr lang="hr-HR" sz="2600" dirty="0" smtClean="0"/>
          </a:p>
          <a:p>
            <a:pPr algn="just"/>
            <a:r>
              <a:rPr lang="hr-HR" sz="2600" dirty="0" smtClean="0"/>
              <a:t>Djelovati kao katalizator promjena</a:t>
            </a:r>
          </a:p>
          <a:p>
            <a:pPr algn="just"/>
            <a:r>
              <a:rPr lang="hr-HR" sz="2600" dirty="0" smtClean="0"/>
              <a:t>Ponuditi VU nove perspektive</a:t>
            </a:r>
          </a:p>
          <a:p>
            <a:pPr algn="just"/>
            <a:r>
              <a:rPr lang="hr-HR" sz="2600" dirty="0" smtClean="0"/>
              <a:t>U obzir uzeti zahtjeve zakonskog okvira u kojem djeluju</a:t>
            </a:r>
          </a:p>
          <a:p>
            <a:pPr algn="just"/>
            <a:r>
              <a:rPr lang="hr-HR" sz="2600" dirty="0" smtClean="0"/>
              <a:t>U obzir uzeti napredak postignut od posljednjeg postupka vanjskog osiguravanja kvalitete. </a:t>
            </a:r>
            <a:endParaRPr lang="hr-HR" sz="2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8" y="327819"/>
            <a:ext cx="7754512" cy="563562"/>
          </a:xfrm>
        </p:spPr>
        <p:txBody>
          <a:bodyPr/>
          <a:lstStyle/>
          <a:p>
            <a:r>
              <a:rPr lang="en-GB" sz="2800" dirty="0" smtClean="0"/>
              <a:t>1.1</a:t>
            </a:r>
            <a:r>
              <a:rPr lang="hr-HR" sz="2800" dirty="0" smtClean="0"/>
              <a:t>0 Periodičko </a:t>
            </a:r>
            <a:r>
              <a:rPr lang="en-GB" sz="2800" dirty="0" err="1" smtClean="0"/>
              <a:t>vanjsko</a:t>
            </a:r>
            <a:r>
              <a:rPr lang="en-GB" sz="2800" dirty="0" smtClean="0"/>
              <a:t> </a:t>
            </a:r>
            <a:r>
              <a:rPr lang="en-GB" sz="2800" dirty="0" err="1" smtClean="0"/>
              <a:t>osiguravanje</a:t>
            </a:r>
            <a:r>
              <a:rPr lang="hr-HR" sz="2800" dirty="0" smtClean="0"/>
              <a:t> kvalitete</a:t>
            </a:r>
            <a:endParaRPr lang="en-GB" dirty="0"/>
          </a:p>
        </p:txBody>
      </p:sp>
      <p:pic>
        <p:nvPicPr>
          <p:cNvPr id="5" name="Picture 4" descr="Slikovni rezultat za evaluation+pictur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4056" y="2628901"/>
            <a:ext cx="2191182" cy="1943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889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r-HR" dirty="0" smtClean="0"/>
              <a:t>Sinteza prvog ciklusa – nalazi </a:t>
            </a:r>
          </a:p>
          <a:p>
            <a:pPr algn="just"/>
            <a:r>
              <a:rPr lang="hr-HR" dirty="0" smtClean="0"/>
              <a:t>Zatvorena tri</a:t>
            </a:r>
            <a:r>
              <a:rPr lang="en-GB" dirty="0" smtClean="0"/>
              <a:t> </a:t>
            </a:r>
            <a:r>
              <a:rPr lang="hr-HR" dirty="0" smtClean="0"/>
              <a:t>visoka učilišta </a:t>
            </a:r>
            <a:endParaRPr lang="en-GB" dirty="0" smtClean="0"/>
          </a:p>
          <a:p>
            <a:pPr algn="just"/>
            <a:r>
              <a:rPr lang="hr-HR" dirty="0" smtClean="0"/>
              <a:t>Zatvoreno </a:t>
            </a:r>
            <a:r>
              <a:rPr lang="en-GB" dirty="0" smtClean="0"/>
              <a:t>20</a:t>
            </a:r>
            <a:r>
              <a:rPr lang="hr-HR" dirty="0" smtClean="0"/>
              <a:t>-</a:t>
            </a:r>
            <a:r>
              <a:rPr lang="hr-HR" dirty="0" err="1" smtClean="0"/>
              <a:t>ak</a:t>
            </a:r>
            <a:r>
              <a:rPr lang="en-GB" dirty="0" smtClean="0"/>
              <a:t> </a:t>
            </a:r>
            <a:r>
              <a:rPr lang="hr-HR" dirty="0" smtClean="0"/>
              <a:t>studijskih programa</a:t>
            </a:r>
            <a:endParaRPr lang="en-GB" dirty="0" smtClean="0"/>
          </a:p>
          <a:p>
            <a:pPr algn="just"/>
            <a:r>
              <a:rPr lang="hr-HR" dirty="0" smtClean="0"/>
              <a:t>Vidljivost hrvatskog prostora visokog obrazovanja </a:t>
            </a:r>
            <a:r>
              <a:rPr lang="en-GB" dirty="0" smtClean="0"/>
              <a:t>(</a:t>
            </a:r>
            <a:r>
              <a:rPr lang="hr-HR" dirty="0" smtClean="0"/>
              <a:t>zajednički rad</a:t>
            </a:r>
            <a:r>
              <a:rPr lang="en-GB" dirty="0" smtClean="0"/>
              <a:t>)</a:t>
            </a:r>
          </a:p>
          <a:p>
            <a:pPr algn="just"/>
            <a:r>
              <a:rPr lang="hr-HR" dirty="0" smtClean="0"/>
              <a:t>Poboljšanja i</a:t>
            </a:r>
            <a:r>
              <a:rPr lang="en-GB" dirty="0" smtClean="0"/>
              <a:t> </a:t>
            </a:r>
            <a:r>
              <a:rPr lang="hr-HR" dirty="0" smtClean="0"/>
              <a:t>izazovi.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Učinak</a:t>
            </a:r>
            <a:endParaRPr lang="hr-HR" dirty="0"/>
          </a:p>
        </p:txBody>
      </p:sp>
      <p:pic>
        <p:nvPicPr>
          <p:cNvPr id="4" name="Picture 3" descr="http://2.bp.blogspot.com/-cjzfFOk27-U/T-xdEYkjcnI/AAAAAAAAAGg/iuKDFLsT660/s1600/evaluation-L1-flow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773" y="3730336"/>
            <a:ext cx="2669599" cy="23691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447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8" y="327819"/>
            <a:ext cx="7207582" cy="563562"/>
          </a:xfrm>
        </p:spPr>
        <p:txBody>
          <a:bodyPr/>
          <a:lstStyle/>
          <a:p>
            <a:pPr algn="ctr"/>
            <a:r>
              <a:rPr lang="hr-HR" dirty="0" smtClean="0"/>
              <a:t>          Hvala na pozornosti!</a:t>
            </a:r>
            <a:endParaRPr lang="en-US" noProof="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150" y="2671762"/>
            <a:ext cx="3568868" cy="330041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38155" y="1381125"/>
            <a:ext cx="1236517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1000" b="1" dirty="0" smtClean="0">
                <a:ln w="12700" cmpd="sng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</a:rPr>
              <a:t>?</a:t>
            </a:r>
            <a:endParaRPr lang="hr-HR" sz="11000" b="1" dirty="0">
              <a:ln w="12700" cmpd="sng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56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zentacija_ENG">
  <a:themeElements>
    <a:clrScheme name="moje_boje">
      <a:dk1>
        <a:srgbClr val="FFFCF9"/>
      </a:dk1>
      <a:lt1>
        <a:sysClr val="window" lastClr="FFFFFF"/>
      </a:lt1>
      <a:dk2>
        <a:srgbClr val="D7D8D9"/>
      </a:dk2>
      <a:lt2>
        <a:srgbClr val="FFFFFF"/>
      </a:lt2>
      <a:accent1>
        <a:srgbClr val="E6E6E6"/>
      </a:accent1>
      <a:accent2>
        <a:srgbClr val="F9AF18"/>
      </a:accent2>
      <a:accent3>
        <a:srgbClr val="78C5DD"/>
      </a:accent3>
      <a:accent4>
        <a:srgbClr val="0081BE"/>
      </a:accent4>
      <a:accent5>
        <a:srgbClr val="FAB900"/>
      </a:accent5>
      <a:accent6>
        <a:srgbClr val="E7711C"/>
      </a:accent6>
      <a:hlink>
        <a:srgbClr val="C00000"/>
      </a:hlink>
      <a:folHlink>
        <a:srgbClr val="C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TS101875486">
  <a:themeElements>
    <a:clrScheme name="moje_boje">
      <a:dk1>
        <a:srgbClr val="FFFCF9"/>
      </a:dk1>
      <a:lt1>
        <a:sysClr val="window" lastClr="FFFFFF"/>
      </a:lt1>
      <a:dk2>
        <a:srgbClr val="D7D8D9"/>
      </a:dk2>
      <a:lt2>
        <a:srgbClr val="FFFFFF"/>
      </a:lt2>
      <a:accent1>
        <a:srgbClr val="E6E6E6"/>
      </a:accent1>
      <a:accent2>
        <a:srgbClr val="F9AF18"/>
      </a:accent2>
      <a:accent3>
        <a:srgbClr val="78C5DD"/>
      </a:accent3>
      <a:accent4>
        <a:srgbClr val="0081BE"/>
      </a:accent4>
      <a:accent5>
        <a:srgbClr val="FAB900"/>
      </a:accent5>
      <a:accent6>
        <a:srgbClr val="E7711C"/>
      </a:accent6>
      <a:hlink>
        <a:srgbClr val="C00000"/>
      </a:hlink>
      <a:folHlink>
        <a:srgbClr val="C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S101875486">
  <a:themeElements>
    <a:clrScheme name="moje_boje">
      <a:dk1>
        <a:srgbClr val="FFFCF9"/>
      </a:dk1>
      <a:lt1>
        <a:sysClr val="window" lastClr="FFFFFF"/>
      </a:lt1>
      <a:dk2>
        <a:srgbClr val="D7D8D9"/>
      </a:dk2>
      <a:lt2>
        <a:srgbClr val="FFFFFF"/>
      </a:lt2>
      <a:accent1>
        <a:srgbClr val="E6E6E6"/>
      </a:accent1>
      <a:accent2>
        <a:srgbClr val="F9AF18"/>
      </a:accent2>
      <a:accent3>
        <a:srgbClr val="78C5DD"/>
      </a:accent3>
      <a:accent4>
        <a:srgbClr val="0081BE"/>
      </a:accent4>
      <a:accent5>
        <a:srgbClr val="FAB900"/>
      </a:accent5>
      <a:accent6>
        <a:srgbClr val="E7711C"/>
      </a:accent6>
      <a:hlink>
        <a:srgbClr val="C00000"/>
      </a:hlink>
      <a:folHlink>
        <a:srgbClr val="C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TS101875486">
  <a:themeElements>
    <a:clrScheme name="moje_boje">
      <a:dk1>
        <a:srgbClr val="FFFCF9"/>
      </a:dk1>
      <a:lt1>
        <a:sysClr val="window" lastClr="FFFFFF"/>
      </a:lt1>
      <a:dk2>
        <a:srgbClr val="D7D8D9"/>
      </a:dk2>
      <a:lt2>
        <a:srgbClr val="FFFFFF"/>
      </a:lt2>
      <a:accent1>
        <a:srgbClr val="E6E6E6"/>
      </a:accent1>
      <a:accent2>
        <a:srgbClr val="F9AF18"/>
      </a:accent2>
      <a:accent3>
        <a:srgbClr val="78C5DD"/>
      </a:accent3>
      <a:accent4>
        <a:srgbClr val="0081BE"/>
      </a:accent4>
      <a:accent5>
        <a:srgbClr val="FAB900"/>
      </a:accent5>
      <a:accent6>
        <a:srgbClr val="E7711C"/>
      </a:accent6>
      <a:hlink>
        <a:srgbClr val="C00000"/>
      </a:hlink>
      <a:folHlink>
        <a:srgbClr val="C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zvo hr2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azvo hr2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azvo hr2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azvo hr2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azvo hr2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azvo hr2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76E7517-0EE9-49CF-990D-9186DC27E5B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Prezentacija_ENG</Template>
  <TotalTime>3416</TotalTime>
  <Words>1498</Words>
  <Application>Microsoft Office PowerPoint</Application>
  <PresentationFormat>On-screen Show (4:3)</PresentationFormat>
  <Paragraphs>249</Paragraphs>
  <Slides>33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Prezentacija_ENG</vt:lpstr>
      <vt:lpstr>1_TS101875486</vt:lpstr>
      <vt:lpstr>TS101875486</vt:lpstr>
      <vt:lpstr>2_TS101875486</vt:lpstr>
      <vt:lpstr>Worksheet</vt:lpstr>
      <vt:lpstr>Microsoft Excel 97-2003 Worksheet</vt:lpstr>
      <vt:lpstr>PowerPoint Presentation</vt:lpstr>
      <vt:lpstr>Sažetak</vt:lpstr>
      <vt:lpstr>EHEA</vt:lpstr>
      <vt:lpstr>Europe 2020</vt:lpstr>
      <vt:lpstr>Europe 2020</vt:lpstr>
      <vt:lpstr>ESG – Svrha </vt:lpstr>
      <vt:lpstr>ESG – osnovna načela</vt:lpstr>
      <vt:lpstr>ESG</vt:lpstr>
      <vt:lpstr>PowerPoint Presentation</vt:lpstr>
      <vt:lpstr>ESG – II. dio</vt:lpstr>
      <vt:lpstr>PowerPoint Presentation</vt:lpstr>
      <vt:lpstr>AZVO – vanjsko osiguravanje kvalitete</vt:lpstr>
      <vt:lpstr>1.1. Politika osiguravanja kvalitete</vt:lpstr>
      <vt:lpstr>ESG I.I</vt:lpstr>
      <vt:lpstr> Primjena sustava osiguravanja kvalitete u RH </vt:lpstr>
      <vt:lpstr>1.2 Izrada i odobravanje programa</vt:lpstr>
      <vt:lpstr>Vrste studijskih programa</vt:lpstr>
      <vt:lpstr>Stručni studijski programi</vt:lpstr>
      <vt:lpstr>Sveučilišni studijski programi</vt:lpstr>
      <vt:lpstr>1.3 Učenje, poučavanje i vrednovanje usmjereni na studenta</vt:lpstr>
      <vt:lpstr>1.3 Učenje, poučavanje i vrednovanje usmjereni na studenta</vt:lpstr>
      <vt:lpstr>Učinak – modernizacija VU </vt:lpstr>
      <vt:lpstr>1.4 Upis i napredovanje studenata, priznavanje i certificiranje</vt:lpstr>
      <vt:lpstr>1.5 Nastavno osoblje</vt:lpstr>
      <vt:lpstr>PowerPoint Presentation</vt:lpstr>
      <vt:lpstr>Učinak</vt:lpstr>
      <vt:lpstr>1.6 Resursi za učenje i podrška studentima</vt:lpstr>
      <vt:lpstr>1.7 Upravljanje informacijama</vt:lpstr>
      <vt:lpstr>1.8 Informiranje javnosti</vt:lpstr>
      <vt:lpstr>1.9 Kontinuirano praćenje i periodička revizija programa</vt:lpstr>
      <vt:lpstr>1.10 Periodičko vanjsko osiguravanje kvalitete</vt:lpstr>
      <vt:lpstr>Učinak</vt:lpstr>
      <vt:lpstr>          Hvala na pozornosti!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Maja Luketić</dc:creator>
  <cp:lastModifiedBy>Goran Briški</cp:lastModifiedBy>
  <cp:revision>413</cp:revision>
  <dcterms:created xsi:type="dcterms:W3CDTF">2013-03-13T10:32:46Z</dcterms:created>
  <dcterms:modified xsi:type="dcterms:W3CDTF">2016-07-06T12:47:20Z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TC018754869991</vt:lpwstr>
  </property>
</Properties>
</file>