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notesSlides/notesSlide17.xml" ContentType="application/vnd.openxmlformats-officedocument.presentationml.notesSlide+xml"/>
  <Override PartName="/ppt/charts/chart17.xml" ContentType="application/vnd.openxmlformats-officedocument.drawingml.chart+xml"/>
  <Override PartName="/ppt/notesSlides/notesSlide18.xml" ContentType="application/vnd.openxmlformats-officedocument.presentationml.notesSlide+xml"/>
  <Override PartName="/ppt/charts/chart18.xml" ContentType="application/vnd.openxmlformats-officedocument.drawingml.chart+xml"/>
  <Override PartName="/ppt/notesSlides/notesSlide19.xml" ContentType="application/vnd.openxmlformats-officedocument.presentationml.notesSlide+xml"/>
  <Override PartName="/ppt/charts/chart1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71" r:id="rId5"/>
    <p:sldId id="276" r:id="rId6"/>
    <p:sldId id="275" r:id="rId7"/>
    <p:sldId id="274" r:id="rId8"/>
    <p:sldId id="277" r:id="rId9"/>
    <p:sldId id="278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61" r:id="rId19"/>
    <p:sldId id="263" r:id="rId20"/>
    <p:sldId id="264" r:id="rId21"/>
    <p:sldId id="265" r:id="rId22"/>
    <p:sldId id="266" r:id="rId23"/>
    <p:sldId id="267" r:id="rId24"/>
    <p:sldId id="268" r:id="rId25"/>
    <p:sldId id="270" r:id="rId2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71543" autoAdjust="0"/>
  </p:normalViewPr>
  <p:slideViewPr>
    <p:cSldViewPr snapToGrid="0">
      <p:cViewPr>
        <p:scale>
          <a:sx n="75" d="100"/>
          <a:sy n="75" d="100"/>
        </p:scale>
        <p:origin x="-1692" y="-17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3600"/>
          </a:pPr>
          <a:endParaRPr lang="sr-Latn-RS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Strategija učenja i poučavanja 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Pt>
            <c:idx val="2"/>
            <c:bubble3D val="0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-6.6314106000356296E-2"/>
                  <c:y val="0.12642128051632523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6.362966324692762E-2"/>
                  <c:y val="-0.33348907018643587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8.8659070172407484E-2"/>
                  <c:y val="9.5572647839953687E-2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1.8798488511348081E-2"/>
                  <c:y val="7.6156716867086277E-2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chemeClr val="tx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800" b="1"/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VU ima zasebnu strategiju učenja i poučavanja</c:v>
                </c:pt>
                <c:pt idx="1">
                  <c:v>Učenje i poučavanje obuhvaćeno je općom strategijom</c:v>
                </c:pt>
                <c:pt idx="2">
                  <c:v>VU nema strategiju učenja i poučavanja</c:v>
                </c:pt>
                <c:pt idx="3">
                  <c:v>Ostalo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19</c:v>
                </c:pt>
                <c:pt idx="1">
                  <c:v>130</c:v>
                </c:pt>
                <c:pt idx="2">
                  <c:v>21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2400"/>
          </a:pPr>
          <a:endParaRPr lang="sr-Latn-R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600"/>
            </a:pPr>
            <a:r>
              <a:rPr lang="pt-BR" dirty="0" smtClean="0"/>
              <a:t>VU sustavno planira profesionalno usavršavanje nastavnika</a:t>
            </a:r>
            <a:endParaRPr lang="hr-HR" dirty="0"/>
          </a:p>
        </c:rich>
      </c:tx>
      <c:layout/>
      <c:overlay val="0"/>
    </c:title>
    <c:autoTitleDeleted val="0"/>
    <c:view3D>
      <c:rotX val="30"/>
      <c:rotY val="31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VU sustavno planira profesionalno usavršavanje nastavnika 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-0.12750742573570151"/>
                  <c:y val="0.10466779361571317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6672143658955083"/>
                  <c:y val="-0.19140428083486424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3200"/>
                </a:pPr>
                <a:endParaRPr lang="sr-Latn-R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71</c:v>
                </c:pt>
                <c:pt idx="1">
                  <c:v>53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600"/>
            </a:pPr>
            <a:r>
              <a:rPr lang="hr-HR" sz="3600" b="1" i="0" u="none" strike="noStrike" baseline="0" dirty="0" smtClean="0">
                <a:effectLst/>
              </a:rPr>
              <a:t>VU prati realizaciju godišnjih planova profesionalnog usavršavanja nastavnika</a:t>
            </a:r>
            <a:endParaRPr lang="hr-HR" dirty="0"/>
          </a:p>
        </c:rich>
      </c:tx>
      <c:layout/>
      <c:overlay val="0"/>
    </c:title>
    <c:autoTitleDeleted val="0"/>
    <c:view3D>
      <c:rotX val="30"/>
      <c:rotY val="31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VU prati realizaciju godišnjih planova profesionalnog usavršavanja nastavnika 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-0.12750742573570151"/>
                  <c:y val="0.10466779361571317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6444644715168188"/>
                  <c:y val="-0.14039997087463574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3200"/>
                </a:pPr>
                <a:endParaRPr lang="sr-Latn-R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79</c:v>
                </c:pt>
                <c:pt idx="1">
                  <c:v>45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Br. odgovora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Znanstveno / stručno područje</c:v>
                </c:pt>
                <c:pt idx="1">
                  <c:v>Nastavničke kompetencije</c:v>
                </c:pt>
                <c:pt idx="2">
                  <c:v>Izrada, prijava, vođenje projekata</c:v>
                </c:pt>
                <c:pt idx="3">
                  <c:v>Ostalo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111</c:v>
                </c:pt>
                <c:pt idx="1">
                  <c:v>96</c:v>
                </c:pt>
                <c:pt idx="2">
                  <c:v>74</c:v>
                </c:pt>
                <c:pt idx="3">
                  <c:v>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Ukupno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Znanstveno / stručno područje</c:v>
                </c:pt>
                <c:pt idx="1">
                  <c:v>Nastavničke kompetencije</c:v>
                </c:pt>
                <c:pt idx="2">
                  <c:v>Izrada, prijava, vođenje projekata</c:v>
                </c:pt>
                <c:pt idx="3">
                  <c:v>Ostalo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124</c:v>
                </c:pt>
                <c:pt idx="1">
                  <c:v>124</c:v>
                </c:pt>
                <c:pt idx="2">
                  <c:v>124</c:v>
                </c:pt>
                <c:pt idx="3">
                  <c:v>124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042368"/>
        <c:axId val="75723904"/>
      </c:barChart>
      <c:catAx>
        <c:axId val="700423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aseline="0">
                <a:latin typeface="Arial" panose="020B0604020202020204" pitchFamily="34" charset="0"/>
              </a:defRPr>
            </a:pPr>
            <a:endParaRPr lang="sr-Latn-RS"/>
          </a:p>
        </c:txPr>
        <c:crossAx val="75723904"/>
        <c:crosses val="autoZero"/>
        <c:auto val="1"/>
        <c:lblAlgn val="ctr"/>
        <c:lblOffset val="100"/>
        <c:noMultiLvlLbl val="0"/>
      </c:catAx>
      <c:valAx>
        <c:axId val="75723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004236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400"/>
          </a:pPr>
          <a:endParaRPr lang="sr-Latn-R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Br. odgovora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Međunarodne konferencije i seminari</c:v>
                </c:pt>
                <c:pt idx="1">
                  <c:v>Konferencije i seminari u RH</c:v>
                </c:pt>
                <c:pt idx="2">
                  <c:v>Međunarodna projektna suradnja</c:v>
                </c:pt>
                <c:pt idx="3">
                  <c:v>Mobilnost</c:v>
                </c:pt>
                <c:pt idx="4">
                  <c:v>Ostalo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108</c:v>
                </c:pt>
                <c:pt idx="1">
                  <c:v>104</c:v>
                </c:pt>
                <c:pt idx="2">
                  <c:v>104</c:v>
                </c:pt>
                <c:pt idx="3">
                  <c:v>112</c:v>
                </c:pt>
                <c:pt idx="4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Ukupno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Međunarodne konferencije i seminari</c:v>
                </c:pt>
                <c:pt idx="1">
                  <c:v>Konferencije i seminari u RH</c:v>
                </c:pt>
                <c:pt idx="2">
                  <c:v>Međunarodna projektna suradnja</c:v>
                </c:pt>
                <c:pt idx="3">
                  <c:v>Mobilnost</c:v>
                </c:pt>
                <c:pt idx="4">
                  <c:v>Ostalo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124</c:v>
                </c:pt>
                <c:pt idx="1">
                  <c:v>124</c:v>
                </c:pt>
                <c:pt idx="2">
                  <c:v>124</c:v>
                </c:pt>
                <c:pt idx="3">
                  <c:v>124</c:v>
                </c:pt>
                <c:pt idx="4">
                  <c:v>124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287872"/>
        <c:axId val="64290176"/>
      </c:barChart>
      <c:catAx>
        <c:axId val="642878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aseline="0">
                <a:latin typeface="Arial" panose="020B0604020202020204" pitchFamily="34" charset="0"/>
              </a:defRPr>
            </a:pPr>
            <a:endParaRPr lang="sr-Latn-RS"/>
          </a:p>
        </c:txPr>
        <c:crossAx val="64290176"/>
        <c:crosses val="autoZero"/>
        <c:auto val="1"/>
        <c:lblAlgn val="ctr"/>
        <c:lblOffset val="100"/>
        <c:noMultiLvlLbl val="0"/>
      </c:catAx>
      <c:valAx>
        <c:axId val="64290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428787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400"/>
          </a:pPr>
          <a:endParaRPr lang="sr-Latn-R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Br. odgovora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Vlastite edukacije</c:v>
                </c:pt>
                <c:pt idx="1">
                  <c:v>Edukacije krovne ili suradne institucije</c:v>
                </c:pt>
                <c:pt idx="2">
                  <c:v>Edukacije druge institucije</c:v>
                </c:pt>
                <c:pt idx="3">
                  <c:v>Mobilnost</c:v>
                </c:pt>
                <c:pt idx="4">
                  <c:v>Ostalo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94</c:v>
                </c:pt>
                <c:pt idx="1">
                  <c:v>34</c:v>
                </c:pt>
                <c:pt idx="2">
                  <c:v>38</c:v>
                </c:pt>
                <c:pt idx="3">
                  <c:v>81</c:v>
                </c:pt>
                <c:pt idx="4">
                  <c:v>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Ukupno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Vlastite edukacije</c:v>
                </c:pt>
                <c:pt idx="1">
                  <c:v>Edukacije krovne ili suradne institucije</c:v>
                </c:pt>
                <c:pt idx="2">
                  <c:v>Edukacije druge institucije</c:v>
                </c:pt>
                <c:pt idx="3">
                  <c:v>Mobilnost</c:v>
                </c:pt>
                <c:pt idx="4">
                  <c:v>Ostalo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124</c:v>
                </c:pt>
                <c:pt idx="1">
                  <c:v>124</c:v>
                </c:pt>
                <c:pt idx="2">
                  <c:v>124</c:v>
                </c:pt>
                <c:pt idx="3">
                  <c:v>124</c:v>
                </c:pt>
                <c:pt idx="4">
                  <c:v>124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789824"/>
        <c:axId val="75791744"/>
      </c:barChart>
      <c:catAx>
        <c:axId val="757898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aseline="0">
                <a:latin typeface="Arial" panose="020B0604020202020204" pitchFamily="34" charset="0"/>
              </a:defRPr>
            </a:pPr>
            <a:endParaRPr lang="sr-Latn-RS"/>
          </a:p>
        </c:txPr>
        <c:crossAx val="75791744"/>
        <c:crosses val="autoZero"/>
        <c:auto val="1"/>
        <c:lblAlgn val="ctr"/>
        <c:lblOffset val="100"/>
        <c:noMultiLvlLbl val="0"/>
      </c:catAx>
      <c:valAx>
        <c:axId val="757917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578982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000"/>
          </a:pPr>
          <a:endParaRPr lang="sr-Latn-R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Br. odgovora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Znanstvene / stručne edukacije</c:v>
                </c:pt>
                <c:pt idx="1">
                  <c:v>Pedagoške, didaktičke, metodičke edukacije</c:v>
                </c:pt>
                <c:pt idx="2">
                  <c:v>Edukacije o izradi, prijavi i vođenju projekata</c:v>
                </c:pt>
                <c:pt idx="3">
                  <c:v>Ostale edukacije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46</c:v>
                </c:pt>
                <c:pt idx="2">
                  <c:v>13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Ukupno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Znanstvene / stručne edukacije</c:v>
                </c:pt>
                <c:pt idx="1">
                  <c:v>Pedagoške, didaktičke, metodičke edukacije</c:v>
                </c:pt>
                <c:pt idx="2">
                  <c:v>Edukacije o izradi, prijavi i vođenju projekata</c:v>
                </c:pt>
                <c:pt idx="3">
                  <c:v>Ostale edukacije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124</c:v>
                </c:pt>
                <c:pt idx="1">
                  <c:v>124</c:v>
                </c:pt>
                <c:pt idx="2">
                  <c:v>124</c:v>
                </c:pt>
                <c:pt idx="3">
                  <c:v>124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302848"/>
        <c:axId val="100304384"/>
      </c:barChart>
      <c:catAx>
        <c:axId val="1003028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aseline="0">
                <a:latin typeface="Arial" panose="020B0604020202020204" pitchFamily="34" charset="0"/>
              </a:defRPr>
            </a:pPr>
            <a:endParaRPr lang="sr-Latn-RS"/>
          </a:p>
        </c:txPr>
        <c:crossAx val="100304384"/>
        <c:crosses val="autoZero"/>
        <c:auto val="1"/>
        <c:lblAlgn val="ctr"/>
        <c:lblOffset val="100"/>
        <c:noMultiLvlLbl val="0"/>
      </c:catAx>
      <c:valAx>
        <c:axId val="1003043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03028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2400"/>
          </a:pPr>
          <a:endParaRPr lang="sr-Latn-RS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VU potiče suradnju među nastavnicima u svrhu unapređenja nastavničkih kompetencija 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NE</c:v>
                </c:pt>
                <c:pt idx="2">
                  <c:v>Ne znam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63</c:v>
                </c:pt>
                <c:pt idx="1">
                  <c:v>32</c:v>
                </c:pt>
                <c:pt idx="2">
                  <c:v>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2800"/>
          </a:pPr>
          <a:endParaRPr lang="sr-Latn-R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Br. odgovora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Ocjene studenata</c:v>
                </c:pt>
                <c:pt idx="1">
                  <c:v>Ocjene nastavnika</c:v>
                </c:pt>
                <c:pt idx="2">
                  <c:v>Drugi kriteriji</c:v>
                </c:pt>
                <c:pt idx="3">
                  <c:v>VU ne izabire najbolje nastavnike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61</c:v>
                </c:pt>
                <c:pt idx="1">
                  <c:v>6</c:v>
                </c:pt>
                <c:pt idx="2">
                  <c:v>44</c:v>
                </c:pt>
                <c:pt idx="3">
                  <c:v>44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Ukupno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Ocjene studenata</c:v>
                </c:pt>
                <c:pt idx="1">
                  <c:v>Ocjene nastavnika</c:v>
                </c:pt>
                <c:pt idx="2">
                  <c:v>Drugi kriteriji</c:v>
                </c:pt>
                <c:pt idx="3">
                  <c:v>VU ne izabire najbolje nastavnike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124</c:v>
                </c:pt>
                <c:pt idx="1">
                  <c:v>124</c:v>
                </c:pt>
                <c:pt idx="2">
                  <c:v>124</c:v>
                </c:pt>
                <c:pt idx="3">
                  <c:v>124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301056"/>
        <c:axId val="103998208"/>
      </c:barChart>
      <c:catAx>
        <c:axId val="100301056"/>
        <c:scaling>
          <c:orientation val="minMax"/>
        </c:scaling>
        <c:delete val="0"/>
        <c:axPos val="b"/>
        <c:majorTickMark val="out"/>
        <c:minorTickMark val="none"/>
        <c:tickLblPos val="nextTo"/>
        <c:crossAx val="103998208"/>
        <c:crosses val="autoZero"/>
        <c:auto val="1"/>
        <c:lblAlgn val="ctr"/>
        <c:lblOffset val="100"/>
        <c:noMultiLvlLbl val="0"/>
      </c:catAx>
      <c:valAx>
        <c:axId val="103998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030105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000"/>
          </a:pPr>
          <a:endParaRPr lang="sr-Latn-R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Br. odgovora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Priznanje</c:v>
                </c:pt>
                <c:pt idx="1">
                  <c:v>Novčana nagrada</c:v>
                </c:pt>
                <c:pt idx="2">
                  <c:v>Ostalo</c:v>
                </c:pt>
                <c:pt idx="3">
                  <c:v>VU ne nagrađuje nastavnike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61</c:v>
                </c:pt>
                <c:pt idx="1">
                  <c:v>40</c:v>
                </c:pt>
                <c:pt idx="2">
                  <c:v>5</c:v>
                </c:pt>
                <c:pt idx="3">
                  <c:v>54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Ukupno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Priznanje</c:v>
                </c:pt>
                <c:pt idx="1">
                  <c:v>Novčana nagrada</c:v>
                </c:pt>
                <c:pt idx="2">
                  <c:v>Ostalo</c:v>
                </c:pt>
                <c:pt idx="3">
                  <c:v>VU ne nagrađuje nastavnike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124</c:v>
                </c:pt>
                <c:pt idx="1">
                  <c:v>124</c:v>
                </c:pt>
                <c:pt idx="2">
                  <c:v>124</c:v>
                </c:pt>
                <c:pt idx="3">
                  <c:v>124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584832"/>
        <c:axId val="96757632"/>
      </c:barChart>
      <c:catAx>
        <c:axId val="76584832"/>
        <c:scaling>
          <c:orientation val="minMax"/>
        </c:scaling>
        <c:delete val="0"/>
        <c:axPos val="b"/>
        <c:majorTickMark val="out"/>
        <c:minorTickMark val="none"/>
        <c:tickLblPos val="nextTo"/>
        <c:crossAx val="96757632"/>
        <c:crosses val="autoZero"/>
        <c:auto val="1"/>
        <c:lblAlgn val="ctr"/>
        <c:lblOffset val="100"/>
        <c:noMultiLvlLbl val="0"/>
      </c:catAx>
      <c:valAx>
        <c:axId val="96757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65848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000" baseline="0">
          <a:latin typeface="Arial" panose="020B0604020202020204" pitchFamily="34" charset="0"/>
        </a:defRPr>
      </a:pPr>
      <a:endParaRPr lang="sr-Latn-R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Br. odgovora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U organizaciji matičnog VU</c:v>
                </c:pt>
                <c:pt idx="1">
                  <c:v>U organizaciji drugog VU</c:v>
                </c:pt>
                <c:pt idx="2">
                  <c:v>U organizaciji druge institucije</c:v>
                </c:pt>
                <c:pt idx="3">
                  <c:v>Ne u zadnje 2 godine</c:v>
                </c:pt>
                <c:pt idx="4">
                  <c:v>Nikad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</c:v>
                </c:pt>
                <c:pt idx="1">
                  <c:v>11</c:v>
                </c:pt>
                <c:pt idx="2">
                  <c:v>20</c:v>
                </c:pt>
                <c:pt idx="3">
                  <c:v>32</c:v>
                </c:pt>
                <c:pt idx="4">
                  <c:v>16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Ukupno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U organizaciji matičnog VU</c:v>
                </c:pt>
                <c:pt idx="1">
                  <c:v>U organizaciji drugog VU</c:v>
                </c:pt>
                <c:pt idx="2">
                  <c:v>U organizaciji druge institucije</c:v>
                </c:pt>
                <c:pt idx="3">
                  <c:v>Ne u zadnje 2 godine</c:v>
                </c:pt>
                <c:pt idx="4">
                  <c:v>Nikad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124</c:v>
                </c:pt>
                <c:pt idx="1">
                  <c:v>124</c:v>
                </c:pt>
                <c:pt idx="2">
                  <c:v>124</c:v>
                </c:pt>
                <c:pt idx="3">
                  <c:v>124</c:v>
                </c:pt>
                <c:pt idx="4">
                  <c:v>124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191616"/>
        <c:axId val="104154240"/>
      </c:barChart>
      <c:catAx>
        <c:axId val="100191616"/>
        <c:scaling>
          <c:orientation val="minMax"/>
        </c:scaling>
        <c:delete val="0"/>
        <c:axPos val="b"/>
        <c:majorTickMark val="out"/>
        <c:minorTickMark val="none"/>
        <c:tickLblPos val="nextTo"/>
        <c:crossAx val="104154240"/>
        <c:crosses val="autoZero"/>
        <c:auto val="1"/>
        <c:lblAlgn val="ctr"/>
        <c:lblOffset val="100"/>
        <c:noMultiLvlLbl val="0"/>
      </c:catAx>
      <c:valAx>
        <c:axId val="104154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01916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2400"/>
          </a:pPr>
          <a:endParaRPr lang="sr-Latn-RS"/>
        </a:p>
      </c:txPr>
    </c:title>
    <c:autoTitleDeleted val="0"/>
    <c:view3D>
      <c:rotX val="30"/>
      <c:rotY val="2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VU osigurava financijsku/logističku podršku za međunarodnu mobilnost nastavnika (boravci dulji od 1 tjedna):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cat>
            <c:strRef>
              <c:f>Sheet1!$A$2:$A$3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95</c:v>
                </c:pt>
                <c:pt idx="1">
                  <c:v>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Osobno sam koristio/-la mogućnost međunarodne mobilnosti uz potporu matičnog VU 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FF0000"/>
              </a:solidFill>
            </c:spPr>
          </c:dPt>
          <c:cat>
            <c:strRef>
              <c:f>Sheet1!$A$2:$A$5</c:f>
              <c:strCache>
                <c:ptCount val="4"/>
                <c:pt idx="0">
                  <c:v>Da, više puta u zadnje 2 godine </c:v>
                </c:pt>
                <c:pt idx="1">
                  <c:v>Da, jednom u zadnje 2 godine </c:v>
                </c:pt>
                <c:pt idx="2">
                  <c:v>Da, ali ne u zadnje 2 godine </c:v>
                </c:pt>
                <c:pt idx="3">
                  <c:v>Ne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17</c:v>
                </c:pt>
                <c:pt idx="2">
                  <c:v>17</c:v>
                </c:pt>
                <c:pt idx="3">
                  <c:v>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2400"/>
          </a:pPr>
          <a:endParaRPr lang="sr-Latn-R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3600"/>
          </a:pPr>
          <a:endParaRPr lang="sr-Latn-RS"/>
        </a:p>
      </c:txPr>
    </c:title>
    <c:autoTitleDeleted val="0"/>
    <c:view3D>
      <c:rotX val="30"/>
      <c:rotY val="24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VU osigurava podršku stručnom usavršavanju nenastavnog osoblja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-6.835770035110969E-2"/>
                  <c:y val="0.20224125614832422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9.8471753453483274E-2"/>
                  <c:y val="-0.21579764646801702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3200"/>
                </a:pPr>
                <a:endParaRPr lang="sr-Latn-R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3600"/>
          </a:pPr>
          <a:endParaRPr lang="sr-Latn-RS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VU sustavno planira stručno usavršavanje nenastavnog osoblja 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-0.17190859164091846"/>
                  <c:y val="-6.7469178665478802E-2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6435499974160062"/>
                  <c:y val="-6.8079884357217416E-2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26</c:v>
                </c:pt>
                <c:pt idx="1">
                  <c:v>26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3600"/>
          </a:pPr>
          <a:endParaRPr lang="sr-Latn-RS"/>
        </a:p>
      </c:txPr>
    </c:title>
    <c:autoTitleDeleted val="0"/>
    <c:view3D>
      <c:rotX val="30"/>
      <c:rotY val="359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VU prati realizaciju godišnjih planova usavršavanja nenastavnog osoblja 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-0.16798244353032862"/>
                  <c:y val="4.1035437383032489E-2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563319897460673"/>
                  <c:y val="-6.2738225629791894E-2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27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3200"/>
          </a:pPr>
          <a:endParaRPr lang="sr-Latn-RS"/>
        </a:p>
      </c:txPr>
    </c:title>
    <c:autoTitleDeleted val="0"/>
    <c:view3D>
      <c:rotX val="30"/>
      <c:rotY val="1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 posljednje 2 godine matično VU omogućilo mi je stručno usavršavanje: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0.18123300307472884"/>
                  <c:y val="0.13202673246959779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6557014862756783"/>
                  <c:y val="6.66052258382962E-2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2215878226085047"/>
                  <c:y val="-0.27031029117727812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800"/>
                </a:pPr>
                <a:endParaRPr lang="sr-Latn-R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Da, više puta </c:v>
                </c:pt>
                <c:pt idx="1">
                  <c:v>Da, jednom </c:v>
                </c:pt>
                <c:pt idx="2">
                  <c:v>Ne 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31</c:v>
                </c:pt>
                <c:pt idx="1">
                  <c:v>9</c:v>
                </c:pt>
                <c:pt idx="2">
                  <c:v>12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2800"/>
          </a:pPr>
          <a:endParaRPr lang="sr-Latn-RS"/>
        </a:p>
      </c:txPr>
    </c:title>
    <c:autoTitleDeleted val="0"/>
    <c:view3D>
      <c:rotX val="30"/>
      <c:rotY val="25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VU osigurava podršku za međunarodnu mobilnost nenastavnog osoblja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-6.1986252077607232E-2"/>
                  <c:y val="0.17464280601288476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42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2400"/>
          </a:pPr>
          <a:endParaRPr lang="sr-Latn-RS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Osobno sam koristio/-la mogućnost međunarodne mobilnosti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0070C0"/>
              </a:solidFill>
            </c:spPr>
          </c:dPt>
          <c:dLbls>
            <c:dLbl>
              <c:idx val="1"/>
              <c:layout>
                <c:manualLayout>
                  <c:x val="-0.18240439871894806"/>
                  <c:y val="-0.11338877771216939"/>
                </c:manualLayout>
              </c:layout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2176119650830322"/>
                  <c:y val="-0.24279029018075332"/>
                </c:manualLayout>
              </c:layout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23279201124023916"/>
                  <c:y val="8.9754704384207365E-2"/>
                </c:manualLayout>
              </c:layout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</a:defRPr>
                  </a:pPr>
                  <a:endParaRPr lang="sr-Latn-R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sr-Latn-R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Da, više puta </c:v>
                </c:pt>
                <c:pt idx="1">
                  <c:v>Da,  jednom </c:v>
                </c:pt>
                <c:pt idx="2">
                  <c:v>Ne u posljednje 2 godine </c:v>
                </c:pt>
                <c:pt idx="3">
                  <c:v>Ne, nikad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14</c:v>
                </c:pt>
                <c:pt idx="2">
                  <c:v>9</c:v>
                </c:pt>
                <c:pt idx="3">
                  <c:v>23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sr-Latn-R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D9CD8-AB34-4B1A-8036-6B5B05A547C7}" type="datetimeFigureOut">
              <a:rPr lang="hr-HR" smtClean="0"/>
              <a:t>29.5.2019.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410AC-0FF0-4C23-94ED-C2EFF66E211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684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5B9DB-F7CE-472B-B3FA-1832A9DEE6A2}" type="datetimeFigureOut">
              <a:rPr lang="hr-HR" smtClean="0"/>
              <a:t>29.5.2019.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A8ED3-4B25-4196-8102-EA4C7A2145C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58470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4658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000" u="sng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Strategija učenja i poučavanja na VU (</a:t>
            </a:r>
            <a:r>
              <a:rPr lang="hr-HR" sz="1000" b="1" u="sng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176 odgovora – nastavno i nenastavno osoblje</a:t>
            </a:r>
            <a:r>
              <a:rPr lang="hr-HR" sz="1000" u="sng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):</a:t>
            </a:r>
          </a:p>
          <a:p>
            <a:r>
              <a:rPr lang="hr-HR" sz="1000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a) VU ima strategiju kao zaseban dokument – </a:t>
            </a:r>
            <a:r>
              <a:rPr lang="hr-HR" sz="1000" b="1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19</a:t>
            </a:r>
            <a:endParaRPr lang="hr-HR" sz="1000" kern="1200" baseline="0" dirty="0" smtClean="0"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hr-HR" sz="1000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b) Strategija je dio općeg strateškog dokumenta – </a:t>
            </a:r>
            <a:r>
              <a:rPr lang="hr-HR" sz="1000" b="1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130</a:t>
            </a:r>
            <a:endParaRPr lang="hr-HR" sz="1000" kern="1200" baseline="0" dirty="0" smtClean="0"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hr-HR" sz="1000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c) VU nema strategiju za učenje i poučavanje – </a:t>
            </a:r>
            <a:r>
              <a:rPr lang="hr-HR" sz="1000" b="1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21</a:t>
            </a:r>
            <a:endParaRPr lang="hr-HR" sz="1000" kern="1200" baseline="0" dirty="0" smtClean="0"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hr-HR" sz="1000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d) Ostalo – </a:t>
            </a:r>
            <a:r>
              <a:rPr lang="hr-HR" sz="1000" b="1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6</a:t>
            </a:r>
            <a:endParaRPr lang="hr-HR" sz="1000" kern="1200" baseline="0" dirty="0" smtClean="0"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endParaRPr lang="hr-HR" sz="1000" u="sng" kern="1200" baseline="0" dirty="0" smtClean="0"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hr-HR" sz="1000" u="sng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Nastavno osoblje je pod ostalo navelo:</a:t>
            </a:r>
            <a:endParaRPr lang="hr-HR" sz="1000" kern="1200" baseline="0" dirty="0" smtClean="0"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hr-HR" sz="1000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1. Ne znam</a:t>
            </a:r>
          </a:p>
          <a:p>
            <a:r>
              <a:rPr lang="hr-HR" sz="1000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2. Vodič za nastavnike (sadrži ishode učenja i ostalo).</a:t>
            </a:r>
          </a:p>
          <a:p>
            <a:r>
              <a:rPr lang="hr-HR" sz="1000" u="sng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Nenastavno osoblje je navelo:</a:t>
            </a:r>
            <a:endParaRPr lang="hr-HR" sz="1000" kern="1200" baseline="0" dirty="0" smtClean="0"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hr-HR" sz="1000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1. Akcijski planovi Odbora za kvalitetu, Akcijski plan za provedbu Strategije, Godišnji plan edukacija – ISO 9001:2015 za pružanje stručno-administrativnih, knjižničarskih i informatičkih usluga.</a:t>
            </a:r>
          </a:p>
          <a:p>
            <a:r>
              <a:rPr lang="hr-HR" sz="1000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2. Ne znam.</a:t>
            </a:r>
          </a:p>
          <a:p>
            <a:r>
              <a:rPr lang="hr-HR" sz="1000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3. Ne znam.</a:t>
            </a:r>
          </a:p>
          <a:p>
            <a:r>
              <a:rPr lang="hr-HR" sz="1000" kern="120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4. Nedovoljno stručna za odabir.</a:t>
            </a:r>
            <a:endParaRPr lang="hr-HR" sz="1000" baseline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75501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VU sustavno planira profesionalno usavršavanje nastavnika </a:t>
            </a:r>
          </a:p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(definirani godišnji planovi na razini institucije)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71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53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75149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VU prati realizaciju godišnjih planova profesionalnog usavršavanja nastavnika (obavezna izvješća o realizaciji)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79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45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75149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VU osigurava financijsku i logističku podršku za profesionalno usavršavanje nastavnika u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(124 odgovora)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znanstvenom/stručnom području – 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111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području nastavničkih kompetencija (pedagoško-didaktičko-metodičke edukacije)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96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području izrade, prijave, vođenja i izvještavanja na međunarodnim znanstvenim/stručnim projektima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74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 drugim područjima (molimo navedite kojim)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hr-H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VU ne osigurava podršku za profesionalno usavršavanje nastavnika –  </a:t>
            </a:r>
            <a:r>
              <a:rPr lang="hr-H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hr-HR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 Druga područja: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Znanstveno publiciranje, 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mentoriranje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 doktorskom studiju, jezične kompetencije;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Područje osiguranja kvalitete;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Koristim ovo polje za davanje komentara: djelomično se slažem s označenim odgovorima: (a), (b) i (c);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Društveno korisno učenje i suradnja sa civilnim društvom;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/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Tečajevi za statistiku i GIS;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 Neformalno usavršavanje.</a:t>
            </a:r>
          </a:p>
          <a:p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92595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 VU osigurava podršku za znanstveno/stručno usavršavanje nastavnika u vidu: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potpore boravku osoblja na međunarodnim konferencijama, seminarima i dr.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108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potpore boravku osoblja na domaćim konferencijama, seminarima i dr.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poticanja međunarodne projektne suradnje s partnerskim visokim učilištima i drugim institucijama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 poticanja sudjelovanja u programima mobilnosti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112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e) drugih oblika podrške (molimo navedite kojih)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hr-H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f) VU ne osigurava podršku za znanstveno/stručno usavršavanje nastavnika – </a:t>
            </a:r>
            <a:r>
              <a:rPr lang="hr-H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hr-H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hr-HR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Druga područja: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Nagrade za izvrsnost u nastavi, suradnji s gospodarstvom, za najbolji znanstveni rad;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Edukacija nastavnika;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Potpora u objavljivanju znanstvenih radova u publikacijama indeksiranim u bazama podataka;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Potpora za projekte, akreditaciju laboratorija, objavljivanje članaka i udžbenika, prijavu patenta;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Koristim ovo polje za davanje komentara: djelomično se slažem s označenim odgovorima: (a), (b), (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i (d);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/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17474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 VU osigurava podršku za usavršavanje nastavničkih kompetencija (pedagoško-didaktičko-metodičke edukacije) u vidu: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seminara/radionica u vlastitoj organizaciji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94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seminara/radionica u organizaciji institucije s kojem je regulirana suradnja u ovome području (npr. Za sastavnicu – krovno sveučilište) (molimo navedite instituciju)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seminara/radionica u organizaciji neke druge institucije (molimo navedite instituciju)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38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 poticanja sudjelovanja u programima nastavničke mobilnosti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81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e) drugih oblika podrške (molimo navedite kojih)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7603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Znanstvenom/stručnom području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70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Području nastavničkih kompetencija (pedagoško-didaktičko-metodičke edukacije)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46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Navedite koliko puta: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Jednom (24)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Dva puta (13)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 puta (2)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Četiri puta (2)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Pet puta (2)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Više od 10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IKT kao podrška suvremenoj nastavi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</a:p>
          <a:p>
            <a:endParaRPr lang="hr-HR" dirty="0" smtClean="0"/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Području izrade, prijave, vođenja i izvještavanja na međunarodnim znanstveno-stručnim projektima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Navedite koliko puta: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Jednom (6)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Dva puta (4)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 puta (2)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 Drugim područjima (molimo navedite kojima)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Druga područja: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Mobilnosti: izvođenja nastave na engleskom jeziku u sklopu programa CEEPUS;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ERASMUS+ programu - usavršavanje nastavnika;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Strateško vođenje sveučilišta;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Program mobilnosti – usavršavanje;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Jezične kompetencije;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Izrada e-kolegija;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 Upravljanje projektnim ciklusom i pristup logičke matrice;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 Osiguravanje kvalitete u visokom obrazovanju;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 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Erasmus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 - praksa studenata.</a:t>
            </a:r>
          </a:p>
          <a:p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e) U ovoj akademskoj godini nisam sudjelovao/-la niti u jednom programu profesionalnog usavršavanja – </a:t>
            </a:r>
            <a:r>
              <a:rPr lang="hr-H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31</a:t>
            </a:r>
            <a:r>
              <a:rPr lang="hr-H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10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44894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Edukacije nastavnika u okviru pojedinih studijskih usmjerenja u svezi s kompetencijama;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Sastanci odjela;</a:t>
            </a:r>
          </a:p>
          <a:p>
            <a:pPr lvl="0"/>
            <a:r>
              <a:rPr lang="hr-HR" sz="1200" b="1" kern="1200" dirty="0" smtClean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</a:rPr>
              <a:t>Tematski sastanci (18);</a:t>
            </a:r>
          </a:p>
          <a:p>
            <a:pPr lvl="0"/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Razmjena dobre prakse (16);</a:t>
            </a:r>
          </a:p>
          <a:p>
            <a:pPr lvl="0"/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Prisustvovanje nastavi (6)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Kolegijalna procjena drugih nastavnika (13);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Suradnja se potiče u okviru rada Odbora za nastavu;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Job-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shadowing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 nastavi preko 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Erasmus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programa. 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Peer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Odlazak na razne seminare struke;</a:t>
            </a:r>
          </a:p>
          <a:p>
            <a:pPr lvl="0"/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Dvostruko ocjenjivanje (2);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Sve navedeno (3);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Tematske sjednice Vijeća Šumarskog fakulteta;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Razmjena prakse među osobljem;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Tematski sastanci nastavničkog vijeća, prisustvovanje nastupnim predavanjima, rasprave na zavodima i katedrama o provođenju i inoviranju nastave i nastavnih planova itd.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Proveden projekt suradničke procjene;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Suradnička procjena kao obaveza prije izbora/reizbora; razmjena dobre prakse kroz predavanje nastavnika nagrađenih za nastavnu izvrsnost;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Potiče se suradnja u pogledu unapređenja nastavničkih kompetencija kroz suradničko učenje;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Vrednovanje kolege i njegovih nastavničkih kompetencija od strane drugog kolege iz iste ustanove na nastavi;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Stručni kolegij, Tematske sjednice Fakultetskog vijeća, Znanstveni forum, Tematski sastanci zavoda, imenovani su koordinatori za nastavu na svakom zavodu Fakulteta;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Asistenti koji sudjeluju u nastavi iz pojedinog predmeta 1. put u pravilu slušaju nastavu koji održavaju stariji kolege te prisustvuju svim predavanjima. Isto tako docenti koji se uvode u nastavu iz pojedinog predmeta u prethodno slušaju predavanja iz tog predmeta;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Seminari o 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mentoriranju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 doktorskim studijima; tematski sastanci na proširenom dekanskom kolegiju; tematska točka FV o evaluaciji nastave;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Svi nastavnici koji idu na obrazovanje na Filozofski fakultet u Rijeci moraju prisustvovati nastavi drugog nastavnika i procjenjivanju, razmjenjivati dobru praksu i sl.;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Stručni kolegij, Znanstveni forum, Tematske sjednice, Koordinatori za nastavu;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Odbor za kvalitetu te Fakultetsko vijeće održavaju sjednice; postoji niz redovitih aktivnosti koje uključuju ocjenjivanje nastavnog rada od strane studenta, prisustvovanje nastavi kolega, prikaz dobrih 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praksi..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(2);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Radionice;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 suradnji s drugim sastavnicama UNIOS-a organizacija radionica u pogledu unaprjeđenja nastavničkih kompetencija;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Načini poučavanja i učenja (redoviti i novi), mentorski rad (naglasak na vođenju izrade 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bakalaureatskog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diplomskog rada), vidovi praktičnog rada, priprema 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silabusa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Suradnička procjena - sudionici programa </a:t>
            </a:r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cjeloživotnog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obrazovanja Nastavničke kompetencije u visokom školstvu : Učenje i poučavanje.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12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10783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12. VU izabire najbolje nastavnike: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na temelju ocjena studenata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61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na temelju ocjena kolega nastavnika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na temelju drugih kriterija (molimo navedite kojih)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44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 VU ne izabire najbolje nastavnike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44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dirty="0" smtClean="0"/>
          </a:p>
          <a:p>
            <a:r>
              <a:rPr lang="hr-HR" u="sng" dirty="0" smtClean="0"/>
              <a:t>Ostali kriteriji: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Projekti za gospodarstvo;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Znanstveni rad (8);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Kriteriji propisani od strane UNIRI (6);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Završene edukacije, izrada materijala za studente, sudjelovanje u projektima koji se odražavaju na kvalitetu studiranja itd.;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Projektne aktivnosti (2);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Sukladno kriterijima Pravilnika o nagradama, pohvalama, priznanjima i zahvalama;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 temelju prijedloga predstojnika zavoda;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Pravilnik o nagrađivanju nastavnog osoblja (6);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Dodatni kriteriji propisani od strane Sveučilišta u Rijeci (nastavni materijali, unapređenje nastavničkih kompetencija, izvannastavni rad sa studentima, e-učenje, aktivni mandati u radnim tijelima, broj diplomskih/završnih radova, suradnička procjena, uvođenje novog kolegija, rad s internacionalnim studentima) (2);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Sustav nagrađivanja koji u obzir uzima 10.tak kriterija;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Primjenjujemo kriterije za nastavnu izvrsnost na razini Sveučilišta;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Pravilnik Sveučilišta (2);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Nastavna aktivnost, institucijski doprinos, prepoznatljivost i priznanja izvan matične institucije;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Unaprjeđenja nastavničkih kompetencija, internacionalizacije, e-kolegija, izvannastavni rad sa studentima, aktivni mandati u djelovanju radnih tijela ili obnašanje funkcija u području kvalitete nastave, suradnička procjena, DINP kolegija, norma sati;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 znam;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Sastavnice uglavnom imaju Pravilnike o nagrađivanju znanstvene i umjetničke izvrsnosti djelatnika. Uglavnom na temelju znanstvene i umjetničke produktivnosti;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Procjena Uprave;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 sa studentima, edukacije za unaprjeđenje nastavničkih kompetencija, primjena suradničke procjene, funkcije/aktivnosti usmjerene na rad sa studentima, publicirani nastavni materijali i dr. (3);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Doprinos nastavnika u svim segmentima SOK-a;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Interni Pravilnik o nagradama i priznanjima;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Osim ocjena studenata ocjenjuju se i kriteriji definirani na Sveučilištu;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 temelju procjene pročelnika Odjela.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13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7579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13. VU nagrađuje najbolje nastavnike: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dodjelom priznanja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61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novčanom nagradom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40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drugim oblicima nagrađivanja, npr. plaćeno stručno usavršavanje po izboru i sl. (molimo navedite kojima)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Navedeni drugi oblici nagrađivanja: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Novčana sredstva kroz fond za neformalno usavršavanje;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Plaćeno stručno usavršavanje, sudjelovanje na konferencijama, nabava literature;</a:t>
            </a:r>
          </a:p>
          <a:p>
            <a:pPr lvl="0"/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Dodjela sredstava za neformalno usavršavanje;</a:t>
            </a:r>
          </a:p>
          <a:p>
            <a:pPr lvl="0"/>
            <a:r>
              <a:rPr lang="hr-H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Doniranjem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sredstava za neformalno usavršavanje.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 VU ne nagrađuje najbolje nastavnike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54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14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49799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 posljednje 2 godine osobno sam sudjelovao/-la na edukacijama za izradu ishoda učenja: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Da, u organizaciji matičnog visokog učilišta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62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Da, u organizaciji drugog visokog učilišta (molimo navedite visoko učilište)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Navedena visoka učilišta: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r-H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Visoko učilište Algebra</a:t>
            </a:r>
          </a:p>
          <a:p>
            <a:pPr lvl="0"/>
            <a:r>
              <a:rPr lang="hr-H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Sveučilište J. J. Strossmayera u Osijeku</a:t>
            </a:r>
          </a:p>
          <a:p>
            <a:pPr lvl="0"/>
            <a:r>
              <a:rPr lang="hr-H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VERN (u sklopu zajedničko projekta)</a:t>
            </a:r>
          </a:p>
          <a:p>
            <a:pPr lvl="0"/>
            <a:r>
              <a:rPr lang="hr-H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 </a:t>
            </a:r>
            <a:r>
              <a:rPr lang="hr-HR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Iurisprudencija</a:t>
            </a:r>
            <a:endParaRPr lang="hr-HR" sz="120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r-H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Filozofski fakultet u Rijeci (5)</a:t>
            </a:r>
          </a:p>
          <a:p>
            <a:pPr lvl="0"/>
            <a:r>
              <a:rPr lang="hr-H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Veleučilište u Požegi</a:t>
            </a:r>
          </a:p>
          <a:p>
            <a:pPr lvl="0"/>
            <a:r>
              <a:rPr lang="hr-H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Učiteljski fakultet u Zagrebu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Da, u organizaciji neke druge institucije (molimo navedite instituciju)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Navedene institucije: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r-H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AZVO (14)</a:t>
            </a:r>
          </a:p>
          <a:p>
            <a:pPr lvl="0"/>
            <a:r>
              <a:rPr lang="hr-H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FFZG</a:t>
            </a:r>
          </a:p>
          <a:p>
            <a:pPr lvl="0"/>
            <a:r>
              <a:rPr lang="hr-HR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Callidus</a:t>
            </a:r>
            <a:r>
              <a:rPr lang="hr-H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ustanova za obrazovanje odraslih</a:t>
            </a:r>
          </a:p>
          <a:p>
            <a:pPr lvl="0"/>
            <a:r>
              <a:rPr lang="hr-H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MZO (2)</a:t>
            </a:r>
          </a:p>
          <a:p>
            <a:pPr lvl="0"/>
            <a:r>
              <a:rPr lang="hr-H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Forum za slobodu odgoja, Srce, centar za e-učenje</a:t>
            </a:r>
          </a:p>
          <a:p>
            <a:pPr lvl="0"/>
            <a:r>
              <a:rPr lang="hr-H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UNIRI</a:t>
            </a:r>
          </a:p>
          <a:p>
            <a:pPr lvl="0"/>
            <a:r>
              <a:rPr lang="hr-H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Sveučilište J. J. Strossmayera u Osijeku</a:t>
            </a:r>
          </a:p>
          <a:p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 Nisam sudjelovao/-la na ovim edukacijama u posljednje 2 godine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32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e) Nikad nisam sudjelovao/-la na ovim edukacijama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15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625335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16. Osobno sam koristio/-la mogućnost međunarodne mobilnosti za nastavno osoblje, uz potporu matičnog VU (boravak dulji od 1 tjedna):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Da, više puta u zadnje 2 godine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Da, jednom u zadnje 2 godine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Da, ali ne u zadnje 2 godine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 Ne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83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17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1522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45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19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751491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(postoje godišnji planovi na razini institucije) </a:t>
            </a:r>
          </a:p>
          <a:p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 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20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40008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(obvezna izvješća o realizaciji)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sz="12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sz="12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21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131753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Da, više puta – 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31	</a:t>
            </a:r>
          </a:p>
          <a:p>
            <a:pPr marL="228600" indent="-228600">
              <a:buAutoNum type="alphaLcParenR"/>
            </a:pP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Da, jednom – 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40 ili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Ne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22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915694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VU osigurava (financijsku/logističku) podršku za međunarodnu mobilnost nenastavnog osoblja: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 – 42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 – 10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23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743497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 posljednje 2 godine osobno sam koristio/-la mogućnost međunarodne mobilnosti za nenastavno osoblje uz potporu matičnog visokog učilišta: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Da, više puta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Da,  jednom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Nisam sudjelovao/-la u programima mobilnosti u posljednje 2 godine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 </a:t>
            </a:r>
            <a:endParaRPr lang="hr-H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 Nikad nisam sudjelovao/-la u programima mobilnosti – </a:t>
            </a:r>
            <a:r>
              <a:rPr lang="hr-H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</a:t>
            </a:r>
            <a:r>
              <a:rPr lang="hr-H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8ED3-4B25-4196-8102-EA4C7A2145CC}" type="slidenum">
              <a:rPr lang="hr-HR" smtClean="0"/>
              <a:t>24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06052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6559" y="914400"/>
            <a:ext cx="5456414" cy="4615543"/>
          </a:xfrm>
        </p:spPr>
        <p:txBody>
          <a:bodyPr anchor="t" anchorCtr="0"/>
          <a:lstStyle>
            <a:lvl1pPr algn="l">
              <a:defRPr sz="6000"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81" y="5663847"/>
            <a:ext cx="4688793" cy="10996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118" y="6011945"/>
            <a:ext cx="3569293" cy="84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475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52183"/>
            <a:ext cx="11164388" cy="858846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219200"/>
            <a:ext cx="11164388" cy="48415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118" y="6246478"/>
            <a:ext cx="790541" cy="5164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626" y="6424587"/>
            <a:ext cx="970912" cy="265822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0" y="6221457"/>
            <a:ext cx="12192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505" y="6387895"/>
            <a:ext cx="1797951" cy="375070"/>
          </a:xfrm>
          <a:prstGeom prst="rect">
            <a:avLst/>
          </a:prstGeom>
        </p:spPr>
      </p:pic>
      <p:pic>
        <p:nvPicPr>
          <p:cNvPr id="20" name="Picture 19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9" y="6238874"/>
            <a:ext cx="2221984" cy="61912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9596843" y="6238283"/>
            <a:ext cx="2299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800" kern="1200" dirty="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Projekt je sufinancirala Europska unija iz Europskog socijalnog fonda.</a:t>
            </a:r>
          </a:p>
          <a:p>
            <a:r>
              <a:rPr lang="hr-HR" sz="800" kern="1200" dirty="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Sadržaj ovoga dokumenta isključiva je odgovornost </a:t>
            </a:r>
          </a:p>
          <a:p>
            <a:r>
              <a:rPr lang="hr-HR" sz="800" kern="1200" dirty="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Agencije za znanost i visoko obrazovanje.</a:t>
            </a:r>
          </a:p>
          <a:p>
            <a:endParaRPr lang="hr-HR" sz="800" dirty="0">
              <a:solidFill>
                <a:schemeClr val="tx2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96" y="6278031"/>
            <a:ext cx="1095913" cy="57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574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29.5.2019.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66757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92552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29.5.2019.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3506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29.5.2019.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6249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29.5.2019.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15382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29.5.2019.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0524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29.5.2019.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84435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29.5.2019.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3049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29.5.2019.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63950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56F2E-5279-40A0-8305-211C6F6D4B48}" type="datetimeFigureOut">
              <a:rPr lang="hr-HR" smtClean="0"/>
              <a:t>29.5.2019.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8676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kvaliteta@azvo.hr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witter.com/AZVOtweet" TargetMode="External"/><Relationship Id="rId5" Type="http://schemas.openxmlformats.org/officeDocument/2006/relationships/hyperlink" Target="https://www.facebook.com/azvo.zg/" TargetMode="External"/><Relationship Id="rId4" Type="http://schemas.openxmlformats.org/officeDocument/2006/relationships/hyperlink" Target="http://www.azvo.h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96559" y="420914"/>
            <a:ext cx="5456414" cy="5109029"/>
          </a:xfrm>
        </p:spPr>
        <p:txBody>
          <a:bodyPr>
            <a:normAutofit fontScale="90000"/>
          </a:bodyPr>
          <a:lstStyle/>
          <a:p>
            <a:pPr algn="r"/>
            <a:r>
              <a:rPr lang="hr-HR" dirty="0" smtClean="0"/>
              <a:t>Institucijska podrška usavršavanju osoblja na </a:t>
            </a:r>
            <a:r>
              <a:rPr lang="hr-HR" dirty="0" smtClean="0"/>
              <a:t>VU</a:t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sz="3600" dirty="0" smtClean="0"/>
              <a:t>A.M.Perović</a:t>
            </a:r>
            <a:br>
              <a:rPr lang="hr-HR" sz="3600" dirty="0" smtClean="0"/>
            </a:br>
            <a:r>
              <a:rPr lang="hr-HR" sz="3600" dirty="0" smtClean="0"/>
              <a:t>G. Briški</a:t>
            </a:r>
            <a:br>
              <a:rPr lang="hr-HR" sz="3600" dirty="0" smtClean="0"/>
            </a:br>
            <a:r>
              <a:rPr lang="hr-HR" sz="3600" dirty="0" smtClean="0"/>
              <a:t>2019.</a:t>
            </a:r>
            <a:endParaRPr lang="hr-HR" sz="6700" dirty="0"/>
          </a:p>
        </p:txBody>
      </p:sp>
    </p:spTree>
    <p:extLst>
      <p:ext uri="{BB962C8B-B14F-4D97-AF65-F5344CB8AC3E}">
        <p14:creationId xmlns:p14="http://schemas.microsoft.com/office/powerpoint/2010/main" val="321223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/>
          <a:lstStyle/>
          <a:p>
            <a:r>
              <a:rPr lang="hr-HR" dirty="0" smtClean="0"/>
              <a:t>Institucijska podrška usavršavanju osoblja na VU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026544"/>
            <a:ext cx="11164388" cy="5034224"/>
          </a:xfrm>
        </p:spPr>
        <p:txBody>
          <a:bodyPr>
            <a:normAutofit fontScale="92500" lnSpcReduction="20000"/>
          </a:bodyPr>
          <a:lstStyle/>
          <a:p>
            <a:r>
              <a:rPr lang="hr-HR" b="1" dirty="0" smtClean="0"/>
              <a:t>UPITNIK </a:t>
            </a:r>
            <a:r>
              <a:rPr lang="hr-HR" dirty="0" smtClean="0"/>
              <a:t>(svibanj 2019.)</a:t>
            </a:r>
            <a:r>
              <a:rPr lang="hr-HR" b="1" dirty="0" smtClean="0"/>
              <a:t> – sva visoka učilišta u RH (SOK)</a:t>
            </a:r>
          </a:p>
          <a:p>
            <a:r>
              <a:rPr lang="hr-HR" dirty="0" smtClean="0"/>
              <a:t>Odgovor – 63 institucije</a:t>
            </a:r>
          </a:p>
          <a:p>
            <a:pPr marL="0" indent="0">
              <a:buNone/>
            </a:pPr>
            <a:endParaRPr lang="hr-HR" b="1" dirty="0" smtClean="0"/>
          </a:p>
          <a:p>
            <a:endParaRPr lang="hr-HR" b="1" dirty="0"/>
          </a:p>
          <a:p>
            <a:endParaRPr lang="hr-HR" b="1" dirty="0" smtClean="0"/>
          </a:p>
          <a:p>
            <a:endParaRPr lang="hr-HR" b="1" dirty="0"/>
          </a:p>
          <a:p>
            <a:endParaRPr lang="hr-HR" b="1" dirty="0" smtClean="0"/>
          </a:p>
          <a:p>
            <a:endParaRPr lang="hr-HR" b="1" dirty="0" smtClean="0"/>
          </a:p>
          <a:p>
            <a:endParaRPr lang="hr-HR" b="1" dirty="0"/>
          </a:p>
          <a:p>
            <a:r>
              <a:rPr lang="hr-HR" b="1" dirty="0" smtClean="0"/>
              <a:t>Ukupan broj ispunjenih upitnika – 176</a:t>
            </a:r>
          </a:p>
          <a:p>
            <a:pPr marL="0" indent="0">
              <a:buNone/>
            </a:pPr>
            <a:r>
              <a:rPr lang="hr-HR" dirty="0" smtClean="0"/>
              <a:t>   Nastavno osoblje – 124</a:t>
            </a:r>
          </a:p>
          <a:p>
            <a:pPr marL="0" indent="0">
              <a:buNone/>
            </a:pPr>
            <a:r>
              <a:rPr lang="hr-HR" dirty="0" smtClean="0"/>
              <a:t>   Nenastavno osoblje - 52 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000286"/>
              </p:ext>
            </p:extLst>
          </p:nvPr>
        </p:nvGraphicFramePr>
        <p:xfrm>
          <a:off x="2565400" y="2032000"/>
          <a:ext cx="7493000" cy="23803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46500"/>
                <a:gridCol w="3746500"/>
              </a:tblGrid>
              <a:tr h="60048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hr-HR" sz="2800" b="1" dirty="0">
                          <a:solidFill>
                            <a:schemeClr val="bg1"/>
                          </a:solidFill>
                          <a:effectLst/>
                        </a:rPr>
                        <a:t>Sveučilišta</a:t>
                      </a:r>
                      <a:endParaRPr lang="hr-HR" sz="2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rgbClr val="0070C0">
                            <a:shade val="30000"/>
                            <a:satMod val="115000"/>
                          </a:srgbClr>
                        </a:gs>
                        <a:gs pos="50000">
                          <a:srgbClr val="0070C0">
                            <a:shade val="67500"/>
                            <a:satMod val="115000"/>
                          </a:srgbClr>
                        </a:gs>
                        <a:gs pos="100000">
                          <a:srgbClr val="0070C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hr-HR" sz="2800" b="1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hr-HR" sz="2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rgbClr val="0070C0">
                            <a:shade val="30000"/>
                            <a:satMod val="115000"/>
                          </a:srgbClr>
                        </a:gs>
                        <a:gs pos="50000">
                          <a:srgbClr val="0070C0">
                            <a:shade val="67500"/>
                            <a:satMod val="115000"/>
                          </a:srgbClr>
                        </a:gs>
                        <a:gs pos="100000">
                          <a:srgbClr val="0070C0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60048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hr-HR" sz="2800" b="1" dirty="0">
                          <a:solidFill>
                            <a:schemeClr val="bg1"/>
                          </a:solidFill>
                          <a:effectLst/>
                        </a:rPr>
                        <a:t>Sastavnice Sveučilišta</a:t>
                      </a:r>
                      <a:endParaRPr lang="hr-HR" sz="2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rgbClr val="0070C0">
                            <a:shade val="30000"/>
                            <a:satMod val="115000"/>
                          </a:srgbClr>
                        </a:gs>
                        <a:gs pos="50000">
                          <a:srgbClr val="0070C0">
                            <a:shade val="67500"/>
                            <a:satMod val="115000"/>
                          </a:srgbClr>
                        </a:gs>
                        <a:gs pos="100000">
                          <a:srgbClr val="0070C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hr-HR" sz="2800" b="1" dirty="0">
                          <a:solidFill>
                            <a:schemeClr val="bg1"/>
                          </a:solidFill>
                          <a:effectLst/>
                        </a:rPr>
                        <a:t>38</a:t>
                      </a:r>
                      <a:endParaRPr lang="hr-HR" sz="2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rgbClr val="0070C0">
                            <a:shade val="30000"/>
                            <a:satMod val="115000"/>
                          </a:srgbClr>
                        </a:gs>
                        <a:gs pos="50000">
                          <a:srgbClr val="0070C0">
                            <a:shade val="67500"/>
                            <a:satMod val="115000"/>
                          </a:srgbClr>
                        </a:gs>
                        <a:gs pos="100000">
                          <a:srgbClr val="0070C0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60048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hr-HR" sz="2800" b="1" dirty="0">
                          <a:solidFill>
                            <a:schemeClr val="bg1"/>
                          </a:solidFill>
                          <a:effectLst/>
                        </a:rPr>
                        <a:t>Veleučilišta </a:t>
                      </a:r>
                      <a:endParaRPr lang="hr-HR" sz="2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rgbClr val="0070C0">
                            <a:shade val="30000"/>
                            <a:satMod val="115000"/>
                          </a:srgbClr>
                        </a:gs>
                        <a:gs pos="50000">
                          <a:srgbClr val="0070C0">
                            <a:shade val="67500"/>
                            <a:satMod val="115000"/>
                          </a:srgbClr>
                        </a:gs>
                        <a:gs pos="100000">
                          <a:srgbClr val="0070C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hr-HR" sz="2800" b="1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hr-HR" sz="2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rgbClr val="0070C0">
                            <a:shade val="30000"/>
                            <a:satMod val="115000"/>
                          </a:srgbClr>
                        </a:gs>
                        <a:gs pos="50000">
                          <a:srgbClr val="0070C0">
                            <a:shade val="67500"/>
                            <a:satMod val="115000"/>
                          </a:srgbClr>
                        </a:gs>
                        <a:gs pos="100000">
                          <a:srgbClr val="0070C0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578875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hr-HR" sz="2800" b="1" dirty="0">
                          <a:solidFill>
                            <a:schemeClr val="bg1"/>
                          </a:solidFill>
                          <a:effectLst/>
                        </a:rPr>
                        <a:t>Visoka škola</a:t>
                      </a:r>
                      <a:endParaRPr lang="hr-HR" sz="2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rgbClr val="0070C0">
                            <a:shade val="30000"/>
                            <a:satMod val="115000"/>
                          </a:srgbClr>
                        </a:gs>
                        <a:gs pos="50000">
                          <a:srgbClr val="0070C0">
                            <a:shade val="67500"/>
                            <a:satMod val="115000"/>
                          </a:srgbClr>
                        </a:gs>
                        <a:gs pos="100000">
                          <a:srgbClr val="0070C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hr-HR" sz="2800" b="1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hr-HR" sz="2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rgbClr val="0070C0">
                            <a:shade val="30000"/>
                            <a:satMod val="115000"/>
                          </a:srgbClr>
                        </a:gs>
                        <a:gs pos="50000">
                          <a:srgbClr val="0070C0">
                            <a:shade val="67500"/>
                            <a:satMod val="115000"/>
                          </a:srgbClr>
                        </a:gs>
                        <a:gs pos="100000">
                          <a:srgbClr val="0070C0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95650" y="3197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7790841"/>
              </p:ext>
            </p:extLst>
          </p:nvPr>
        </p:nvGraphicFramePr>
        <p:xfrm>
          <a:off x="522288" y="329184"/>
          <a:ext cx="11164887" cy="5731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0616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/>
              <a:t>NASTAVNO OSOBLJE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3200" dirty="0" smtClean="0"/>
              <a:t>Ukupan broj odgovora – </a:t>
            </a:r>
            <a:r>
              <a:rPr lang="hr-HR" sz="3200" b="1" dirty="0" smtClean="0"/>
              <a:t>124</a:t>
            </a:r>
          </a:p>
          <a:p>
            <a:r>
              <a:rPr lang="hr-HR" sz="3200" dirty="0" smtClean="0"/>
              <a:t>Ukupan broj institucija – </a:t>
            </a:r>
            <a:r>
              <a:rPr lang="hr-HR" sz="3200" b="1" dirty="0" smtClean="0"/>
              <a:t>52</a:t>
            </a: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394752"/>
              </p:ext>
            </p:extLst>
          </p:nvPr>
        </p:nvGraphicFramePr>
        <p:xfrm>
          <a:off x="1407886" y="2461845"/>
          <a:ext cx="9187542" cy="36224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93771"/>
                <a:gridCol w="4593771"/>
              </a:tblGrid>
              <a:tr h="9138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hr-HR" sz="3600" b="1" dirty="0">
                          <a:solidFill>
                            <a:schemeClr val="bg1"/>
                          </a:solidFill>
                          <a:effectLst/>
                        </a:rPr>
                        <a:t>Sveučilišta</a:t>
                      </a:r>
                      <a:endParaRPr lang="hr-HR" sz="3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hr-HR" sz="3600" b="1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hr-HR" sz="3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9138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hr-HR" sz="3600" b="1" dirty="0">
                          <a:solidFill>
                            <a:schemeClr val="bg1"/>
                          </a:solidFill>
                          <a:effectLst/>
                        </a:rPr>
                        <a:t>Sastavnice Sveučilišta</a:t>
                      </a:r>
                      <a:endParaRPr lang="hr-HR" sz="3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hr-HR" sz="3600" b="1" dirty="0">
                          <a:solidFill>
                            <a:schemeClr val="bg1"/>
                          </a:solidFill>
                          <a:effectLst/>
                        </a:rPr>
                        <a:t>30</a:t>
                      </a:r>
                      <a:endParaRPr lang="hr-HR" sz="3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9138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hr-HR" sz="3600" b="1" dirty="0">
                          <a:solidFill>
                            <a:schemeClr val="bg1"/>
                          </a:solidFill>
                          <a:effectLst/>
                        </a:rPr>
                        <a:t>Veleučilišta </a:t>
                      </a:r>
                      <a:endParaRPr lang="hr-HR" sz="3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hr-HR" sz="3600" b="1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hr-HR" sz="3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880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hr-HR" sz="3600" b="1" dirty="0">
                          <a:solidFill>
                            <a:schemeClr val="bg1"/>
                          </a:solidFill>
                          <a:effectLst/>
                        </a:rPr>
                        <a:t>Visoka škola</a:t>
                      </a:r>
                      <a:endParaRPr lang="hr-HR" sz="3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hr-HR" sz="3600" b="1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hr-HR" sz="3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036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342854"/>
              </p:ext>
            </p:extLst>
          </p:nvPr>
        </p:nvGraphicFramePr>
        <p:xfrm>
          <a:off x="522288" y="334108"/>
          <a:ext cx="11164887" cy="5726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847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382272"/>
              </p:ext>
            </p:extLst>
          </p:nvPr>
        </p:nvGraphicFramePr>
        <p:xfrm>
          <a:off x="522288" y="334108"/>
          <a:ext cx="11164887" cy="5726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7695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6723339"/>
              </p:ext>
            </p:extLst>
          </p:nvPr>
        </p:nvGraphicFramePr>
        <p:xfrm>
          <a:off x="522288" y="703385"/>
          <a:ext cx="11164887" cy="535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22515" y="152183"/>
            <a:ext cx="11164388" cy="674294"/>
          </a:xfrm>
        </p:spPr>
        <p:txBody>
          <a:bodyPr>
            <a:normAutofit/>
          </a:bodyPr>
          <a:lstStyle/>
          <a:p>
            <a:r>
              <a:rPr lang="hr-HR" sz="3600" dirty="0" smtClean="0"/>
              <a:t>Oblici usavršavanja</a:t>
            </a:r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1276123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52183"/>
            <a:ext cx="11164388" cy="639125"/>
          </a:xfrm>
        </p:spPr>
        <p:txBody>
          <a:bodyPr>
            <a:normAutofit/>
          </a:bodyPr>
          <a:lstStyle/>
          <a:p>
            <a:r>
              <a:rPr lang="hr-HR" sz="3600" dirty="0" smtClean="0"/>
              <a:t>Znanstveno ili stručno usavršavanje:</a:t>
            </a:r>
            <a:endParaRPr lang="hr-HR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5805028"/>
              </p:ext>
            </p:extLst>
          </p:nvPr>
        </p:nvGraphicFramePr>
        <p:xfrm>
          <a:off x="522288" y="755650"/>
          <a:ext cx="11164887" cy="5305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71190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52183"/>
            <a:ext cx="11164388" cy="533617"/>
          </a:xfrm>
        </p:spPr>
        <p:txBody>
          <a:bodyPr>
            <a:noAutofit/>
          </a:bodyPr>
          <a:lstStyle/>
          <a:p>
            <a:r>
              <a:rPr lang="hr-HR" sz="3600" dirty="0" smtClean="0"/>
              <a:t>Usavršavanje nastavničkih kompetencija</a:t>
            </a:r>
            <a:endParaRPr lang="hr-HR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8556643"/>
              </p:ext>
            </p:extLst>
          </p:nvPr>
        </p:nvGraphicFramePr>
        <p:xfrm>
          <a:off x="522288" y="755650"/>
          <a:ext cx="11164887" cy="5305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99945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52183"/>
            <a:ext cx="11164388" cy="573531"/>
          </a:xfrm>
        </p:spPr>
        <p:txBody>
          <a:bodyPr>
            <a:noAutofit/>
          </a:bodyPr>
          <a:lstStyle/>
          <a:p>
            <a:r>
              <a:rPr lang="hr-HR" sz="3600" dirty="0" smtClean="0"/>
              <a:t>Profesionalno usavršavanje u ak. god. 2018./19.</a:t>
            </a:r>
            <a:endParaRPr lang="hr-HR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5199150"/>
              </p:ext>
            </p:extLst>
          </p:nvPr>
        </p:nvGraphicFramePr>
        <p:xfrm>
          <a:off x="522288" y="784225"/>
          <a:ext cx="11164887" cy="527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38273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Usavršavanje nastavničkih kompetencija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/>
              <a:t>Edukacije za usavršavanje nastavničkih kompetencija (pedagoško-didaktičko-metodičke edukacije) na mom su matičnom VU</a:t>
            </a:r>
            <a:r>
              <a:rPr lang="hr-HR" b="1" dirty="0" smtClean="0"/>
              <a:t>:</a:t>
            </a:r>
          </a:p>
          <a:p>
            <a:r>
              <a:rPr lang="hr-HR" dirty="0"/>
              <a:t>a) Obavezne za sve nastavnike – </a:t>
            </a:r>
            <a:r>
              <a:rPr lang="hr-HR" b="1" dirty="0"/>
              <a:t>22 </a:t>
            </a:r>
            <a:endParaRPr lang="hr-HR" dirty="0"/>
          </a:p>
          <a:p>
            <a:r>
              <a:rPr lang="hr-HR" dirty="0"/>
              <a:t>b) Obavezne za pristupnike koji prvi put stječu znanstveno-nastavno ili nastavno zvanje – </a:t>
            </a:r>
            <a:r>
              <a:rPr lang="hr-HR" b="1" dirty="0"/>
              <a:t>27</a:t>
            </a:r>
            <a:r>
              <a:rPr lang="hr-HR" dirty="0"/>
              <a:t> </a:t>
            </a:r>
          </a:p>
          <a:p>
            <a:r>
              <a:rPr lang="hr-HR" dirty="0"/>
              <a:t>c) Obavezne samo za nastavnike koji su lošije ocijenjeni studentskim anketama (i/ili drugim oblicima vrednovanja kvalitete nastavnog rada) – </a:t>
            </a:r>
            <a:r>
              <a:rPr lang="hr-HR" b="1" dirty="0"/>
              <a:t>15 </a:t>
            </a:r>
            <a:endParaRPr lang="hr-HR" dirty="0"/>
          </a:p>
          <a:p>
            <a:r>
              <a:rPr lang="hr-HR" dirty="0"/>
              <a:t>d) </a:t>
            </a:r>
            <a:r>
              <a:rPr lang="hr-HR" b="1" dirty="0">
                <a:solidFill>
                  <a:srgbClr val="FF0000"/>
                </a:solidFill>
              </a:rPr>
              <a:t>Nisu obavezne </a:t>
            </a:r>
            <a:r>
              <a:rPr lang="hr-HR" dirty="0">
                <a:solidFill>
                  <a:srgbClr val="FF0000"/>
                </a:solidFill>
              </a:rPr>
              <a:t>– </a:t>
            </a:r>
            <a:r>
              <a:rPr lang="hr-HR" b="1" dirty="0">
                <a:solidFill>
                  <a:srgbClr val="FF0000"/>
                </a:solidFill>
              </a:rPr>
              <a:t>76 </a:t>
            </a:r>
            <a:endParaRPr lang="hr-HR" dirty="0">
              <a:solidFill>
                <a:srgbClr val="FF0000"/>
              </a:solidFill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608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427338"/>
              </p:ext>
            </p:extLst>
          </p:nvPr>
        </p:nvGraphicFramePr>
        <p:xfrm>
          <a:off x="522288" y="352425"/>
          <a:ext cx="11164887" cy="570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16740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52183"/>
            <a:ext cx="11164388" cy="674294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Prepoznavanje nastavničke izvrsnosti</a:t>
            </a:r>
            <a:endParaRPr lang="hr-H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2581599"/>
              </p:ext>
            </p:extLst>
          </p:nvPr>
        </p:nvGraphicFramePr>
        <p:xfrm>
          <a:off x="522288" y="1219200"/>
          <a:ext cx="11164887" cy="4841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2405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52183"/>
            <a:ext cx="11164388" cy="639125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Nagrađivanje nastavničke izvrsnosti</a:t>
            </a:r>
            <a:endParaRPr lang="hr-H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3581113"/>
              </p:ext>
            </p:extLst>
          </p:nvPr>
        </p:nvGraphicFramePr>
        <p:xfrm>
          <a:off x="522288" y="879475"/>
          <a:ext cx="11164887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9430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52183"/>
            <a:ext cx="11164388" cy="709463"/>
          </a:xfrm>
        </p:spPr>
        <p:txBody>
          <a:bodyPr>
            <a:normAutofit/>
          </a:bodyPr>
          <a:lstStyle/>
          <a:p>
            <a:r>
              <a:rPr lang="hr-HR" sz="4000" dirty="0" smtClean="0"/>
              <a:t>Edukacije o ishodima učenja (od 2017--2019.)</a:t>
            </a:r>
            <a:endParaRPr lang="hr-HR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870329"/>
              </p:ext>
            </p:extLst>
          </p:nvPr>
        </p:nvGraphicFramePr>
        <p:xfrm>
          <a:off x="522288" y="790575"/>
          <a:ext cx="11164887" cy="527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89888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3994902"/>
              </p:ext>
            </p:extLst>
          </p:nvPr>
        </p:nvGraphicFramePr>
        <p:xfrm>
          <a:off x="522288" y="351692"/>
          <a:ext cx="11164887" cy="5750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2355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87678"/>
              </p:ext>
            </p:extLst>
          </p:nvPr>
        </p:nvGraphicFramePr>
        <p:xfrm>
          <a:off x="522288" y="263525"/>
          <a:ext cx="11164887" cy="579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75721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/>
              <a:t>NENASTAVNO OSOBLJE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3200" dirty="0" smtClean="0"/>
              <a:t>Ukupan broj odgovora – </a:t>
            </a:r>
            <a:r>
              <a:rPr lang="hr-HR" sz="3200" b="1" dirty="0" smtClean="0"/>
              <a:t>52</a:t>
            </a:r>
          </a:p>
          <a:p>
            <a:r>
              <a:rPr lang="hr-HR" sz="3200" dirty="0" smtClean="0"/>
              <a:t>Ukupan broj institucija – </a:t>
            </a:r>
            <a:r>
              <a:rPr lang="hr-HR" sz="3200" b="1" dirty="0" smtClean="0"/>
              <a:t>32</a:t>
            </a: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207745"/>
              </p:ext>
            </p:extLst>
          </p:nvPr>
        </p:nvGraphicFramePr>
        <p:xfrm>
          <a:off x="1681843" y="2547256"/>
          <a:ext cx="8637814" cy="29554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18907"/>
                <a:gridCol w="4318907"/>
              </a:tblGrid>
              <a:tr h="9851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hr-HR" sz="3600" dirty="0">
                          <a:effectLst/>
                        </a:rPr>
                        <a:t>Sveučilišta</a:t>
                      </a:r>
                      <a:endParaRPr lang="hr-HR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hr-HR" sz="3600" dirty="0">
                          <a:effectLst/>
                        </a:rPr>
                        <a:t>6</a:t>
                      </a:r>
                      <a:endParaRPr lang="hr-HR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9851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hr-HR" sz="3600" dirty="0">
                          <a:effectLst/>
                        </a:rPr>
                        <a:t>Sastavnice </a:t>
                      </a:r>
                      <a:r>
                        <a:rPr lang="hr-HR" sz="3600" dirty="0" smtClean="0">
                          <a:effectLst/>
                        </a:rPr>
                        <a:t>sveučilišta</a:t>
                      </a:r>
                      <a:endParaRPr lang="hr-HR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hr-HR" sz="3600" b="1" dirty="0">
                          <a:solidFill>
                            <a:schemeClr val="bg1"/>
                          </a:solidFill>
                          <a:effectLst/>
                        </a:rPr>
                        <a:t>21</a:t>
                      </a:r>
                      <a:endParaRPr lang="hr-HR" sz="3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9851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hr-HR" sz="3600" dirty="0">
                          <a:effectLst/>
                        </a:rPr>
                        <a:t>Veleučilišta </a:t>
                      </a:r>
                      <a:endParaRPr lang="hr-HR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hr-HR" sz="3600" b="1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hr-HR" sz="3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12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4742050"/>
              </p:ext>
            </p:extLst>
          </p:nvPr>
        </p:nvGraphicFramePr>
        <p:xfrm>
          <a:off x="522288" y="334108"/>
          <a:ext cx="11164887" cy="5726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443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0272584"/>
              </p:ext>
            </p:extLst>
          </p:nvPr>
        </p:nvGraphicFramePr>
        <p:xfrm>
          <a:off x="522288" y="336550"/>
          <a:ext cx="11164887" cy="5724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531203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2962840"/>
              </p:ext>
            </p:extLst>
          </p:nvPr>
        </p:nvGraphicFramePr>
        <p:xfrm>
          <a:off x="522288" y="263525"/>
          <a:ext cx="11164887" cy="579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97110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3625103"/>
              </p:ext>
            </p:extLst>
          </p:nvPr>
        </p:nvGraphicFramePr>
        <p:xfrm>
          <a:off x="522288" y="280988"/>
          <a:ext cx="11164887" cy="5780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33647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2683929"/>
              </p:ext>
            </p:extLst>
          </p:nvPr>
        </p:nvGraphicFramePr>
        <p:xfrm>
          <a:off x="522288" y="298450"/>
          <a:ext cx="11164887" cy="5762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66325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3278758"/>
              </p:ext>
            </p:extLst>
          </p:nvPr>
        </p:nvGraphicFramePr>
        <p:xfrm>
          <a:off x="522288" y="280988"/>
          <a:ext cx="11164887" cy="5780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4012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84" y="797806"/>
            <a:ext cx="11164388" cy="1067017"/>
          </a:xfrm>
        </p:spPr>
        <p:txBody>
          <a:bodyPr>
            <a:noAutofit/>
          </a:bodyPr>
          <a:lstStyle/>
          <a:p>
            <a:pPr algn="ctr"/>
            <a:r>
              <a:rPr lang="hr-HR" sz="6000" dirty="0" smtClean="0"/>
              <a:t/>
            </a:r>
            <a:br>
              <a:rPr lang="hr-HR" sz="6000" dirty="0" smtClean="0"/>
            </a:br>
            <a:r>
              <a:rPr lang="hr-HR" sz="6000" dirty="0" smtClean="0"/>
              <a:t>Hvala na pozornosti!</a:t>
            </a:r>
            <a:r>
              <a:rPr lang="hr-HR" sz="6000" dirty="0"/>
              <a:t/>
            </a:r>
            <a:br>
              <a:rPr lang="hr-HR" sz="6000" dirty="0"/>
            </a:br>
            <a:endParaRPr lang="hr-HR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 smtClean="0"/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372" y="3232080"/>
            <a:ext cx="3499000" cy="13407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64154" y="2428661"/>
            <a:ext cx="6194854" cy="2947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/>
              <a:t>Agenc</a:t>
            </a:r>
            <a:r>
              <a:rPr lang="hr-HR" b="1" dirty="0" err="1" smtClean="0"/>
              <a:t>ija</a:t>
            </a:r>
            <a:r>
              <a:rPr lang="hr-HR" b="1" dirty="0" smtClean="0"/>
              <a:t> za znanost i visoko obrazovanje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 err="1"/>
              <a:t>Donje</a:t>
            </a:r>
            <a:r>
              <a:rPr lang="en-US" dirty="0"/>
              <a:t> </a:t>
            </a:r>
            <a:r>
              <a:rPr lang="en-US" dirty="0" err="1"/>
              <a:t>Svetice</a:t>
            </a:r>
            <a:r>
              <a:rPr lang="en-US" dirty="0"/>
              <a:t> 38/5</a:t>
            </a:r>
          </a:p>
          <a:p>
            <a:pPr algn="ctr"/>
            <a:r>
              <a:rPr lang="en-US" dirty="0"/>
              <a:t>10000 Zagreb</a:t>
            </a:r>
          </a:p>
          <a:p>
            <a:pPr algn="ctr"/>
            <a:r>
              <a:rPr lang="hr-HR" dirty="0" smtClean="0"/>
              <a:t>Hrvatska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hr-HR" sz="1600" dirty="0" smtClean="0"/>
              <a:t>telefon</a:t>
            </a:r>
            <a:r>
              <a:rPr lang="en-US" sz="1600" dirty="0" smtClean="0"/>
              <a:t>: </a:t>
            </a:r>
            <a:r>
              <a:rPr lang="en-US" sz="1600" dirty="0"/>
              <a:t>+ 385 1 6274 – </a:t>
            </a:r>
            <a:r>
              <a:rPr lang="hr-HR" sz="1600" dirty="0" smtClean="0"/>
              <a:t>839</a:t>
            </a:r>
            <a:endParaRPr lang="en-US" sz="1600" dirty="0"/>
          </a:p>
          <a:p>
            <a:pPr algn="ctr"/>
            <a:r>
              <a:rPr lang="hr-HR" sz="1600" dirty="0" smtClean="0"/>
              <a:t>telefon</a:t>
            </a:r>
            <a:r>
              <a:rPr lang="en-US" sz="1600" dirty="0" smtClean="0"/>
              <a:t>: </a:t>
            </a:r>
            <a:r>
              <a:rPr lang="en-US" sz="1600" dirty="0"/>
              <a:t>+ 385 1 6274 – </a:t>
            </a:r>
            <a:r>
              <a:rPr lang="en-US" sz="1600" dirty="0" smtClean="0"/>
              <a:t>8</a:t>
            </a:r>
            <a:r>
              <a:rPr lang="hr-HR" sz="1600" dirty="0" smtClean="0"/>
              <a:t>32</a:t>
            </a:r>
            <a:endParaRPr lang="en-US" dirty="0"/>
          </a:p>
          <a:p>
            <a:pPr algn="ctr"/>
            <a:r>
              <a:rPr lang="hr-HR" sz="1600" dirty="0" smtClean="0">
                <a:hlinkClick r:id="rId3"/>
              </a:rPr>
              <a:t>kvaliteta</a:t>
            </a:r>
            <a:r>
              <a:rPr lang="en-US" sz="1600" dirty="0" smtClean="0">
                <a:hlinkClick r:id="rId3"/>
              </a:rPr>
              <a:t>@azvo.hr</a:t>
            </a:r>
            <a:r>
              <a:rPr lang="hr-HR" sz="1600" dirty="0" smtClean="0"/>
              <a:t> </a:t>
            </a:r>
            <a:endParaRPr lang="en-US" sz="1600" dirty="0"/>
          </a:p>
          <a:p>
            <a:pPr algn="ctr"/>
            <a:r>
              <a:rPr lang="en-US" sz="1600" dirty="0" smtClean="0">
                <a:hlinkClick r:id="rId4"/>
              </a:rPr>
              <a:t>www.azvo.hr</a:t>
            </a:r>
            <a:r>
              <a:rPr lang="hr-HR" sz="1600" dirty="0" smtClean="0"/>
              <a:t> </a:t>
            </a:r>
            <a:endParaRPr lang="en-US" sz="1600" dirty="0"/>
          </a:p>
          <a:p>
            <a:pPr algn="ctr"/>
            <a:r>
              <a:rPr lang="en-US" sz="1600" dirty="0">
                <a:hlinkClick r:id="rId5"/>
              </a:rPr>
              <a:t>https://www.facebook.com/azvo.zg</a:t>
            </a:r>
            <a:r>
              <a:rPr lang="en-US" sz="1600" dirty="0" smtClean="0">
                <a:hlinkClick r:id="rId5"/>
              </a:rPr>
              <a:t>/</a:t>
            </a:r>
            <a:r>
              <a:rPr lang="hr-HR" sz="1600" dirty="0" smtClean="0"/>
              <a:t> </a:t>
            </a:r>
            <a:r>
              <a:rPr lang="en-US" sz="1600" dirty="0" smtClean="0"/>
              <a:t> </a:t>
            </a:r>
            <a:endParaRPr lang="en-US" sz="1600" dirty="0"/>
          </a:p>
          <a:p>
            <a:pPr algn="ctr"/>
            <a:r>
              <a:rPr lang="en-US" sz="1600" dirty="0">
                <a:hlinkClick r:id="rId6"/>
              </a:rPr>
              <a:t>https://</a:t>
            </a:r>
            <a:r>
              <a:rPr lang="en-US" sz="1600" dirty="0" smtClean="0">
                <a:hlinkClick r:id="rId6"/>
              </a:rPr>
              <a:t>twitter.com/AZVOtweet</a:t>
            </a:r>
            <a:r>
              <a:rPr lang="hr-HR" sz="1600" dirty="0" smtClean="0"/>
              <a:t> 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6077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2297</Words>
  <Application>Microsoft Office PowerPoint</Application>
  <PresentationFormat>Custom</PresentationFormat>
  <Paragraphs>330</Paragraphs>
  <Slides>25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Institucijska podrška usavršavanju osoblja na VU  A.M.Perović G. Briški 2019.</vt:lpstr>
      <vt:lpstr>Institucijska podrška usavršavanju osoblja na VU</vt:lpstr>
      <vt:lpstr>PowerPoint Presentation</vt:lpstr>
      <vt:lpstr>NASTAVNO OSOBLJE</vt:lpstr>
      <vt:lpstr>PowerPoint Presentation</vt:lpstr>
      <vt:lpstr>PowerPoint Presentation</vt:lpstr>
      <vt:lpstr>Oblici usavršavanja</vt:lpstr>
      <vt:lpstr>Znanstveno ili stručno usavršavanje:</vt:lpstr>
      <vt:lpstr>Usavršavanje nastavničkih kompetencija</vt:lpstr>
      <vt:lpstr>Profesionalno usavršavanje u ak. god. 2018./19.</vt:lpstr>
      <vt:lpstr>Usavršavanje nastavničkih kompetencija</vt:lpstr>
      <vt:lpstr>PowerPoint Presentation</vt:lpstr>
      <vt:lpstr>Prepoznavanje nastavničke izvrsnosti</vt:lpstr>
      <vt:lpstr>Nagrađivanje nastavničke izvrsnosti</vt:lpstr>
      <vt:lpstr>Edukacije o ishodima učenja (od 2017--2019.)</vt:lpstr>
      <vt:lpstr>PowerPoint Presentation</vt:lpstr>
      <vt:lpstr>PowerPoint Presentation</vt:lpstr>
      <vt:lpstr>NENASTAVNO OSOBLJE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Hvala na pozornosti!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Naslov</dc:title>
  <dc:creator>PCNikola</dc:creator>
  <cp:lastModifiedBy>Goran Briški</cp:lastModifiedBy>
  <cp:revision>71</cp:revision>
  <dcterms:created xsi:type="dcterms:W3CDTF">2017-10-06T08:10:37Z</dcterms:created>
  <dcterms:modified xsi:type="dcterms:W3CDTF">2019-05-29T09:57:21Z</dcterms:modified>
</cp:coreProperties>
</file>