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7" r:id="rId2"/>
  </p:sldMasterIdLst>
  <p:notesMasterIdLst>
    <p:notesMasterId r:id="rId34"/>
  </p:notesMasterIdLst>
  <p:sldIdLst>
    <p:sldId id="299" r:id="rId3"/>
    <p:sldId id="326" r:id="rId4"/>
    <p:sldId id="335" r:id="rId5"/>
    <p:sldId id="355" r:id="rId6"/>
    <p:sldId id="356" r:id="rId7"/>
    <p:sldId id="357" r:id="rId8"/>
    <p:sldId id="352" r:id="rId9"/>
    <p:sldId id="353" r:id="rId10"/>
    <p:sldId id="341" r:id="rId11"/>
    <p:sldId id="367" r:id="rId12"/>
    <p:sldId id="344" r:id="rId13"/>
    <p:sldId id="366" r:id="rId14"/>
    <p:sldId id="345" r:id="rId15"/>
    <p:sldId id="368" r:id="rId16"/>
    <p:sldId id="369" r:id="rId17"/>
    <p:sldId id="375" r:id="rId18"/>
    <p:sldId id="376" r:id="rId19"/>
    <p:sldId id="372" r:id="rId20"/>
    <p:sldId id="346" r:id="rId21"/>
    <p:sldId id="347" r:id="rId22"/>
    <p:sldId id="348" r:id="rId23"/>
    <p:sldId id="349" r:id="rId24"/>
    <p:sldId id="378" r:id="rId25"/>
    <p:sldId id="358" r:id="rId26"/>
    <p:sldId id="360" r:id="rId27"/>
    <p:sldId id="359" r:id="rId28"/>
    <p:sldId id="361" r:id="rId29"/>
    <p:sldId id="364" r:id="rId30"/>
    <p:sldId id="365" r:id="rId31"/>
    <p:sldId id="351" r:id="rId32"/>
    <p:sldId id="340" r:id="rId33"/>
  </p:sldIdLst>
  <p:sldSz cx="9144000" cy="6858000" type="screen4x3"/>
  <p:notesSz cx="6858000" cy="9144000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19">
          <p15:clr>
            <a:srgbClr val="A4A3A4"/>
          </p15:clr>
        </p15:guide>
        <p15:guide id="2" pos="55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41D"/>
    <a:srgbClr val="E83618"/>
    <a:srgbClr val="CD1D19"/>
    <a:srgbClr val="E21D24"/>
    <a:srgbClr val="000000"/>
    <a:srgbClr val="FF5B5B"/>
    <a:srgbClr val="F50736"/>
    <a:srgbClr val="FF3300"/>
    <a:srgbClr val="A20000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60914" autoAdjust="0"/>
  </p:normalViewPr>
  <p:slideViewPr>
    <p:cSldViewPr snapToGrid="0">
      <p:cViewPr varScale="1">
        <p:scale>
          <a:sx n="66" d="100"/>
          <a:sy n="66" d="100"/>
        </p:scale>
        <p:origin x="-2850" y="-96"/>
      </p:cViewPr>
      <p:guideLst>
        <p:guide orient="horz" pos="4319"/>
        <p:guide pos="55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DA00-1F75-4CB4-A36C-E90D3E8F0834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87507-A865-4D4A-B320-BFCB9DF98CE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1092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6276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50786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 N</a:t>
            </a:r>
            <a:r>
              <a:rPr lang="hr-HR" baseline="0" dirty="0" smtClean="0"/>
              <a:t>a pitanje „</a:t>
            </a:r>
            <a:r>
              <a:rPr lang="hr-HR" b="1" baseline="0" dirty="0" smtClean="0"/>
              <a:t>Jesu li vaše studentske obveze uključivale i studentsku praksu</a:t>
            </a:r>
            <a:r>
              <a:rPr lang="hr-HR" baseline="0" dirty="0" smtClean="0"/>
              <a:t>?” od ukupnog broja ispitanika 52.3 % navodi da pozitivan odgovor dok 47.7 % navodi da studentske obaveze nisu podrazumijevale studentsku praksu.</a:t>
            </a:r>
          </a:p>
          <a:p>
            <a:endParaRPr lang="hr-HR" baseline="0" dirty="0" smtClean="0"/>
          </a:p>
          <a:p>
            <a:r>
              <a:rPr lang="hr-HR" baseline="0" dirty="0" smtClean="0"/>
              <a:t>Isto tako vidimo da je studentska praksa zastupljenija na privatnim visokim učilištima i na stručnim studijima.</a:t>
            </a:r>
          </a:p>
          <a:p>
            <a:r>
              <a:rPr lang="hr-HR" dirty="0" smtClean="0"/>
              <a:t>No</a:t>
            </a:r>
            <a:r>
              <a:rPr lang="hr-HR" baseline="0" dirty="0" smtClean="0"/>
              <a:t> ipak ostaje činjenica da 22 % studenata stručnih studija navodi da nema stručnu praksu. </a:t>
            </a:r>
          </a:p>
          <a:p>
            <a:r>
              <a:rPr lang="hr-HR" baseline="0" dirty="0" smtClean="0"/>
              <a:t>Možda bi to bilo dobro </a:t>
            </a:r>
            <a:r>
              <a:rPr lang="hr-HR" u="sng" baseline="0" dirty="0" smtClean="0"/>
              <a:t>prokomentirati</a:t>
            </a:r>
            <a:r>
              <a:rPr lang="hr-HR" baseline="0" dirty="0" smtClean="0"/>
              <a:t> i kasnije </a:t>
            </a:r>
            <a:r>
              <a:rPr lang="hr-HR" u="sng" baseline="0" dirty="0" smtClean="0"/>
              <a:t>u panel raspravi</a:t>
            </a:r>
            <a:r>
              <a:rPr lang="hr-HR" baseline="0" dirty="0" smtClean="0"/>
              <a:t>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59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hr-HR" dirty="0" smtClean="0"/>
              <a:t>Što</a:t>
            </a:r>
            <a:r>
              <a:rPr lang="hr-HR" baseline="0" dirty="0" smtClean="0"/>
              <a:t> se tiče </a:t>
            </a:r>
            <a:r>
              <a:rPr lang="hr-HR" b="1" baseline="0" dirty="0" smtClean="0"/>
              <a:t>k</a:t>
            </a:r>
            <a:r>
              <a:rPr lang="hr-HR" b="1" dirty="0" smtClean="0"/>
              <a:t>oristi od studentske prakse i podrške VU-a pri organizaciji prakse</a:t>
            </a:r>
            <a:r>
              <a:rPr lang="hr-HR" dirty="0" smtClean="0"/>
              <a:t>, ispitanici</a:t>
            </a:r>
            <a:r>
              <a:rPr lang="hr-HR" baseline="0" dirty="0" smtClean="0"/>
              <a:t> su zamoljeni da procijene na skali stupanj slaganja sa sljedeće 4 tvrdnje:</a:t>
            </a:r>
            <a:endParaRPr lang="hr-HR" dirty="0" smtClean="0"/>
          </a:p>
          <a:p>
            <a:pPr marL="228600" indent="-228600">
              <a:buFont typeface="+mj-lt"/>
              <a:buAutoNum type="alphaLcPeriod"/>
            </a:pPr>
            <a:endParaRPr lang="hr-HR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Mnogo sam naučio od </a:t>
            </a:r>
            <a:r>
              <a:rPr lang="hr-HR" b="1" dirty="0" smtClean="0"/>
              <a:t>mentora</a:t>
            </a:r>
            <a:r>
              <a:rPr lang="hr-HR" dirty="0" smtClean="0"/>
              <a:t> koji mi je dodijeljen tijekom prakse. - 67%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Studentska praksa bila je vrlo korisna za stjecanje </a:t>
            </a:r>
            <a:r>
              <a:rPr lang="hr-HR" b="1" dirty="0" smtClean="0"/>
              <a:t>općih, životnih i radnih vještina</a:t>
            </a:r>
            <a:r>
              <a:rPr lang="hr-HR" dirty="0" smtClean="0"/>
              <a:t>. - 73%</a:t>
            </a:r>
          </a:p>
          <a:p>
            <a:pPr marL="228600" indent="-228600">
              <a:buFont typeface="+mj-lt"/>
              <a:buAutoNum type="alphaLcPeriod"/>
            </a:pPr>
            <a:r>
              <a:rPr lang="hr-HR" dirty="0" smtClean="0"/>
              <a:t>Studentska praksa pomogla mi je u stjecanju </a:t>
            </a:r>
            <a:r>
              <a:rPr lang="hr-HR" b="1" dirty="0" smtClean="0"/>
              <a:t>stručnih kompetencija </a:t>
            </a:r>
            <a:r>
              <a:rPr lang="hr-HR" dirty="0" smtClean="0"/>
              <a:t>koje se razvijaju na mojem studiju. – 74 %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Visoko učilište pružilo mi je dostatnu </a:t>
            </a:r>
            <a:r>
              <a:rPr lang="hr-HR" b="1" dirty="0" smtClean="0"/>
              <a:t>podršku</a:t>
            </a:r>
            <a:r>
              <a:rPr lang="hr-HR" dirty="0" smtClean="0"/>
              <a:t> i potrebne savjete u vezi </a:t>
            </a:r>
            <a:r>
              <a:rPr lang="hr-HR" b="1" dirty="0" smtClean="0"/>
              <a:t>s organizacijom </a:t>
            </a:r>
            <a:r>
              <a:rPr lang="hr-HR" dirty="0" smtClean="0"/>
              <a:t>studentske </a:t>
            </a:r>
            <a:r>
              <a:rPr lang="hr-HR" b="1" dirty="0" smtClean="0"/>
              <a:t>prakse</a:t>
            </a:r>
            <a:r>
              <a:rPr lang="hr-HR" dirty="0" smtClean="0"/>
              <a:t>. – 65 %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endParaRPr lang="hr-H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hr-HR" dirty="0" smtClean="0"/>
              <a:t>- U prosjeku 70 % ispitanika</a:t>
            </a:r>
            <a:r>
              <a:rPr lang="hr-HR" baseline="0" dirty="0" smtClean="0"/>
              <a:t> da je afirmativne odgovore odnosno izražava slaganje s ove 4 tvrdnje, ipak postoji prostora za poboljšanje</a:t>
            </a:r>
            <a:endParaRPr lang="hr-H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6013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 smtClean="0"/>
              <a:t>Od</a:t>
            </a:r>
            <a:r>
              <a:rPr lang="hr-HR" baseline="0" dirty="0" smtClean="0"/>
              <a:t> ukupnog broja ispitanika </a:t>
            </a:r>
            <a:r>
              <a:rPr lang="hr-HR" u="sng" baseline="0" dirty="0" smtClean="0"/>
              <a:t>62.6 % navodi </a:t>
            </a:r>
            <a:r>
              <a:rPr lang="hr-HR" baseline="0" dirty="0" smtClean="0"/>
              <a:t>da na </a:t>
            </a:r>
            <a:r>
              <a:rPr lang="hr-HR" b="1" dirty="0" smtClean="0"/>
              <a:t>Na njihovom visokom učilištu postoji služba za podršku i savjetovanje studenata</a:t>
            </a:r>
            <a:r>
              <a:rPr lang="hr-HR" dirty="0" smtClean="0"/>
              <a:t>, a </a:t>
            </a:r>
            <a:r>
              <a:rPr lang="hr-HR" u="sng" dirty="0" smtClean="0"/>
              <a:t>37.4 %</a:t>
            </a:r>
            <a:r>
              <a:rPr lang="hr-HR" dirty="0" smtClean="0"/>
              <a:t> navodi da takva služba </a:t>
            </a:r>
            <a:r>
              <a:rPr lang="hr-HR" u="sng" dirty="0" smtClean="0"/>
              <a:t>ne postoji</a:t>
            </a:r>
            <a:r>
              <a:rPr lang="hr-HR" dirty="0" smtClean="0"/>
              <a:t>. Takve službe mogu uključivati i usluge karijernog usmjeravanja, no to nije uvijek slučaj. Dakle, pitalo se postoji barem neka vrsta službe za podršku studentima.</a:t>
            </a:r>
            <a:endParaRPr lang="hr-HR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baseline="0" dirty="0" smtClean="0"/>
              <a:t>Ovdje vidimo da je </a:t>
            </a:r>
            <a:r>
              <a:rPr lang="hr-HR" b="1" baseline="0" dirty="0" smtClean="0"/>
              <a:t>zastupljenost ovakvih službi za podršku studenata podjednaka na privatnim i javnim VU-ima </a:t>
            </a:r>
            <a:r>
              <a:rPr lang="hr-HR" baseline="0" dirty="0" smtClean="0"/>
              <a:t>odnosno na ustanovama koje izvode stručne i onima koje izvode sveučilišne studije.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baseline="0" dirty="0" smtClean="0"/>
              <a:t>Ipak, važno je primijetiti da </a:t>
            </a:r>
            <a:r>
              <a:rPr lang="hr-HR" b="1" baseline="0" dirty="0" smtClean="0"/>
              <a:t>skoro 40 % studenata </a:t>
            </a:r>
            <a:r>
              <a:rPr lang="hr-HR" baseline="0" dirty="0" smtClean="0"/>
              <a:t>navodi da na njihovom fakultetu </a:t>
            </a:r>
            <a:r>
              <a:rPr lang="hr-HR" b="1" baseline="0" dirty="0" smtClean="0"/>
              <a:t>ne postoji nikakav oblik službe za podršku studentima</a:t>
            </a:r>
            <a:r>
              <a:rPr lang="hr-HR" baseline="0" dirty="0" smtClean="0"/>
              <a:t>.</a:t>
            </a:r>
            <a:endParaRPr lang="hr-H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 smtClean="0"/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7247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 smtClean="0"/>
              <a:t>Nastavno na </a:t>
            </a:r>
            <a:r>
              <a:rPr lang="hr-HR" b="1" baseline="0" dirty="0" smtClean="0"/>
              <a:t>podršku studentima</a:t>
            </a:r>
            <a:r>
              <a:rPr lang="hr-HR" baseline="0" dirty="0" smtClean="0"/>
              <a:t>, ispitanici su procijenili stupanj slaganja sa sljedećih 6 tvrdnji:</a:t>
            </a:r>
            <a:endParaRPr lang="hr-HR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hr-HR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Nastavnici su me </a:t>
            </a:r>
            <a:r>
              <a:rPr lang="hr-HR" b="1" dirty="0" smtClean="0"/>
              <a:t>ohrabrivali i poticali u napredovanju kroz studij</a:t>
            </a:r>
            <a:r>
              <a:rPr lang="hr-HR" dirty="0" smtClean="0"/>
              <a:t>. 45% slaganja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Ukoliko mi je bilo potrebno, visoko učilište osiguralo mi je dostatnu podršku u </a:t>
            </a:r>
            <a:r>
              <a:rPr lang="hr-HR" b="1" dirty="0" smtClean="0"/>
              <a:t>daljnjem profesionalnom razvoju </a:t>
            </a:r>
            <a:r>
              <a:rPr lang="hr-HR" dirty="0" smtClean="0"/>
              <a:t>(npr. </a:t>
            </a:r>
            <a:r>
              <a:rPr lang="hr-HR" u="sng" dirty="0" smtClean="0"/>
              <a:t>odabiru izbornih kolegija, smjerova, programa za nastavak obrazovanja, studentske prakse, karijerno savjetovanje, povezivanje s poslodavcima</a:t>
            </a:r>
            <a:r>
              <a:rPr lang="hr-HR" dirty="0" smtClean="0"/>
              <a:t> i sl.) 40%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Ukoliko mi je bilo potrebno, imao sam mogućnost na visokom učilištu dobiti podršku u </a:t>
            </a:r>
            <a:r>
              <a:rPr lang="hr-HR" b="1" dirty="0" smtClean="0"/>
              <a:t>razvoju životnih vještina, </a:t>
            </a:r>
            <a:r>
              <a:rPr lang="hr-HR" b="0" u="sng" dirty="0" smtClean="0"/>
              <a:t>pomoć u učenju, psihološko savjetovanje </a:t>
            </a:r>
            <a:r>
              <a:rPr lang="hr-HR" dirty="0" smtClean="0"/>
              <a:t>i sl. 28%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hr-HR" dirty="0" smtClean="0"/>
              <a:t>Ukoliko mi je bilo potrebno, imao sam priliku </a:t>
            </a:r>
            <a:r>
              <a:rPr lang="hr-HR" b="1" dirty="0" smtClean="0"/>
              <a:t>razgovarati o svom profesionalnom razvoju s nastavnicima </a:t>
            </a:r>
            <a:r>
              <a:rPr lang="hr-HR" dirty="0" smtClean="0"/>
              <a:t>tijekom studija. 27% </a:t>
            </a:r>
          </a:p>
          <a:p>
            <a:pPr marL="228600" indent="-228600">
              <a:buFont typeface="+mj-lt"/>
              <a:buAutoNum type="alphaLcPeriod"/>
            </a:pPr>
            <a:r>
              <a:rPr lang="hr-HR" dirty="0" smtClean="0"/>
              <a:t>Ukoliko mi je bilo potrebno, visoko učilište osiguralo mi je dostatnu podršku pri razvoju </a:t>
            </a:r>
            <a:r>
              <a:rPr lang="hr-HR" b="1" dirty="0" smtClean="0"/>
              <a:t>akademskih vještina </a:t>
            </a:r>
            <a:r>
              <a:rPr lang="hr-HR" dirty="0" smtClean="0"/>
              <a:t>(npr. </a:t>
            </a:r>
            <a:r>
              <a:rPr lang="hr-HR" u="sng" dirty="0" smtClean="0"/>
              <a:t>vještine akademskog pisanja, komunikacijske vještine, IT vještine </a:t>
            </a:r>
            <a:r>
              <a:rPr lang="hr-HR" dirty="0" smtClean="0"/>
              <a:t>itd.) 30%</a:t>
            </a:r>
          </a:p>
          <a:p>
            <a:endParaRPr lang="hr-HR" dirty="0" smtClean="0"/>
          </a:p>
          <a:p>
            <a:r>
              <a:rPr lang="hr-HR" dirty="0" smtClean="0"/>
              <a:t>-slaganje s navedenim tvrdnjama kreće se u rasponu</a:t>
            </a:r>
            <a:r>
              <a:rPr lang="hr-HR" baseline="0" dirty="0" smtClean="0"/>
              <a:t> od 27-45%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88034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hr-HR" dirty="0" smtClean="0"/>
              <a:t>U pogledu</a:t>
            </a:r>
            <a:r>
              <a:rPr lang="hr-HR" baseline="0" dirty="0" smtClean="0"/>
              <a:t> </a:t>
            </a:r>
            <a:r>
              <a:rPr lang="hr-HR" b="1" dirty="0" smtClean="0"/>
              <a:t>Profesionalnog usmjeravanja prije upisa studija </a:t>
            </a:r>
            <a:r>
              <a:rPr lang="hr-HR" dirty="0" smtClean="0"/>
              <a:t>ispitanici</a:t>
            </a:r>
            <a:r>
              <a:rPr lang="hr-HR" baseline="0" dirty="0" smtClean="0"/>
              <a:t> su zamoljeni da </a:t>
            </a:r>
            <a:r>
              <a:rPr lang="hr-HR" u="sng" baseline="0" dirty="0" smtClean="0"/>
              <a:t>rangiraju</a:t>
            </a:r>
            <a:r>
              <a:rPr lang="hr-HR" baseline="0" dirty="0" smtClean="0"/>
              <a:t> </a:t>
            </a:r>
            <a:r>
              <a:rPr lang="hr-HR" b="1" dirty="0" smtClean="0"/>
              <a:t>koji su im od navedenih izvora informacija bili najvažniji pri odabiru studija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dirty="0" smtClean="0"/>
              <a:t>Tako</a:t>
            </a:r>
            <a:r>
              <a:rPr lang="hr-HR" baseline="0" dirty="0" smtClean="0"/>
              <a:t> je </a:t>
            </a:r>
            <a:r>
              <a:rPr lang="hr-HR" b="1" baseline="0" dirty="0" smtClean="0"/>
              <a:t>22.2 %</a:t>
            </a:r>
            <a:r>
              <a:rPr lang="hr-HR" baseline="0" dirty="0" smtClean="0"/>
              <a:t> odgovorio da su im </a:t>
            </a:r>
            <a:r>
              <a:rPr lang="hr-HR" b="1" baseline="0" dirty="0" smtClean="0"/>
              <a:t>Roditelji i obitelj </a:t>
            </a:r>
            <a:r>
              <a:rPr lang="hr-HR" baseline="0" dirty="0" smtClean="0"/>
              <a:t>bili najvažniji izvor informacija pri izboru studija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b="1" baseline="0" dirty="0" smtClean="0"/>
              <a:t>18,3 %</a:t>
            </a:r>
            <a:r>
              <a:rPr lang="hr-HR" baseline="0" dirty="0" smtClean="0"/>
              <a:t> da su im izvori informaciji bili </a:t>
            </a:r>
            <a:r>
              <a:rPr lang="hr-HR" b="1" baseline="0" dirty="0" smtClean="0"/>
              <a:t>drugi izvori koji nisu ovdje navedeni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b="1" baseline="0" dirty="0" smtClean="0"/>
              <a:t>13,8</a:t>
            </a:r>
            <a:r>
              <a:rPr lang="hr-HR" baseline="0" dirty="0" smtClean="0"/>
              <a:t> % </a:t>
            </a:r>
            <a:r>
              <a:rPr lang="hr-HR" b="1" baseline="0" dirty="0" smtClean="0"/>
              <a:t>stariji studenti.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dirty="0" smtClean="0"/>
              <a:t>Izvori informacija</a:t>
            </a:r>
            <a:r>
              <a:rPr lang="hr-HR" baseline="0" dirty="0" smtClean="0"/>
              <a:t> iz sustava – sa samih VU-a, HZZ-a i sl. manje se uzimaju u obzir odnosno slabije su dostupni.</a:t>
            </a:r>
            <a:endParaRPr lang="hr-H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3897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Na pitanje  </a:t>
            </a:r>
            <a:r>
              <a:rPr lang="hr-HR" b="1" dirty="0" smtClean="0"/>
              <a:t>Jeste li prilikom </a:t>
            </a:r>
            <a:r>
              <a:rPr lang="hr-HR" b="1" u="sng" dirty="0" smtClean="0"/>
              <a:t>odabira studija </a:t>
            </a:r>
            <a:r>
              <a:rPr lang="hr-HR" b="1" dirty="0" smtClean="0"/>
              <a:t>ili kasnije </a:t>
            </a:r>
            <a:r>
              <a:rPr lang="hr-HR" b="1" u="sng" dirty="0" smtClean="0"/>
              <a:t>tijekom studiranja </a:t>
            </a:r>
            <a:r>
              <a:rPr lang="hr-HR" b="1" dirty="0" smtClean="0"/>
              <a:t>odnosno </a:t>
            </a:r>
            <a:r>
              <a:rPr lang="hr-HR" b="1" u="sng" dirty="0" smtClean="0"/>
              <a:t>traženja posla </a:t>
            </a:r>
            <a:r>
              <a:rPr lang="hr-HR" b="1" dirty="0" smtClean="0"/>
              <a:t>imali potrebu za stručnim savjetovanjem o profesionalnim interesima i mogućnostima? </a:t>
            </a:r>
          </a:p>
          <a:p>
            <a:endParaRPr lang="hr-HR" dirty="0" smtClean="0"/>
          </a:p>
          <a:p>
            <a:r>
              <a:rPr lang="hr-HR" dirty="0" smtClean="0"/>
              <a:t>65,2 % sudionika odgovorilo je da takvu </a:t>
            </a:r>
            <a:r>
              <a:rPr lang="hr-HR" b="1" dirty="0" smtClean="0"/>
              <a:t>potrebu nije imalo</a:t>
            </a:r>
          </a:p>
          <a:p>
            <a:endParaRPr lang="hr-HR" b="1" dirty="0" smtClean="0"/>
          </a:p>
          <a:p>
            <a:r>
              <a:rPr lang="hr-HR" b="0" dirty="0" smtClean="0"/>
              <a:t>No od </a:t>
            </a:r>
            <a:r>
              <a:rPr lang="hr-HR" b="1" dirty="0" smtClean="0"/>
              <a:t>preostalih 35 % </a:t>
            </a:r>
            <a:r>
              <a:rPr lang="hr-HR" b="0" dirty="0" smtClean="0"/>
              <a:t>koje jeste </a:t>
            </a:r>
            <a:r>
              <a:rPr lang="hr-HR" b="1" u="sng" dirty="0" smtClean="0"/>
              <a:t>imalo potrebu za nekim oblikom podrške</a:t>
            </a:r>
          </a:p>
          <a:p>
            <a:r>
              <a:rPr lang="hr-HR" dirty="0" smtClean="0"/>
              <a:t>23,9 % iskazalo je potrebu za </a:t>
            </a:r>
            <a:r>
              <a:rPr lang="hr-HR" b="1" dirty="0" smtClean="0"/>
              <a:t>individualnim</a:t>
            </a:r>
            <a:r>
              <a:rPr lang="hr-HR" dirty="0" smtClean="0"/>
              <a:t> savjetovanjem</a:t>
            </a:r>
          </a:p>
          <a:p>
            <a:r>
              <a:rPr lang="hr-HR" dirty="0" smtClean="0"/>
              <a:t>2,60 % imalo</a:t>
            </a:r>
            <a:r>
              <a:rPr lang="hr-HR" baseline="0" dirty="0" smtClean="0"/>
              <a:t> je potrebu za </a:t>
            </a:r>
            <a:r>
              <a:rPr lang="hr-HR" b="1" baseline="0" dirty="0" smtClean="0"/>
              <a:t>grupnim</a:t>
            </a:r>
            <a:r>
              <a:rPr lang="hr-HR" baseline="0" dirty="0" smtClean="0"/>
              <a:t> savjetovanjem</a:t>
            </a:r>
          </a:p>
          <a:p>
            <a:r>
              <a:rPr lang="hr-HR" baseline="0" dirty="0" smtClean="0"/>
              <a:t>8,20 % potrebu za </a:t>
            </a:r>
            <a:r>
              <a:rPr lang="hr-HR" b="1" baseline="0" dirty="0" smtClean="0"/>
              <a:t>obje vrste </a:t>
            </a:r>
            <a:r>
              <a:rPr lang="hr-HR" baseline="0" dirty="0" smtClean="0"/>
              <a:t>savjetovanja.</a:t>
            </a:r>
          </a:p>
          <a:p>
            <a:endParaRPr lang="hr-HR" baseline="0" dirty="0" smtClean="0"/>
          </a:p>
          <a:p>
            <a:endParaRPr lang="hr-HR" dirty="0" smtClean="0"/>
          </a:p>
          <a:p>
            <a:r>
              <a:rPr lang="hr-HR" dirty="0" smtClean="0"/>
              <a:t>Bitno je primijetiti da 35 % ima</a:t>
            </a:r>
            <a:r>
              <a:rPr lang="hr-HR" baseline="0" dirty="0" smtClean="0"/>
              <a:t> potrebu za nekim oblikom podrške što znači da ovu uslugu treba razvijati u sustavu.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165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Na pitanje u kojem su </a:t>
            </a:r>
            <a:r>
              <a:rPr lang="hr-HR" b="1" dirty="0" smtClean="0"/>
              <a:t>životnom razdoblju </a:t>
            </a:r>
            <a:r>
              <a:rPr lang="hr-HR" dirty="0" smtClean="0"/>
              <a:t>imali najizraženiju potrebu za </a:t>
            </a:r>
            <a:r>
              <a:rPr lang="hr-HR" b="1" dirty="0" smtClean="0"/>
              <a:t>savjetovanjem o profesionalnim interesima i mogućnostima </a:t>
            </a:r>
          </a:p>
          <a:p>
            <a:r>
              <a:rPr lang="hr-HR" dirty="0" smtClean="0"/>
              <a:t>43</a:t>
            </a:r>
            <a:r>
              <a:rPr lang="hr-HR" baseline="0" dirty="0" smtClean="0"/>
              <a:t>,4 % ispitanika odgovorilo je da im </a:t>
            </a:r>
            <a:r>
              <a:rPr lang="hr-HR" b="1" baseline="0" dirty="0" smtClean="0"/>
              <a:t>nije bilo potrebno </a:t>
            </a:r>
            <a:r>
              <a:rPr lang="hr-HR" baseline="0" dirty="0" smtClean="0"/>
              <a:t>savjetovanje</a:t>
            </a:r>
          </a:p>
          <a:p>
            <a:endParaRPr lang="hr-HR" baseline="0" dirty="0" smtClean="0"/>
          </a:p>
          <a:p>
            <a:r>
              <a:rPr lang="hr-HR" baseline="0" dirty="0" smtClean="0"/>
              <a:t>a od onih koji su imali potrebu </a:t>
            </a:r>
          </a:p>
          <a:p>
            <a:endParaRPr lang="hr-HR" baseline="0" dirty="0" smtClean="0"/>
          </a:p>
          <a:p>
            <a:r>
              <a:rPr lang="hr-HR" u="sng" baseline="0" dirty="0" smtClean="0"/>
              <a:t>20,6 % </a:t>
            </a:r>
            <a:r>
              <a:rPr lang="hr-HR" baseline="0" dirty="0" smtClean="0"/>
              <a:t>odgovorilo je da im je bilo najpotrebnije u </a:t>
            </a:r>
            <a:r>
              <a:rPr lang="hr-HR" b="1" baseline="0" dirty="0" smtClean="0"/>
              <a:t>završnom razredu srednje </a:t>
            </a:r>
            <a:r>
              <a:rPr lang="hr-HR" baseline="0" dirty="0" smtClean="0"/>
              <a:t>škole</a:t>
            </a:r>
          </a:p>
          <a:p>
            <a:r>
              <a:rPr lang="hr-HR" u="sng" baseline="0" dirty="0" smtClean="0"/>
              <a:t>11,8 %</a:t>
            </a:r>
            <a:r>
              <a:rPr lang="hr-HR" baseline="0" dirty="0" smtClean="0"/>
              <a:t> </a:t>
            </a:r>
            <a:r>
              <a:rPr lang="hr-HR" b="1" baseline="0" dirty="0" smtClean="0"/>
              <a:t>tijekom</a:t>
            </a:r>
            <a:r>
              <a:rPr lang="hr-HR" baseline="0" dirty="0" smtClean="0"/>
              <a:t> pohađanja </a:t>
            </a:r>
            <a:r>
              <a:rPr lang="hr-HR" b="1" baseline="0" dirty="0" smtClean="0"/>
              <a:t>srednje</a:t>
            </a:r>
            <a:r>
              <a:rPr lang="hr-HR" baseline="0" dirty="0" smtClean="0"/>
              <a:t> škole (znači i u </a:t>
            </a:r>
            <a:r>
              <a:rPr lang="hr-HR" b="1" baseline="0" dirty="0" smtClean="0"/>
              <a:t>nižim razredima</a:t>
            </a:r>
            <a:r>
              <a:rPr lang="hr-HR" baseline="0" dirty="0" smtClean="0"/>
              <a:t>)</a:t>
            </a:r>
          </a:p>
          <a:p>
            <a:r>
              <a:rPr lang="hr-HR" baseline="0" dirty="0" smtClean="0"/>
              <a:t>08,8 % kasnije </a:t>
            </a:r>
            <a:r>
              <a:rPr lang="hr-HR" b="1" baseline="0" dirty="0" smtClean="0"/>
              <a:t>tijekom studiranja</a:t>
            </a:r>
          </a:p>
          <a:p>
            <a:r>
              <a:rPr lang="hr-HR" dirty="0" smtClean="0"/>
              <a:t>07,3</a:t>
            </a:r>
            <a:r>
              <a:rPr lang="hr-HR" baseline="0" dirty="0" smtClean="0"/>
              <a:t> % na </a:t>
            </a:r>
            <a:r>
              <a:rPr lang="hr-HR" b="1" baseline="0" dirty="0" smtClean="0"/>
              <a:t>početku studija</a:t>
            </a:r>
          </a:p>
          <a:p>
            <a:r>
              <a:rPr lang="hr-HR" baseline="0" dirty="0" smtClean="0"/>
              <a:t>08,1 % na </a:t>
            </a:r>
            <a:r>
              <a:rPr lang="hr-HR" b="1" baseline="0" dirty="0" smtClean="0"/>
              <a:t>završnoj godini </a:t>
            </a:r>
            <a:r>
              <a:rPr lang="hr-HR" baseline="0" dirty="0" smtClean="0"/>
              <a:t>i po </a:t>
            </a:r>
            <a:r>
              <a:rPr lang="hr-HR" b="1" baseline="0" dirty="0" smtClean="0"/>
              <a:t>završetku studija</a:t>
            </a:r>
          </a:p>
          <a:p>
            <a:endParaRPr lang="hr-HR" b="1" baseline="0" dirty="0" smtClean="0"/>
          </a:p>
          <a:p>
            <a:endParaRPr lang="hr-HR" b="1" baseline="0" dirty="0" smtClean="0"/>
          </a:p>
          <a:p>
            <a:r>
              <a:rPr lang="hr-HR" b="1" dirty="0" smtClean="0"/>
              <a:t>Preko 30 % navodi</a:t>
            </a:r>
            <a:r>
              <a:rPr lang="hr-HR" b="1" baseline="0" dirty="0" smtClean="0"/>
              <a:t> da je potreba najizraženija u srednjoj školi, tako da srednjoškolcima treba omogućiti dostupnost ove usluge</a:t>
            </a:r>
            <a:endParaRPr lang="hr-H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393219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Ispitanici su zamoljeni da procijene koliko im</a:t>
            </a:r>
            <a:r>
              <a:rPr lang="hr-HR" baseline="0" dirty="0" smtClean="0"/>
              <a:t> je profesionalno usmjeravanje bilo važno prije upisivanja studija</a:t>
            </a:r>
          </a:p>
          <a:p>
            <a:endParaRPr lang="hr-HR" baseline="0" dirty="0" smtClean="0"/>
          </a:p>
          <a:p>
            <a:r>
              <a:rPr lang="hr-HR" baseline="0" dirty="0" smtClean="0"/>
              <a:t>15.2 % navodi da im je </a:t>
            </a:r>
            <a:r>
              <a:rPr lang="hr-HR" b="1" baseline="0" dirty="0" smtClean="0"/>
              <a:t>izrazito važno</a:t>
            </a:r>
          </a:p>
          <a:p>
            <a:r>
              <a:rPr lang="hr-HR" b="0" baseline="0" dirty="0" smtClean="0"/>
              <a:t>17.4 % navodi da im je </a:t>
            </a:r>
            <a:r>
              <a:rPr lang="hr-HR" b="1" baseline="0" dirty="0" smtClean="0"/>
              <a:t>uglavnom važno</a:t>
            </a:r>
          </a:p>
          <a:p>
            <a:r>
              <a:rPr lang="hr-HR" b="0" baseline="0" dirty="0" smtClean="0"/>
              <a:t>19.6 % navodi da im je </a:t>
            </a:r>
            <a:r>
              <a:rPr lang="hr-HR" b="1" baseline="0" dirty="0" smtClean="0"/>
              <a:t>donekle važno</a:t>
            </a:r>
          </a:p>
          <a:p>
            <a:r>
              <a:rPr lang="hr-HR" u="sng" baseline="0" dirty="0" smtClean="0"/>
              <a:t>Dakle 52,2 % procjenjuje uslugu profesionalnog usmjeravanja kao važnu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4922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Agencija je provela istraživanje </a:t>
            </a:r>
            <a:r>
              <a:rPr lang="hr-HR" i="1" dirty="0" smtClean="0"/>
              <a:t>aktualnog stanja i izazova u pogledu djelovanja centara karijera i profesionalnog usmjeravanja na visokim učilištima </a:t>
            </a:r>
            <a:r>
              <a:rPr lang="hr-HR" b="1" i="0" dirty="0" smtClean="0"/>
              <a:t>tijekom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svibnja i lipnja 2017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hr-HR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Podaci su prikupljeni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putem </a:t>
            </a:r>
            <a:r>
              <a:rPr lang="hr-H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online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upitnika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 je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dostavljen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elektroničkom poštom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svim čelnicima visokih učilišta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karijernim savjetnicima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 su </a:t>
            </a:r>
            <a:r>
              <a:rPr lang="hr-H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sudjelovali u sličnom anketnom istraživanju u 2016. godini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odnosno </a:t>
            </a:r>
            <a:r>
              <a:rPr lang="hr-H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sudjelovali na seminarima na temu karijernog usmjeravanja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Anketa se sastojala od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 niza pitanja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 su bila namijenjena:</a:t>
            </a:r>
          </a:p>
          <a:p>
            <a:pPr marL="228600" indent="-228600">
              <a:buAutoNum type="alphaLcParenR"/>
            </a:pP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čelnicima/članovima uprava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visokih učilišta koja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imaju ustrojene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 karijera, </a:t>
            </a:r>
          </a:p>
          <a:p>
            <a:pPr marL="228600" indent="-228600">
              <a:buAutoNum type="alphaLcParenR"/>
            </a:pP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čelnicima/članovima uprava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visokih učilišta koja trenutno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nemaju ustrojene centre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karijera te </a:t>
            </a:r>
          </a:p>
          <a:p>
            <a:pPr marL="228600" indent="-228600">
              <a:buAutoNum type="alphaLcParenR"/>
            </a:pP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karijerne savjetnike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zaposlene u postojećim centrima karijera pri visokim učilištima. </a:t>
            </a:r>
          </a:p>
          <a:p>
            <a:pPr marL="0" indent="0">
              <a:buNone/>
            </a:pP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lphaLcParenR"/>
            </a:pP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47043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96400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/>
              <a:t>Ukupno </a:t>
            </a:r>
            <a:r>
              <a:rPr lang="hr-HR" sz="1200" b="1" dirty="0" smtClean="0"/>
              <a:t>27 visokih učilišta</a:t>
            </a:r>
            <a:r>
              <a:rPr lang="hr-HR" sz="1200" dirty="0" smtClean="0"/>
              <a:t> (</a:t>
            </a:r>
            <a:r>
              <a:rPr lang="hr-HR" sz="1200" b="1" dirty="0" smtClean="0"/>
              <a:t>6</a:t>
            </a:r>
            <a:r>
              <a:rPr lang="hr-HR" sz="1200" dirty="0" smtClean="0"/>
              <a:t> sveučilišta, </a:t>
            </a:r>
            <a:r>
              <a:rPr lang="hr-HR" sz="1200" b="1" dirty="0" smtClean="0"/>
              <a:t>11</a:t>
            </a:r>
            <a:r>
              <a:rPr lang="hr-HR" sz="1200" dirty="0" smtClean="0"/>
              <a:t> sastavnica sveučilišta, </a:t>
            </a:r>
            <a:r>
              <a:rPr lang="hr-HR" sz="1200" b="1" dirty="0" smtClean="0"/>
              <a:t>2</a:t>
            </a:r>
            <a:r>
              <a:rPr lang="hr-HR" sz="1200" dirty="0" smtClean="0"/>
              <a:t> veleučilišta, </a:t>
            </a:r>
            <a:r>
              <a:rPr lang="hr-HR" sz="1200" b="1" dirty="0" smtClean="0"/>
              <a:t>8</a:t>
            </a:r>
            <a:r>
              <a:rPr lang="hr-HR" sz="1200" dirty="0" smtClean="0"/>
              <a:t> visokih škola) od </a:t>
            </a:r>
            <a:r>
              <a:rPr lang="hr-HR" sz="1200" b="1" dirty="0" smtClean="0"/>
              <a:t>50</a:t>
            </a:r>
            <a:r>
              <a:rPr lang="hr-HR" sz="1200" dirty="0" smtClean="0"/>
              <a:t> koja su popunila upitnik navodi da je u njihovoj ustanovi ustrojena organizacijska jedinica koja djeluje kao služba za profesionalno usmjeravanje studenata.</a:t>
            </a:r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27821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07375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pitanje na koji se način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planira osigurati održivost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karijernog centra, odgovori čelnika/članova uprava visokih učilišta mogu se svrstati u sljedeće 4 skupine:</a:t>
            </a:r>
          </a:p>
          <a:p>
            <a:endParaRPr lang="hr-HR" dirty="0" smtClean="0"/>
          </a:p>
          <a:p>
            <a:r>
              <a:rPr lang="hr-HR" dirty="0" smtClean="0"/>
              <a:t>Nešto što</a:t>
            </a:r>
            <a:r>
              <a:rPr lang="hr-HR" baseline="0" dirty="0" smtClean="0"/>
              <a:t> smo nazvali „model sustava profesionalnog usmjeravanja” – misli se pritom na osnivanje centra na razini sveučilišta što bi s jedne strane poslužilo kao primjer sastavnicama, a s druge strane, ukoliko postoje razvijeni centri na razini pojedinih sastavnica, osnutak centra na razini sveučilišta  pomogao bi širenju dobrih praksi sastavnice na cijelom sveučilištu.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7643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9712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Karijerni savjetnici naveli su kompetencije (znanja, vještine, vrijednosti, stavove, osobne karakteristike i sl.) karijernog savjetnika koje smatraju nužnim za uspješno obavljanje posla u karijernom centru visokog učilišta.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Navedene kompetencije razvrstane su u sljedeće tri domene: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Stručne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kompetencije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Interpersonalne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hr-H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intrapersonalne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kompetencije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Instrumentalne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kompetencije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dirty="0" err="1" smtClean="0"/>
              <a:t>Intrapersonalne</a:t>
            </a:r>
            <a:r>
              <a:rPr lang="hr-HR" baseline="0" dirty="0" smtClean="0"/>
              <a:t> – dublje razumijevanje sebe, vlastitih snaga i slabosti u radu, predviđanje vlastitih reakcija i emocija, promišljanje kako mijenjati i razvijati sebe, </a:t>
            </a:r>
            <a:r>
              <a:rPr lang="hr-HR" baseline="0" dirty="0" err="1" smtClean="0"/>
              <a:t>autorefleksivni</a:t>
            </a:r>
            <a:r>
              <a:rPr lang="hr-HR" baseline="0" dirty="0" smtClean="0"/>
              <a:t> praktičar</a:t>
            </a:r>
          </a:p>
          <a:p>
            <a:endParaRPr lang="hr-HR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32643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85405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53766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Nadalje, pitali smo karijerne savjetnike</a:t>
            </a:r>
            <a:r>
              <a:rPr lang="hr-HR" baseline="0" dirty="0" smtClean="0"/>
              <a:t> da izraze svoje potrebe za </a:t>
            </a:r>
            <a:r>
              <a:rPr lang="hr-HR" b="1" baseline="0" dirty="0" smtClean="0"/>
              <a:t>daljnjim stručnim usavršavanjem</a:t>
            </a:r>
            <a:r>
              <a:rPr lang="hr-HR" baseline="0" dirty="0" smtClean="0"/>
              <a:t>, </a:t>
            </a:r>
            <a:r>
              <a:rPr lang="hr-HR" b="1" baseline="0" dirty="0" smtClean="0"/>
              <a:t>dodatnim edukacijama </a:t>
            </a:r>
            <a:r>
              <a:rPr lang="hr-HR" baseline="0" dirty="0" smtClean="0"/>
              <a:t>...</a:t>
            </a:r>
          </a:p>
          <a:p>
            <a:endParaRPr lang="hr-HR" baseline="0" dirty="0" smtClean="0"/>
          </a:p>
          <a:p>
            <a:r>
              <a:rPr lang="hr-HR" baseline="0" dirty="0" smtClean="0"/>
              <a:t>Evo, i s naše strane, važno nam je identificirati potrebe karijernih savjetnika kako bismo mogli pružiti podršku u jačanju i razvoju kako sustava tako i kompetencija karijernih savjetnika što je dio naše misije – pružati podršku u razvoju kvalitete i pomoć u izgradnji internih mehanizama kvalitete. Tako da su svi vaši </a:t>
            </a:r>
            <a:r>
              <a:rPr lang="hr-HR" baseline="0" smtClean="0"/>
              <a:t>prijedlozi dobrodošli.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29341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err="1" smtClean="0"/>
              <a:t>Key</a:t>
            </a:r>
            <a:r>
              <a:rPr lang="hr-HR" dirty="0" smtClean="0"/>
              <a:t> </a:t>
            </a:r>
            <a:r>
              <a:rPr lang="hr-HR" dirty="0" err="1" smtClean="0"/>
              <a:t>performance</a:t>
            </a:r>
            <a:r>
              <a:rPr lang="hr-HR" dirty="0" smtClean="0"/>
              <a:t> </a:t>
            </a:r>
            <a:r>
              <a:rPr lang="hr-HR" dirty="0" err="1" smtClean="0"/>
              <a:t>indicators</a:t>
            </a:r>
            <a:r>
              <a:rPr lang="hr-HR" dirty="0" smtClean="0"/>
              <a:t> (KPI) rada</a:t>
            </a:r>
            <a:r>
              <a:rPr lang="hr-HR" baseline="0" dirty="0" smtClean="0"/>
              <a:t> centara su važna informacija na temelju koje uprave visokih učilišta i karijerni savjetnici prate ostvarenje ciljeva rada te na temelju kojih planiraju i usmjeravaju budući rad centra kontinuirano ga prilagođavajući potrebama studenata i poslodavaca.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739826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Primjeri navedenih pokazatelja uključuju kvantitativne i kvalitativne</a:t>
            </a:r>
            <a:r>
              <a:rPr lang="hr-HR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podatke o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ponuđenih usluga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korisnika usluga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zadovoljstvo korisnika uslugom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organiziranih događanja određene vrste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objava i posjećenost mrežnih stranica i stranica društvenih mreža centra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predavača i sudionika (studenata,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alumnija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poslodavaca i dr.) na organiziranim događanjima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odrađenih studentskih praksi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poduzeća u kojima su studenti odradili praksu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povratne informacije studenata i poslodavaca o zadovoljstvu stručnom praksom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studentskih projekata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studentskih </a:t>
            </a:r>
            <a:r>
              <a:rPr lang="hr-H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start-</a:t>
            </a:r>
            <a:r>
              <a:rPr lang="hr-HR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upova</a:t>
            </a: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zaposlenih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alumnija</a:t>
            </a:r>
            <a:endParaRPr lang="hr-H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 potpisanih sporazuma o suradnji s tvrtkama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analiza financijskih sredstava utrošenih na podršku raznim studentskim aktivnostima</a:t>
            </a:r>
          </a:p>
          <a:p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Ispitanici također navode da bi integracija različitih indikatora uspješnosti u jedinstven model bila od izuzetnog značaja u podizanju kvalitete praćenja rada i razvoja centra.</a:t>
            </a:r>
          </a:p>
          <a:p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29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6029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62923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30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84401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31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5303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04782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9888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5048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58636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Možda da prelazak na 2. dio prezentacije </a:t>
            </a:r>
            <a:r>
              <a:rPr lang="hr-HR" dirty="0" err="1" smtClean="0"/>
              <a:t>započenom</a:t>
            </a:r>
            <a:r>
              <a:rPr lang="hr-HR" dirty="0" smtClean="0"/>
              <a:t> s ovim citatom</a:t>
            </a:r>
            <a:r>
              <a:rPr lang="hr-HR" baseline="0" dirty="0" smtClean="0"/>
              <a:t> o tome što je a) karijerno savjetovanje, b) razvoj karijere i c) karijerni problemi.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3687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Kao što je na početku spomenuto, željeli smo čuti </a:t>
            </a:r>
            <a:r>
              <a:rPr lang="hr-HR" b="1" dirty="0" smtClean="0"/>
              <a:t>glas studenata </a:t>
            </a:r>
            <a:r>
              <a:rPr lang="hr-HR" dirty="0" smtClean="0"/>
              <a:t>kako bismo saznali njihova iskustva i potrebe i isto tako </a:t>
            </a:r>
            <a:r>
              <a:rPr lang="hr-HR" b="1" dirty="0" smtClean="0"/>
              <a:t>glas karijernih savjetnika i čelnika/članova uprava </a:t>
            </a:r>
            <a:r>
              <a:rPr lang="hr-HR" dirty="0" smtClean="0"/>
              <a:t>kao bismo saznali aktualno stanje na VU u pogledu djelovanja karijernih centara, izazova</a:t>
            </a:r>
            <a:r>
              <a:rPr lang="hr-HR" baseline="0" dirty="0" smtClean="0"/>
              <a:t> u radu i sl. te smo proveli dva anketna </a:t>
            </a:r>
            <a:r>
              <a:rPr lang="hr-HR" baseline="0" dirty="0" err="1" smtClean="0"/>
              <a:t>istraživanja..</a:t>
            </a:r>
            <a:r>
              <a:rPr lang="hr-HR" baseline="0" dirty="0" smtClean="0"/>
              <a:t>.</a:t>
            </a:r>
          </a:p>
          <a:p>
            <a:endParaRPr lang="hr-HR" baseline="0" dirty="0" smtClean="0"/>
          </a:p>
          <a:p>
            <a:r>
              <a:rPr lang="hr-HR" baseline="0" dirty="0" smtClean="0"/>
              <a:t>Prvo </a:t>
            </a:r>
            <a:r>
              <a:rPr lang="hr-HR" baseline="0" dirty="0" err="1" smtClean="0"/>
              <a:t>je..</a:t>
            </a:r>
            <a:r>
              <a:rPr lang="hr-HR" baseline="0" dirty="0" smtClean="0"/>
              <a:t>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87507-A865-4D4A-B320-BFCB9DF98CEC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785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007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165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2512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023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2"/>
          <p:cNvSpPr>
            <a:spLocks noChangeArrowheads="1"/>
          </p:cNvSpPr>
          <p:nvPr/>
        </p:nvSpPr>
        <p:spPr bwMode="auto">
          <a:xfrm>
            <a:off x="0" y="228600"/>
            <a:ext cx="9144000" cy="762000"/>
          </a:xfrm>
          <a:prstGeom prst="rect">
            <a:avLst/>
          </a:prstGeom>
          <a:gradFill flip="none" rotWithShape="1">
            <a:gsLst>
              <a:gs pos="89000">
                <a:srgbClr val="B8141D"/>
              </a:gs>
              <a:gs pos="20000">
                <a:srgbClr val="CD1D19"/>
              </a:gs>
              <a:gs pos="11000">
                <a:srgbClr val="E21D24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18485" y="1181438"/>
            <a:ext cx="8779859" cy="49447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0168" y="327819"/>
            <a:ext cx="4584700" cy="56356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da-DK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238875"/>
            <a:ext cx="9144000" cy="0"/>
          </a:xfrm>
          <a:prstGeom prst="line">
            <a:avLst/>
          </a:prstGeom>
          <a:ln>
            <a:solidFill>
              <a:srgbClr val="B8141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857" y="126856"/>
            <a:ext cx="965487" cy="965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>
                <a:lumMod val="85000"/>
              </a:schemeClr>
            </a:solidFill>
          </a:ln>
          <a:effectLst/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91" y="6332258"/>
            <a:ext cx="2996624" cy="4550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610" y="6474124"/>
            <a:ext cx="790542" cy="2164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119" y="6220858"/>
            <a:ext cx="1702495" cy="5825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36" y="6474124"/>
            <a:ext cx="1317384" cy="2013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223" y="6383423"/>
            <a:ext cx="583564" cy="321801"/>
          </a:xfrm>
          <a:prstGeom prst="rect">
            <a:avLst/>
          </a:prstGeom>
        </p:spPr>
      </p:pic>
      <p:sp>
        <p:nvSpPr>
          <p:cNvPr id="13" name="Text Box 16"/>
          <p:cNvSpPr txBox="1"/>
          <p:nvPr userDrawn="1"/>
        </p:nvSpPr>
        <p:spPr>
          <a:xfrm>
            <a:off x="3640480" y="6625913"/>
            <a:ext cx="2586321" cy="2892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hr-HR" sz="600" dirty="0">
                <a:solidFill>
                  <a:schemeClr val="bg1">
                    <a:lumMod val="50000"/>
                  </a:schemeClr>
                </a:solidFill>
                <a:effectLst/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  </a:t>
            </a:r>
            <a:r>
              <a:rPr lang="hr-HR" sz="60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 </a:t>
            </a:r>
            <a:endParaRPr lang="hr-HR" sz="600" dirty="0">
              <a:solidFill>
                <a:schemeClr val="bg1">
                  <a:lumMod val="50000"/>
                </a:schemeClr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hr-HR" sz="70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Projekt je sufinancirala Europska unija iz Europskog socijalnog </a:t>
            </a:r>
            <a:r>
              <a:rPr lang="hr-HR" sz="700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fonda</a:t>
            </a:r>
            <a:endParaRPr lang="hr-HR" sz="700" dirty="0">
              <a:solidFill>
                <a:schemeClr val="bg1">
                  <a:lumMod val="50000"/>
                </a:schemeClr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3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26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329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749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9911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03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56827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314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647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4E1E-F86B-41E8-B399-93354AC805DD}" type="datetimeFigureOut">
              <a:rPr lang="hr-HR" smtClean="0"/>
              <a:t>14.9.2017.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014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68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zvo.hr/hr/azvo-vijesti/1694-izvjesce-o-stanju-i-izazovima-u-pogledu-djelovanja-centara-karijera-na-visokim-ucilistima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tomljen\Desktop\Stabl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2" y="436562"/>
            <a:ext cx="3144838" cy="567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ktangel 11"/>
          <p:cNvSpPr/>
          <p:nvPr/>
        </p:nvSpPr>
        <p:spPr>
          <a:xfrm>
            <a:off x="-14288" y="6115050"/>
            <a:ext cx="9180513" cy="742950"/>
          </a:xfrm>
          <a:prstGeom prst="rect">
            <a:avLst/>
          </a:prstGeom>
          <a:gradFill flip="none" rotWithShape="1">
            <a:gsLst>
              <a:gs pos="89000">
                <a:srgbClr val="B8141D"/>
              </a:gs>
              <a:gs pos="20000">
                <a:srgbClr val="CD1D19"/>
              </a:gs>
              <a:gs pos="11000">
                <a:srgbClr val="E21D24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gray">
          <a:xfrm>
            <a:off x="154775" y="3307278"/>
            <a:ext cx="5561448" cy="96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/>
            <a:r>
              <a:rPr lang="vi-VN" dirty="0">
                <a:solidFill>
                  <a:srgbClr val="000000"/>
                </a:solidFill>
              </a:rPr>
              <a:t>SKAZVO - Unapređenje sustava osiguravanja i unapređenje kvalitete visokog </a:t>
            </a:r>
            <a:r>
              <a:rPr lang="vi-VN" dirty="0" smtClean="0">
                <a:solidFill>
                  <a:srgbClr val="000000"/>
                </a:solidFill>
              </a:rPr>
              <a:t>obrazovanja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509" name="Rectangle 5"/>
          <p:cNvSpPr txBox="1">
            <a:spLocks noChangeArrowheads="1"/>
          </p:cNvSpPr>
          <p:nvPr/>
        </p:nvSpPr>
        <p:spPr bwMode="gray">
          <a:xfrm>
            <a:off x="154775" y="1543993"/>
            <a:ext cx="5959154" cy="1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defTabSz="914400" eaLnBrk="0" hangingPunct="0">
              <a:lnSpc>
                <a:spcPct val="95000"/>
              </a:lnSpc>
            </a:pPr>
            <a:r>
              <a:rPr lang="hr-HR" sz="3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Karijerno usmjeravanje </a:t>
            </a:r>
            <a:r>
              <a:rPr lang="hr-HR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 sustavu visokog obrazovanja:</a:t>
            </a:r>
          </a:p>
          <a:p>
            <a:pPr algn="ctr" defTabSz="914400" eaLnBrk="0" hangingPunct="0">
              <a:lnSpc>
                <a:spcPct val="95000"/>
              </a:lnSpc>
            </a:pPr>
            <a:r>
              <a:rPr lang="hr-HR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aktualno stanje i izazovi</a:t>
            </a:r>
          </a:p>
        </p:txBody>
      </p:sp>
      <p:pic>
        <p:nvPicPr>
          <p:cNvPr id="1030" name="Picture 6" descr="C:\Users\ttomljen\Desktop\logo_bijel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59353"/>
            <a:ext cx="2987516" cy="4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ttomljen\Desktop\ENQA_logo_bijel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454" y="6300639"/>
            <a:ext cx="682625" cy="38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ttomljen\Desktop\eqar_logo_bijel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385" y="6379752"/>
            <a:ext cx="851535" cy="27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26" y="6392041"/>
            <a:ext cx="1287305" cy="237657"/>
          </a:xfrm>
          <a:prstGeom prst="rect">
            <a:avLst/>
          </a:prstGeom>
        </p:spPr>
      </p:pic>
      <p:sp>
        <p:nvSpPr>
          <p:cNvPr id="16" name="Text Box 16"/>
          <p:cNvSpPr txBox="1"/>
          <p:nvPr/>
        </p:nvSpPr>
        <p:spPr>
          <a:xfrm>
            <a:off x="3665194" y="6601199"/>
            <a:ext cx="2586321" cy="2892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hr-HR" sz="600" dirty="0">
                <a:effectLst/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  </a:t>
            </a:r>
            <a:r>
              <a:rPr lang="hr-HR" sz="6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 </a:t>
            </a:r>
            <a:endParaRPr lang="hr-HR" sz="600" dirty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hr-HR" sz="7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Projekt je sufinancirala Europska unija iz Europskog socijalnog </a:t>
            </a:r>
            <a:r>
              <a:rPr lang="hr-HR" sz="7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fonda</a:t>
            </a:r>
            <a:endParaRPr lang="hr-HR" sz="7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88" y="6067223"/>
            <a:ext cx="2171732" cy="74315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5062625"/>
            <a:ext cx="58898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200" dirty="0" smtClean="0"/>
              <a:t>rujan 2017. </a:t>
            </a:r>
          </a:p>
          <a:p>
            <a:pPr algn="ctr"/>
            <a:endParaRPr lang="hr-HR" sz="1200" dirty="0" smtClean="0"/>
          </a:p>
          <a:p>
            <a:pPr algn="ctr"/>
            <a:r>
              <a:rPr lang="hr-HR" sz="1200" dirty="0" smtClean="0"/>
              <a:t>Sandra Bezjak, Mina Đorđević, Željka Plužarić - AZVO </a:t>
            </a:r>
          </a:p>
          <a:p>
            <a:pPr algn="ctr"/>
            <a:r>
              <a:rPr lang="hr-HR" sz="1200" dirty="0" smtClean="0"/>
              <a:t>Diana Šimić, Jelena Gusić - FOI</a:t>
            </a:r>
            <a:endParaRPr lang="hr-HR" sz="1200" dirty="0"/>
          </a:p>
        </p:txBody>
      </p:sp>
      <p:sp>
        <p:nvSpPr>
          <p:cNvPr id="3" name="Rectangle 2"/>
          <p:cNvSpPr/>
          <p:nvPr/>
        </p:nvSpPr>
        <p:spPr>
          <a:xfrm>
            <a:off x="112520" y="0"/>
            <a:ext cx="5886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dirty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914" y="2707548"/>
            <a:ext cx="5852732" cy="3219003"/>
          </a:xfrm>
        </p:spPr>
      </p:pic>
      <p:sp>
        <p:nvSpPr>
          <p:cNvPr id="4" name="Rectangle 3"/>
          <p:cNvSpPr/>
          <p:nvPr/>
        </p:nvSpPr>
        <p:spPr>
          <a:xfrm>
            <a:off x="406732" y="1065506"/>
            <a:ext cx="7724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Prikaz triju aspekta studentskog iskustva:</a:t>
            </a:r>
          </a:p>
          <a:p>
            <a:pPr marL="342900" indent="-342900">
              <a:buFont typeface="+mj-lt"/>
              <a:buAutoNum type="alphaLcPeriod"/>
            </a:pPr>
            <a:r>
              <a:rPr lang="hr-HR" dirty="0" smtClean="0"/>
              <a:t>Studentska </a:t>
            </a:r>
            <a:r>
              <a:rPr lang="hr-HR" dirty="0"/>
              <a:t>praksa</a:t>
            </a:r>
          </a:p>
          <a:p>
            <a:pPr marL="342900" indent="-342900">
              <a:buFont typeface="+mj-lt"/>
              <a:buAutoNum type="alphaLcPeriod"/>
            </a:pPr>
            <a:r>
              <a:rPr lang="hr-HR" dirty="0" smtClean="0"/>
              <a:t>Opća p</a:t>
            </a:r>
            <a:r>
              <a:rPr lang="it-IT" dirty="0" err="1" smtClean="0"/>
              <a:t>odrška</a:t>
            </a:r>
            <a:r>
              <a:rPr lang="it-IT" dirty="0" smtClean="0"/>
              <a:t> </a:t>
            </a:r>
            <a:r>
              <a:rPr lang="it-IT" dirty="0" err="1" smtClean="0"/>
              <a:t>studentima</a:t>
            </a:r>
            <a:endParaRPr lang="hr-HR" dirty="0"/>
          </a:p>
          <a:p>
            <a:pPr marL="342900" indent="-342900">
              <a:buFont typeface="+mj-lt"/>
              <a:buAutoNum type="alphaLcPeriod"/>
            </a:pPr>
            <a:r>
              <a:rPr lang="hr-HR" dirty="0" smtClean="0"/>
              <a:t>Profesionalno usmjeravanje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142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405" y="1188858"/>
            <a:ext cx="2020186" cy="2447279"/>
          </a:xfrm>
        </p:spPr>
        <p:txBody>
          <a:bodyPr>
            <a:normAutofit/>
          </a:bodyPr>
          <a:lstStyle/>
          <a:p>
            <a:r>
              <a:rPr lang="hr-HR" dirty="0">
                <a:solidFill>
                  <a:schemeClr val="tx1"/>
                </a:solidFill>
              </a:rPr>
              <a:t>I</a:t>
            </a:r>
            <a:r>
              <a:rPr lang="hr-HR" dirty="0" smtClean="0">
                <a:solidFill>
                  <a:schemeClr val="tx1"/>
                </a:solidFill>
              </a:rPr>
              <a:t>1. Jesu </a:t>
            </a:r>
            <a:r>
              <a:rPr lang="hr-HR" dirty="0">
                <a:solidFill>
                  <a:schemeClr val="tx1"/>
                </a:solidFill>
              </a:rPr>
              <a:t>li vaše studentske </a:t>
            </a:r>
            <a:r>
              <a:rPr lang="hr-HR" dirty="0" smtClean="0">
                <a:solidFill>
                  <a:schemeClr val="tx1"/>
                </a:solidFill>
              </a:rPr>
              <a:t>obaveze </a:t>
            </a:r>
            <a:r>
              <a:rPr lang="hr-HR" dirty="0">
                <a:solidFill>
                  <a:schemeClr val="tx1"/>
                </a:solidFill>
              </a:rPr>
              <a:t>uključivale </a:t>
            </a:r>
            <a:r>
              <a:rPr lang="hr-HR" dirty="0" smtClean="0">
                <a:solidFill>
                  <a:schemeClr val="tx1"/>
                </a:solidFill>
              </a:rPr>
              <a:t>i </a:t>
            </a:r>
            <a:r>
              <a:rPr lang="hr-HR" b="1" dirty="0" smtClean="0">
                <a:solidFill>
                  <a:schemeClr val="tx1"/>
                </a:solidFill>
              </a:rPr>
              <a:t>studentsku </a:t>
            </a:r>
            <a:r>
              <a:rPr lang="hr-HR" b="1" dirty="0">
                <a:solidFill>
                  <a:schemeClr val="tx1"/>
                </a:solidFill>
              </a:rPr>
              <a:t>praksu</a:t>
            </a:r>
            <a:r>
              <a:rPr lang="hr-HR" dirty="0">
                <a:solidFill>
                  <a:schemeClr val="tx1"/>
                </a:solidFill>
              </a:rPr>
              <a:t>? 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16195" y="214208"/>
            <a:ext cx="7609367" cy="7214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hr-HR" dirty="0" smtClean="0"/>
              <a:t>a. Studentska praksa</a:t>
            </a:r>
            <a:endParaRPr lang="hr-HR" dirty="0"/>
          </a:p>
        </p:txBody>
      </p:sp>
      <p:pic>
        <p:nvPicPr>
          <p:cNvPr id="1026" name="Picture 2" descr="\\sharepoint\home\mdordevic\My Documents\Zadovoljstvo studijem\FOI obrada\I1graf1prijedlo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658" y="1031202"/>
            <a:ext cx="6380079" cy="517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4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870791"/>
            <a:ext cx="8452884" cy="563562"/>
          </a:xfrm>
        </p:spPr>
        <p:txBody>
          <a:bodyPr>
            <a:noAutofit/>
          </a:bodyPr>
          <a:lstStyle/>
          <a:p>
            <a:pPr algn="ctr"/>
            <a:r>
              <a:rPr lang="hr-HR" sz="1800" dirty="0" smtClean="0">
                <a:solidFill>
                  <a:schemeClr val="tx1"/>
                </a:solidFill>
              </a:rPr>
              <a:t>I2. Koristi od studentske prakse i podrška VU-a pri organizaciji prakse</a:t>
            </a:r>
            <a:endParaRPr lang="hr-HR" sz="1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\\sharepoint\home\mdordevic\My Documents\Zadovoljstvo studijem\FOI obrada\I2graf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08847"/>
            <a:ext cx="8802806" cy="491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207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6" y="1181437"/>
            <a:ext cx="2006099" cy="27354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J1. Na </a:t>
            </a:r>
            <a:r>
              <a:rPr lang="hr-HR" dirty="0"/>
              <a:t>mojem visokom učilištu </a:t>
            </a:r>
            <a:r>
              <a:rPr lang="hr-HR" b="1" dirty="0"/>
              <a:t>postoji služba za </a:t>
            </a:r>
            <a:r>
              <a:rPr lang="hr-HR" b="1" dirty="0" smtClean="0"/>
              <a:t>podršku i </a:t>
            </a:r>
            <a:r>
              <a:rPr lang="hr-HR" b="1" dirty="0"/>
              <a:t>savjetovanje </a:t>
            </a:r>
            <a:r>
              <a:rPr lang="hr-HR" dirty="0" smtClean="0"/>
              <a:t>studenata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7753618" cy="563562"/>
          </a:xfrm>
        </p:spPr>
        <p:txBody>
          <a:bodyPr>
            <a:normAutofit/>
          </a:bodyPr>
          <a:lstStyle/>
          <a:p>
            <a:r>
              <a:rPr lang="hr-HR" dirty="0"/>
              <a:t> </a:t>
            </a:r>
            <a:r>
              <a:rPr lang="hr-HR" dirty="0" smtClean="0"/>
              <a:t>b. Opća podrška studentima</a:t>
            </a:r>
            <a:endParaRPr lang="hr-HR" dirty="0"/>
          </a:p>
        </p:txBody>
      </p:sp>
      <p:pic>
        <p:nvPicPr>
          <p:cNvPr id="3074" name="Picture 2" descr="\\sharepoint\home\mdordevic\My Documents\Zadovoljstvo studijem\FOI obrada\J1graf1prijedlo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994" y="1029128"/>
            <a:ext cx="6823881" cy="511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922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sharepoint\home\mdordevic\My Documents\Zadovoljstvo studijem\FOI obrada\J2graf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4686"/>
            <a:ext cx="9144000" cy="565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89115" y="960258"/>
            <a:ext cx="3134314" cy="4151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400" dirty="0" smtClean="0"/>
              <a:t>J2 Podrška VU-a</a:t>
            </a:r>
          </a:p>
          <a:p>
            <a:pPr marL="0" indent="0">
              <a:buNone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081058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6" y="1181437"/>
            <a:ext cx="2024984" cy="3794599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U1. Navedite koji su Vam od navedenih </a:t>
            </a:r>
            <a:r>
              <a:rPr lang="hr-HR" b="1" dirty="0" smtClean="0"/>
              <a:t>izvora informacija </a:t>
            </a:r>
            <a:r>
              <a:rPr lang="hr-HR" b="1" dirty="0"/>
              <a:t>bili najvažniji pri odabiru studija </a:t>
            </a:r>
            <a:r>
              <a:rPr lang="hr-HR" dirty="0"/>
              <a:t>(</a:t>
            </a:r>
            <a:r>
              <a:rPr lang="hr-HR" dirty="0" smtClean="0"/>
              <a:t>najviše 3 </a:t>
            </a:r>
            <a:r>
              <a:rPr lang="hr-HR" dirty="0"/>
              <a:t>izvora</a:t>
            </a:r>
            <a:r>
              <a:rPr lang="hr-HR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7" y="327819"/>
            <a:ext cx="7764251" cy="563562"/>
          </a:xfrm>
        </p:spPr>
        <p:txBody>
          <a:bodyPr/>
          <a:lstStyle/>
          <a:p>
            <a:r>
              <a:rPr lang="hr-HR" dirty="0"/>
              <a:t> </a:t>
            </a:r>
            <a:r>
              <a:rPr lang="hr-HR" dirty="0" smtClean="0"/>
              <a:t>c. Profesionalno usmjeravanje</a:t>
            </a:r>
            <a:endParaRPr lang="hr-HR" dirty="0"/>
          </a:p>
        </p:txBody>
      </p:sp>
      <p:pic>
        <p:nvPicPr>
          <p:cNvPr id="5122" name="Picture 2" descr="\\sharepoint\home\mdordevic\My Documents\Zadovoljstvo studijem\FOI obrada\U1graf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741" y="1192901"/>
            <a:ext cx="6426417" cy="521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861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6" y="1181437"/>
            <a:ext cx="2360942" cy="4468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U2. Jeste li prilikom </a:t>
            </a:r>
            <a:r>
              <a:rPr lang="hr-HR" b="1" dirty="0"/>
              <a:t>odabira studija </a:t>
            </a:r>
            <a:r>
              <a:rPr lang="hr-HR" dirty="0"/>
              <a:t>ili kasnije </a:t>
            </a:r>
            <a:r>
              <a:rPr lang="hr-HR" b="1" dirty="0" smtClean="0"/>
              <a:t>tijekom</a:t>
            </a:r>
            <a:r>
              <a:rPr lang="hr-HR" u="sng" dirty="0" smtClean="0"/>
              <a:t> </a:t>
            </a:r>
            <a:r>
              <a:rPr lang="hr-HR" b="1" dirty="0" smtClean="0"/>
              <a:t>studiranja</a:t>
            </a:r>
            <a:r>
              <a:rPr lang="hr-HR" u="sng" dirty="0" smtClean="0"/>
              <a:t> </a:t>
            </a:r>
            <a:r>
              <a:rPr lang="hr-HR" dirty="0"/>
              <a:t>odnosno </a:t>
            </a:r>
            <a:r>
              <a:rPr lang="hr-HR" b="1" dirty="0"/>
              <a:t>traženja posla </a:t>
            </a:r>
            <a:r>
              <a:rPr lang="hr-HR" dirty="0"/>
              <a:t>imali potrebu </a:t>
            </a:r>
            <a:r>
              <a:rPr lang="hr-HR" dirty="0" smtClean="0"/>
              <a:t>za stručnim </a:t>
            </a:r>
            <a:r>
              <a:rPr lang="hr-HR" dirty="0"/>
              <a:t>savjetovanjem o profesionalnim </a:t>
            </a:r>
            <a:r>
              <a:rPr lang="hr-HR" dirty="0" smtClean="0"/>
              <a:t>interesima i </a:t>
            </a:r>
            <a:r>
              <a:rPr lang="hr-HR" dirty="0"/>
              <a:t>mogućnostima?</a:t>
            </a:r>
          </a:p>
        </p:txBody>
      </p:sp>
      <p:pic>
        <p:nvPicPr>
          <p:cNvPr id="6146" name="Picture 2" descr="\\sharepoint\home\mdordevic\My Documents\Zadovoljstvo studijem\FOI obrada\U2graf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231" y="1083719"/>
            <a:ext cx="6234001" cy="505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964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7" y="1181438"/>
            <a:ext cx="2195104" cy="2741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U3. Kada je </a:t>
            </a:r>
            <a:r>
              <a:rPr lang="hr-HR" b="1" dirty="0"/>
              <a:t>potreba za stručnim savjetovanjem </a:t>
            </a:r>
            <a:r>
              <a:rPr lang="hr-HR" dirty="0" smtClean="0"/>
              <a:t>o profesionalnim </a:t>
            </a:r>
            <a:r>
              <a:rPr lang="hr-HR" dirty="0"/>
              <a:t>interesima i mogućnostima </a:t>
            </a:r>
            <a:r>
              <a:rPr lang="hr-HR" dirty="0" smtClean="0"/>
              <a:t>bila </a:t>
            </a:r>
            <a:r>
              <a:rPr lang="hr-HR" b="1" dirty="0" smtClean="0"/>
              <a:t>najizraženija</a:t>
            </a:r>
            <a:r>
              <a:rPr lang="hr-HR" dirty="0"/>
              <a:t>?</a:t>
            </a:r>
          </a:p>
        </p:txBody>
      </p:sp>
      <p:pic>
        <p:nvPicPr>
          <p:cNvPr id="7170" name="Picture 2" descr="\\sharepoint\home\mdordevic\My Documents\Zadovoljstvo studijem\FOI obrada\U3graf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767" y="991199"/>
            <a:ext cx="6469039" cy="524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68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6" y="1181438"/>
            <a:ext cx="2142577" cy="3677165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U7. Molimo procijenite </a:t>
            </a:r>
            <a:r>
              <a:rPr lang="hr-HR" b="1" dirty="0"/>
              <a:t>koliko Vam je "</a:t>
            </a:r>
            <a:r>
              <a:rPr lang="hr-HR" b="1" dirty="0" smtClean="0"/>
              <a:t>Profesionalno usmjeravanje </a:t>
            </a:r>
            <a:r>
              <a:rPr lang="hr-HR" b="1" dirty="0"/>
              <a:t>prije upisa studija" </a:t>
            </a:r>
            <a:r>
              <a:rPr lang="hr-HR" b="1" dirty="0" smtClean="0"/>
              <a:t>važno</a:t>
            </a:r>
            <a:endParaRPr lang="hr-HR" b="1" dirty="0"/>
          </a:p>
        </p:txBody>
      </p:sp>
      <p:pic>
        <p:nvPicPr>
          <p:cNvPr id="10243" name="Picture 3" descr="\\sharepoint\home\mdordevic\My Documents\Zadovoljstvo studijem\FOI obrada\U7graf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23" y="1097366"/>
            <a:ext cx="6276292" cy="509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432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Anketno istraživanje </a:t>
            </a:r>
            <a:r>
              <a:rPr lang="hr-HR" i="1" dirty="0" smtClean="0"/>
              <a:t>aktualnog </a:t>
            </a:r>
            <a:r>
              <a:rPr lang="hr-HR" i="1" dirty="0"/>
              <a:t>stanja i izazova u pogledu djelovanja centara karijera i profesionalnog usmjeravanja na visokim učilištima</a:t>
            </a:r>
          </a:p>
          <a:p>
            <a:r>
              <a:rPr lang="hr-HR" dirty="0" smtClean="0"/>
              <a:t>Od </a:t>
            </a:r>
            <a:r>
              <a:rPr lang="hr-HR" dirty="0"/>
              <a:t>ukupno </a:t>
            </a:r>
            <a:r>
              <a:rPr lang="hr-HR" b="1" dirty="0"/>
              <a:t>131</a:t>
            </a:r>
            <a:r>
              <a:rPr lang="hr-HR" dirty="0"/>
              <a:t> visokog učilišta u Republici Hrvatskoj (sveučilišta, sastavnica sveučilišta, veleučilišta i visokih škola), odgovori su pristigli sa ukupno </a:t>
            </a:r>
            <a:r>
              <a:rPr lang="hr-HR" b="1" dirty="0"/>
              <a:t>50</a:t>
            </a:r>
            <a:r>
              <a:rPr lang="hr-HR" dirty="0"/>
              <a:t> visokih učilišta (38%), od čega </a:t>
            </a:r>
            <a:r>
              <a:rPr lang="hr-HR" b="1" dirty="0"/>
              <a:t>8</a:t>
            </a:r>
            <a:r>
              <a:rPr lang="hr-HR" dirty="0"/>
              <a:t> sveučilišta, </a:t>
            </a:r>
            <a:r>
              <a:rPr lang="hr-HR" b="1" dirty="0"/>
              <a:t>24</a:t>
            </a:r>
            <a:r>
              <a:rPr lang="hr-HR" dirty="0"/>
              <a:t> sastavnice sveučilišta, </a:t>
            </a:r>
            <a:r>
              <a:rPr lang="hr-HR" b="1" dirty="0"/>
              <a:t>7</a:t>
            </a:r>
            <a:r>
              <a:rPr lang="hr-HR" dirty="0"/>
              <a:t> veleučilišta i </a:t>
            </a:r>
            <a:r>
              <a:rPr lang="hr-HR" b="1" dirty="0"/>
              <a:t>11</a:t>
            </a:r>
            <a:r>
              <a:rPr lang="hr-HR" dirty="0"/>
              <a:t> visokih škola</a:t>
            </a:r>
            <a:r>
              <a:rPr lang="hr-HR" dirty="0" smtClean="0"/>
              <a:t>.</a:t>
            </a:r>
          </a:p>
          <a:p>
            <a:r>
              <a:rPr lang="hr-HR" dirty="0"/>
              <a:t>Na anketni upitnik odgovorilo je ukupno </a:t>
            </a:r>
            <a:r>
              <a:rPr lang="hr-HR" b="1" dirty="0"/>
              <a:t>67 predstavnika</a:t>
            </a:r>
            <a:r>
              <a:rPr lang="hr-HR" dirty="0"/>
              <a:t> visokih učilišta, od čega </a:t>
            </a:r>
            <a:r>
              <a:rPr lang="hr-HR" b="1" dirty="0"/>
              <a:t>45 čelnika ili članova uprava</a:t>
            </a:r>
            <a:r>
              <a:rPr lang="hr-HR" dirty="0"/>
              <a:t> visokih učilišta (kod pojedinih institucija i više od jednog člana uprave) i </a:t>
            </a:r>
            <a:r>
              <a:rPr lang="hr-HR" b="1" dirty="0"/>
              <a:t>22 karijerna savjetnika</a:t>
            </a:r>
            <a:r>
              <a:rPr lang="hr-HR" dirty="0"/>
              <a:t> (jedan do dva savjetnika po visokom učilištu</a:t>
            </a:r>
            <a:r>
              <a:rPr lang="hr-HR" dirty="0" smtClean="0"/>
              <a:t>).</a:t>
            </a:r>
          </a:p>
          <a:p>
            <a:r>
              <a:rPr lang="hr-HR" dirty="0"/>
              <a:t>Iz podataka prikupljenih anketnim istraživanjem u 2016. i 2017. godini vidljivo je da u cjelokupnom sustavu visokog obrazovanja ukupno radi oko </a:t>
            </a:r>
            <a:r>
              <a:rPr lang="hr-HR" b="1" dirty="0"/>
              <a:t>50 karijernih savjetnika</a:t>
            </a:r>
            <a:r>
              <a:rPr lang="hr-HR" dirty="0"/>
              <a:t>. Interna baza karijernih savjetnika dostupna je u AZVO-u. 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7809882" cy="563562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3</a:t>
            </a:r>
            <a:r>
              <a:rPr lang="hr-HR" dirty="0"/>
              <a:t>. Što kažu karijerni savjetnici i predstavnici uprava visokih učilišta?</a:t>
            </a:r>
            <a:br>
              <a:rPr lang="hr-HR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3712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38518"/>
            <a:ext cx="9144000" cy="511315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000" b="1" u="sng" dirty="0">
                <a:solidFill>
                  <a:schemeClr val="tx1"/>
                </a:solidFill>
              </a:rPr>
              <a:t>Karijerni centri i sustav osiguranja </a:t>
            </a:r>
            <a:r>
              <a:rPr lang="hr-HR" sz="2000" b="1" u="sng" dirty="0" smtClean="0">
                <a:solidFill>
                  <a:schemeClr val="tx1"/>
                </a:solidFill>
              </a:rPr>
              <a:t>kvalitete </a:t>
            </a:r>
            <a:r>
              <a:rPr lang="hr-HR" sz="2000" dirty="0" smtClean="0">
                <a:solidFill>
                  <a:schemeClr val="tx1"/>
                </a:solidFill>
              </a:rPr>
              <a:t>u okviru </a:t>
            </a:r>
          </a:p>
          <a:p>
            <a:pPr marL="0" indent="0">
              <a:buNone/>
            </a:pPr>
            <a:r>
              <a:rPr lang="hr-HR" sz="2000" i="1" dirty="0" smtClean="0">
                <a:solidFill>
                  <a:schemeClr val="tx1"/>
                </a:solidFill>
              </a:rPr>
              <a:t>Standarda </a:t>
            </a:r>
            <a:r>
              <a:rPr lang="hr-HR" sz="2000" i="1" dirty="0">
                <a:solidFill>
                  <a:schemeClr val="tx1"/>
                </a:solidFill>
              </a:rPr>
              <a:t>i smjernice za osiguravanje kvalitete na Europskom prostoru visokog obrazovanja </a:t>
            </a:r>
            <a:r>
              <a:rPr lang="hr-HR" sz="2000" dirty="0">
                <a:solidFill>
                  <a:schemeClr val="tx1"/>
                </a:solidFill>
              </a:rPr>
              <a:t>(ESG</a:t>
            </a:r>
            <a:r>
              <a:rPr lang="hr-HR" sz="20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2.   </a:t>
            </a:r>
            <a:r>
              <a:rPr lang="hr-HR" sz="2000" b="1" u="sng" dirty="0" smtClean="0">
                <a:solidFill>
                  <a:schemeClr val="tx1"/>
                </a:solidFill>
              </a:rPr>
              <a:t>Što kažu studenti?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Prikaz rezultata </a:t>
            </a:r>
            <a:r>
              <a:rPr lang="hr-HR" sz="2000" dirty="0">
                <a:solidFill>
                  <a:schemeClr val="tx1"/>
                </a:solidFill>
              </a:rPr>
              <a:t>odabranih poglavlja </a:t>
            </a:r>
            <a:r>
              <a:rPr lang="hr-HR" sz="2000" i="1" dirty="0">
                <a:solidFill>
                  <a:schemeClr val="tx1"/>
                </a:solidFill>
              </a:rPr>
              <a:t>Istraživanja nekih aspekata studentskog iskustva u generaciji studenata </a:t>
            </a:r>
            <a:r>
              <a:rPr lang="hr-HR" sz="2000" i="1" dirty="0" smtClean="0">
                <a:solidFill>
                  <a:schemeClr val="tx1"/>
                </a:solidFill>
              </a:rPr>
              <a:t>upisanih </a:t>
            </a:r>
            <a:r>
              <a:rPr lang="hr-HR" sz="2000" i="1" dirty="0">
                <a:solidFill>
                  <a:schemeClr val="tx1"/>
                </a:solidFill>
              </a:rPr>
              <a:t>ak. god. 2012/2013 na preddiplomske, diplomske i integrirane studijske </a:t>
            </a:r>
            <a:r>
              <a:rPr lang="hr-HR" sz="2000" i="1" dirty="0" smtClean="0">
                <a:solidFill>
                  <a:schemeClr val="tx1"/>
                </a:solidFill>
              </a:rPr>
              <a:t>programe</a:t>
            </a:r>
            <a:r>
              <a:rPr lang="hr-HR" sz="2000" dirty="0" smtClean="0">
                <a:solidFill>
                  <a:schemeClr val="tx1"/>
                </a:solidFill>
              </a:rPr>
              <a:t> koji se odnose na djelatnost profesionalnog usmjeravanja</a:t>
            </a:r>
          </a:p>
          <a:p>
            <a:pPr marL="0" indent="0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3.</a:t>
            </a:r>
            <a:r>
              <a:rPr lang="hr-HR" sz="2000" dirty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  </a:t>
            </a:r>
            <a:r>
              <a:rPr lang="hr-HR" sz="2000" b="1" u="sng" dirty="0" smtClean="0">
                <a:solidFill>
                  <a:schemeClr val="tx1"/>
                </a:solidFill>
              </a:rPr>
              <a:t>Što kažu karijerni savjetnici i predstavnici uprava visokih učilišta?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Prikaz </a:t>
            </a:r>
            <a:r>
              <a:rPr lang="hr-HR" sz="2000" dirty="0">
                <a:solidFill>
                  <a:schemeClr val="tx1"/>
                </a:solidFill>
              </a:rPr>
              <a:t>rezultata ankete </a:t>
            </a:r>
            <a:r>
              <a:rPr lang="hr-HR" sz="2000" i="1" dirty="0">
                <a:solidFill>
                  <a:schemeClr val="tx1"/>
                </a:solidFill>
              </a:rPr>
              <a:t>Osnutak i izazovi službi za profesionalno </a:t>
            </a:r>
            <a:r>
              <a:rPr lang="hr-HR" sz="2000" i="1" dirty="0" smtClean="0">
                <a:solidFill>
                  <a:schemeClr val="tx1"/>
                </a:solidFill>
              </a:rPr>
              <a:t>usmjeravanje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na visokim učilištima </a:t>
            </a:r>
            <a:r>
              <a:rPr lang="hr-HR" sz="2000" dirty="0" smtClean="0">
                <a:solidFill>
                  <a:schemeClr val="tx1"/>
                </a:solidFill>
              </a:rPr>
              <a:t>iz svibnja 2016.</a:t>
            </a:r>
            <a:endParaRPr lang="hr-HR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hr-HR" dirty="0" smtClean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Sadržaj: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765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5" y="1004017"/>
            <a:ext cx="8779859" cy="838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800" dirty="0" smtClean="0"/>
              <a:t>Od ukupno 50 VU-a koja su popunila upitnik -  </a:t>
            </a:r>
            <a:r>
              <a:rPr lang="hr-HR" sz="1800" b="1" dirty="0"/>
              <a:t>27 </a:t>
            </a:r>
            <a:r>
              <a:rPr lang="hr-HR" sz="1800" dirty="0"/>
              <a:t>visokih učilišta (</a:t>
            </a:r>
            <a:r>
              <a:rPr lang="hr-HR" sz="1800" b="1" dirty="0"/>
              <a:t>6</a:t>
            </a:r>
            <a:r>
              <a:rPr lang="hr-HR" sz="1800" dirty="0"/>
              <a:t> sveučilišta, </a:t>
            </a:r>
            <a:r>
              <a:rPr lang="hr-HR" sz="1800" b="1" dirty="0"/>
              <a:t>11</a:t>
            </a:r>
            <a:r>
              <a:rPr lang="hr-HR" sz="1800" dirty="0"/>
              <a:t> sastavnica sveučilišta, </a:t>
            </a:r>
            <a:r>
              <a:rPr lang="hr-HR" sz="1800" b="1" dirty="0"/>
              <a:t>2</a:t>
            </a:r>
            <a:r>
              <a:rPr lang="hr-HR" sz="1800" dirty="0"/>
              <a:t> veleučilišta, </a:t>
            </a:r>
            <a:r>
              <a:rPr lang="hr-HR" sz="1800" b="1" dirty="0"/>
              <a:t>8</a:t>
            </a:r>
            <a:r>
              <a:rPr lang="hr-HR" sz="1800" dirty="0"/>
              <a:t> visokih škola) </a:t>
            </a:r>
            <a:r>
              <a:rPr lang="hr-HR" sz="1800" b="1" dirty="0" smtClean="0"/>
              <a:t>ima ustrojenu službu </a:t>
            </a:r>
            <a:r>
              <a:rPr lang="hr-HR" sz="1800" dirty="0" smtClean="0"/>
              <a:t>za karijerno usmjeravanje studenata</a:t>
            </a:r>
            <a:endParaRPr lang="hr-HR" dirty="0"/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7" y="327819"/>
            <a:ext cx="7781307" cy="563562"/>
          </a:xfrm>
        </p:spPr>
        <p:txBody>
          <a:bodyPr>
            <a:normAutofit fontScale="90000"/>
          </a:bodyPr>
          <a:lstStyle/>
          <a:p>
            <a:r>
              <a:rPr lang="hr-HR" sz="2800" b="1" dirty="0" smtClean="0"/>
              <a:t>POGLED ČELNIKA ILI ČLANOVA UPRAVA VU-a</a:t>
            </a:r>
            <a:endParaRPr lang="hr-HR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577538"/>
              </p:ext>
            </p:extLst>
          </p:nvPr>
        </p:nvGraphicFramePr>
        <p:xfrm>
          <a:off x="1" y="1953348"/>
          <a:ext cx="9144000" cy="4837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09343"/>
                <a:gridCol w="1534657"/>
              </a:tblGrid>
              <a:tr h="4839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effectLst/>
                        </a:rPr>
                        <a:t>Razlozi osnutka karijernog centra</a:t>
                      </a:r>
                      <a:endParaRPr lang="hr-HR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</a:rPr>
                        <a:t>Frekvencija odgovora</a:t>
                      </a:r>
                      <a:endParaRPr lang="hr-H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32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a) Omogućiti kandidatima </a:t>
                      </a:r>
                      <a:r>
                        <a:rPr lang="hr-HR" sz="1600" b="1" u="none" dirty="0">
                          <a:solidFill>
                            <a:schemeClr val="tx1"/>
                          </a:solidFill>
                          <a:effectLst/>
                        </a:rPr>
                        <a:t>bolje razumijevanje vlastitih kompetencija, interesa, vrijednosti, snaga i osobnih karakteristika</a:t>
                      </a:r>
                      <a:r>
                        <a:rPr lang="hr-HR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1600" b="0" dirty="0">
                          <a:effectLst/>
                        </a:rPr>
                        <a:t>s ciljem donošenja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kvalitetnijih odluka o izboru </a:t>
                      </a:r>
                      <a:r>
                        <a:rPr lang="hr-HR" sz="1600" b="0" dirty="0">
                          <a:effectLst/>
                        </a:rPr>
                        <a:t>studija te upisa odgovarajućih studenata.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12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39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c) Pružanje mogućnosti studentima da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ostvare suradnju s poslodavcima </a:t>
                      </a:r>
                      <a:r>
                        <a:rPr lang="hr-HR" sz="1600" b="0" dirty="0">
                          <a:effectLst/>
                        </a:rPr>
                        <a:t>i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steknu vještine tražene na tržištu rada</a:t>
                      </a:r>
                      <a:r>
                        <a:rPr lang="hr-HR" sz="1600" b="0" dirty="0">
                          <a:effectLst/>
                        </a:rPr>
                        <a:t> kako bismo povećali stopu </a:t>
                      </a:r>
                      <a:r>
                        <a:rPr lang="hr-HR" sz="1600" b="0" dirty="0" err="1">
                          <a:effectLst/>
                        </a:rPr>
                        <a:t>zapošljivosti</a:t>
                      </a:r>
                      <a:r>
                        <a:rPr lang="hr-HR" sz="1600" b="0" dirty="0">
                          <a:effectLst/>
                        </a:rPr>
                        <a:t> naših studenata.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11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4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e)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Poboljšanje studentskog iskustva </a:t>
                      </a:r>
                      <a:r>
                        <a:rPr lang="hr-HR" sz="1600" b="0" dirty="0">
                          <a:effectLst/>
                        </a:rPr>
                        <a:t>naših studenata i </a:t>
                      </a:r>
                      <a:r>
                        <a:rPr lang="hr-HR" sz="1600" b="0" dirty="0" err="1">
                          <a:effectLst/>
                        </a:rPr>
                        <a:t>alumnija</a:t>
                      </a:r>
                      <a:r>
                        <a:rPr lang="hr-HR" sz="1600" b="0" dirty="0">
                          <a:effectLst/>
                        </a:rPr>
                        <a:t>.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11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39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d) Korištenje karijernog centra kao jednog od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kanala informiranja o potrebama poslodavaca</a:t>
                      </a:r>
                      <a:r>
                        <a:rPr lang="hr-HR" sz="1600" b="0" dirty="0">
                          <a:effectLst/>
                        </a:rPr>
                        <a:t> kako bismo osigurali da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ishodi učenja </a:t>
                      </a:r>
                      <a:r>
                        <a:rPr lang="hr-HR" sz="1600" b="0" dirty="0">
                          <a:effectLst/>
                        </a:rPr>
                        <a:t>studijskih programa budu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relevantni</a:t>
                      </a:r>
                      <a:r>
                        <a:rPr lang="hr-HR" sz="1600" b="0" dirty="0">
                          <a:effectLst/>
                        </a:rPr>
                        <a:t> za tržište rada.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10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4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f) Povećanje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zadovoljstva poslodavaca kompetencijama </a:t>
                      </a:r>
                      <a:r>
                        <a:rPr lang="hr-HR" sz="1600" b="1" dirty="0" err="1">
                          <a:solidFill>
                            <a:schemeClr val="tx1"/>
                          </a:solidFill>
                          <a:effectLst/>
                        </a:rPr>
                        <a:t>almunija</a:t>
                      </a:r>
                      <a:r>
                        <a:rPr lang="hr-HR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r-HR" sz="1600" b="0" dirty="0">
                          <a:effectLst/>
                        </a:rPr>
                        <a:t>s našeg visokog učilišta.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7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39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b) </a:t>
                      </a: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Smanjenje stope odustajanja od studija </a:t>
                      </a:r>
                      <a:r>
                        <a:rPr lang="hr-HR" sz="1600" b="0" dirty="0">
                          <a:effectLst/>
                        </a:rPr>
                        <a:t>kroz pružanje podrške studentima u boljem definiranju obrazovnih ciljeva i razvoju vještina planiranja karijere.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6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8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0" dirty="0">
                          <a:effectLst/>
                        </a:rPr>
                        <a:t>Nešto drugo</a:t>
                      </a:r>
                      <a:endParaRPr lang="hr-H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0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724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504605"/>
              </p:ext>
            </p:extLst>
          </p:nvPr>
        </p:nvGraphicFramePr>
        <p:xfrm>
          <a:off x="0" y="1064524"/>
          <a:ext cx="9144000" cy="51651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39845"/>
                <a:gridCol w="1704155"/>
              </a:tblGrid>
              <a:tr h="620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dirty="0">
                          <a:effectLst/>
                        </a:rPr>
                        <a:t>Poteškoće pri osnivanju centra karijera na VU</a:t>
                      </a:r>
                      <a:endParaRPr lang="hr-HR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</a:rPr>
                        <a:t>Frekvencija odgovora</a:t>
                      </a:r>
                      <a:endParaRPr lang="hr-H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a)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Financijske prepreke </a:t>
                      </a:r>
                      <a:r>
                        <a:rPr lang="hr-HR" sz="1800" b="0" dirty="0">
                          <a:effectLst/>
                        </a:rPr>
                        <a:t>(npr. zapošljavanje stručnjaka u centru karijera, pružanje edukacija zaposlenicima centra karijera itd.)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>
                          <a:effectLst/>
                        </a:rPr>
                        <a:t>10</a:t>
                      </a:r>
                      <a:endParaRPr lang="hr-HR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2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d)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Motiviranje nastavnika </a:t>
                      </a:r>
                      <a:r>
                        <a:rPr lang="hr-HR" sz="1800" b="0" dirty="0">
                          <a:effectLst/>
                        </a:rPr>
                        <a:t>za uključivanje u rad karijernog centra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>
                          <a:effectLst/>
                        </a:rPr>
                        <a:t>7</a:t>
                      </a:r>
                      <a:endParaRPr lang="hr-HR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b) Nedostatne informacije o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učinkovitim modelima poslovanja </a:t>
                      </a:r>
                      <a:r>
                        <a:rPr lang="hr-HR" sz="1800" b="0" dirty="0">
                          <a:effectLst/>
                        </a:rPr>
                        <a:t>karijernih centara na visokim učilištima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>
                          <a:effectLst/>
                        </a:rPr>
                        <a:t>6</a:t>
                      </a:r>
                      <a:endParaRPr lang="hr-HR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c)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Teškoće pri pronalasku stručnjaka </a:t>
                      </a:r>
                      <a:r>
                        <a:rPr lang="hr-HR" sz="1800" b="0" dirty="0">
                          <a:effectLst/>
                        </a:rPr>
                        <a:t>s odgovarajućim kompetencijama karijernog savjetnika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>
                          <a:effectLst/>
                        </a:rPr>
                        <a:t>6</a:t>
                      </a:r>
                      <a:endParaRPr lang="hr-HR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71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e)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Dodatni angažman nastavnika </a:t>
                      </a:r>
                      <a:r>
                        <a:rPr lang="hr-HR" sz="1800" b="0" dirty="0">
                          <a:effectLst/>
                        </a:rPr>
                        <a:t>koji suradnja s karijernim centrom iziskuje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>
                          <a:effectLst/>
                        </a:rPr>
                        <a:t>6</a:t>
                      </a:r>
                      <a:endParaRPr lang="hr-HR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g) Potreba za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dodatnim informiranjem studenata o svrsi rada i korisnosti </a:t>
                      </a:r>
                      <a:r>
                        <a:rPr lang="hr-HR" sz="1800" b="0" dirty="0">
                          <a:effectLst/>
                        </a:rPr>
                        <a:t>karijernih centra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6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f) Potreba za </a:t>
                      </a:r>
                      <a:r>
                        <a:rPr lang="hr-HR" sz="1800" b="1" dirty="0">
                          <a:solidFill>
                            <a:schemeClr val="tx1"/>
                          </a:solidFill>
                          <a:effectLst/>
                        </a:rPr>
                        <a:t>dodatnim informiranjem/edukacijom nastavnika</a:t>
                      </a:r>
                      <a:r>
                        <a:rPr lang="hr-HR" sz="1800" b="1" dirty="0">
                          <a:effectLst/>
                        </a:rPr>
                        <a:t> </a:t>
                      </a:r>
                      <a:r>
                        <a:rPr lang="hr-HR" sz="1800" b="0" dirty="0">
                          <a:effectLst/>
                        </a:rPr>
                        <a:t>iz područja djelovanja karijernog centra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4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71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Nešto drugo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</a:rPr>
                        <a:t>0</a:t>
                      </a:r>
                      <a:endParaRPr lang="hr-H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1612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50878"/>
            <a:ext cx="9143999" cy="513155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r-HR" sz="2000" b="1" dirty="0" smtClean="0">
                <a:latin typeface="+mn-lt"/>
              </a:rPr>
              <a:t>FINANCIJSKI MODELI</a:t>
            </a:r>
          </a:p>
          <a:p>
            <a:pPr lvl="0"/>
            <a:r>
              <a:rPr lang="hr-HR" sz="2000" dirty="0" smtClean="0">
                <a:latin typeface="+mn-lt"/>
              </a:rPr>
              <a:t>Izdvajanje </a:t>
            </a:r>
            <a:r>
              <a:rPr lang="hr-HR" sz="2000" b="1" dirty="0">
                <a:latin typeface="+mn-lt"/>
              </a:rPr>
              <a:t>sredstava MZO-a </a:t>
            </a:r>
            <a:r>
              <a:rPr lang="hr-HR" sz="2000" dirty="0">
                <a:latin typeface="+mn-lt"/>
              </a:rPr>
              <a:t>u smislu financijske podrške za angažiranje stručnjaka u centru karijera  i/ili edukaciju nastavnika zaposlenih na visokom učilištu kao i mogućnost financijskog honoriranja dodatnog opterećenja nastavnika</a:t>
            </a:r>
          </a:p>
          <a:p>
            <a:pPr lvl="0"/>
            <a:r>
              <a:rPr lang="hr-HR" sz="2000" dirty="0">
                <a:latin typeface="+mn-lt"/>
              </a:rPr>
              <a:t>Planiranje financijskih </a:t>
            </a:r>
            <a:r>
              <a:rPr lang="hr-HR" sz="2000" b="1" dirty="0">
                <a:latin typeface="+mn-lt"/>
              </a:rPr>
              <a:t>sredstava</a:t>
            </a:r>
            <a:r>
              <a:rPr lang="hr-HR" sz="2000" dirty="0">
                <a:latin typeface="+mn-lt"/>
              </a:rPr>
              <a:t> u okviru financijskog plana </a:t>
            </a:r>
            <a:r>
              <a:rPr lang="hr-HR" sz="2000" b="1" dirty="0">
                <a:latin typeface="+mn-lt"/>
              </a:rPr>
              <a:t>samog visokog učilišta </a:t>
            </a:r>
            <a:r>
              <a:rPr lang="hr-HR" sz="2000" dirty="0">
                <a:latin typeface="+mn-lt"/>
              </a:rPr>
              <a:t>za novčano valoriziranje rada nastavnika u karijernom centru i zapošljavanje stručnjaka u centru karijera i njihovo sustavno usavršavanje</a:t>
            </a:r>
          </a:p>
          <a:p>
            <a:pPr lvl="0"/>
            <a:r>
              <a:rPr lang="hr-HR" sz="2000" dirty="0" smtClean="0">
                <a:latin typeface="+mn-lt"/>
              </a:rPr>
              <a:t>Prijavljivanjem </a:t>
            </a:r>
            <a:r>
              <a:rPr lang="hr-HR" sz="2000" dirty="0">
                <a:latin typeface="+mn-lt"/>
              </a:rPr>
              <a:t>na različite </a:t>
            </a:r>
            <a:r>
              <a:rPr lang="hr-HR" sz="2000" b="1" dirty="0">
                <a:latin typeface="+mn-lt"/>
              </a:rPr>
              <a:t>projektne linije financiranja</a:t>
            </a:r>
            <a:r>
              <a:rPr lang="hr-HR" sz="2000" dirty="0">
                <a:latin typeface="+mn-lt"/>
              </a:rPr>
              <a:t>. </a:t>
            </a:r>
          </a:p>
          <a:p>
            <a:pPr lvl="0"/>
            <a:r>
              <a:rPr lang="hr-HR" sz="2000" dirty="0">
                <a:latin typeface="+mn-lt"/>
              </a:rPr>
              <a:t>Prikupljanjem </a:t>
            </a:r>
            <a:r>
              <a:rPr lang="hr-HR" sz="2000" b="1" dirty="0">
                <a:latin typeface="+mn-lt"/>
              </a:rPr>
              <a:t>donacija poslodavaca </a:t>
            </a:r>
            <a:r>
              <a:rPr lang="hr-HR" sz="2000" dirty="0">
                <a:latin typeface="+mn-lt"/>
              </a:rPr>
              <a:t>s kojima Centar surađuje</a:t>
            </a:r>
            <a:r>
              <a:rPr lang="hr-HR" sz="2000" dirty="0" smtClean="0">
                <a:latin typeface="+mn-lt"/>
              </a:rPr>
              <a:t>.</a:t>
            </a:r>
          </a:p>
          <a:p>
            <a:pPr marL="0" lvl="0" indent="0">
              <a:buNone/>
            </a:pPr>
            <a:endParaRPr lang="hr-HR" sz="2000" dirty="0">
              <a:latin typeface="+mn-lt"/>
            </a:endParaRPr>
          </a:p>
          <a:p>
            <a:pPr marL="0" lvl="0" indent="0">
              <a:buNone/>
            </a:pPr>
            <a:r>
              <a:rPr lang="hr-HR" sz="2000" b="1" dirty="0" smtClean="0">
                <a:latin typeface="+mn-lt"/>
              </a:rPr>
              <a:t>SISTEMSKI MODELI</a:t>
            </a:r>
          </a:p>
          <a:p>
            <a:pPr lvl="0"/>
            <a:r>
              <a:rPr lang="hr-HR" sz="2000" b="1" dirty="0" smtClean="0">
                <a:latin typeface="+mn-lt"/>
              </a:rPr>
              <a:t>Osnivanjem </a:t>
            </a:r>
            <a:r>
              <a:rPr lang="hr-HR" sz="2000" b="1" dirty="0">
                <a:latin typeface="+mn-lt"/>
              </a:rPr>
              <a:t>centra na razini sveučilišta </a:t>
            </a:r>
            <a:r>
              <a:rPr lang="hr-HR" sz="2000" dirty="0">
                <a:latin typeface="+mn-lt"/>
              </a:rPr>
              <a:t>što osigurava potporu i jačanje funkcija centra na razini sastavnice te istovremeno širenje usluga karijernog usmjeravanja na svim sastavnicama sveučilišta</a:t>
            </a:r>
            <a:r>
              <a:rPr lang="hr-HR" sz="2000" dirty="0" smtClean="0">
                <a:latin typeface="+mn-lt"/>
              </a:rPr>
              <a:t>.</a:t>
            </a:r>
          </a:p>
          <a:p>
            <a:pPr lvl="0"/>
            <a:endParaRPr lang="hr-HR" sz="2000" dirty="0"/>
          </a:p>
          <a:p>
            <a:pPr marL="0" lvl="0" indent="0">
              <a:buNone/>
            </a:pPr>
            <a:endParaRPr lang="hr-HR" sz="2000" dirty="0"/>
          </a:p>
          <a:p>
            <a:pPr marL="0" indent="0">
              <a:buNone/>
            </a:pPr>
            <a:endParaRPr lang="hr-HR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7" y="327819"/>
            <a:ext cx="7590807" cy="563562"/>
          </a:xfrm>
        </p:spPr>
        <p:txBody>
          <a:bodyPr>
            <a:normAutofit/>
          </a:bodyPr>
          <a:lstStyle/>
          <a:p>
            <a:r>
              <a:rPr lang="hr-HR" sz="2800" b="1" dirty="0" smtClean="0"/>
              <a:t>Kako osigurati </a:t>
            </a:r>
            <a:r>
              <a:rPr lang="hr-HR" sz="2800" b="1" dirty="0"/>
              <a:t>održivost karijernog </a:t>
            </a:r>
            <a:r>
              <a:rPr lang="hr-HR" sz="2800" b="1" dirty="0" smtClean="0"/>
              <a:t>centra?</a:t>
            </a:r>
            <a:endParaRPr lang="hr-HR" sz="2800" b="1" dirty="0"/>
          </a:p>
        </p:txBody>
      </p:sp>
    </p:spTree>
    <p:extLst>
      <p:ext uri="{BB962C8B-B14F-4D97-AF65-F5344CB8AC3E}">
        <p14:creationId xmlns:p14="http://schemas.microsoft.com/office/powerpoint/2010/main" val="2094472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069" y="1064525"/>
            <a:ext cx="8830101" cy="5145205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hr-HR" sz="4400" b="1" dirty="0">
                <a:latin typeface="+mn-lt"/>
              </a:rPr>
              <a:t>JAČANJE KVALITETE USLUGA </a:t>
            </a:r>
            <a:r>
              <a:rPr lang="hr-HR" sz="2400" dirty="0"/>
              <a:t>(relevantnost, inovativnost, sustavno praćenje)</a:t>
            </a:r>
          </a:p>
          <a:p>
            <a:r>
              <a:rPr lang="hr-HR" sz="3400" dirty="0">
                <a:latin typeface="+mn-lt"/>
              </a:rPr>
              <a:t>Kontinuiranim </a:t>
            </a:r>
            <a:r>
              <a:rPr lang="hr-HR" sz="3400" b="1" dirty="0">
                <a:latin typeface="+mn-lt"/>
              </a:rPr>
              <a:t>razvijanjem usluga </a:t>
            </a:r>
            <a:r>
              <a:rPr lang="hr-HR" sz="3400" dirty="0">
                <a:latin typeface="+mn-lt"/>
              </a:rPr>
              <a:t>koje centar nudi.</a:t>
            </a:r>
          </a:p>
          <a:p>
            <a:pPr lvl="0"/>
            <a:r>
              <a:rPr lang="hr-HR" sz="3400" dirty="0">
                <a:latin typeface="+mn-lt"/>
              </a:rPr>
              <a:t>Izradom izvještaja, evidencijom i </a:t>
            </a:r>
            <a:r>
              <a:rPr lang="hr-HR" sz="3400" b="1" dirty="0">
                <a:latin typeface="+mn-lt"/>
              </a:rPr>
              <a:t>praćenjem uspješno realiziranih ciljeva</a:t>
            </a:r>
            <a:r>
              <a:rPr lang="hr-HR" sz="3400" dirty="0">
                <a:latin typeface="+mn-lt"/>
              </a:rPr>
              <a:t>.</a:t>
            </a:r>
          </a:p>
          <a:p>
            <a:pPr lvl="0"/>
            <a:r>
              <a:rPr lang="hr-HR" sz="3400" b="1" dirty="0">
                <a:latin typeface="+mn-lt"/>
              </a:rPr>
              <a:t>Prikupljanjem povratnih informacija </a:t>
            </a:r>
            <a:r>
              <a:rPr lang="hr-HR" sz="3400" dirty="0">
                <a:latin typeface="+mn-lt"/>
              </a:rPr>
              <a:t>studenata, </a:t>
            </a:r>
            <a:r>
              <a:rPr lang="hr-HR" sz="3400" dirty="0" err="1">
                <a:latin typeface="+mn-lt"/>
              </a:rPr>
              <a:t>alumnija</a:t>
            </a:r>
            <a:r>
              <a:rPr lang="hr-HR" sz="3400" dirty="0">
                <a:latin typeface="+mn-lt"/>
              </a:rPr>
              <a:t>, zaposlenika centra, poslodavaca, profesora i svih drugih suradnika.</a:t>
            </a:r>
          </a:p>
          <a:p>
            <a:pPr lvl="0"/>
            <a:r>
              <a:rPr lang="hr-HR" sz="3400" dirty="0">
                <a:latin typeface="+mn-lt"/>
              </a:rPr>
              <a:t>Pružanjem </a:t>
            </a:r>
            <a:r>
              <a:rPr lang="hr-HR" sz="3400" b="1" dirty="0">
                <a:latin typeface="+mn-lt"/>
              </a:rPr>
              <a:t>edukacija zaposlenicima</a:t>
            </a:r>
            <a:r>
              <a:rPr lang="hr-HR" sz="3400" dirty="0">
                <a:latin typeface="+mn-lt"/>
              </a:rPr>
              <a:t>. </a:t>
            </a:r>
          </a:p>
          <a:p>
            <a:pPr lvl="0"/>
            <a:r>
              <a:rPr lang="hr-HR" sz="3400" dirty="0">
                <a:latin typeface="+mn-lt"/>
              </a:rPr>
              <a:t>Uspješnim radom i </a:t>
            </a:r>
            <a:r>
              <a:rPr lang="hr-HR" sz="3400" b="1" dirty="0">
                <a:latin typeface="+mn-lt"/>
              </a:rPr>
              <a:t>suradnjom sa studentima</a:t>
            </a:r>
            <a:r>
              <a:rPr lang="hr-HR" sz="3400" dirty="0">
                <a:latin typeface="+mn-lt"/>
              </a:rPr>
              <a:t>, </a:t>
            </a:r>
            <a:r>
              <a:rPr lang="hr-HR" sz="3400" dirty="0" smtClean="0">
                <a:latin typeface="+mn-lt"/>
              </a:rPr>
              <a:t>angažiranjem </a:t>
            </a:r>
            <a:r>
              <a:rPr lang="pl-PL" sz="3400" b="1" dirty="0">
                <a:latin typeface="+mn-lt"/>
              </a:rPr>
              <a:t>stručnjaka iz gospodarstva</a:t>
            </a:r>
            <a:r>
              <a:rPr lang="pl-PL" sz="3400" dirty="0">
                <a:latin typeface="+mn-lt"/>
              </a:rPr>
              <a:t> i </a:t>
            </a:r>
            <a:r>
              <a:rPr lang="pl-PL" sz="3400" b="1" dirty="0">
                <a:latin typeface="+mn-lt"/>
              </a:rPr>
              <a:t>alumnija</a:t>
            </a:r>
            <a:r>
              <a:rPr lang="hr-HR" sz="3400" dirty="0">
                <a:latin typeface="+mn-lt"/>
              </a:rPr>
              <a:t>.</a:t>
            </a:r>
          </a:p>
          <a:p>
            <a:pPr lvl="0"/>
            <a:r>
              <a:rPr lang="hr-HR" sz="3400" dirty="0">
                <a:latin typeface="+mn-lt"/>
              </a:rPr>
              <a:t>Kroz nastavak kontinuiranog davanja </a:t>
            </a:r>
            <a:r>
              <a:rPr lang="hr-HR" sz="3400" b="1" dirty="0">
                <a:latin typeface="+mn-lt"/>
              </a:rPr>
              <a:t>podrške studentima </a:t>
            </a:r>
            <a:r>
              <a:rPr lang="hr-HR" sz="3400" dirty="0">
                <a:latin typeface="+mn-lt"/>
              </a:rPr>
              <a:t>u razvoju znanja i vještina koje su važne u profesionalnom razvoju i pri zapošljavanju, kao i </a:t>
            </a:r>
            <a:r>
              <a:rPr lang="hr-HR" sz="3400" b="1" dirty="0">
                <a:latin typeface="+mn-lt"/>
              </a:rPr>
              <a:t>pružanja informacija </a:t>
            </a:r>
            <a:r>
              <a:rPr lang="hr-HR" sz="3400" dirty="0">
                <a:latin typeface="+mn-lt"/>
              </a:rPr>
              <a:t>o ponudama poslova, praksi, seminara i usavršavanja u zemlji i inozemstvu</a:t>
            </a:r>
          </a:p>
          <a:p>
            <a:r>
              <a:rPr lang="hr-HR" sz="3400" dirty="0">
                <a:latin typeface="+mn-lt"/>
              </a:rPr>
              <a:t>Osnivanjem </a:t>
            </a:r>
            <a:r>
              <a:rPr lang="hr-HR" sz="3400" b="1" dirty="0">
                <a:latin typeface="+mn-lt"/>
              </a:rPr>
              <a:t>poduzetničkih inkubatora </a:t>
            </a:r>
            <a:r>
              <a:rPr lang="hr-HR" sz="3400" dirty="0">
                <a:latin typeface="+mn-lt"/>
              </a:rPr>
              <a:t>s komercijalnim karakterom koji imaju ulogu i profesionalnog usmjeravanja studenata i zaposlenika</a:t>
            </a:r>
            <a:r>
              <a:rPr lang="hr-HR" sz="2400" dirty="0"/>
              <a:t>.</a:t>
            </a:r>
          </a:p>
          <a:p>
            <a:pPr marL="0" lvl="0" indent="0">
              <a:buNone/>
            </a:pPr>
            <a:endParaRPr lang="hr-HR" sz="2400" dirty="0"/>
          </a:p>
          <a:p>
            <a:pPr marL="0" lvl="0" indent="0">
              <a:buNone/>
            </a:pPr>
            <a:r>
              <a:rPr lang="hr-HR" sz="4400" b="1" dirty="0">
                <a:latin typeface="+mn-lt"/>
              </a:rPr>
              <a:t>PROMOTIVNE AKTIVNOSTI</a:t>
            </a:r>
          </a:p>
          <a:p>
            <a:pPr lvl="0"/>
            <a:r>
              <a:rPr lang="hr-HR" sz="3500" dirty="0">
                <a:latin typeface="+mn-lt"/>
              </a:rPr>
              <a:t>Jačanjem svrsishodnosti centra provedbom </a:t>
            </a:r>
            <a:r>
              <a:rPr lang="hr-HR" sz="3500" b="1" dirty="0">
                <a:latin typeface="+mn-lt"/>
              </a:rPr>
              <a:t>motivacijskih i promocijskih aktivnosti među studentima </a:t>
            </a:r>
            <a:r>
              <a:rPr lang="hr-HR" sz="3500" dirty="0">
                <a:latin typeface="+mn-lt"/>
              </a:rPr>
              <a:t>od kojih i kreće potreba za postojanjem takvog centra.</a:t>
            </a:r>
          </a:p>
          <a:p>
            <a:r>
              <a:rPr lang="hr-HR" sz="3500" dirty="0">
                <a:latin typeface="+mn-lt"/>
              </a:rPr>
              <a:t>Povećavanje </a:t>
            </a:r>
            <a:r>
              <a:rPr lang="hr-HR" sz="3500" b="1" dirty="0">
                <a:latin typeface="+mn-lt"/>
              </a:rPr>
              <a:t>vidljivosti rada karijernog centra </a:t>
            </a:r>
            <a:r>
              <a:rPr lang="hr-HR" sz="3500" dirty="0">
                <a:latin typeface="+mn-lt"/>
              </a:rPr>
              <a:t>putem različitih medijskih kanala i održavanja tematskih </a:t>
            </a:r>
            <a:r>
              <a:rPr lang="hr-HR" sz="3500" dirty="0" smtClean="0">
                <a:latin typeface="+mn-lt"/>
              </a:rPr>
              <a:t>radionica</a:t>
            </a:r>
            <a:endParaRPr lang="hr-HR" sz="3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8185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972829"/>
            <a:ext cx="9144000" cy="544161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r-HR" sz="2900" b="1" dirty="0" smtClean="0"/>
              <a:t>Kompetencije karijernih savjetnika </a:t>
            </a:r>
            <a:r>
              <a:rPr lang="hr-HR" dirty="0"/>
              <a:t>(znanja, vještine, vrijednosti, stavove, osobne karakteristike i sl</a:t>
            </a:r>
            <a:r>
              <a:rPr lang="hr-HR" dirty="0" smtClean="0"/>
              <a:t>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r-HR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r-HR" sz="2600" b="1" dirty="0"/>
              <a:t>Stručne kompetencije:</a:t>
            </a:r>
            <a:endParaRPr lang="hr-HR" sz="2600" dirty="0"/>
          </a:p>
          <a:p>
            <a:pPr lvl="0"/>
            <a:r>
              <a:rPr lang="hr-HR" sz="2600" dirty="0"/>
              <a:t>kvalifikacija relevantnog područja</a:t>
            </a:r>
          </a:p>
          <a:p>
            <a:pPr lvl="0"/>
            <a:r>
              <a:rPr lang="hr-HR" sz="2600" dirty="0"/>
              <a:t>znanja iz psihologije</a:t>
            </a:r>
          </a:p>
          <a:p>
            <a:pPr lvl="0"/>
            <a:r>
              <a:rPr lang="hr-HR" sz="2600" dirty="0"/>
              <a:t>znanja iz područja ljudskih resursa</a:t>
            </a:r>
          </a:p>
          <a:p>
            <a:pPr lvl="0"/>
            <a:r>
              <a:rPr lang="hr-HR" sz="2600" dirty="0"/>
              <a:t>znanja iz područja socijalnog rada</a:t>
            </a:r>
          </a:p>
          <a:p>
            <a:pPr lvl="0"/>
            <a:r>
              <a:rPr lang="hr-HR" sz="2600" dirty="0"/>
              <a:t>znanja iz područja pedagogije</a:t>
            </a:r>
          </a:p>
          <a:p>
            <a:pPr lvl="0"/>
            <a:r>
              <a:rPr lang="hr-HR" sz="2600" dirty="0"/>
              <a:t>znanja iz područja ljudskih prava</a:t>
            </a:r>
          </a:p>
          <a:p>
            <a:pPr lvl="0"/>
            <a:r>
              <a:rPr lang="hr-HR" sz="2600" dirty="0"/>
              <a:t>znanja iz područja razvoja karijere i profesionalnog usmjeravanja</a:t>
            </a:r>
          </a:p>
          <a:p>
            <a:pPr lvl="0"/>
            <a:r>
              <a:rPr lang="hr-HR" sz="2600" dirty="0"/>
              <a:t>znanja o potrebama, trendovima i stanju na tržištu rada i gospodarstvu općenito</a:t>
            </a:r>
          </a:p>
          <a:p>
            <a:pPr lvl="0"/>
            <a:r>
              <a:rPr lang="hr-HR" sz="2600" dirty="0"/>
              <a:t>znanja o trendovima i kretanjima u sustavu visokog obrazovanja, mogućnostima studiranja i mogućnostima stipendiranja studenata</a:t>
            </a:r>
          </a:p>
          <a:p>
            <a:pPr lvl="0"/>
            <a:r>
              <a:rPr lang="hr-HR" sz="2600" dirty="0"/>
              <a:t>poznavanje relevantnog zakonodavstva </a:t>
            </a:r>
          </a:p>
          <a:p>
            <a:pPr lvl="0"/>
            <a:r>
              <a:rPr lang="hr-HR" sz="2600" dirty="0"/>
              <a:t>razvijenost nastavničkih kompetencija</a:t>
            </a:r>
          </a:p>
          <a:p>
            <a:pPr lvl="0"/>
            <a:r>
              <a:rPr lang="hr-HR" sz="2600" dirty="0"/>
              <a:t>poznavanje specifičnosti ciljnih grupa</a:t>
            </a:r>
          </a:p>
          <a:p>
            <a:pPr lvl="0"/>
            <a:r>
              <a:rPr lang="hr-HR" sz="2600" dirty="0"/>
              <a:t>poznavanje sustava zanimanja</a:t>
            </a:r>
          </a:p>
          <a:p>
            <a:pPr lvl="0"/>
            <a:r>
              <a:rPr lang="hr-HR" sz="2600" dirty="0"/>
              <a:t>znanja o pravima studenata</a:t>
            </a:r>
          </a:p>
          <a:p>
            <a:pPr lvl="0"/>
            <a:r>
              <a:rPr lang="hr-HR" sz="2600" dirty="0"/>
              <a:t>sposobnost osnaživanja studenata za razvoj vještina potrebnih za zapošljavanje </a:t>
            </a:r>
          </a:p>
          <a:p>
            <a:pPr lvl="0"/>
            <a:r>
              <a:rPr lang="hr-HR" sz="2600" dirty="0"/>
              <a:t>vještine individualnog i grupnog </a:t>
            </a:r>
            <a:r>
              <a:rPr lang="hr-HR" sz="2600" dirty="0" smtClean="0"/>
              <a:t>rada/savjetovanja</a:t>
            </a:r>
            <a:endParaRPr lang="hr-HR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7664590" cy="563562"/>
          </a:xfrm>
        </p:spPr>
        <p:txBody>
          <a:bodyPr>
            <a:noAutofit/>
          </a:bodyPr>
          <a:lstStyle/>
          <a:p>
            <a:r>
              <a:rPr lang="hr-HR" sz="3400" b="1" dirty="0" smtClean="0"/>
              <a:t>POGLED KARIJERNIH SAVJETNIKA</a:t>
            </a:r>
            <a:endParaRPr lang="hr-HR" sz="3400" dirty="0"/>
          </a:p>
        </p:txBody>
      </p:sp>
    </p:spTree>
    <p:extLst>
      <p:ext uri="{BB962C8B-B14F-4D97-AF65-F5344CB8AC3E}">
        <p14:creationId xmlns:p14="http://schemas.microsoft.com/office/powerpoint/2010/main" val="1927488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hr-HR" b="1" dirty="0" err="1" smtClean="0"/>
              <a:t>Interpersonalne</a:t>
            </a:r>
            <a:r>
              <a:rPr lang="hr-HR" b="1" dirty="0" smtClean="0"/>
              <a:t> </a:t>
            </a:r>
            <a:r>
              <a:rPr lang="hr-HR" b="1" dirty="0"/>
              <a:t>i </a:t>
            </a:r>
            <a:r>
              <a:rPr lang="hr-HR" b="1" dirty="0" err="1" smtClean="0"/>
              <a:t>intrapersonalne</a:t>
            </a:r>
            <a:r>
              <a:rPr lang="hr-HR" b="1" dirty="0" smtClean="0"/>
              <a:t> </a:t>
            </a:r>
            <a:r>
              <a:rPr lang="hr-HR" b="1" dirty="0"/>
              <a:t>kompetencije:</a:t>
            </a:r>
            <a:endParaRPr lang="hr-HR" dirty="0"/>
          </a:p>
          <a:p>
            <a:pPr lvl="0"/>
            <a:r>
              <a:rPr lang="hr-HR" dirty="0"/>
              <a:t>visoka etička i profesionalna odgovornost</a:t>
            </a:r>
          </a:p>
          <a:p>
            <a:pPr lvl="0"/>
            <a:r>
              <a:rPr lang="hr-HR" dirty="0"/>
              <a:t>empatija</a:t>
            </a:r>
          </a:p>
          <a:p>
            <a:pPr lvl="0"/>
            <a:r>
              <a:rPr lang="hr-HR" dirty="0"/>
              <a:t>sposobnost uspostavljanja partnerskog odnosa i odnosa povjerenja</a:t>
            </a:r>
          </a:p>
          <a:p>
            <a:pPr lvl="0"/>
            <a:r>
              <a:rPr lang="hr-HR" dirty="0"/>
              <a:t>motiviranost, želja za učenjem i entuzijazam prema struci i poslu</a:t>
            </a:r>
          </a:p>
          <a:p>
            <a:pPr lvl="0"/>
            <a:r>
              <a:rPr lang="hr-HR" dirty="0" err="1"/>
              <a:t>inicijativnost</a:t>
            </a:r>
            <a:r>
              <a:rPr lang="hr-HR" dirty="0"/>
              <a:t> i poduzetnost</a:t>
            </a:r>
          </a:p>
          <a:p>
            <a:pPr lvl="0"/>
            <a:r>
              <a:rPr lang="hr-HR" dirty="0"/>
              <a:t>snažna usmjerenost na potrebe klijenta (studenata, </a:t>
            </a:r>
            <a:r>
              <a:rPr lang="hr-HR" dirty="0" err="1"/>
              <a:t>alumnija</a:t>
            </a:r>
            <a:r>
              <a:rPr lang="hr-HR" dirty="0"/>
              <a:t>, poslodavaca i dr.)</a:t>
            </a:r>
          </a:p>
          <a:p>
            <a:pPr lvl="0"/>
            <a:r>
              <a:rPr lang="hr-HR" dirty="0"/>
              <a:t>otvorenost prema različitosti (ciljnim skupinama, idejama, promjenama itd.)</a:t>
            </a:r>
          </a:p>
          <a:p>
            <a:pPr lvl="0"/>
            <a:r>
              <a:rPr lang="hr-HR" dirty="0"/>
              <a:t>sposobnost samostalnog rada i rada u timu</a:t>
            </a:r>
          </a:p>
          <a:p>
            <a:pPr lvl="0"/>
            <a:r>
              <a:rPr lang="hr-HR" dirty="0"/>
              <a:t>vještine vođenja</a:t>
            </a:r>
          </a:p>
          <a:p>
            <a:pPr lvl="0"/>
            <a:r>
              <a:rPr lang="hr-HR" dirty="0"/>
              <a:t>vještine rješavanja problema</a:t>
            </a:r>
          </a:p>
          <a:p>
            <a:pPr lvl="0"/>
            <a:r>
              <a:rPr lang="hr-HR" dirty="0"/>
              <a:t>vještine donošenja odluka</a:t>
            </a:r>
          </a:p>
          <a:p>
            <a:pPr lvl="0"/>
            <a:r>
              <a:rPr lang="hr-HR" dirty="0"/>
              <a:t>fleksibilnost i snalažljivost u radu</a:t>
            </a:r>
          </a:p>
          <a:p>
            <a:pPr lvl="0"/>
            <a:r>
              <a:rPr lang="hr-HR" dirty="0"/>
              <a:t>samopouzdanje</a:t>
            </a:r>
          </a:p>
          <a:p>
            <a:r>
              <a:rPr lang="hr-HR" dirty="0"/>
              <a:t>komunikativnost</a:t>
            </a:r>
          </a:p>
        </p:txBody>
      </p:sp>
    </p:spTree>
    <p:extLst>
      <p:ext uri="{BB962C8B-B14F-4D97-AF65-F5344CB8AC3E}">
        <p14:creationId xmlns:p14="http://schemas.microsoft.com/office/powerpoint/2010/main" val="15764208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hr-HR" b="1" dirty="0"/>
              <a:t>Instrumentalne kompetencije:</a:t>
            </a:r>
            <a:endParaRPr lang="hr-HR" dirty="0"/>
          </a:p>
          <a:p>
            <a:pPr lvl="0"/>
            <a:r>
              <a:rPr lang="hr-HR" dirty="0"/>
              <a:t>vještine planiranja i organiziranja rada</a:t>
            </a:r>
          </a:p>
          <a:p>
            <a:pPr lvl="0"/>
            <a:r>
              <a:rPr lang="hr-HR" dirty="0"/>
              <a:t>komunikacijsko-prezentacijske vještine</a:t>
            </a:r>
          </a:p>
          <a:p>
            <a:pPr lvl="0"/>
            <a:r>
              <a:rPr lang="hr-HR" dirty="0"/>
              <a:t>metodološke vještine (npr. vještine istraživanja potreba i stavova studenata i poslodavaca)</a:t>
            </a:r>
          </a:p>
          <a:p>
            <a:pPr lvl="0"/>
            <a:r>
              <a:rPr lang="hr-HR" dirty="0"/>
              <a:t>vještine stvaranja i održavanja mreže suradnika (među poslodavcima, nastavnicima, studentima i dr. skupinama)</a:t>
            </a:r>
          </a:p>
          <a:p>
            <a:pPr lvl="0"/>
            <a:r>
              <a:rPr lang="hr-HR" dirty="0"/>
              <a:t>IKT vještine</a:t>
            </a:r>
          </a:p>
          <a:p>
            <a:pPr lvl="0"/>
            <a:r>
              <a:rPr lang="hr-HR" dirty="0"/>
              <a:t>vještine brzog obavljanja administrativnih zadataka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72824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hr-HR" dirty="0"/>
              <a:t>Primjeri </a:t>
            </a:r>
            <a:r>
              <a:rPr lang="hr-HR" b="1" dirty="0"/>
              <a:t>dobre prakse/poslovnih modela </a:t>
            </a:r>
            <a:r>
              <a:rPr lang="hr-HR" dirty="0"/>
              <a:t>karijernih centara</a:t>
            </a:r>
          </a:p>
          <a:p>
            <a:pPr lvl="0"/>
            <a:r>
              <a:rPr lang="hr-HR" b="1" dirty="0"/>
              <a:t>Opća znanja </a:t>
            </a:r>
            <a:r>
              <a:rPr lang="hr-HR" dirty="0"/>
              <a:t>iz područja psihologije, pedagogije, teorije razvoja karijere</a:t>
            </a:r>
          </a:p>
          <a:p>
            <a:pPr lvl="0"/>
            <a:r>
              <a:rPr lang="hr-HR" dirty="0"/>
              <a:t>Razvoj </a:t>
            </a:r>
            <a:r>
              <a:rPr lang="hr-HR" b="1" dirty="0"/>
              <a:t>profesionalnog identiteta </a:t>
            </a:r>
            <a:r>
              <a:rPr lang="hr-HR" dirty="0"/>
              <a:t>karijernog savjetnika</a:t>
            </a:r>
          </a:p>
          <a:p>
            <a:pPr lvl="0"/>
            <a:r>
              <a:rPr lang="hr-HR" b="1" dirty="0"/>
              <a:t>Vještine</a:t>
            </a:r>
            <a:r>
              <a:rPr lang="hr-HR" dirty="0"/>
              <a:t> provođenja psiholoških </a:t>
            </a:r>
            <a:r>
              <a:rPr lang="hr-HR" b="1" dirty="0"/>
              <a:t>testiranja</a:t>
            </a:r>
            <a:r>
              <a:rPr lang="hr-HR" dirty="0"/>
              <a:t>, </a:t>
            </a:r>
            <a:r>
              <a:rPr lang="hr-HR" b="1" dirty="0"/>
              <a:t>intervjua</a:t>
            </a:r>
            <a:r>
              <a:rPr lang="hr-HR" dirty="0"/>
              <a:t>, individualnog i grupnog karijernog/psihološkog </a:t>
            </a:r>
            <a:r>
              <a:rPr lang="hr-HR" b="1" dirty="0"/>
              <a:t>savjetovanja</a:t>
            </a:r>
          </a:p>
          <a:p>
            <a:pPr lvl="0"/>
            <a:r>
              <a:rPr lang="hr-HR" b="1" dirty="0"/>
              <a:t>Vještine komuniciranja </a:t>
            </a:r>
            <a:r>
              <a:rPr lang="hr-HR" dirty="0"/>
              <a:t>sa korisnicima, partnerima i javnošću (studentima, poslodavcima, akademskom zajednicom, medijima i dr.)</a:t>
            </a:r>
          </a:p>
          <a:p>
            <a:pPr lvl="0"/>
            <a:r>
              <a:rPr lang="hr-HR" dirty="0"/>
              <a:t>Vještine </a:t>
            </a:r>
            <a:r>
              <a:rPr lang="hr-HR" b="1" dirty="0"/>
              <a:t>razvoja mekih vještina kod studenata </a:t>
            </a:r>
            <a:r>
              <a:rPr lang="hr-HR" dirty="0"/>
              <a:t>i osnaživanje studenata u pogledu </a:t>
            </a:r>
            <a:r>
              <a:rPr lang="hr-HR" b="1" dirty="0"/>
              <a:t>upravljanja vlastitom karijerom </a:t>
            </a:r>
          </a:p>
          <a:p>
            <a:pPr lvl="0"/>
            <a:r>
              <a:rPr lang="hr-HR" dirty="0"/>
              <a:t>Priprema studenata za izlazak na tržište rada </a:t>
            </a:r>
          </a:p>
          <a:p>
            <a:r>
              <a:rPr lang="hr-HR" b="1" dirty="0"/>
              <a:t>Informacije</a:t>
            </a:r>
            <a:r>
              <a:rPr lang="hr-HR" dirty="0"/>
              <a:t> o kretanjima na </a:t>
            </a:r>
            <a:r>
              <a:rPr lang="hr-HR" b="1" dirty="0"/>
              <a:t>tržištu rada </a:t>
            </a:r>
            <a:endParaRPr lang="hr-HR" b="1" dirty="0" smtClean="0"/>
          </a:p>
          <a:p>
            <a:r>
              <a:rPr lang="hr-HR" dirty="0" smtClean="0"/>
              <a:t>Modeli </a:t>
            </a:r>
            <a:r>
              <a:rPr lang="hr-HR" dirty="0"/>
              <a:t>povezivanja studenata i potencijalnih poslodavaca, modeli suradnje s poslodavcima</a:t>
            </a:r>
          </a:p>
          <a:p>
            <a:pPr lvl="0"/>
            <a:r>
              <a:rPr lang="hr-HR" dirty="0"/>
              <a:t>Izrada </a:t>
            </a:r>
            <a:r>
              <a:rPr lang="hr-HR" b="1" dirty="0"/>
              <a:t>projektnih prijava</a:t>
            </a:r>
            <a:r>
              <a:rPr lang="hr-HR" dirty="0"/>
              <a:t>, vođenje projekata</a:t>
            </a:r>
          </a:p>
          <a:p>
            <a:pPr lvl="0"/>
            <a:r>
              <a:rPr lang="hr-HR" dirty="0"/>
              <a:t>Korištenje </a:t>
            </a:r>
            <a:r>
              <a:rPr lang="hr-HR" b="1" dirty="0"/>
              <a:t>modernih tehnologija </a:t>
            </a:r>
            <a:r>
              <a:rPr lang="hr-HR" dirty="0"/>
              <a:t>u radu s mladima</a:t>
            </a:r>
          </a:p>
          <a:p>
            <a:pPr lvl="0"/>
            <a:r>
              <a:rPr lang="hr-HR" dirty="0"/>
              <a:t>Odabrane teme iz područja </a:t>
            </a:r>
            <a:r>
              <a:rPr lang="hr-HR" b="1" dirty="0"/>
              <a:t>upravljanja ljudskim potencijalima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6628782" cy="563562"/>
          </a:xfrm>
        </p:spPr>
        <p:txBody>
          <a:bodyPr>
            <a:normAutofit/>
          </a:bodyPr>
          <a:lstStyle/>
          <a:p>
            <a:r>
              <a:rPr lang="hr-HR" b="1" dirty="0"/>
              <a:t>Potrebe za stručnim </a:t>
            </a:r>
            <a:r>
              <a:rPr lang="hr-HR" b="1" dirty="0" smtClean="0"/>
              <a:t>usavršavanjem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97520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3349" y="990938"/>
            <a:ext cx="8845945" cy="5200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300" dirty="0" smtClean="0"/>
              <a:t>Voditelji </a:t>
            </a:r>
            <a:r>
              <a:rPr lang="hr-HR" sz="1300" dirty="0"/>
              <a:t>karijernih centara </a:t>
            </a:r>
            <a:r>
              <a:rPr lang="hr-HR" sz="1300" dirty="0" smtClean="0"/>
              <a:t>prate </a:t>
            </a:r>
            <a:r>
              <a:rPr lang="hr-HR" sz="1300" dirty="0"/>
              <a:t>uspješnost rada na temelju </a:t>
            </a:r>
            <a:r>
              <a:rPr lang="hr-HR" sz="1300" b="1" dirty="0"/>
              <a:t>kvantitativnih i kvalitativnih indikatora </a:t>
            </a:r>
            <a:r>
              <a:rPr lang="hr-HR" sz="1300" dirty="0"/>
              <a:t>u sljedećim područjima djelatnosti centra</a:t>
            </a:r>
            <a:r>
              <a:rPr lang="hr-HR" sz="1300" dirty="0" smtClean="0"/>
              <a:t>:</a:t>
            </a:r>
          </a:p>
          <a:p>
            <a:pPr marL="0" indent="0">
              <a:buNone/>
            </a:pPr>
            <a:r>
              <a:rPr lang="hr-HR" sz="1300" b="1" dirty="0"/>
              <a:t>Podrška studentima</a:t>
            </a:r>
            <a:endParaRPr lang="hr-HR" sz="1300" dirty="0"/>
          </a:p>
          <a:p>
            <a:pPr lvl="0">
              <a:lnSpc>
                <a:spcPct val="100000"/>
              </a:lnSpc>
            </a:pPr>
            <a:r>
              <a:rPr lang="hr-HR" sz="1300" dirty="0"/>
              <a:t>Podrška studentima prilikom upisa, za vrijeme studija te u planiranju i razvoju karijere kroz individualni i grupni rad u području jačanja akademskih i socijalnih vještina, donošenja odluka o nastavku obrazovanja, vještina razvoja karijere i sl.</a:t>
            </a:r>
          </a:p>
          <a:p>
            <a:pPr lvl="0">
              <a:lnSpc>
                <a:spcPct val="100000"/>
              </a:lnSpc>
            </a:pPr>
            <a:r>
              <a:rPr lang="hr-HR" sz="1300" dirty="0"/>
              <a:t>Anketiranje studenata i praćenje njihova zadovoljstva akademskim životom</a:t>
            </a:r>
          </a:p>
          <a:p>
            <a:pPr lvl="0">
              <a:lnSpc>
                <a:spcPct val="100000"/>
              </a:lnSpc>
            </a:pPr>
            <a:r>
              <a:rPr lang="hr-HR" sz="1300" dirty="0"/>
              <a:t>Zadovoljstvo studenata radom karijernog centra putem ankete</a:t>
            </a:r>
          </a:p>
          <a:p>
            <a:pPr lvl="0">
              <a:lnSpc>
                <a:spcPct val="100000"/>
              </a:lnSpc>
            </a:pPr>
            <a:r>
              <a:rPr lang="hr-HR" sz="1300" dirty="0"/>
              <a:t>Povezivanje studenata sa studentima s drugih sastavnica radi zajedničke suradnje na projektima ili natječajima</a:t>
            </a:r>
          </a:p>
          <a:p>
            <a:pPr lvl="0">
              <a:lnSpc>
                <a:spcPct val="100000"/>
              </a:lnSpc>
            </a:pPr>
            <a:r>
              <a:rPr lang="hr-HR" sz="1300" dirty="0"/>
              <a:t>Rad na programima praćenja uspješnosti studenata</a:t>
            </a:r>
          </a:p>
          <a:p>
            <a:pPr lvl="0">
              <a:lnSpc>
                <a:spcPct val="100000"/>
              </a:lnSpc>
            </a:pPr>
            <a:r>
              <a:rPr lang="hr-HR" sz="1300" dirty="0"/>
              <a:t>Objava </a:t>
            </a:r>
            <a:r>
              <a:rPr lang="hr-HR" sz="1300" i="1" dirty="0" err="1"/>
              <a:t>blog</a:t>
            </a:r>
            <a:r>
              <a:rPr lang="hr-HR" sz="1300" i="1" dirty="0"/>
              <a:t> postova</a:t>
            </a:r>
            <a:r>
              <a:rPr lang="hr-HR" sz="1300" dirty="0"/>
              <a:t> na portalu centra i </a:t>
            </a:r>
            <a:r>
              <a:rPr lang="hr-HR" sz="1300" dirty="0" err="1"/>
              <a:t>Facebook</a:t>
            </a:r>
            <a:r>
              <a:rPr lang="hr-HR" sz="1300" dirty="0"/>
              <a:t> stranici centra</a:t>
            </a:r>
          </a:p>
          <a:p>
            <a:pPr marL="0" indent="0">
              <a:buNone/>
            </a:pPr>
            <a:r>
              <a:rPr lang="hr-HR" sz="1300" dirty="0"/>
              <a:t>  </a:t>
            </a:r>
          </a:p>
          <a:p>
            <a:pPr marL="0" indent="0">
              <a:buNone/>
            </a:pPr>
            <a:r>
              <a:rPr lang="hr-HR" sz="1300" b="1" dirty="0"/>
              <a:t>Organizacija događanja</a:t>
            </a:r>
            <a:endParaRPr lang="hr-HR" sz="1300" dirty="0"/>
          </a:p>
          <a:p>
            <a:pPr lvl="0"/>
            <a:r>
              <a:rPr lang="hr-HR" sz="1300" dirty="0"/>
              <a:t>Organizacija događaja kao što su seminari, tribine, konferencije i sl. (npr. Dani karijera, Tjedan brucoša, Dan otvorenih vrata, Smotra Sveučilišta, studentska natjecanja)</a:t>
            </a:r>
          </a:p>
          <a:p>
            <a:pPr lvl="0"/>
            <a:r>
              <a:rPr lang="hr-HR" sz="1300" dirty="0"/>
              <a:t>Organizacija radionica za jačanje studentskih kompetencija upravljanja vlastitom karijerom (Predstavi se kroz životopis, Razgovor za posao, Prezentacijske vještine, Upravljanje emocijama i sprečavanje konflikta u poslovnom okruženju, simulacije intervjua s poslodavcem, javnog izlaganja i sl.)</a:t>
            </a:r>
          </a:p>
          <a:p>
            <a:pPr lvl="0"/>
            <a:r>
              <a:rPr lang="hr-HR" sz="1300" dirty="0"/>
              <a:t>Suradnja sa studentskim udrugama na organizaciji događaja za studente</a:t>
            </a:r>
          </a:p>
          <a:p>
            <a:pPr lvl="0"/>
            <a:r>
              <a:rPr lang="hr-HR" sz="1300" dirty="0"/>
              <a:t>Prikupljanje ideja studenata u vezi s organizacijom događanja i radom </a:t>
            </a:r>
            <a:r>
              <a:rPr lang="hr-HR" sz="1300" dirty="0" smtClean="0"/>
              <a:t>centra</a:t>
            </a:r>
            <a:endParaRPr lang="hr-HR" sz="1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7752732" cy="563562"/>
          </a:xfrm>
        </p:spPr>
        <p:txBody>
          <a:bodyPr>
            <a:normAutofit/>
          </a:bodyPr>
          <a:lstStyle/>
          <a:p>
            <a:r>
              <a:rPr lang="hr-HR" b="1" dirty="0"/>
              <a:t>Ključni pokazatelji uspješnosti karijernih </a:t>
            </a:r>
            <a:r>
              <a:rPr lang="hr-HR" b="1" dirty="0" smtClean="0"/>
              <a:t>centara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74591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b="1" dirty="0"/>
              <a:t>Povezivanje studenata, </a:t>
            </a:r>
            <a:r>
              <a:rPr lang="hr-HR" b="1" dirty="0" err="1"/>
              <a:t>alumnija</a:t>
            </a:r>
            <a:r>
              <a:rPr lang="hr-HR" b="1" dirty="0"/>
              <a:t> i poslodavaca</a:t>
            </a:r>
            <a:endParaRPr lang="hr-HR" dirty="0"/>
          </a:p>
          <a:p>
            <a:pPr lvl="0"/>
            <a:r>
              <a:rPr lang="hr-HR" dirty="0"/>
              <a:t>Organizacija posjeta poduzećima za studente</a:t>
            </a:r>
          </a:p>
          <a:p>
            <a:pPr lvl="0"/>
            <a:r>
              <a:rPr lang="hr-HR" dirty="0"/>
              <a:t>Suradnja s Alumni udrugom i izrada baze diplomiranih studenata</a:t>
            </a:r>
          </a:p>
          <a:p>
            <a:pPr lvl="0"/>
            <a:r>
              <a:rPr lang="hr-HR" dirty="0"/>
              <a:t>Objave ponuda za posao ili stručnu praksu i drugih prilika za studente na portalu centra i </a:t>
            </a:r>
            <a:r>
              <a:rPr lang="hr-HR" dirty="0" err="1"/>
              <a:t>Facebook</a:t>
            </a:r>
            <a:r>
              <a:rPr lang="hr-HR" dirty="0"/>
              <a:t> stranici centra</a:t>
            </a:r>
          </a:p>
          <a:p>
            <a:pPr lvl="0"/>
            <a:r>
              <a:rPr lang="hr-HR" dirty="0"/>
              <a:t>Organizacija praksi za studente </a:t>
            </a:r>
          </a:p>
          <a:p>
            <a:pPr lvl="0"/>
            <a:r>
              <a:rPr lang="hr-HR" dirty="0"/>
              <a:t>Sklapanje ugovora o partnerstvu s poduzećima</a:t>
            </a:r>
          </a:p>
          <a:p>
            <a:pPr lvl="0"/>
            <a:r>
              <a:rPr lang="hr-HR" dirty="0"/>
              <a:t>Mogućnosti pregledavanja poslova i praksi u cijelom svijetu putem portala kojem imaju pristup akreditirane institucije i članice EFMD organizacije</a:t>
            </a:r>
          </a:p>
          <a:p>
            <a:pPr lvl="0"/>
            <a:r>
              <a:rPr lang="hr-HR" dirty="0"/>
              <a:t>Praćenje potreba poslodavaca i zadovoljstva postignutim kompetencijama studenata od strane poslodavaca</a:t>
            </a:r>
          </a:p>
          <a:p>
            <a:pPr lvl="0"/>
            <a:r>
              <a:rPr lang="hr-HR" dirty="0"/>
              <a:t>Praćenje </a:t>
            </a:r>
            <a:r>
              <a:rPr lang="hr-HR" dirty="0" err="1"/>
              <a:t>zapošljivosti</a:t>
            </a:r>
            <a:r>
              <a:rPr lang="hr-HR" dirty="0"/>
              <a:t> </a:t>
            </a:r>
            <a:r>
              <a:rPr lang="hr-HR" dirty="0" err="1"/>
              <a:t>alumnija</a:t>
            </a:r>
            <a:r>
              <a:rPr lang="hr-HR" dirty="0"/>
              <a:t> u nekoliko vremenskih točaka godišnje i praćenje vremenskog perioda stjecanja prvog zaposlenja</a:t>
            </a:r>
          </a:p>
          <a:p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b="1" dirty="0"/>
              <a:t>Ostali oblici podrške studentima i zaposlenicima</a:t>
            </a:r>
            <a:endParaRPr lang="hr-HR" dirty="0"/>
          </a:p>
          <a:p>
            <a:pPr lvl="0"/>
            <a:r>
              <a:rPr lang="hr-HR" dirty="0"/>
              <a:t>Koordinacija studenata tutora (studenti viših godina koji savjetuju i pomažu brucošima)</a:t>
            </a:r>
          </a:p>
          <a:p>
            <a:pPr lvl="0"/>
            <a:r>
              <a:rPr lang="hr-HR" dirty="0"/>
              <a:t>Podrška i administriranje rada studentskih udruga</a:t>
            </a:r>
          </a:p>
          <a:p>
            <a:pPr lvl="0"/>
            <a:r>
              <a:rPr lang="hr-HR" dirty="0"/>
              <a:t>Izvannastavne aktivnosti</a:t>
            </a:r>
          </a:p>
          <a:p>
            <a:pPr lvl="0"/>
            <a:r>
              <a:rPr lang="hr-HR" dirty="0" err="1"/>
              <a:t>Mentoriranje</a:t>
            </a:r>
            <a:r>
              <a:rPr lang="hr-HR" dirty="0"/>
              <a:t> drugih karijernih centara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17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Rad AZVO-a usklađen je sa </a:t>
            </a:r>
            <a:r>
              <a:rPr lang="hr-HR" dirty="0" smtClean="0">
                <a:solidFill>
                  <a:schemeClr val="tx1"/>
                </a:solidFill>
              </a:rPr>
              <a:t>Standardima i smjernicama za osiguravanje kvalitete u visokom obrazovanju (ESG)</a:t>
            </a:r>
          </a:p>
          <a:p>
            <a:pPr marL="0" indent="0">
              <a:buNone/>
            </a:pPr>
            <a:endParaRPr lang="hr-HR" sz="2900" dirty="0" smtClean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5" name="Picture 2" descr="http://blogs.elearnlab.org/tesla-project/wp-content/uploads/sites/2/2016/04/esg2015-1024x75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404" y="3484702"/>
            <a:ext cx="3351009" cy="248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10168" y="304800"/>
            <a:ext cx="7790832" cy="676275"/>
          </a:xfrm>
        </p:spPr>
        <p:txBody>
          <a:bodyPr>
            <a:noAutofit/>
          </a:bodyPr>
          <a:lstStyle/>
          <a:p>
            <a:r>
              <a:rPr lang="hr-HR" sz="2100" dirty="0" smtClean="0"/>
              <a:t>1. </a:t>
            </a:r>
            <a:r>
              <a:rPr lang="sv-SE" sz="2100" dirty="0"/>
              <a:t>Karijerni centri i sustav osiguranja kvalitete u okviru </a:t>
            </a:r>
            <a:r>
              <a:rPr lang="sv-SE" sz="2100" dirty="0" smtClean="0"/>
              <a:t>ESG-ja</a:t>
            </a:r>
            <a:endParaRPr lang="hr-HR" sz="2100" dirty="0"/>
          </a:p>
        </p:txBody>
      </p:sp>
    </p:spTree>
    <p:extLst>
      <p:ext uri="{BB962C8B-B14F-4D97-AF65-F5344CB8AC3E}">
        <p14:creationId xmlns:p14="http://schemas.microsoft.com/office/powerpoint/2010/main" val="7100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Izvještaj o provedenom anketnom istraživanju: </a:t>
            </a:r>
            <a:r>
              <a:rPr lang="hr-HR" dirty="0">
                <a:hlinkClick r:id="rId3"/>
              </a:rPr>
              <a:t>https://</a:t>
            </a:r>
            <a:r>
              <a:rPr lang="hr-HR" dirty="0" smtClean="0">
                <a:hlinkClick r:id="rId3"/>
              </a:rPr>
              <a:t>www.azvo.hr/hr/azvo-vijesti/1694-izvjesce-o-stanju-i-izazovima-u-pogledu-djelovanja-centara-karijera-na-visokim-ucilistima</a:t>
            </a:r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Linkovi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821" y="2726083"/>
            <a:ext cx="5501185" cy="293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5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40965" y="302731"/>
            <a:ext cx="4928259" cy="8550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3600" dirty="0" smtClean="0"/>
              <a:t>Hvala na pažnji!</a:t>
            </a:r>
            <a:endParaRPr lang="hr-HR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7754"/>
            <a:ext cx="9131810" cy="488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28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7" y="216720"/>
            <a:ext cx="8121983" cy="748955"/>
          </a:xfrm>
        </p:spPr>
        <p:txBody>
          <a:bodyPr>
            <a:normAutofit fontScale="90000"/>
          </a:bodyPr>
          <a:lstStyle/>
          <a:p>
            <a:r>
              <a:rPr lang="hr-HR" sz="2400" dirty="0" smtClean="0"/>
              <a:t>Glavni nalazi </a:t>
            </a:r>
            <a:r>
              <a:rPr lang="hr-HR" sz="2400" dirty="0" err="1" smtClean="0"/>
              <a:t>reakreditacije</a:t>
            </a:r>
            <a:r>
              <a:rPr lang="hr-HR" sz="2400" dirty="0" smtClean="0"/>
              <a:t> o povezanosti obrazovanja i tržišta tada</a:t>
            </a:r>
            <a:endParaRPr lang="hr-HR" sz="240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18485" y="1189984"/>
            <a:ext cx="8779859" cy="4944726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hr-HR" sz="1800" dirty="0" smtClean="0"/>
              <a:t>VU uglavnom </a:t>
            </a:r>
            <a:r>
              <a:rPr lang="hr-HR" sz="1800" b="1" u="sng" dirty="0" smtClean="0"/>
              <a:t>ne</a:t>
            </a:r>
            <a:r>
              <a:rPr lang="hr-HR" sz="1800" b="1" dirty="0" smtClean="0"/>
              <a:t> uključuju vanjske dionike </a:t>
            </a:r>
            <a:r>
              <a:rPr lang="hr-HR" sz="1800" dirty="0" smtClean="0"/>
              <a:t>(</a:t>
            </a:r>
            <a:r>
              <a:rPr lang="hr-HR" sz="1800" dirty="0" err="1" smtClean="0"/>
              <a:t>alumnije</a:t>
            </a:r>
            <a:r>
              <a:rPr lang="hr-HR" sz="1800" dirty="0" smtClean="0"/>
              <a:t>, poslodavce) u izradu strateških dokumenata.</a:t>
            </a:r>
          </a:p>
          <a:p>
            <a:pPr>
              <a:buFont typeface="Wingdings" charset="2"/>
              <a:buChar char="§"/>
            </a:pPr>
            <a:endParaRPr lang="hr-HR" sz="1800" dirty="0" smtClean="0"/>
          </a:p>
          <a:p>
            <a:pPr>
              <a:buFont typeface="Wingdings" charset="2"/>
              <a:buChar char="§"/>
            </a:pPr>
            <a:r>
              <a:rPr lang="hr-HR" sz="1800" dirty="0" smtClean="0"/>
              <a:t>VU uglavnom </a:t>
            </a:r>
            <a:r>
              <a:rPr lang="hr-HR" sz="1800" b="1" u="sng" dirty="0" smtClean="0"/>
              <a:t>ne</a:t>
            </a:r>
            <a:r>
              <a:rPr lang="hr-HR" sz="1800" b="1" dirty="0" smtClean="0"/>
              <a:t> uključuju vanjske dionike u izradu novih i reviziju postojećih studijskih programa.</a:t>
            </a:r>
          </a:p>
          <a:p>
            <a:pPr>
              <a:buFont typeface="Wingdings" charset="2"/>
              <a:buChar char="§"/>
            </a:pPr>
            <a:endParaRPr lang="hr-HR" sz="1800" dirty="0" smtClean="0"/>
          </a:p>
          <a:p>
            <a:pPr>
              <a:buFont typeface="Wingdings" charset="2"/>
              <a:buChar char="§"/>
            </a:pPr>
            <a:r>
              <a:rPr lang="hr-HR" sz="1800" b="1" dirty="0" smtClean="0"/>
              <a:t>Pri definiranju upisnih kvota ne uzimaju se u obzir potrebe tržišta rada.</a:t>
            </a:r>
          </a:p>
          <a:p>
            <a:pPr marL="0" indent="0">
              <a:buNone/>
            </a:pPr>
            <a:endParaRPr lang="hr-HR" sz="1800" dirty="0" smtClean="0"/>
          </a:p>
          <a:p>
            <a:pPr>
              <a:buFont typeface="Wingdings" charset="2"/>
              <a:buChar char="§"/>
            </a:pPr>
            <a:r>
              <a:rPr lang="hr-HR" sz="1800" b="1" dirty="0"/>
              <a:t>N</a:t>
            </a:r>
            <a:r>
              <a:rPr lang="hr-HR" sz="1800" b="1" dirty="0" smtClean="0"/>
              <a:t>e postoji sustavno praćenje </a:t>
            </a:r>
            <a:r>
              <a:rPr lang="hr-HR" sz="1800" b="1" dirty="0" err="1" smtClean="0"/>
              <a:t>zapošljivosti</a:t>
            </a:r>
            <a:r>
              <a:rPr lang="hr-HR" sz="1800" b="1" dirty="0" smtClean="0"/>
              <a:t> studenata na VU-ima.</a:t>
            </a:r>
          </a:p>
          <a:p>
            <a:pPr marL="0" indent="0">
              <a:buNone/>
            </a:pPr>
            <a:endParaRPr lang="hr-HR" sz="1800" dirty="0" smtClean="0"/>
          </a:p>
          <a:p>
            <a:pPr>
              <a:buFont typeface="Wingdings" charset="2"/>
              <a:buChar char="§"/>
            </a:pPr>
            <a:r>
              <a:rPr lang="hr-HR" sz="1800" b="1" dirty="0"/>
              <a:t>C</a:t>
            </a:r>
            <a:r>
              <a:rPr lang="hr-HR" sz="1800" b="1" dirty="0" smtClean="0"/>
              <a:t>entri za </a:t>
            </a:r>
            <a:r>
              <a:rPr lang="hr-HR" sz="1800" b="1" dirty="0" err="1" smtClean="0"/>
              <a:t>alumnije</a:t>
            </a:r>
            <a:r>
              <a:rPr lang="hr-HR" sz="1800" b="1" dirty="0" smtClean="0"/>
              <a:t> i centri karijera ne postoje ili </a:t>
            </a:r>
            <a:r>
              <a:rPr lang="ta-IN" sz="1800" b="1" dirty="0" smtClean="0"/>
              <a:t>su </a:t>
            </a:r>
            <a:r>
              <a:rPr lang="hr-HR" sz="1800" b="1" dirty="0" smtClean="0"/>
              <a:t>tek u osnivanju.</a:t>
            </a:r>
          </a:p>
          <a:p>
            <a:pPr marL="0" indent="0">
              <a:buNone/>
            </a:pPr>
            <a:endParaRPr lang="hr-HR" sz="1800" dirty="0" smtClean="0"/>
          </a:p>
          <a:p>
            <a:pPr>
              <a:buFont typeface="Wingdings" charset="2"/>
              <a:buChar char="§"/>
            </a:pPr>
            <a:r>
              <a:rPr lang="hr-HR" sz="1800" b="1" dirty="0"/>
              <a:t>S</a:t>
            </a:r>
            <a:r>
              <a:rPr lang="hr-HR" sz="1800" b="1" dirty="0" smtClean="0"/>
              <a:t>tudentska je praksa relativno slabo zastupljena </a:t>
            </a:r>
            <a:r>
              <a:rPr lang="hr-HR" sz="1800" dirty="0" smtClean="0"/>
              <a:t>u studijskim programima, nema sustavna praćenja kvalitete studentske prakse, studenti su relativno slabo ocijenili </a:t>
            </a:r>
            <a:r>
              <a:rPr lang="hr-HR" sz="1800" dirty="0"/>
              <a:t>t</a:t>
            </a:r>
            <a:r>
              <a:rPr lang="hr-HR" sz="1800" dirty="0" smtClean="0"/>
              <a:t>aj segment.</a:t>
            </a:r>
          </a:p>
          <a:p>
            <a:endParaRPr lang="hr-HR" sz="1600" dirty="0" smtClean="0"/>
          </a:p>
          <a:p>
            <a:endParaRPr lang="hr-HR" sz="1600" dirty="0" smtClean="0"/>
          </a:p>
          <a:p>
            <a:endParaRPr lang="hr-HR" sz="1600" dirty="0" smtClean="0"/>
          </a:p>
          <a:p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33752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7" y="216720"/>
            <a:ext cx="8121983" cy="748955"/>
          </a:xfrm>
        </p:spPr>
        <p:txBody>
          <a:bodyPr>
            <a:normAutofit fontScale="90000"/>
          </a:bodyPr>
          <a:lstStyle/>
          <a:p>
            <a:r>
              <a:rPr lang="hr-HR" sz="2400" dirty="0" smtClean="0"/>
              <a:t>ESG sadrži i smjernice za bolje povezivanje obrazovanja i tržišta </a:t>
            </a:r>
            <a:r>
              <a:rPr lang="ta-IN" sz="2400" dirty="0" smtClean="0"/>
              <a:t>r</a:t>
            </a:r>
            <a:r>
              <a:rPr lang="hr-HR" sz="2400" dirty="0" smtClean="0"/>
              <a:t>ada</a:t>
            </a:r>
            <a:r>
              <a:rPr lang="ta-IN" sz="2400" dirty="0" smtClean="0"/>
              <a:t> (1)</a:t>
            </a:r>
            <a:endParaRPr lang="hr-HR" sz="240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05096" y="1167792"/>
            <a:ext cx="8938904" cy="5177593"/>
          </a:xfrm>
        </p:spPr>
        <p:txBody>
          <a:bodyPr/>
          <a:lstStyle/>
          <a:p>
            <a:pPr algn="just">
              <a:buFont typeface="Wingdings" charset="2"/>
              <a:buChar char="§"/>
            </a:pPr>
            <a:r>
              <a:rPr lang="hr-HR" sz="1800" b="1" dirty="0" smtClean="0"/>
              <a:t>Treba uključiti vanjske dionike </a:t>
            </a:r>
            <a:r>
              <a:rPr lang="hr-HR" sz="1800" dirty="0" smtClean="0"/>
              <a:t>(alumnije, poslodavce) u izradu strateških dokumenta i interno osiguravanje kvalitete.</a:t>
            </a:r>
            <a:endParaRPr lang="ta-IN" sz="1800" dirty="0" smtClean="0"/>
          </a:p>
          <a:p>
            <a:pPr marL="0" indent="0" algn="just">
              <a:buNone/>
            </a:pPr>
            <a:endParaRPr lang="hr-HR" sz="18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/>
              <a:t>S</a:t>
            </a:r>
            <a:r>
              <a:rPr lang="hr-HR" sz="1800" dirty="0" smtClean="0"/>
              <a:t>tudijski programi trebaju imati </a:t>
            </a:r>
            <a:r>
              <a:rPr lang="hr-HR" sz="1800" b="1" dirty="0" smtClean="0"/>
              <a:t>jasno definirane predviđene ishode učenja/izlazne kompetencije </a:t>
            </a:r>
            <a:r>
              <a:rPr lang="hr-HR" sz="1800" dirty="0" smtClean="0"/>
              <a:t>usklađene sa </a:t>
            </a:r>
            <a:r>
              <a:rPr lang="hr-HR" sz="1800" dirty="0" smtClean="0">
                <a:latin typeface="Arial"/>
                <a:cs typeface="Arial"/>
              </a:rPr>
              <a:t>strategijom</a:t>
            </a:r>
            <a:r>
              <a:rPr lang="ta-IN" sz="1800" dirty="0" smtClean="0">
                <a:latin typeface="Arial"/>
                <a:cs typeface="Arial"/>
              </a:rPr>
              <a:t> i </a:t>
            </a:r>
            <a:r>
              <a:rPr lang="ta-IN" sz="1800" b="1" dirty="0" smtClean="0">
                <a:latin typeface="Arial"/>
                <a:cs typeface="Arial"/>
              </a:rPr>
              <a:t>definirane u suradnji s vanjskim dionicima</a:t>
            </a:r>
            <a:r>
              <a:rPr lang="hr-HR" sz="1800" b="1" dirty="0" smtClean="0">
                <a:latin typeface="Arial"/>
                <a:cs typeface="Arial"/>
              </a:rPr>
              <a:t>.</a:t>
            </a:r>
          </a:p>
          <a:p>
            <a:pPr algn="just">
              <a:buFont typeface="Wingdings" charset="2"/>
              <a:buChar char="§"/>
            </a:pPr>
            <a:endParaRPr lang="hr-HR" sz="18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/>
              <a:t>S</a:t>
            </a:r>
            <a:r>
              <a:rPr lang="hr-HR" sz="1800" dirty="0" smtClean="0"/>
              <a:t>tudijski programi moraju studentima pružiti akademska </a:t>
            </a:r>
            <a:r>
              <a:rPr lang="hr-HR" sz="1800" b="1" dirty="0" smtClean="0"/>
              <a:t>znanja i vještine, uključujući i one koje su prenosive i mogu utjecati na osobni razvoj pojedinca i naći primjenu u njihovim budućim karijerama.</a:t>
            </a:r>
          </a:p>
          <a:p>
            <a:pPr algn="just">
              <a:buFont typeface="Wingdings" charset="2"/>
              <a:buChar char="§"/>
            </a:pPr>
            <a:endParaRPr lang="hr-HR" sz="1800" dirty="0" smtClean="0"/>
          </a:p>
          <a:p>
            <a:pPr lvl="0" algn="just">
              <a:buFont typeface="Wingdings" charset="2"/>
              <a:buChar char="§"/>
            </a:pPr>
            <a:r>
              <a:rPr lang="hr-HR" sz="1800" dirty="0"/>
              <a:t>S</a:t>
            </a:r>
            <a:r>
              <a:rPr lang="hr-HR" sz="1800" dirty="0" smtClean="0"/>
              <a:t>tudijski </a:t>
            </a:r>
            <a:r>
              <a:rPr lang="hr-HR" sz="1800" dirty="0"/>
              <a:t>programi, gdje je to primjereno, trebaju sadržavati </a:t>
            </a:r>
            <a:r>
              <a:rPr lang="hr-HR" sz="1800" b="1" dirty="0"/>
              <a:t>dobro strukturirane prilike za rad u </a:t>
            </a:r>
            <a:r>
              <a:rPr lang="hr-HR" sz="1800" b="1" dirty="0" smtClean="0"/>
              <a:t>praksi.</a:t>
            </a:r>
          </a:p>
          <a:p>
            <a:pPr lvl="0" algn="just">
              <a:buFont typeface="Wingdings" charset="2"/>
              <a:buChar char="§"/>
            </a:pPr>
            <a:endParaRPr lang="hr-HR" sz="1800" dirty="0" smtClean="0"/>
          </a:p>
          <a:p>
            <a:pPr lvl="0" algn="just">
              <a:buFont typeface="Wingdings" charset="2"/>
              <a:buChar char="§"/>
            </a:pPr>
            <a:r>
              <a:rPr lang="hr-HR" sz="1800" dirty="0" smtClean="0"/>
              <a:t>Treba koristiti nove, fleksibilne metode učenja i poučavanja – </a:t>
            </a:r>
            <a:r>
              <a:rPr lang="hr-HR" sz="1800" b="1" dirty="0" smtClean="0"/>
              <a:t>učenje usmjereno na studenta.</a:t>
            </a:r>
            <a:endParaRPr lang="hr-HR" sz="1800" b="1" dirty="0"/>
          </a:p>
          <a:p>
            <a:pPr marL="0" indent="0" algn="just">
              <a:buNone/>
            </a:pPr>
            <a:endParaRPr lang="hr-HR" sz="1600" dirty="0" smtClean="0"/>
          </a:p>
          <a:p>
            <a:pPr algn="just"/>
            <a:endParaRPr lang="hr-HR" sz="1600" dirty="0" smtClean="0"/>
          </a:p>
          <a:p>
            <a:pPr algn="just"/>
            <a:endParaRPr lang="hr-HR" sz="1600" dirty="0" smtClean="0"/>
          </a:p>
          <a:p>
            <a:pPr algn="just"/>
            <a:endParaRPr lang="hr-HR" sz="1600" dirty="0" smtClean="0"/>
          </a:p>
          <a:p>
            <a:pPr algn="just"/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106488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10167" y="242359"/>
            <a:ext cx="7489593" cy="620764"/>
          </a:xfrm>
        </p:spPr>
        <p:txBody>
          <a:bodyPr>
            <a:normAutofit fontScale="90000"/>
          </a:bodyPr>
          <a:lstStyle/>
          <a:p>
            <a:r>
              <a:rPr lang="hr-HR" sz="2400" dirty="0" smtClean="0"/>
              <a:t>ESG sadrži i smjernice za bolje povezivanje obrazovanja i tržišta </a:t>
            </a:r>
            <a:r>
              <a:rPr lang="ta-IN" sz="2400" dirty="0" smtClean="0"/>
              <a:t>r</a:t>
            </a:r>
            <a:r>
              <a:rPr lang="hr-HR" sz="2400" dirty="0" smtClean="0"/>
              <a:t>ada</a:t>
            </a:r>
            <a:r>
              <a:rPr lang="ta-IN" sz="2400" dirty="0" smtClean="0"/>
              <a:t> (2)</a:t>
            </a:r>
            <a:endParaRPr lang="hr-HR" sz="2400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78025" y="954861"/>
            <a:ext cx="8820319" cy="4967187"/>
          </a:xfrm>
        </p:spPr>
        <p:txBody>
          <a:bodyPr/>
          <a:lstStyle/>
          <a:p>
            <a:pPr marL="0" indent="0" algn="just">
              <a:buNone/>
            </a:pPr>
            <a:endParaRPr lang="hr-HR" sz="1600" dirty="0" smtClean="0"/>
          </a:p>
          <a:p>
            <a:pPr marL="0" indent="0" algn="just">
              <a:buNone/>
            </a:pPr>
            <a:endParaRPr lang="hr-HR" sz="16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 smtClean="0"/>
              <a:t>Treba </a:t>
            </a:r>
            <a:r>
              <a:rPr lang="hr-HR" sz="1800" dirty="0"/>
              <a:t>r</a:t>
            </a:r>
            <a:r>
              <a:rPr lang="hr-HR" sz="1800" dirty="0" smtClean="0"/>
              <a:t>edovito revidirati studijske programe u skladu s izmijenjenim potrebama društva i najnovijim znanstvenim istraživanjima u danoj disciplini kako bi se osigurala suvremenost programa.</a:t>
            </a:r>
          </a:p>
          <a:p>
            <a:pPr algn="just">
              <a:buFont typeface="Wingdings" charset="2"/>
              <a:buChar char="§"/>
            </a:pPr>
            <a:endParaRPr lang="hr-HR" sz="18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/>
              <a:t>U</a:t>
            </a:r>
            <a:r>
              <a:rPr lang="hr-HR" sz="1800" dirty="0" smtClean="0"/>
              <a:t> reviziju programa treba uključiti vanjske dionike.</a:t>
            </a:r>
          </a:p>
          <a:p>
            <a:pPr algn="just">
              <a:buFont typeface="Wingdings" charset="2"/>
              <a:buChar char="§"/>
            </a:pPr>
            <a:endParaRPr lang="hr-HR" sz="18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/>
              <a:t>O</a:t>
            </a:r>
            <a:r>
              <a:rPr lang="hr-HR" sz="1800" dirty="0" smtClean="0"/>
              <a:t> revidiranim programima treba obavijestiti sve dionike.</a:t>
            </a:r>
          </a:p>
          <a:p>
            <a:pPr algn="just">
              <a:buFont typeface="Wingdings" charset="2"/>
              <a:buChar char="§"/>
            </a:pPr>
            <a:endParaRPr lang="hr-HR" sz="18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/>
              <a:t>R</a:t>
            </a:r>
            <a:r>
              <a:rPr lang="hr-HR" sz="1800" dirty="0" smtClean="0"/>
              <a:t>edovito prikupljati podatke o zapošljavanju i karijerama završenih studenata.</a:t>
            </a:r>
          </a:p>
          <a:p>
            <a:pPr algn="just">
              <a:buFont typeface="Wingdings" charset="2"/>
              <a:buChar char="§"/>
            </a:pPr>
            <a:endParaRPr lang="hr-HR" sz="1800" dirty="0" smtClean="0"/>
          </a:p>
          <a:p>
            <a:pPr algn="just">
              <a:buFont typeface="Wingdings" charset="2"/>
              <a:buChar char="§"/>
            </a:pPr>
            <a:r>
              <a:rPr lang="hr-HR" sz="1800" dirty="0"/>
              <a:t>R</a:t>
            </a:r>
            <a:r>
              <a:rPr lang="hr-HR" sz="1800" dirty="0" smtClean="0"/>
              <a:t>edovito informirati javnost o predviđenim ishodima učenja/izlaznim kompetencijama, kvalifikacijama koje se stječu i zapošljavanju završenih studenata.</a:t>
            </a:r>
          </a:p>
          <a:p>
            <a:pPr algn="just"/>
            <a:endParaRPr lang="hr-HR" sz="1600" dirty="0" smtClean="0"/>
          </a:p>
          <a:p>
            <a:pPr algn="just"/>
            <a:endParaRPr lang="hr-HR" sz="1600" dirty="0" smtClean="0"/>
          </a:p>
          <a:p>
            <a:pPr marL="0" indent="0" algn="just">
              <a:buNone/>
            </a:pPr>
            <a:endParaRPr lang="hr-HR" sz="1600" dirty="0" smtClean="0"/>
          </a:p>
          <a:p>
            <a:pPr algn="just"/>
            <a:endParaRPr lang="hr-HR" sz="1600" dirty="0" smtClean="0"/>
          </a:p>
          <a:p>
            <a:pPr algn="just"/>
            <a:endParaRPr lang="hr-HR" sz="1600" dirty="0" smtClean="0"/>
          </a:p>
          <a:p>
            <a:pPr algn="just"/>
            <a:endParaRPr lang="hr-HR" sz="1600" dirty="0" smtClean="0"/>
          </a:p>
          <a:p>
            <a:pPr algn="just"/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33849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Novi ciklus akreditacije</a:t>
            </a:r>
            <a:endParaRPr lang="hr-HR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  <a:defRPr/>
            </a:pPr>
            <a:r>
              <a:rPr lang="hr-HR" sz="1200" b="1" dirty="0" err="1">
                <a:cs typeface="Arial" panose="020B0604020202020204" pitchFamily="34" charset="0"/>
              </a:rPr>
              <a:t>Reakreditacija</a:t>
            </a:r>
            <a:r>
              <a:rPr lang="hr-HR" sz="1200" b="1" dirty="0">
                <a:cs typeface="Arial" panose="020B0604020202020204" pitchFamily="34" charset="0"/>
              </a:rPr>
              <a:t> visokih učilišta u drugom ciklusu:</a:t>
            </a:r>
          </a:p>
          <a:p>
            <a:pPr algn="just">
              <a:buFont typeface="Wingdings" charset="2"/>
              <a:buChar char="§"/>
              <a:defRPr/>
            </a:pPr>
            <a:r>
              <a:rPr lang="hr-HR" sz="1200" dirty="0">
                <a:cs typeface="Arial" panose="020B0604020202020204" pitchFamily="34" charset="0"/>
              </a:rPr>
              <a:t>obvezna, bez toga nema priznavanja kvalifikacija</a:t>
            </a:r>
          </a:p>
          <a:p>
            <a:pPr algn="just">
              <a:buFont typeface="Wingdings" charset="2"/>
              <a:buChar char="§"/>
              <a:defRPr/>
            </a:pPr>
            <a:r>
              <a:rPr lang="hr-HR" sz="1200" dirty="0">
                <a:cs typeface="Arial" panose="020B0604020202020204" pitchFamily="34" charset="0"/>
              </a:rPr>
              <a:t>prema unaprjeđenom modelu u skladu s izmijenjenim i dopunjenim Standardima i smjernicama</a:t>
            </a:r>
          </a:p>
          <a:p>
            <a:pPr algn="just">
              <a:buFont typeface="Wingdings" charset="2"/>
              <a:buChar char="§"/>
              <a:defRPr/>
            </a:pPr>
            <a:r>
              <a:rPr lang="hr-HR" sz="1200" dirty="0">
                <a:cs typeface="Arial" panose="020B0604020202020204" pitchFamily="34" charset="0"/>
              </a:rPr>
              <a:t>naglasak na poboljšanjima koja su visoka učilišta provela prema preporukama iz prvog ciklusa</a:t>
            </a:r>
          </a:p>
          <a:p>
            <a:pPr algn="just">
              <a:buFont typeface="Wingdings" charset="2"/>
              <a:buChar char="§"/>
              <a:defRPr/>
            </a:pPr>
            <a:r>
              <a:rPr lang="hr-HR" sz="1200" dirty="0">
                <a:cs typeface="Arial" panose="020B0604020202020204" pitchFamily="34" charset="0"/>
              </a:rPr>
              <a:t>naglasak na izlaznim parametrima (ishodima učenja) i učenju usmjerenu na studente</a:t>
            </a:r>
          </a:p>
          <a:p>
            <a:pPr algn="just">
              <a:buFont typeface="Wingdings" charset="2"/>
              <a:buChar char="§"/>
              <a:defRPr/>
            </a:pPr>
            <a:r>
              <a:rPr lang="hr-HR" sz="1200" dirty="0" smtClean="0">
                <a:solidFill>
                  <a:srgbClr val="FF0000"/>
                </a:solidFill>
                <a:cs typeface="Arial" panose="020B0604020202020204" pitchFamily="34" charset="0"/>
              </a:rPr>
              <a:t>novi </a:t>
            </a:r>
            <a:r>
              <a:rPr lang="hr-HR" sz="12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Standardi </a:t>
            </a:r>
            <a:r>
              <a:rPr lang="hr-HR" sz="1200" b="1" i="1" dirty="0">
                <a:cs typeface="Arial" panose="020B0604020202020204" pitchFamily="34" charset="0"/>
              </a:rPr>
              <a:t>za vrednovanje kvalitete sveučilišta i sastavnica sveučilišta u postupku </a:t>
            </a:r>
            <a:r>
              <a:rPr lang="hr-HR" sz="1200" b="1" i="1" dirty="0" err="1">
                <a:cs typeface="Arial" panose="020B0604020202020204" pitchFamily="34" charset="0"/>
              </a:rPr>
              <a:t>reakreditacije</a:t>
            </a:r>
            <a:r>
              <a:rPr lang="hr-HR" sz="1200" b="1" i="1" dirty="0">
                <a:cs typeface="Arial" panose="020B0604020202020204" pitchFamily="34" charset="0"/>
              </a:rPr>
              <a:t> visokih </a:t>
            </a:r>
            <a:r>
              <a:rPr lang="hr-HR" sz="1200" b="1" i="1" dirty="0" smtClean="0">
                <a:cs typeface="Arial" panose="020B0604020202020204" pitchFamily="34" charset="0"/>
              </a:rPr>
              <a:t>učilišta </a:t>
            </a:r>
            <a:r>
              <a:rPr lang="hr-HR" sz="1200" b="1" dirty="0" smtClean="0">
                <a:cs typeface="Arial" panose="020B0604020202020204" pitchFamily="34" charset="0"/>
              </a:rPr>
              <a:t>(počevši od </a:t>
            </a:r>
            <a:r>
              <a:rPr lang="hr-HR" sz="1200" b="1" dirty="0" err="1" smtClean="0">
                <a:cs typeface="Arial" panose="020B0604020202020204" pitchFamily="34" charset="0"/>
              </a:rPr>
              <a:t>ak.god</a:t>
            </a:r>
            <a:r>
              <a:rPr lang="hr-HR" sz="1200" b="1" dirty="0" smtClean="0">
                <a:cs typeface="Arial" panose="020B0604020202020204" pitchFamily="34" charset="0"/>
              </a:rPr>
              <a:t>. 2017/18) </a:t>
            </a:r>
          </a:p>
          <a:p>
            <a:pPr marL="0" indent="0" algn="just">
              <a:buNone/>
              <a:defRPr/>
            </a:pPr>
            <a:r>
              <a:rPr lang="hr-HR" sz="1200" b="1" u="sng" dirty="0" smtClean="0">
                <a:solidFill>
                  <a:schemeClr val="tx1"/>
                </a:solidFill>
              </a:rPr>
              <a:t>2.6 Studentska </a:t>
            </a:r>
            <a:r>
              <a:rPr lang="hr-HR" sz="1200" b="1" u="sng" dirty="0">
                <a:solidFill>
                  <a:schemeClr val="tx1"/>
                </a:solidFill>
              </a:rPr>
              <a:t>je praksa sastavni dio studijskih programa (gdje je primjenjivo</a:t>
            </a:r>
            <a:r>
              <a:rPr lang="hr-HR" sz="1200" b="1" u="sng" dirty="0" smtClean="0">
                <a:solidFill>
                  <a:schemeClr val="tx1"/>
                </a:solidFill>
              </a:rPr>
              <a:t>).</a:t>
            </a:r>
          </a:p>
          <a:p>
            <a:pPr marL="0" indent="0" algn="just">
              <a:buNone/>
              <a:defRPr/>
            </a:pPr>
            <a:r>
              <a:rPr lang="hr-HR" sz="1200" b="1" u="sng" dirty="0" smtClean="0">
                <a:cs typeface="Arial" panose="020B0604020202020204" pitchFamily="34" charset="0"/>
              </a:rPr>
              <a:t>3.4 </a:t>
            </a:r>
            <a:r>
              <a:rPr lang="hr-HR" sz="1200" b="1" u="sng" dirty="0">
                <a:cs typeface="Arial" panose="020B0604020202020204" pitchFamily="34" charset="0"/>
              </a:rPr>
              <a:t>Visoko učilište osigurava odgovarajuću podršku studentima</a:t>
            </a:r>
            <a:r>
              <a:rPr lang="hr-HR" sz="1200" b="1" u="sng" dirty="0" smtClean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hr-HR" sz="1200" dirty="0"/>
              <a:t>Elementi </a:t>
            </a:r>
            <a:r>
              <a:rPr lang="hr-HR" sz="1200" dirty="0" smtClean="0"/>
              <a:t>standarda 3.4</a:t>
            </a:r>
            <a:endParaRPr lang="hr-HR" sz="1200" dirty="0"/>
          </a:p>
          <a:p>
            <a:r>
              <a:rPr lang="hr-HR" sz="1200" i="1" dirty="0"/>
              <a:t> </a:t>
            </a:r>
            <a:r>
              <a:rPr lang="hr-HR" sz="1200" i="1" dirty="0" smtClean="0"/>
              <a:t>Visoko </a:t>
            </a:r>
            <a:r>
              <a:rPr lang="hr-HR" sz="1200" i="1" dirty="0"/>
              <a:t>učilište omogućava studentima savjetovanja u vezi sa studiranjem i karijernim mogućnostima (npr. tutori, mentori i drugi savjetnici kao pomoć studentima u učenju i napredovanju).</a:t>
            </a:r>
            <a:endParaRPr lang="hr-HR" sz="1200" dirty="0"/>
          </a:p>
          <a:p>
            <a:pPr marL="0" indent="0">
              <a:buNone/>
            </a:pPr>
            <a:endParaRPr lang="hr-HR" sz="1200" dirty="0"/>
          </a:p>
          <a:p>
            <a:r>
              <a:rPr lang="hr-HR" sz="1200" i="1" dirty="0"/>
              <a:t>Visoko je učilište uspostavilo funkcionalne postupke za profesionalno usmjeravanje studenata, psihološko savjetovanje, pravno savjetovanje, podršku studentima s invaliditetom, za podršku pri uključivanju u programe odlazne i dolazne mobilnosti te knjižnične službe i studentske službe na sveučilišnoj ili fakultetskoj razini.</a:t>
            </a:r>
            <a:endParaRPr lang="hr-HR" sz="1200" dirty="0"/>
          </a:p>
          <a:p>
            <a:pPr marL="0" indent="0">
              <a:buNone/>
            </a:pPr>
            <a:endParaRPr lang="hr-HR" sz="1200" dirty="0"/>
          </a:p>
          <a:p>
            <a:r>
              <a:rPr lang="hr-HR" sz="1200" i="1" dirty="0"/>
              <a:t>Studenti su upoznati s uslugama dostupnih službi podrške.</a:t>
            </a:r>
            <a:endParaRPr lang="hr-HR" sz="1200" dirty="0"/>
          </a:p>
          <a:p>
            <a:pPr marL="0" indent="0">
              <a:buNone/>
            </a:pPr>
            <a:endParaRPr lang="hr-HR" sz="1200" dirty="0"/>
          </a:p>
          <a:p>
            <a:r>
              <a:rPr lang="hr-HR" sz="1200" i="1" dirty="0"/>
              <a:t>Podrška studentima prilagođena je raznolikoj studentskoj populaciji (izvanredni studenti, stariji studenti, studenti iz inozemstva, studenti iz podzastupljenih i ranjivih skupina, studenti s određenim poteškoćama u svladavanju gradiva i prolasku kroz studij itd.).</a:t>
            </a:r>
            <a:endParaRPr lang="hr-HR" sz="1200" dirty="0"/>
          </a:p>
          <a:p>
            <a:pPr marL="0" indent="0">
              <a:buNone/>
            </a:pPr>
            <a:endParaRPr lang="hr-HR" sz="1200" dirty="0"/>
          </a:p>
          <a:p>
            <a:r>
              <a:rPr lang="hr-HR" sz="1200" i="1" dirty="0"/>
              <a:t>Visoko učilište zapošljava primjeren broj kvalificiranog i predanog stručnog, administrativnog i tehničkog osoblja.</a:t>
            </a:r>
            <a:endParaRPr lang="hr-HR" sz="1200" dirty="0"/>
          </a:p>
          <a:p>
            <a:pPr marL="0" indent="0" algn="just">
              <a:buNone/>
              <a:defRPr/>
            </a:pPr>
            <a:endParaRPr lang="hr-HR" sz="1200" dirty="0">
              <a:solidFill>
                <a:srgbClr val="FF5B5B"/>
              </a:solidFill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hr-HR" sz="12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dordevic\AppData\Local\Microsoft\Windows\Temporary Internet Files\Content.Outlook\FV9TE47P\d5fb94d90f8e0757f4d1fbf5cb3382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92" y="2932202"/>
            <a:ext cx="5126819" cy="392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99697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400" b="1" i="1" dirty="0"/>
              <a:t>Karijerno savjetovanje</a:t>
            </a:r>
            <a:r>
              <a:rPr lang="hr-HR" sz="1400" i="1" dirty="0"/>
              <a:t> </a:t>
            </a:r>
            <a:r>
              <a:rPr lang="hr-HR" sz="1400" dirty="0"/>
              <a:t>je </a:t>
            </a:r>
            <a:r>
              <a:rPr lang="hr-HR" sz="1400" dirty="0" err="1" smtClean="0"/>
              <a:t>interpersonalni</a:t>
            </a:r>
            <a:r>
              <a:rPr lang="hr-HR" sz="1400" dirty="0" smtClean="0"/>
              <a:t> </a:t>
            </a:r>
            <a:r>
              <a:rPr lang="hr-HR" sz="1400" dirty="0"/>
              <a:t>proces osmišljen kako bi se pomoglo pojedincima s poteškoćama pri karijernom razvoju. </a:t>
            </a:r>
            <a:r>
              <a:rPr lang="hr-HR" sz="1400" b="1" i="1" dirty="0"/>
              <a:t>Razvoj karijere</a:t>
            </a:r>
            <a:r>
              <a:rPr lang="hr-HR" sz="1400" i="1" dirty="0"/>
              <a:t> </a:t>
            </a:r>
            <a:r>
              <a:rPr lang="hr-HR" sz="1400" dirty="0"/>
              <a:t>je proces odabira zanimanja, </a:t>
            </a:r>
            <a:r>
              <a:rPr lang="hr-HR" sz="1400" dirty="0" smtClean="0"/>
              <a:t>ulaska, </a:t>
            </a:r>
            <a:r>
              <a:rPr lang="hr-HR" sz="1400" dirty="0"/>
              <a:t>prilagodbe i napredovanja u profesiji. To je </a:t>
            </a:r>
            <a:r>
              <a:rPr lang="hr-HR" sz="1400" dirty="0" err="1"/>
              <a:t>cjeloživotni</a:t>
            </a:r>
            <a:r>
              <a:rPr lang="hr-HR" sz="1400" dirty="0"/>
              <a:t> psihološki proces koji je u dinamičkoj interakciji s drugim životnim ulogama. </a:t>
            </a:r>
            <a:r>
              <a:rPr lang="hr-HR" sz="1400" b="1" i="1" dirty="0"/>
              <a:t>Karijerni problemi</a:t>
            </a:r>
            <a:r>
              <a:rPr lang="hr-HR" sz="1400" i="1" dirty="0"/>
              <a:t> </a:t>
            </a:r>
            <a:r>
              <a:rPr lang="hr-HR" sz="1400" dirty="0"/>
              <a:t>uključuju, no nisu ograničeni na, teškoće u donošenju odluka u situacijama odabira karijere, pitanja radnog učinka, stres i prilagodbu na radno/profesionalno okruženje, neusklađenost osobe i radne okoline, </a:t>
            </a:r>
            <a:r>
              <a:rPr lang="hr-HR" sz="1400" dirty="0" smtClean="0"/>
              <a:t>neodgovarajuću </a:t>
            </a:r>
            <a:r>
              <a:rPr lang="hr-HR" sz="1400" dirty="0"/>
              <a:t>ili nezadovoljavajuću integraciju radne uloge s ostalim životnim ulogama</a:t>
            </a:r>
            <a:r>
              <a:rPr lang="hr-HR" sz="1400" dirty="0" smtClean="0"/>
              <a:t>.</a:t>
            </a:r>
          </a:p>
          <a:p>
            <a:endParaRPr lang="hr-HR" sz="1400" dirty="0"/>
          </a:p>
          <a:p>
            <a:r>
              <a:rPr lang="hr-HR" sz="1200" dirty="0"/>
              <a:t>prema Brown, D., &amp; Brooks, L. (1991). </a:t>
            </a:r>
            <a:r>
              <a:rPr lang="hr-HR" sz="1200" i="1" dirty="0" err="1"/>
              <a:t>Career</a:t>
            </a:r>
            <a:r>
              <a:rPr lang="hr-HR" sz="1200" i="1" dirty="0"/>
              <a:t> </a:t>
            </a:r>
            <a:r>
              <a:rPr lang="hr-HR" sz="1200" i="1" dirty="0" err="1"/>
              <a:t>counseling</a:t>
            </a:r>
            <a:r>
              <a:rPr lang="hr-HR" sz="1200" i="1" dirty="0"/>
              <a:t> </a:t>
            </a:r>
            <a:r>
              <a:rPr lang="hr-HR" sz="1200" i="1" dirty="0" err="1"/>
              <a:t>techniques</a:t>
            </a:r>
            <a:r>
              <a:rPr lang="hr-HR" sz="1200" dirty="0"/>
              <a:t>. Boston, MA: </a:t>
            </a:r>
            <a:r>
              <a:rPr lang="hr-HR" sz="1200" dirty="0" err="1"/>
              <a:t>Allyn</a:t>
            </a:r>
            <a:r>
              <a:rPr lang="hr-HR" sz="1200" dirty="0"/>
              <a:t> &amp; Bacon.</a:t>
            </a:r>
          </a:p>
        </p:txBody>
      </p:sp>
    </p:spTree>
    <p:extLst>
      <p:ext uri="{BB962C8B-B14F-4D97-AF65-F5344CB8AC3E}">
        <p14:creationId xmlns:p14="http://schemas.microsoft.com/office/powerpoint/2010/main" val="1168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- istraživanje </a:t>
            </a:r>
            <a:r>
              <a:rPr lang="hr-HR" dirty="0"/>
              <a:t>nekih aspekata studentskog iskustva u generaciji studenata upisanih </a:t>
            </a:r>
            <a:r>
              <a:rPr lang="hr-HR" dirty="0" err="1"/>
              <a:t>ak.god</a:t>
            </a:r>
            <a:r>
              <a:rPr lang="hr-HR" dirty="0"/>
              <a:t>. 2012/2013 na preddiplomske, diplomske i integrirane studijske programe </a:t>
            </a:r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- prikupljanje podataka </a:t>
            </a:r>
            <a:r>
              <a:rPr lang="hr-HR" dirty="0" err="1" smtClean="0"/>
              <a:t>online</a:t>
            </a:r>
            <a:r>
              <a:rPr lang="hr-HR" dirty="0" smtClean="0"/>
              <a:t> anketnim upitnikom</a:t>
            </a:r>
            <a:endParaRPr lang="hr-HR" dirty="0"/>
          </a:p>
          <a:p>
            <a:pPr marL="0" indent="0">
              <a:buNone/>
            </a:pPr>
            <a:r>
              <a:rPr lang="hr-HR" dirty="0" smtClean="0"/>
              <a:t>Ukupan </a:t>
            </a:r>
            <a:r>
              <a:rPr lang="hr-HR" dirty="0"/>
              <a:t>broj poslanih upitnika - </a:t>
            </a:r>
            <a:r>
              <a:rPr lang="hr-HR" b="1" dirty="0"/>
              <a:t>19609</a:t>
            </a:r>
            <a:r>
              <a:rPr lang="hr-HR" dirty="0"/>
              <a:t>    </a:t>
            </a:r>
          </a:p>
          <a:p>
            <a:pPr marL="0" indent="0">
              <a:buNone/>
            </a:pPr>
            <a:r>
              <a:rPr lang="hr-HR" dirty="0" smtClean="0"/>
              <a:t>Ukupan </a:t>
            </a:r>
            <a:r>
              <a:rPr lang="hr-HR" dirty="0"/>
              <a:t>broj upitnika ispunjenih u cijelosti -   </a:t>
            </a:r>
            <a:r>
              <a:rPr lang="hr-HR" dirty="0"/>
              <a:t>1061</a:t>
            </a:r>
            <a:r>
              <a:rPr lang="hr-HR" dirty="0"/>
              <a:t>           </a:t>
            </a:r>
          </a:p>
          <a:p>
            <a:pPr marL="0" indent="0">
              <a:buNone/>
            </a:pPr>
            <a:r>
              <a:rPr lang="hr-HR" dirty="0" smtClean="0"/>
              <a:t>Ukupan </a:t>
            </a:r>
            <a:r>
              <a:rPr lang="hr-HR" dirty="0"/>
              <a:t>broj upitnika ispunjenih djelomično </a:t>
            </a:r>
            <a:r>
              <a:rPr lang="hr-HR"/>
              <a:t>- </a:t>
            </a:r>
            <a:r>
              <a:rPr lang="hr-HR"/>
              <a:t>1179</a:t>
            </a:r>
            <a:r>
              <a:rPr lang="hr-HR" dirty="0"/>
              <a:t>         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7314582" cy="563562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2. Što </a:t>
            </a:r>
            <a:r>
              <a:rPr lang="hr-HR" dirty="0"/>
              <a:t>kažu studenti?</a:t>
            </a:r>
            <a:br>
              <a:rPr lang="hr-HR" dirty="0"/>
            </a:b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388" y="4078911"/>
            <a:ext cx="3889612" cy="214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6E7517-0EE9-49CF-990D-9186DC27E5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16293</TotalTime>
  <Words>3638</Words>
  <Application>Microsoft Office PowerPoint</Application>
  <PresentationFormat>On-screen Show (4:3)</PresentationFormat>
  <Paragraphs>407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Sadržaj:</vt:lpstr>
      <vt:lpstr>1. Karijerni centri i sustav osiguranja kvalitete u okviru ESG-ja</vt:lpstr>
      <vt:lpstr>Glavni nalazi reakreditacije o povezanosti obrazovanja i tržišta tada</vt:lpstr>
      <vt:lpstr>ESG sadrži i smjernice za bolje povezivanje obrazovanja i tržišta rada (1)</vt:lpstr>
      <vt:lpstr>ESG sadrži i smjernice za bolje povezivanje obrazovanja i tržišta rada (2)</vt:lpstr>
      <vt:lpstr>Novi ciklus akreditacije</vt:lpstr>
      <vt:lpstr>PowerPoint Presentation</vt:lpstr>
      <vt:lpstr>2. Što kažu studenti? </vt:lpstr>
      <vt:lpstr>PowerPoint Presentation</vt:lpstr>
      <vt:lpstr>I1. Jesu li vaše studentske obaveze uključivale i studentsku praksu? </vt:lpstr>
      <vt:lpstr>I2. Koristi od studentske prakse i podrška VU-a pri organizaciji prakse</vt:lpstr>
      <vt:lpstr> b. Opća podrška studentima</vt:lpstr>
      <vt:lpstr>PowerPoint Presentation</vt:lpstr>
      <vt:lpstr> c. Profesionalno usmjeravanje</vt:lpstr>
      <vt:lpstr>PowerPoint Presentation</vt:lpstr>
      <vt:lpstr>PowerPoint Presentation</vt:lpstr>
      <vt:lpstr>PowerPoint Presentation</vt:lpstr>
      <vt:lpstr> 3. Što kažu karijerni savjetnici i predstavnici uprava visokih učilišta? </vt:lpstr>
      <vt:lpstr>POGLED ČELNIKA ILI ČLANOVA UPRAVA VU-a</vt:lpstr>
      <vt:lpstr>PowerPoint Presentation</vt:lpstr>
      <vt:lpstr>Kako osigurati održivost karijernog centra?</vt:lpstr>
      <vt:lpstr>PowerPoint Presentation</vt:lpstr>
      <vt:lpstr>POGLED KARIJERNIH SAVJETNIKA</vt:lpstr>
      <vt:lpstr>PowerPoint Presentation</vt:lpstr>
      <vt:lpstr>PowerPoint Presentation</vt:lpstr>
      <vt:lpstr>Potrebe za stručnim usavršavanjem</vt:lpstr>
      <vt:lpstr>Ključni pokazatelji uspješnosti karijernih centara</vt:lpstr>
      <vt:lpstr>PowerPoint Presentation</vt:lpstr>
      <vt:lpstr>Linkovi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Mina Đorđević</dc:creator>
  <cp:lastModifiedBy>Mina Đorđević</cp:lastModifiedBy>
  <cp:revision>170</cp:revision>
  <dcterms:created xsi:type="dcterms:W3CDTF">2013-02-01T08:19:46Z</dcterms:created>
  <dcterms:modified xsi:type="dcterms:W3CDTF">2017-09-14T08:53:12Z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TC018754869991</vt:lpwstr>
  </property>
</Properties>
</file>