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76" r:id="rId2"/>
  </p:sldMasterIdLst>
  <p:notesMasterIdLst>
    <p:notesMasterId r:id="rId27"/>
  </p:notesMasterIdLst>
  <p:handoutMasterIdLst>
    <p:handoutMasterId r:id="rId28"/>
  </p:handoutMasterIdLst>
  <p:sldIdLst>
    <p:sldId id="256" r:id="rId3"/>
    <p:sldId id="315" r:id="rId4"/>
    <p:sldId id="286" r:id="rId5"/>
    <p:sldId id="299" r:id="rId6"/>
    <p:sldId id="303" r:id="rId7"/>
    <p:sldId id="304" r:id="rId8"/>
    <p:sldId id="305" r:id="rId9"/>
    <p:sldId id="298" r:id="rId10"/>
    <p:sldId id="306" r:id="rId11"/>
    <p:sldId id="309" r:id="rId12"/>
    <p:sldId id="316" r:id="rId13"/>
    <p:sldId id="301" r:id="rId14"/>
    <p:sldId id="310" r:id="rId15"/>
    <p:sldId id="311" r:id="rId16"/>
    <p:sldId id="295" r:id="rId17"/>
    <p:sldId id="317" r:id="rId18"/>
    <p:sldId id="300" r:id="rId19"/>
    <p:sldId id="312" r:id="rId20"/>
    <p:sldId id="307" r:id="rId21"/>
    <p:sldId id="308" r:id="rId22"/>
    <p:sldId id="313" r:id="rId23"/>
    <p:sldId id="296" r:id="rId24"/>
    <p:sldId id="297" r:id="rId25"/>
    <p:sldId id="314" r:id="rId26"/>
  </p:sldIdLst>
  <p:sldSz cx="9144000" cy="6858000" type="screen4x3"/>
  <p:notesSz cx="6669088" cy="9928225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0C0C0"/>
    <a:srgbClr val="EAEAEA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029" autoAdjust="0"/>
  </p:normalViewPr>
  <p:slideViewPr>
    <p:cSldViewPr>
      <p:cViewPr varScale="1">
        <p:scale>
          <a:sx n="104" d="100"/>
          <a:sy n="104" d="100"/>
        </p:scale>
        <p:origin x="18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08A1C0C-CA0D-4A5E-8A94-906BF72409AB}" type="datetimeFigureOut">
              <a:rPr lang="hr-HR"/>
              <a:pPr>
                <a:defRPr/>
              </a:pPr>
              <a:t>21.9.2017.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975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981B8E2-8501-4475-B73C-9F36B07DBB6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38092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6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716464"/>
            <a:ext cx="5335893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6" y="942975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4A9B80-5AEE-4ECD-BC38-AABE97049AD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120146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7FC2E50-66F8-46E6-9E31-1EF43886A9B7}" type="slidenum">
              <a:rPr lang="hr-HR" smtClean="0"/>
              <a:pPr eaLnBrk="1" hangingPunct="1"/>
              <a:t>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642499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883697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286710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3890901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13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788111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14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151047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15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636792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16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5147993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17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6943250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18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8436693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19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566355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A40AD0-38F2-4C8D-8B65-59BCB843D562}" type="slidenum">
              <a:rPr lang="hr-HR" smtClean="0"/>
              <a:pPr eaLnBrk="1" hangingPunct="1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997094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20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8772144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21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2823566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22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914704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23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9709480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24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501991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58BD98B-1035-4FED-880E-1DC5FA085A57}" type="slidenum">
              <a:rPr lang="hr-HR" smtClean="0"/>
              <a:pPr eaLnBrk="1" hangingPunct="1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656499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283436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381175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456806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117354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936601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36E2B2-5B2B-444D-A8E5-DA7B77174998}" type="slidenum">
              <a:rPr lang="hr-HR" smtClean="0"/>
              <a:pPr eaLnBrk="1" hangingPunct="1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99223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6DE66-0B71-459F-815C-B813E3707121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9524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A0C95-080C-4371-B70F-7712014772C9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672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040F9-A2CC-4C53-A55E-15750C122B13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26697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hr-HR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0AC2232-B459-4640-87DD-8A548694BAD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8212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FB9DC-C989-4CEB-85B2-C83C55B0E24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3617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B2A98A-87E3-461E-951F-F0F3298676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75196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C54456-B1B0-48BE-B3FF-DCA0FDF599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64047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E03BC6-9D02-4DBD-B2F6-B26AB1E259F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49574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F85BA6-4E4A-4398-8C78-65A5CD528E2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08549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E64A9-51AC-4B4B-BC7A-7C922210C3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8891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C664C8-F944-479F-A28D-6D5678944AD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568330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31161-79AA-460D-B60C-3F56DBB11A81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577660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8DE427D-0722-4886-B4E3-E954C6A71D0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4936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2F629-D9E0-40B9-853F-72C587B9ECB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16165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8689-A8A6-4371-95D9-468B3F9B8EC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41450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D9227-906B-4E9F-89CA-691BE0A97FBB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9228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86134-E61D-4CE0-ACCE-E341B2F84676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6542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57ED4-CDA8-4E8F-AE8D-8E4602AC1F6D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54964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D448F-DD9E-4F59-96CA-3AAB5369C716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815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2A7F4-B94F-4E43-9F72-CB3FCFF42CB9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22735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F4637-5B20-495E-B585-CC8C0E60C6E1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2888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A750A-D950-4DF3-BA65-3B33D50ADE00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50122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DC095D2-0B97-4750-A094-4B1FFFFE7B16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6237288"/>
            <a:ext cx="9144000" cy="0"/>
          </a:xfrm>
          <a:prstGeom prst="line">
            <a:avLst/>
          </a:prstGeom>
          <a:noFill/>
          <a:ln w="12700">
            <a:solidFill>
              <a:srgbClr val="EE1C1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r-H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5755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 Box 11"/>
          <p:cNvSpPr txBox="1">
            <a:spLocks noChangeArrowheads="1"/>
          </p:cNvSpPr>
          <p:nvPr userDrawn="1"/>
        </p:nvSpPr>
        <p:spPr bwMode="auto">
          <a:xfrm>
            <a:off x="611188" y="6332538"/>
            <a:ext cx="7921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hr-HR" sz="2000" smtClean="0">
                <a:latin typeface="Times New Roman" pitchFamily="18" charset="0"/>
              </a:rPr>
              <a:t>azvo</a:t>
            </a:r>
          </a:p>
        </p:txBody>
      </p:sp>
      <p:pic>
        <p:nvPicPr>
          <p:cNvPr id="1034" name="Picture 12" descr="New Pictur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5075"/>
            <a:ext cx="6191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51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803D1E4-5B97-4F26-8D33-33C2955F925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3" r:id="rId2"/>
    <p:sldLayoutId id="2147483798" r:id="rId3"/>
    <p:sldLayoutId id="2147483799" r:id="rId4"/>
    <p:sldLayoutId id="2147483800" r:id="rId5"/>
    <p:sldLayoutId id="2147483801" r:id="rId6"/>
    <p:sldLayoutId id="2147483794" r:id="rId7"/>
    <p:sldLayoutId id="2147483802" r:id="rId8"/>
    <p:sldLayoutId id="2147483803" r:id="rId9"/>
    <p:sldLayoutId id="2147483795" r:id="rId10"/>
    <p:sldLayoutId id="21474837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093603"/>
            <a:ext cx="7772400" cy="108012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3200" dirty="0">
                <a:solidFill>
                  <a:srgbClr val="C00000"/>
                </a:solidFill>
                <a:latin typeface="Calibri" pitchFamily="34" charset="0"/>
                <a:ea typeface="Batang" pitchFamily="18" charset="-127"/>
                <a:cs typeface="Calibri" pitchFamily="34" charset="0"/>
              </a:rPr>
              <a:t>Pružanje informacija kandidatima za</a:t>
            </a:r>
            <a:br>
              <a:rPr lang="hr-HR" sz="3200" dirty="0">
                <a:solidFill>
                  <a:srgbClr val="C00000"/>
                </a:solidFill>
                <a:latin typeface="Calibri" pitchFamily="34" charset="0"/>
                <a:ea typeface="Batang" pitchFamily="18" charset="-127"/>
                <a:cs typeface="Calibri" pitchFamily="34" charset="0"/>
              </a:rPr>
            </a:br>
            <a:r>
              <a:rPr lang="hr-HR" sz="3200" dirty="0">
                <a:solidFill>
                  <a:srgbClr val="C00000"/>
                </a:solidFill>
                <a:latin typeface="Calibri" pitchFamily="34" charset="0"/>
                <a:ea typeface="Batang" pitchFamily="18" charset="-127"/>
                <a:cs typeface="Calibri" pitchFamily="34" charset="0"/>
              </a:rPr>
              <a:t>upis studijskih programa</a:t>
            </a:r>
            <a:endParaRPr lang="en-US" sz="3200" dirty="0">
              <a:solidFill>
                <a:srgbClr val="C00000"/>
              </a:solidFill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  <p:pic>
        <p:nvPicPr>
          <p:cNvPr id="10243" name="Picture 5" descr="AZVO mem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8288"/>
            <a:ext cx="633095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5" t="10600" r="23093" b="6241"/>
          <a:stretch>
            <a:fillRect/>
          </a:stretch>
        </p:blipFill>
        <p:spPr bwMode="auto">
          <a:xfrm>
            <a:off x="5654675" y="2486025"/>
            <a:ext cx="298608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5589240"/>
            <a:ext cx="200862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400" dirty="0" smtClean="0"/>
              <a:t>Igor Drvodelić</a:t>
            </a:r>
          </a:p>
          <a:p>
            <a:r>
              <a:rPr lang="hr-HR" sz="1400" dirty="0" smtClean="0"/>
              <a:t>Središnji prijavni ured</a:t>
            </a:r>
          </a:p>
          <a:p>
            <a:r>
              <a:rPr lang="hr-HR" sz="1400" dirty="0" err="1"/>
              <a:t>i</a:t>
            </a:r>
            <a:r>
              <a:rPr lang="hr-HR" sz="1400" dirty="0" err="1" smtClean="0"/>
              <a:t>gor.drvodelic</a:t>
            </a:r>
            <a:r>
              <a:rPr lang="hr-HR" sz="1400" dirty="0" smtClean="0"/>
              <a:t>@</a:t>
            </a:r>
            <a:r>
              <a:rPr lang="hr-HR" sz="1400" dirty="0" err="1" smtClean="0"/>
              <a:t>azvo.hr</a:t>
            </a:r>
            <a:endParaRPr lang="hr-H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95536" y="24268"/>
            <a:ext cx="8229600" cy="596420"/>
          </a:xfrm>
        </p:spPr>
        <p:txBody>
          <a:bodyPr/>
          <a:lstStyle/>
          <a:p>
            <a:pPr eaLnBrk="1" hangingPunct="1"/>
            <a:r>
              <a:rPr lang="pl-PL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Analiza </a:t>
            </a:r>
            <a:r>
              <a:rPr lang="pl-PL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upisa na studijske programe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4643" y="6488668"/>
            <a:ext cx="4262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AZVO i Institut za društvena istraživanja</a:t>
            </a:r>
            <a:endParaRPr lang="hr-H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5194" t="24100" r="25588" b="26901"/>
          <a:stretch/>
        </p:blipFill>
        <p:spPr>
          <a:xfrm>
            <a:off x="35496" y="764704"/>
            <a:ext cx="900100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95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95536" y="24268"/>
            <a:ext cx="8229600" cy="596420"/>
          </a:xfrm>
        </p:spPr>
        <p:txBody>
          <a:bodyPr/>
          <a:lstStyle/>
          <a:p>
            <a:pPr eaLnBrk="1" hangingPunct="1"/>
            <a:r>
              <a:rPr lang="pl-PL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Analiza </a:t>
            </a:r>
            <a:r>
              <a:rPr lang="pl-PL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upisa na studijske programe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9632" y="141277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2400" dirty="0">
                <a:latin typeface="Calibri" panose="020F0502020204030204" pitchFamily="34" charset="0"/>
              </a:rPr>
              <a:t>Geografska </a:t>
            </a:r>
            <a:r>
              <a:rPr lang="hr-HR" sz="2400" dirty="0" smtClean="0">
                <a:latin typeface="Calibri" panose="020F0502020204030204" pitchFamily="34" charset="0"/>
              </a:rPr>
              <a:t>mobilnost</a:t>
            </a:r>
          </a:p>
          <a:p>
            <a:r>
              <a:rPr lang="hr-HR" sz="2400" dirty="0" smtClean="0">
                <a:latin typeface="Calibri" panose="020F050202020403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2400" dirty="0">
                <a:latin typeface="Calibri" panose="020F0502020204030204" pitchFamily="34" charset="0"/>
              </a:rPr>
              <a:t>S</a:t>
            </a:r>
            <a:r>
              <a:rPr lang="hr-HR" sz="2400" dirty="0" smtClean="0">
                <a:latin typeface="Calibri" panose="020F0502020204030204" pitchFamily="34" charset="0"/>
              </a:rPr>
              <a:t>polna </a:t>
            </a:r>
            <a:r>
              <a:rPr lang="hr-HR" sz="2400" dirty="0">
                <a:latin typeface="Calibri" panose="020F0502020204030204" pitchFamily="34" charset="0"/>
              </a:rPr>
              <a:t>struktura </a:t>
            </a:r>
            <a:r>
              <a:rPr lang="hr-HR" sz="2400" dirty="0" smtClean="0">
                <a:latin typeface="Calibri" panose="020F0502020204030204" pitchFamily="34" charset="0"/>
              </a:rPr>
              <a:t>upisnika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hr-HR" sz="24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2400" dirty="0">
                <a:latin typeface="Calibri" panose="020F0502020204030204" pitchFamily="34" charset="0"/>
              </a:rPr>
              <a:t>S</a:t>
            </a:r>
            <a:r>
              <a:rPr lang="hr-HR" sz="2400" dirty="0" smtClean="0">
                <a:latin typeface="Calibri" panose="020F0502020204030204" pitchFamily="34" charset="0"/>
              </a:rPr>
              <a:t>truktura </a:t>
            </a:r>
            <a:r>
              <a:rPr lang="hr-HR" sz="2400" dirty="0">
                <a:latin typeface="Calibri" panose="020F0502020204030204" pitchFamily="34" charset="0"/>
              </a:rPr>
              <a:t>upisnih </a:t>
            </a:r>
            <a:r>
              <a:rPr lang="hr-HR" sz="2400" dirty="0" smtClean="0">
                <a:latin typeface="Calibri" panose="020F0502020204030204" pitchFamily="34" charset="0"/>
              </a:rPr>
              <a:t>mjesta</a:t>
            </a:r>
          </a:p>
          <a:p>
            <a:r>
              <a:rPr lang="hr-HR" sz="2400" dirty="0" smtClean="0">
                <a:latin typeface="Calibri" panose="020F050202020403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2400" dirty="0">
                <a:latin typeface="Calibri" panose="020F0502020204030204" pitchFamily="34" charset="0"/>
              </a:rPr>
              <a:t>Š</a:t>
            </a:r>
            <a:r>
              <a:rPr lang="hr-HR" sz="2400" dirty="0" smtClean="0">
                <a:latin typeface="Calibri" panose="020F0502020204030204" pitchFamily="34" charset="0"/>
              </a:rPr>
              <a:t>to </a:t>
            </a:r>
            <a:r>
              <a:rPr lang="hr-HR" sz="2400" dirty="0">
                <a:latin typeface="Calibri" panose="020F0502020204030204" pitchFamily="34" charset="0"/>
              </a:rPr>
              <a:t>mladi žele </a:t>
            </a:r>
            <a:r>
              <a:rPr lang="hr-HR" sz="2400" dirty="0" smtClean="0">
                <a:latin typeface="Calibri" panose="020F0502020204030204" pitchFamily="34" charset="0"/>
              </a:rPr>
              <a:t>studirati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hr-HR" sz="24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2400" dirty="0">
                <a:latin typeface="Calibri" panose="020F0502020204030204" pitchFamily="34" charset="0"/>
              </a:rPr>
              <a:t>2010-2014</a:t>
            </a:r>
          </a:p>
        </p:txBody>
      </p:sp>
    </p:spTree>
    <p:extLst>
      <p:ext uri="{BB962C8B-B14F-4D97-AF65-F5344CB8AC3E}">
        <p14:creationId xmlns:p14="http://schemas.microsoft.com/office/powerpoint/2010/main" val="342373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Prijave po znanstvenim područjima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4407" t="23400" r="23618" b="45100"/>
          <a:stretch/>
        </p:blipFill>
        <p:spPr>
          <a:xfrm>
            <a:off x="107504" y="1916832"/>
            <a:ext cx="903649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Prijave po znanstvenim područjima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4408" t="60500" r="25587" b="7300"/>
          <a:stretch/>
        </p:blipFill>
        <p:spPr>
          <a:xfrm>
            <a:off x="23421" y="1628800"/>
            <a:ext cx="9145016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84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Prijave po znanstvenim područjima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4406" t="23400" r="26769" b="44400"/>
          <a:stretch/>
        </p:blipFill>
        <p:spPr>
          <a:xfrm>
            <a:off x="78929" y="1628800"/>
            <a:ext cx="8928992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0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76064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Razumijevanje prijava maturanata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3" y="1412776"/>
            <a:ext cx="849694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hr-HR" sz="2400" dirty="0">
                <a:latin typeface="Calibri" panose="020F0502020204030204" pitchFamily="34" charset="0"/>
              </a:rPr>
              <a:t>Istraživanje o </a:t>
            </a:r>
            <a:r>
              <a:rPr lang="hr-HR" sz="2400" dirty="0" smtClean="0">
                <a:latin typeface="Calibri" panose="020F0502020204030204" pitchFamily="34" charset="0"/>
              </a:rPr>
              <a:t>dostupnosti informacija o ponudi studijskih programa na konačan odabir kandidata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hr-HR" sz="2400" dirty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hr-HR" sz="2400" dirty="0">
                <a:latin typeface="Calibri" panose="020F0502020204030204" pitchFamily="34" charset="0"/>
              </a:rPr>
              <a:t>U</a:t>
            </a:r>
            <a:r>
              <a:rPr lang="sv-SE" sz="2400" dirty="0" smtClean="0">
                <a:latin typeface="Calibri" panose="020F0502020204030204" pitchFamily="34" charset="0"/>
              </a:rPr>
              <a:t> </a:t>
            </a:r>
            <a:r>
              <a:rPr lang="sv-SE" sz="2400" dirty="0">
                <a:latin typeface="Calibri" panose="020F0502020204030204" pitchFamily="34" charset="0"/>
              </a:rPr>
              <a:t>suradnji sa Sveučilištem Princeton</a:t>
            </a:r>
            <a:endParaRPr lang="hr-HR" sz="2400" dirty="0" smtClean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hr-HR" sz="2400" dirty="0" smtClean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hr-HR" sz="2400" dirty="0" smtClean="0">
                <a:latin typeface="Calibri" panose="020F0502020204030204" pitchFamily="34" charset="0"/>
              </a:rPr>
              <a:t>Cilj je naći optimalniji način da svaki kandidat upiše odgovarajući studij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7650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" t="37980" r="50000" b="1865"/>
          <a:stretch/>
        </p:blipFill>
        <p:spPr>
          <a:xfrm>
            <a:off x="-1" y="274638"/>
            <a:ext cx="9181833" cy="646673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968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Tržište </a:t>
            </a:r>
            <a:r>
              <a:rPr lang="hr-HR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rada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75" y="4786313"/>
            <a:ext cx="30686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186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Analiza potreba tržišta rada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75" y="4786313"/>
            <a:ext cx="30686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21807" t="7301" r="21495" b="4500"/>
          <a:stretch/>
        </p:blipFill>
        <p:spPr>
          <a:xfrm>
            <a:off x="0" y="0"/>
            <a:ext cx="10369152" cy="907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Analiza potreba tržišta rada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7163" t="9401" r="27951" b="36000"/>
          <a:stretch/>
        </p:blipFill>
        <p:spPr>
          <a:xfrm>
            <a:off x="-31017" y="0"/>
            <a:ext cx="9221313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541100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Središnji prijavni ured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428625" y="1124744"/>
            <a:ext cx="8137525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2009.g. osnovan </a:t>
            </a:r>
            <a:r>
              <a:rPr lang="hr-HR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Središnji prijavni ured pri Agenciji za znanost i visoko obrazovanje </a:t>
            </a:r>
            <a:endParaRPr lang="hr-HR" sz="24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eaLnBrk="1" hangingPunct="1">
              <a:buFont typeface="Wingdings" pitchFamily="2" charset="2"/>
              <a:buChar char="q"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Prikupljanje podataka o kandidatima </a:t>
            </a:r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hr-HR" sz="24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eaLnBrk="1" hangingPunct="1">
              <a:buFont typeface="Wingdings" pitchFamily="2" charset="2"/>
              <a:buChar char="q"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Prikupljanje i objava uvjeta upisa za sve preddiplomske i integrirane studijske programe </a:t>
            </a:r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 2015.g. i za dio diplomskih studijskih programa</a:t>
            </a:r>
          </a:p>
          <a:p>
            <a:pPr eaLnBrk="1" hangingPunct="1"/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eaLnBrk="1" hangingPunct="1">
              <a:buFont typeface="Wingdings" pitchFamily="2" charset="2"/>
              <a:buChar char="q"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Generiranje i objava rang lista </a:t>
            </a:r>
            <a:b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endParaRPr lang="hr-HR" sz="24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hr-HR" sz="24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hr-HR" sz="24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hr-HR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637" y="5085184"/>
            <a:ext cx="3421063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89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95536" y="24268"/>
            <a:ext cx="8229600" cy="596420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Zadovoljstvo i </a:t>
            </a:r>
            <a:r>
              <a:rPr lang="hr-HR" sz="2800" b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zapošljivost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9131" t="33900" r="29919" b="12201"/>
          <a:stretch/>
        </p:blipFill>
        <p:spPr>
          <a:xfrm>
            <a:off x="395536" y="476672"/>
            <a:ext cx="8043387" cy="5955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13498" y="6431872"/>
            <a:ext cx="499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AZVO i Ekonomski fakultet Sveučilišta u Splitu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9680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95536" y="24268"/>
            <a:ext cx="8229600" cy="596420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Zadovoljstvo i </a:t>
            </a:r>
            <a:r>
              <a:rPr lang="hr-HR" sz="2800" b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zapošljivost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9" y="1556792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2400" dirty="0" smtClean="0">
                <a:latin typeface="Calibri" panose="020F0502020204030204" pitchFamily="34" charset="0"/>
              </a:rPr>
              <a:t>Samo </a:t>
            </a:r>
            <a:r>
              <a:rPr lang="hr-HR" sz="2400" dirty="0">
                <a:latin typeface="Calibri" panose="020F0502020204030204" pitchFamily="34" charset="0"/>
              </a:rPr>
              <a:t>13 % </a:t>
            </a:r>
            <a:r>
              <a:rPr lang="hr-HR" sz="2400" dirty="0" smtClean="0">
                <a:latin typeface="Calibri" panose="020F0502020204030204" pitchFamily="34" charset="0"/>
              </a:rPr>
              <a:t>studenata mijenja </a:t>
            </a:r>
            <a:r>
              <a:rPr lang="hr-HR" sz="2400" dirty="0">
                <a:latin typeface="Calibri" panose="020F0502020204030204" pitchFamily="34" charset="0"/>
              </a:rPr>
              <a:t>visoko </a:t>
            </a:r>
            <a:r>
              <a:rPr lang="hr-HR" sz="2400" dirty="0" smtClean="0">
                <a:latin typeface="Calibri" panose="020F0502020204030204" pitchFamily="34" charset="0"/>
              </a:rPr>
              <a:t>učilište prilikom upisa diplomskih studija, </a:t>
            </a:r>
            <a:r>
              <a:rPr lang="hr-HR" sz="2400" dirty="0">
                <a:latin typeface="Calibri" panose="020F0502020204030204" pitchFamily="34" charset="0"/>
              </a:rPr>
              <a:t>izuzetno </a:t>
            </a:r>
            <a:r>
              <a:rPr lang="hr-HR" sz="2400" dirty="0" smtClean="0">
                <a:latin typeface="Calibri" panose="020F0502020204030204" pitchFamily="34" charset="0"/>
              </a:rPr>
              <a:t>mala </a:t>
            </a:r>
            <a:r>
              <a:rPr lang="hr-HR" sz="2400" dirty="0">
                <a:latin typeface="Calibri" panose="020F0502020204030204" pitchFamily="34" charset="0"/>
              </a:rPr>
              <a:t>mobilnosti među visokim učilištima te </a:t>
            </a:r>
            <a:r>
              <a:rPr lang="hr-HR" sz="2400" dirty="0" err="1" smtClean="0">
                <a:latin typeface="Calibri" panose="020F0502020204030204" pitchFamily="34" charset="0"/>
              </a:rPr>
              <a:t>dvostupanjski</a:t>
            </a:r>
            <a:r>
              <a:rPr lang="hr-HR" sz="2400" dirty="0" smtClean="0">
                <a:latin typeface="Calibri" panose="020F0502020204030204" pitchFamily="34" charset="0"/>
              </a:rPr>
              <a:t> „</a:t>
            </a:r>
            <a:r>
              <a:rPr lang="hr-HR" sz="2400" dirty="0" err="1" smtClean="0">
                <a:latin typeface="Calibri" panose="020F0502020204030204" pitchFamily="34" charset="0"/>
              </a:rPr>
              <a:t>bolonjski</a:t>
            </a:r>
            <a:r>
              <a:rPr lang="hr-HR" sz="2400" dirty="0">
                <a:latin typeface="Calibri" panose="020F0502020204030204" pitchFamily="34" charset="0"/>
              </a:rPr>
              <a:t>“ sustav zapravo uvelike funkcionira kao integrirani studij </a:t>
            </a:r>
            <a:endParaRPr lang="hr-HR" sz="24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hr-HR" sz="24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2400" dirty="0">
                <a:latin typeface="Calibri" panose="020F0502020204030204" pitchFamily="34" charset="0"/>
              </a:rPr>
              <a:t>31 % </a:t>
            </a:r>
            <a:r>
              <a:rPr lang="pl-PL" sz="2400" dirty="0" smtClean="0">
                <a:latin typeface="Calibri" panose="020F0502020204030204" pitchFamily="34" charset="0"/>
              </a:rPr>
              <a:t>studenata izjavljuje </a:t>
            </a:r>
            <a:r>
              <a:rPr lang="pl-PL" sz="2400" dirty="0">
                <a:latin typeface="Calibri" panose="020F0502020204030204" pitchFamily="34" charset="0"/>
              </a:rPr>
              <a:t>da </a:t>
            </a:r>
            <a:r>
              <a:rPr lang="pl-PL" sz="2400" dirty="0" smtClean="0">
                <a:latin typeface="Calibri" panose="020F0502020204030204" pitchFamily="34" charset="0"/>
              </a:rPr>
              <a:t>bi studirali </a:t>
            </a:r>
            <a:r>
              <a:rPr lang="pl-PL" sz="2400" dirty="0">
                <a:latin typeface="Calibri" panose="020F0502020204030204" pitchFamily="34" charset="0"/>
              </a:rPr>
              <a:t>nešto drugo - </a:t>
            </a:r>
            <a:r>
              <a:rPr lang="pl-PL" sz="2400" dirty="0" smtClean="0">
                <a:latin typeface="Calibri" panose="020F0502020204030204" pitchFamily="34" charset="0"/>
              </a:rPr>
              <a:t>pravilan </a:t>
            </a:r>
            <a:r>
              <a:rPr lang="pl-PL" sz="2400" dirty="0">
                <a:latin typeface="Calibri" panose="020F0502020204030204" pitchFamily="34" charset="0"/>
              </a:rPr>
              <a:t>odabir studija jedan je od ključnih elemenata uspješnog studiranja i </a:t>
            </a:r>
            <a:r>
              <a:rPr lang="pl-PL" sz="2400" dirty="0" smtClean="0">
                <a:latin typeface="Calibri" panose="020F0502020204030204" pitchFamily="34" charset="0"/>
              </a:rPr>
              <a:t>uspješne alokacije </a:t>
            </a:r>
            <a:r>
              <a:rPr lang="pl-PL" sz="2400" dirty="0">
                <a:latin typeface="Calibri" panose="020F0502020204030204" pitchFamily="34" charset="0"/>
              </a:rPr>
              <a:t>ljudskog kapitala u gospodarstvu i društvu na način da se ostvari </a:t>
            </a:r>
            <a:r>
              <a:rPr lang="pl-PL" sz="2400" dirty="0" smtClean="0">
                <a:latin typeface="Calibri" panose="020F0502020204030204" pitchFamily="34" charset="0"/>
              </a:rPr>
              <a:t>najviša osobna </a:t>
            </a:r>
            <a:r>
              <a:rPr lang="pl-PL" sz="2400" dirty="0">
                <a:latin typeface="Calibri" panose="020F0502020204030204" pitchFamily="34" charset="0"/>
              </a:rPr>
              <a:t>i društvena korist</a:t>
            </a:r>
            <a:endParaRPr lang="hr-HR" sz="2400" dirty="0" smtClean="0">
              <a:latin typeface="Calibri" panose="020F0502020204030204" pitchFamily="34" charset="0"/>
            </a:endParaRPr>
          </a:p>
          <a:p>
            <a:endParaRPr lang="hr-H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741" y="5229200"/>
            <a:ext cx="30686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780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Informiranje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0700" y="876736"/>
            <a:ext cx="8137525" cy="60016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Analiza stanja i potreba u srednjoškolskom odgoju i obrazovanju vezanih uz informiranje o visokoškolskim izborima i postupcima upisa na studijske programe preko Nacionalnog informacijskog sustava prijava na visoka </a:t>
            </a: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učilišta</a:t>
            </a:r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pl-PL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Istraživačka skupina Instituta za društvena istraživanja u Zagrebu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60 škola iz šest hrvatskih </a:t>
            </a: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regija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Učenici </a:t>
            </a:r>
            <a:r>
              <a:rPr lang="hr-HR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srednjih škola: 1., 3. i 4. </a:t>
            </a: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razred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Odgojno-obrazovni </a:t>
            </a: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djelatnici: </a:t>
            </a:r>
            <a:r>
              <a:rPr lang="hr-HR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učitelji, stručni suradnici i ravnatelji </a:t>
            </a:r>
            <a:endParaRPr lang="hr-HR" sz="24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Preporuke </a:t>
            </a:r>
            <a:r>
              <a:rPr lang="hr-HR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za unaprjeđenje obrazovnih politika vezanih uz informiranje i savjetovanje o visokoškolskim izborima učenika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hr-HR" sz="2400" dirty="0">
              <a:solidFill>
                <a:srgbClr val="000000"/>
              </a:solidFill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362" y="5589240"/>
            <a:ext cx="30686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77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Praćenje </a:t>
            </a:r>
            <a:r>
              <a:rPr lang="hr-HR" sz="2800" b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zapošljivosti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8137525" cy="60016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Obrasci s kontakt podacima prikupljeni su od studenata koji su završili studij 2016. godine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Broj studenata koji su popunili obrazac: </a:t>
            </a:r>
            <a:r>
              <a:rPr lang="hr-HR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12.579 </a:t>
            </a:r>
            <a:endParaRPr lang="hr-HR" sz="24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 čega je 57% diplomiranih studenata sudjelovalo u istraživanju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Istraživanje je provedeno u suradnji s Fakultetom informatike i organizacije Sveučilišta u Zagrebu 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Završetak analize: prosinac 2017. godine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hr-HR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Informacije za kandidate: mogućnost zapošljavanja, posao u struci, zadovoljstvo poslom, potrebno vrijeme za nalazak prvog posla...  - nakon </a:t>
            </a:r>
            <a:r>
              <a:rPr lang="hr-HR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završetka pojedinog studija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hr-HR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hr-HR" sz="2400" dirty="0">
              <a:solidFill>
                <a:srgbClr val="000000"/>
              </a:solidFill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741" y="5229200"/>
            <a:ext cx="30686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298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51520" y="2204864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Pitanja?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741" y="5229200"/>
            <a:ext cx="30686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23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47864" y="2961308"/>
            <a:ext cx="2160240" cy="1080120"/>
          </a:xfrm>
          <a:prstGeom prst="ellipse">
            <a:avLst/>
          </a:prstGeom>
          <a:solidFill>
            <a:srgbClr val="EAEA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r-HR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54378" y="2889300"/>
            <a:ext cx="2232248" cy="1224136"/>
          </a:xfrm>
          <a:prstGeom prst="rect">
            <a:avLst/>
          </a:prstGeom>
          <a:solidFill>
            <a:srgbClr val="C0C0C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4378" y="1175719"/>
            <a:ext cx="2232248" cy="1224136"/>
          </a:xfrm>
          <a:prstGeom prst="rect">
            <a:avLst/>
          </a:prstGeom>
          <a:solidFill>
            <a:srgbClr val="C0C0C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3" name="Rectangle 2"/>
          <p:cNvSpPr/>
          <p:nvPr/>
        </p:nvSpPr>
        <p:spPr>
          <a:xfrm>
            <a:off x="6156176" y="2097212"/>
            <a:ext cx="2520280" cy="2808312"/>
          </a:xfrm>
          <a:prstGeom prst="rect">
            <a:avLst/>
          </a:prstGeom>
          <a:solidFill>
            <a:srgbClr val="EAEA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00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javna sveučilišta</a:t>
            </a:r>
          </a:p>
          <a:p>
            <a:r>
              <a:rPr lang="hr-HR" sz="200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javna veleučilišta</a:t>
            </a:r>
          </a:p>
          <a:p>
            <a:r>
              <a:rPr lang="hr-HR" sz="200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javne visoke škole</a:t>
            </a:r>
          </a:p>
          <a:p>
            <a:r>
              <a:rPr lang="hr-HR" sz="200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privatna sveučilišta</a:t>
            </a:r>
          </a:p>
          <a:p>
            <a:r>
              <a:rPr lang="hr-HR" sz="200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privatna veleučilišta</a:t>
            </a:r>
          </a:p>
          <a:p>
            <a:r>
              <a:rPr lang="hr-HR" sz="200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privatne visoke škole</a:t>
            </a:r>
            <a:endParaRPr lang="hr-HR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3491" y="2920364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Četverogodišnje strukovne srednje škole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5596" y="160312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Gimnazije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54378" y="4725144"/>
            <a:ext cx="2232248" cy="1224136"/>
          </a:xfrm>
          <a:prstGeom prst="rect">
            <a:avLst/>
          </a:prstGeom>
          <a:solidFill>
            <a:srgbClr val="C0C0C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Svi ostali kandidati</a:t>
            </a:r>
          </a:p>
        </p:txBody>
      </p:sp>
      <p:cxnSp>
        <p:nvCxnSpPr>
          <p:cNvPr id="14" name="Straight Arrow Connector 13"/>
          <p:cNvCxnSpPr>
            <a:stCxn id="2" idx="3"/>
            <a:endCxn id="4" idx="0"/>
          </p:cNvCxnSpPr>
          <p:nvPr/>
        </p:nvCxnSpPr>
        <p:spPr>
          <a:xfrm>
            <a:off x="2986626" y="1787787"/>
            <a:ext cx="1441358" cy="11735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6" idx="3"/>
            <a:endCxn id="4" idx="2"/>
          </p:cNvCxnSpPr>
          <p:nvPr/>
        </p:nvCxnSpPr>
        <p:spPr>
          <a:xfrm>
            <a:off x="2986626" y="3501368"/>
            <a:ext cx="36123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8" idx="3"/>
            <a:endCxn id="4" idx="4"/>
          </p:cNvCxnSpPr>
          <p:nvPr/>
        </p:nvCxnSpPr>
        <p:spPr>
          <a:xfrm flipV="1">
            <a:off x="2986626" y="4041428"/>
            <a:ext cx="1441358" cy="12957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4" idx="6"/>
            <a:endCxn id="3" idx="1"/>
          </p:cNvCxnSpPr>
          <p:nvPr/>
        </p:nvCxnSpPr>
        <p:spPr>
          <a:xfrm>
            <a:off x="5508104" y="350136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935596" y="2006468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12000</a:t>
            </a:r>
            <a:endParaRPr lang="hr-HR" dirty="0">
              <a:solidFill>
                <a:srgbClr val="CC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34398" y="3755989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19000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33491" y="558025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11000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47" y="3185026"/>
            <a:ext cx="1712874" cy="6326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1459" y="5019314"/>
            <a:ext cx="2582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smtClean="0"/>
              <a:t>820 </a:t>
            </a:r>
            <a:r>
              <a:rPr lang="hr-HR" dirty="0"/>
              <a:t>studijska programa</a:t>
            </a:r>
          </a:p>
        </p:txBody>
      </p:sp>
      <p:sp>
        <p:nvSpPr>
          <p:cNvPr id="9" name="Rectangle 8"/>
          <p:cNvSpPr/>
          <p:nvPr/>
        </p:nvSpPr>
        <p:spPr>
          <a:xfrm>
            <a:off x="754378" y="6148993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/>
              <a:t>42.000 kandidata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1459" y="5614040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smtClean="0"/>
              <a:t>38.500 </a:t>
            </a:r>
            <a:r>
              <a:rPr lang="hr-HR" dirty="0"/>
              <a:t>upisnih mjesta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Usporedi studije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5593" t="34300" r="53937" b="32101"/>
          <a:stretch/>
        </p:blipFill>
        <p:spPr>
          <a:xfrm>
            <a:off x="1043607" y="674711"/>
            <a:ext cx="6696745" cy="618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84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Usporedi studije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5124" t="18899" r="25582" b="67500"/>
          <a:stretch/>
        </p:blipFill>
        <p:spPr>
          <a:xfrm>
            <a:off x="1" y="2060848"/>
            <a:ext cx="9153904" cy="362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88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Usporedi studije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6375" t="10800" r="25981" b="62600"/>
          <a:stretch/>
        </p:blipFill>
        <p:spPr>
          <a:xfrm>
            <a:off x="1169" y="1988840"/>
            <a:ext cx="9171545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17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Akreditacijske preporuke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1651" t="22001" r="21650" b="44400"/>
          <a:stretch/>
        </p:blipFill>
        <p:spPr>
          <a:xfrm>
            <a:off x="0" y="1916832"/>
            <a:ext cx="9108504" cy="303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3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Akreditacijske preporuke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1256" t="22000" r="21650" b="7301"/>
          <a:stretch/>
        </p:blipFill>
        <p:spPr>
          <a:xfrm>
            <a:off x="0" y="332656"/>
            <a:ext cx="9200626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97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116632"/>
            <a:ext cx="8229600" cy="1143000"/>
          </a:xfrm>
        </p:spPr>
        <p:txBody>
          <a:bodyPr/>
          <a:lstStyle/>
          <a:p>
            <a:pPr eaLnBrk="1" hangingPunct="1"/>
            <a:r>
              <a:rPr lang="hr-HR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Akreditacijske preporuke</a:t>
            </a:r>
            <a:endParaRPr lang="en-US" sz="2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7951" t="17801" r="27950" b="3800"/>
          <a:stretch/>
        </p:blipFill>
        <p:spPr>
          <a:xfrm>
            <a:off x="510977" y="0"/>
            <a:ext cx="8064896" cy="806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31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azvo hr2">
  <a:themeElements>
    <a:clrScheme name="azvo hr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zvo hr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zvo hr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vo hr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vo hr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vo hr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vo hr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vo hr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vo hr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vo hr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vo hr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vo hr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vo hr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vo hr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azvo hr2</Template>
  <TotalTime>5057</TotalTime>
  <Words>453</Words>
  <Application>Microsoft Office PowerPoint</Application>
  <PresentationFormat>On-screen Show (4:3)</PresentationFormat>
  <Paragraphs>111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Batang</vt:lpstr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azvo hr2</vt:lpstr>
      <vt:lpstr>Concourse</vt:lpstr>
      <vt:lpstr>Pružanje informacija kandidatima za upis studijskih programa</vt:lpstr>
      <vt:lpstr>Središnji prijavni ured</vt:lpstr>
      <vt:lpstr>PowerPoint Presentation</vt:lpstr>
      <vt:lpstr>Usporedi studije</vt:lpstr>
      <vt:lpstr>Usporedi studije</vt:lpstr>
      <vt:lpstr>Usporedi studije</vt:lpstr>
      <vt:lpstr>Akreditacijske preporuke</vt:lpstr>
      <vt:lpstr>Akreditacijske preporuke</vt:lpstr>
      <vt:lpstr>Akreditacijske preporuke</vt:lpstr>
      <vt:lpstr>Analiza upisa na studijske programe</vt:lpstr>
      <vt:lpstr>Analiza upisa na studijske programe</vt:lpstr>
      <vt:lpstr>Prijave po znanstvenim područjima</vt:lpstr>
      <vt:lpstr>Prijave po znanstvenim područjima</vt:lpstr>
      <vt:lpstr>Prijave po znanstvenim područjima</vt:lpstr>
      <vt:lpstr>Razumijevanje prijava maturanata</vt:lpstr>
      <vt:lpstr>PowerPoint Presentation</vt:lpstr>
      <vt:lpstr>Tržište rada</vt:lpstr>
      <vt:lpstr>Analiza potreba tržišta rada</vt:lpstr>
      <vt:lpstr>Analiza potreba tržišta rada</vt:lpstr>
      <vt:lpstr>Zadovoljstvo i zapošljivost</vt:lpstr>
      <vt:lpstr>Zadovoljstvo i zapošljivost</vt:lpstr>
      <vt:lpstr>Informiranje</vt:lpstr>
      <vt:lpstr>Praćenje zapošljivosti</vt:lpstr>
      <vt:lpstr>Pitanja?</vt:lpstr>
    </vt:vector>
  </TitlesOfParts>
  <Company>AZVO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ttomljen</dc:creator>
  <cp:lastModifiedBy>Igor Drvodelić</cp:lastModifiedBy>
  <cp:revision>297</cp:revision>
  <cp:lastPrinted>2017-09-14T14:11:34Z</cp:lastPrinted>
  <dcterms:created xsi:type="dcterms:W3CDTF">2007-05-11T11:28:53Z</dcterms:created>
  <dcterms:modified xsi:type="dcterms:W3CDTF">2017-09-21T13:06:35Z</dcterms:modified>
</cp:coreProperties>
</file>