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72" r:id="rId1"/>
  </p:sldMasterIdLst>
  <p:notesMasterIdLst>
    <p:notesMasterId r:id="rId38"/>
  </p:notesMasterIdLst>
  <p:handoutMasterIdLst>
    <p:handoutMasterId r:id="rId39"/>
  </p:handoutMasterIdLst>
  <p:sldIdLst>
    <p:sldId id="256" r:id="rId2"/>
    <p:sldId id="379" r:id="rId3"/>
    <p:sldId id="381" r:id="rId4"/>
    <p:sldId id="382" r:id="rId5"/>
    <p:sldId id="385" r:id="rId6"/>
    <p:sldId id="384" r:id="rId7"/>
    <p:sldId id="386" r:id="rId8"/>
    <p:sldId id="383" r:id="rId9"/>
    <p:sldId id="350" r:id="rId10"/>
    <p:sldId id="391" r:id="rId11"/>
    <p:sldId id="406" r:id="rId12"/>
    <p:sldId id="392" r:id="rId13"/>
    <p:sldId id="393" r:id="rId14"/>
    <p:sldId id="395" r:id="rId15"/>
    <p:sldId id="396" r:id="rId16"/>
    <p:sldId id="397" r:id="rId17"/>
    <p:sldId id="398" r:id="rId18"/>
    <p:sldId id="399" r:id="rId19"/>
    <p:sldId id="354" r:id="rId20"/>
    <p:sldId id="352" r:id="rId21"/>
    <p:sldId id="355" r:id="rId22"/>
    <p:sldId id="401" r:id="rId23"/>
    <p:sldId id="403" r:id="rId24"/>
    <p:sldId id="405" r:id="rId25"/>
    <p:sldId id="404" r:id="rId26"/>
    <p:sldId id="357" r:id="rId27"/>
    <p:sldId id="376" r:id="rId28"/>
    <p:sldId id="400" r:id="rId29"/>
    <p:sldId id="362" r:id="rId30"/>
    <p:sldId id="370" r:id="rId31"/>
    <p:sldId id="371" r:id="rId32"/>
    <p:sldId id="377" r:id="rId33"/>
    <p:sldId id="372" r:id="rId34"/>
    <p:sldId id="373" r:id="rId35"/>
    <p:sldId id="378" r:id="rId36"/>
    <p:sldId id="342" r:id="rId37"/>
  </p:sldIdLst>
  <p:sldSz cx="9144000" cy="6858000" type="screen4x3"/>
  <p:notesSz cx="6888163" cy="10018713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60"/>
  </p:normalViewPr>
  <p:slideViewPr>
    <p:cSldViewPr>
      <p:cViewPr varScale="1">
        <p:scale>
          <a:sx n="86" d="100"/>
          <a:sy n="86" d="100"/>
        </p:scale>
        <p:origin x="1157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2588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5"/>
          </a:xfrm>
          <a:prstGeom prst="rect">
            <a:avLst/>
          </a:prstGeom>
        </p:spPr>
        <p:txBody>
          <a:bodyPr vert="horz" lIns="93369" tIns="46685" rIns="93369" bIns="46685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0935"/>
          </a:xfrm>
          <a:prstGeom prst="rect">
            <a:avLst/>
          </a:prstGeom>
        </p:spPr>
        <p:txBody>
          <a:bodyPr vert="horz" lIns="93369" tIns="46685" rIns="93369" bIns="46685" rtlCol="0"/>
          <a:lstStyle>
            <a:lvl1pPr algn="r">
              <a:defRPr sz="1200"/>
            </a:lvl1pPr>
          </a:lstStyle>
          <a:p>
            <a:fld id="{2AA040EE-B298-443E-9BB5-AA5ABC1187CC}" type="datetimeFigureOut">
              <a:rPr lang="hr-HR" smtClean="0"/>
              <a:pPr/>
              <a:t>10.12.2020.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0935"/>
          </a:xfrm>
          <a:prstGeom prst="rect">
            <a:avLst/>
          </a:prstGeom>
        </p:spPr>
        <p:txBody>
          <a:bodyPr vert="horz" lIns="93369" tIns="46685" rIns="93369" bIns="46685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0935"/>
          </a:xfrm>
          <a:prstGeom prst="rect">
            <a:avLst/>
          </a:prstGeom>
        </p:spPr>
        <p:txBody>
          <a:bodyPr vert="horz" lIns="93369" tIns="46685" rIns="93369" bIns="46685" rtlCol="0" anchor="b"/>
          <a:lstStyle>
            <a:lvl1pPr algn="r">
              <a:defRPr sz="1200"/>
            </a:lvl1pPr>
          </a:lstStyle>
          <a:p>
            <a:fld id="{EE7C2FED-F2B4-4F47-A99A-EFE3BEE6D3C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6255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5"/>
          </a:xfrm>
          <a:prstGeom prst="rect">
            <a:avLst/>
          </a:prstGeom>
        </p:spPr>
        <p:txBody>
          <a:bodyPr vert="horz" lIns="93369" tIns="46685" rIns="93369" bIns="46685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5"/>
          </a:xfrm>
          <a:prstGeom prst="rect">
            <a:avLst/>
          </a:prstGeom>
        </p:spPr>
        <p:txBody>
          <a:bodyPr vert="horz" lIns="93369" tIns="46685" rIns="93369" bIns="46685" rtlCol="0"/>
          <a:lstStyle>
            <a:lvl1pPr algn="r">
              <a:defRPr sz="1200"/>
            </a:lvl1pPr>
          </a:lstStyle>
          <a:p>
            <a:fld id="{2E70A0BB-4BD5-4869-801A-E70BDF3863AC}" type="datetimeFigureOut">
              <a:rPr lang="hr-HR" smtClean="0"/>
              <a:pPr/>
              <a:t>10.12.2020.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6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69" tIns="46685" rIns="93369" bIns="46685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3369" tIns="46685" rIns="93369" bIns="4668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0935"/>
          </a:xfrm>
          <a:prstGeom prst="rect">
            <a:avLst/>
          </a:prstGeom>
        </p:spPr>
        <p:txBody>
          <a:bodyPr vert="horz" lIns="93369" tIns="46685" rIns="93369" bIns="46685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0935"/>
          </a:xfrm>
          <a:prstGeom prst="rect">
            <a:avLst/>
          </a:prstGeom>
        </p:spPr>
        <p:txBody>
          <a:bodyPr vert="horz" lIns="93369" tIns="46685" rIns="93369" bIns="46685" rtlCol="0" anchor="b"/>
          <a:lstStyle>
            <a:lvl1pPr algn="r">
              <a:defRPr sz="1200"/>
            </a:lvl1pPr>
          </a:lstStyle>
          <a:p>
            <a:fld id="{DDD236F8-EF9D-4D18-AAC7-FE6A783EB181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6848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447616"/>
            <a:ext cx="1453552" cy="365760"/>
          </a:xfrm>
          <a:prstGeom prst="rect">
            <a:avLst/>
          </a:prstGeom>
        </p:spPr>
        <p:txBody>
          <a:bodyPr/>
          <a:lstStyle/>
          <a:p>
            <a:r>
              <a:rPr lang="sr-Latn-RS"/>
              <a:t>22.3.2017.</a:t>
            </a:r>
            <a:endParaRPr lang="hr-H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656" y="6447616"/>
            <a:ext cx="5616624" cy="36576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47616"/>
            <a:ext cx="646984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/>
              <a:t>22.3.2017.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sv-SE"/>
              <a:t>CROSBI kao izvor podataka za potrebe reakreditacije visokih učilišta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/>
              <a:t>22.3.2017.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sv-SE"/>
              <a:t>CROSBI kao izvor podataka za potrebe reakreditacije visokih učilišta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453336"/>
            <a:ext cx="1453552" cy="365760"/>
          </a:xfrm>
          <a:prstGeom prst="rect">
            <a:avLst/>
          </a:prstGeom>
        </p:spPr>
        <p:txBody>
          <a:bodyPr/>
          <a:lstStyle/>
          <a:p>
            <a:r>
              <a:rPr lang="sr-Latn-RS"/>
              <a:t>22.3.2017.</a:t>
            </a:r>
            <a:endParaRPr lang="hr-H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656" y="6453336"/>
            <a:ext cx="5616624" cy="36576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53336"/>
            <a:ext cx="646984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/>
          <a:p>
            <a:r>
              <a:rPr lang="sr-Latn-RS"/>
              <a:t>22.3.2017.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r>
              <a:rPr lang="sv-SE"/>
              <a:t>CROSBI kao izvor podataka za potrebe reakreditacije visokih učilišta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447616"/>
            <a:ext cx="1453552" cy="365760"/>
          </a:xfrm>
          <a:prstGeom prst="rect">
            <a:avLst/>
          </a:prstGeom>
        </p:spPr>
        <p:txBody>
          <a:bodyPr/>
          <a:lstStyle/>
          <a:p>
            <a:r>
              <a:rPr lang="sr-Latn-RS"/>
              <a:t>22.3.2017.</a:t>
            </a:r>
            <a:endParaRPr lang="hr-HR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656" y="6447616"/>
            <a:ext cx="5688632" cy="36576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47616"/>
            <a:ext cx="646984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447616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/>
              <a:t>22.3.2017.</a:t>
            </a:r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75656" y="6447616"/>
            <a:ext cx="4928192" cy="365760"/>
          </a:xfrm>
          <a:prstGeom prst="rect">
            <a:avLst/>
          </a:prstGeom>
        </p:spPr>
        <p:txBody>
          <a:bodyPr/>
          <a:lstStyle/>
          <a:p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648" y="6447616"/>
            <a:ext cx="646984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447616"/>
            <a:ext cx="1453552" cy="365760"/>
          </a:xfrm>
          <a:prstGeom prst="rect">
            <a:avLst/>
          </a:prstGeom>
        </p:spPr>
        <p:txBody>
          <a:bodyPr/>
          <a:lstStyle/>
          <a:p>
            <a:r>
              <a:rPr lang="sr-Latn-RS"/>
              <a:t>22.3.2017.</a:t>
            </a:r>
            <a:endParaRPr lang="hr-HR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656" y="6447616"/>
            <a:ext cx="5616624" cy="36576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47616"/>
            <a:ext cx="646984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447616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/>
              <a:t>22.3.2017.</a:t>
            </a:r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447616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sv-SE"/>
              <a:t>CROSBI kao izvor podataka za potrebe reakreditacije visokih učilišta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648" y="6447616"/>
            <a:ext cx="1981200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/>
              <a:t>22.3.2017.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sv-SE"/>
              <a:t>CROSBI kao izvor podataka za potrebe reakreditacije visokih učilišta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/>
              <a:t>22.3.2017.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sv-SE"/>
              <a:t>CROSBI kao izvor podataka za potrebe reakreditacije visokih učilišta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236296" y="6447616"/>
            <a:ext cx="145355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2060"/>
                </a:solidFill>
              </a:defRPr>
            </a:lvl1pPr>
          </a:lstStyle>
          <a:p>
            <a:r>
              <a:rPr lang="sr-Latn-RS"/>
              <a:t>22.3.2017.</a:t>
            </a:r>
            <a:endParaRPr lang="hr-HR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75656" y="6447616"/>
            <a:ext cx="5616624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2060"/>
                </a:solidFill>
              </a:defRPr>
            </a:lvl1pPr>
          </a:lstStyle>
          <a:p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648" y="6447616"/>
            <a:ext cx="646984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2060"/>
                </a:solidFill>
              </a:defRPr>
            </a:lvl1pPr>
          </a:lstStyle>
          <a:p>
            <a:fld id="{7B7DD139-6035-4B39-A906-AFE8C03FAF62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AAI@Edu.Hr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indeksiranost@lib.irb.hr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help@bib.irb.hr" TargetMode="External"/><Relationship Id="rId2" Type="http://schemas.openxmlformats.org/officeDocument/2006/relationships/hyperlink" Target="http://beta.bib.irb.hr/docs/Zahtjev-za-dodjeljivanjem-administratorskih-ovlasti-za-CROSBI.docx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knjiznica@irb.hr" TargetMode="External"/><Relationship Id="rId2" Type="http://schemas.openxmlformats.org/officeDocument/2006/relationships/hyperlink" Target="mailto:help@bib.irb.h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95536" y="1013521"/>
            <a:ext cx="7416824" cy="2199455"/>
          </a:xfrm>
        </p:spPr>
        <p:txBody>
          <a:bodyPr>
            <a:noAutofit/>
          </a:bodyPr>
          <a:lstStyle/>
          <a:p>
            <a:r>
              <a:rPr lang="hr-HR" sz="3600" dirty="0">
                <a:solidFill>
                  <a:srgbClr val="C00000"/>
                </a:solidFill>
                <a:latin typeface="Cambria" panose="02040503050406030204" pitchFamily="18" charset="0"/>
              </a:rPr>
              <a:t>Hrvatska znanstvena bibliografija – CROSBI kao izvor podataka za potrebe </a:t>
            </a:r>
            <a:r>
              <a:rPr lang="hr-HR" sz="3600" dirty="0" err="1">
                <a:solidFill>
                  <a:srgbClr val="C00000"/>
                </a:solidFill>
                <a:latin typeface="Cambria" panose="02040503050406030204" pitchFamily="18" charset="0"/>
              </a:rPr>
              <a:t>reakreditacije</a:t>
            </a:r>
            <a:r>
              <a:rPr lang="hr-HR" sz="3600" dirty="0">
                <a:solidFill>
                  <a:srgbClr val="C00000"/>
                </a:solidFill>
                <a:latin typeface="Cambria" panose="02040503050406030204" pitchFamily="18" charset="0"/>
              </a:rPr>
              <a:t> visokih učilišta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66070" y="3804728"/>
            <a:ext cx="3888432" cy="1904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hr-HR" sz="1800" dirty="0">
                <a:solidFill>
                  <a:srgbClr val="002060"/>
                </a:solidFill>
                <a:latin typeface="Cambria" panose="02040503050406030204" pitchFamily="18" charset="0"/>
              </a:rPr>
              <a:t>dr. sc. Bojan Macan</a:t>
            </a:r>
          </a:p>
          <a:p>
            <a:pPr algn="l"/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Institut Ruđer Bošković</a:t>
            </a:r>
          </a:p>
          <a:p>
            <a:pPr algn="l"/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Centar za znanstvene informacije</a:t>
            </a:r>
          </a:p>
          <a:p>
            <a:pPr algn="l"/>
            <a:r>
              <a:rPr lang="hr-HR" sz="1400" dirty="0" err="1">
                <a:solidFill>
                  <a:srgbClr val="002060"/>
                </a:solidFill>
                <a:latin typeface="Cambria" panose="02040503050406030204" pitchFamily="18" charset="0"/>
              </a:rPr>
              <a:t>Bijenička</a:t>
            </a:r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 cesta 54</a:t>
            </a:r>
          </a:p>
          <a:p>
            <a:pPr algn="l"/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10000 Zagreb</a:t>
            </a:r>
          </a:p>
          <a:p>
            <a:pPr algn="l"/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e-mail: bojan.macan@irb.hr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849" y="3212976"/>
            <a:ext cx="3236151" cy="3236151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391592" y="3553281"/>
            <a:ext cx="6400800" cy="863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hr-HR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761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MOZVAG tablica 4.4. Nastavnici na studijskim programima u tekućoj ak. godini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7616" y="1268760"/>
            <a:ext cx="8229600" cy="5081776"/>
          </a:xfrm>
        </p:spPr>
        <p:txBody>
          <a:bodyPr>
            <a:noAutofit/>
          </a:bodyPr>
          <a:lstStyle/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Podaci u tablici 4.4.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nastavnik (poveznica na CROSBI); zvanje; područje; polje; vrsta radnog odnosa</a:t>
            </a:r>
          </a:p>
          <a:p>
            <a:pPr lvl="1"/>
            <a:r>
              <a:rPr lang="hr-HR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broj znanstvenih i preglednih radova* u posljednjih 5 godina</a:t>
            </a:r>
          </a:p>
          <a:p>
            <a:pPr lvl="2"/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U ‘znanstvene i pregledne radove' se ubrajaju cjeloviti znanstveni i pregledni radovi objavljeni u časopisima, zbornicima skupova i poglavlja u knjigama te znanstvene i pregledne autorske monografije</a:t>
            </a:r>
            <a:endParaRPr lang="hr-HR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hr-HR" altLang="sr-Latn-R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broj stručnih radova* u posljednjih 5 godina</a:t>
            </a:r>
          </a:p>
          <a:p>
            <a:pPr lvl="2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U ‘stručne radove' se ubrajaju cjeloviti stručni radovi objavljeni u časopisima, zbornicima skupova i poglavlja u knjigama te stručne autorske monografije</a:t>
            </a:r>
          </a:p>
          <a:p>
            <a:pPr lvl="1"/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ukupan broj citata – navesti bazu; ukupan h-indeks – navesti bazu; broj znanstvenih projekata kao voditelj/suradnik; broj stručnih projekata kao voditelj i/ili suradnik</a:t>
            </a:r>
          </a:p>
          <a:p>
            <a:pPr lvl="1"/>
            <a:r>
              <a:rPr lang="hr-HR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broj objavljenih autorskih visokoškolskih udžbenika</a:t>
            </a:r>
          </a:p>
          <a:p>
            <a:pPr lvl="1"/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broj kolegija na programu</a:t>
            </a:r>
          </a:p>
          <a:p>
            <a:pPr lvl="1"/>
            <a:endParaRPr lang="hr-HR" altLang="sr-Latn-R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90469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CROSBI – profili osoba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7616" y="1268760"/>
            <a:ext cx="8229600" cy="5081776"/>
          </a:xfrm>
        </p:spPr>
        <p:txBody>
          <a:bodyPr>
            <a:noAutofit/>
          </a:bodyPr>
          <a:lstStyle/>
          <a:p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prije travnja 2020. – povezivanje radova u CROSBI-ju s autorima/znanstvenicima isključivo putem matičnog broja znanstvenika (MBZ)</a:t>
            </a:r>
          </a:p>
          <a:p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travanj 2020. – implementirani profili osoba/autora u CROSBI-ju</a:t>
            </a:r>
          </a:p>
          <a:p>
            <a:pPr lvl="1"/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automatski se kreira svim znanstvenicima koji imaju dodijeljen MBZ</a:t>
            </a:r>
          </a:p>
          <a:p>
            <a:pPr lvl="1"/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osobe/autori bez MBZ-a se moraju prijaviti u CROSBI svojim </a:t>
            </a:r>
            <a:r>
              <a:rPr lang="hr-HR" altLang="sr-Latn-RS" sz="2000" dirty="0" err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AAI@Edu.Hr</a:t>
            </a:r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 elektroničkim identitetom da bi otvorili svoj CROSBI profil</a:t>
            </a:r>
          </a:p>
          <a:p>
            <a:pPr lvl="1"/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nije vidljiv dok se osoba ne složi s javnom vidljivošću profila!</a:t>
            </a:r>
          </a:p>
          <a:p>
            <a:pPr lvl="1"/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mogućnost uređivanja profila osobe</a:t>
            </a:r>
          </a:p>
          <a:p>
            <a:pPr lvl="2"/>
            <a:r>
              <a:rPr lang="hr-HR" altLang="sr-Latn-RS" sz="1600" dirty="0">
                <a:latin typeface="Calibri" panose="020F0502020204030204" pitchFamily="34" charset="0"/>
                <a:cs typeface="Calibri" panose="020F0502020204030204" pitchFamily="34" charset="0"/>
              </a:rPr>
              <a:t>unos ostalih identifikatora autora </a:t>
            </a:r>
            <a:br>
              <a:rPr lang="hr-HR" altLang="sr-Latn-RS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hr-HR" altLang="sr-Latn-RS" sz="1600" dirty="0">
                <a:latin typeface="Calibri" panose="020F0502020204030204" pitchFamily="34" charset="0"/>
                <a:cs typeface="Calibri" panose="020F0502020204030204" pitchFamily="34" charset="0"/>
              </a:rPr>
              <a:t>(MBZ, ORCID, </a:t>
            </a:r>
            <a:r>
              <a:rPr lang="hr-HR" altLang="sr-Latn-R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Researcher</a:t>
            </a:r>
            <a:r>
              <a:rPr lang="hr-HR" altLang="sr-Latn-RS" sz="1600" dirty="0">
                <a:latin typeface="Calibri" panose="020F0502020204030204" pitchFamily="34" charset="0"/>
                <a:cs typeface="Calibri" panose="020F0502020204030204" pitchFamily="34" charset="0"/>
              </a:rPr>
              <a:t> ID, Google </a:t>
            </a:r>
            <a:r>
              <a:rPr lang="hr-HR" altLang="sr-Latn-R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Scholar</a:t>
            </a:r>
            <a:r>
              <a:rPr lang="hr-HR" altLang="sr-Latn-RS" sz="1600" dirty="0">
                <a:latin typeface="Calibri" panose="020F0502020204030204" pitchFamily="34" charset="0"/>
                <a:cs typeface="Calibri" panose="020F0502020204030204" pitchFamily="34" charset="0"/>
              </a:rPr>
              <a:t> ID)</a:t>
            </a:r>
          </a:p>
          <a:p>
            <a:pPr lvl="2"/>
            <a:r>
              <a:rPr lang="hr-HR" altLang="sr-Latn-RS" sz="1600" dirty="0">
                <a:latin typeface="Calibri" panose="020F0502020204030204" pitchFamily="34" charset="0"/>
                <a:cs typeface="Calibri" panose="020F0502020204030204" pitchFamily="34" charset="0"/>
              </a:rPr>
              <a:t>povezivanje s radovima u CROSBI-ju</a:t>
            </a:r>
          </a:p>
          <a:p>
            <a:pPr lvl="2"/>
            <a:r>
              <a:rPr lang="hr-HR" altLang="sr-Latn-RS" sz="1600" dirty="0">
                <a:latin typeface="Calibri" panose="020F0502020204030204" pitchFamily="34" charset="0"/>
                <a:cs typeface="Calibri" panose="020F0502020204030204" pitchFamily="34" charset="0"/>
              </a:rPr>
              <a:t>isticanje pojedinih radova</a:t>
            </a:r>
          </a:p>
          <a:p>
            <a:pPr lvl="2"/>
            <a:r>
              <a:rPr lang="hr-HR" altLang="sr-Latn-RS" sz="1600" dirty="0">
                <a:latin typeface="Calibri" panose="020F0502020204030204" pitchFamily="34" charset="0"/>
                <a:cs typeface="Calibri" panose="020F0502020204030204" pitchFamily="34" charset="0"/>
              </a:rPr>
              <a:t>alternativni oblici imena</a:t>
            </a:r>
          </a:p>
          <a:p>
            <a:pPr lvl="2"/>
            <a:r>
              <a:rPr lang="hr-HR" altLang="sr-Latn-RS" sz="1600" dirty="0">
                <a:latin typeface="Calibri" panose="020F0502020204030204" pitchFamily="34" charset="0"/>
                <a:cs typeface="Calibri" panose="020F0502020204030204" pitchFamily="34" charset="0"/>
              </a:rPr>
              <a:t>ustanove zaposlenja</a:t>
            </a:r>
          </a:p>
          <a:p>
            <a:pPr lvl="2"/>
            <a:r>
              <a:rPr lang="hr-HR" altLang="sr-Latn-RS" sz="1600" dirty="0">
                <a:latin typeface="Calibri" panose="020F0502020204030204" pitchFamily="34" charset="0"/>
                <a:cs typeface="Calibri" panose="020F0502020204030204" pitchFamily="34" charset="0"/>
              </a:rPr>
              <a:t>znanstveni interesi, ‘o meni’…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11</a:t>
            </a:fld>
            <a:endParaRPr lang="hr-HR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8E7EF57B-B8ED-4477-ACFE-A698F82B91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304838"/>
            <a:ext cx="3264027" cy="240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057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12</a:t>
            </a:fld>
            <a:endParaRPr lang="hr-HR"/>
          </a:p>
        </p:txBody>
      </p:sp>
      <p:pic>
        <p:nvPicPr>
          <p:cNvPr id="9" name="Rezervirano mjesto sadržaja 8">
            <a:extLst>
              <a:ext uri="{FF2B5EF4-FFF2-40B4-BE49-F238E27FC236}">
                <a16:creationId xmlns:a16="http://schemas.microsoft.com/office/drawing/2014/main" id="{773FD1D5-4BBA-400B-A656-71AEA15CA266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69" y="404664"/>
            <a:ext cx="8902862" cy="5868888"/>
          </a:xfrm>
        </p:spPr>
      </p:pic>
    </p:spTree>
    <p:extLst>
      <p:ext uri="{BB962C8B-B14F-4D97-AF65-F5344CB8AC3E}">
        <p14:creationId xmlns:p14="http://schemas.microsoft.com/office/powerpoint/2010/main" val="3569397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13</a:t>
            </a:fld>
            <a:endParaRPr lang="hr-HR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765"/>
            <a:ext cx="9170486" cy="6648603"/>
          </a:xfrm>
        </p:spPr>
      </p:pic>
    </p:spTree>
    <p:extLst>
      <p:ext uri="{BB962C8B-B14F-4D97-AF65-F5344CB8AC3E}">
        <p14:creationId xmlns:p14="http://schemas.microsoft.com/office/powerpoint/2010/main" val="1439511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rgbClr val="C00000"/>
                </a:solidFill>
              </a:rPr>
              <a:t>CROSBI – unos zapisa – VAŽNO!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hr-HR" altLang="sr-Latn-RS" sz="3200" dirty="0"/>
          </a:p>
          <a:p>
            <a:pPr marL="0" indent="0" algn="ctr">
              <a:buNone/>
            </a:pPr>
            <a:r>
              <a:rPr lang="hr-HR" altLang="sr-Latn-RS" sz="3200" dirty="0"/>
              <a:t>radovi upisani u CROSBI se automatski na temelju </a:t>
            </a:r>
            <a:r>
              <a:rPr lang="hr-HR" altLang="sr-Latn-RS" sz="3200" dirty="0" err="1"/>
              <a:t>metapodatkovnog</a:t>
            </a:r>
            <a:r>
              <a:rPr lang="hr-HR" altLang="sr-Latn-RS" sz="3200" dirty="0"/>
              <a:t> opisa svrstavaju u odgovarajuće kategorije radova u MOZVAG tablici</a:t>
            </a:r>
          </a:p>
          <a:p>
            <a:pPr marL="0" indent="0" algn="ctr">
              <a:buNone/>
            </a:pPr>
            <a:endParaRPr lang="hr-HR" altLang="sr-Latn-RS" sz="3200" dirty="0"/>
          </a:p>
          <a:p>
            <a:pPr marL="0" indent="0" algn="ctr">
              <a:buNone/>
            </a:pPr>
            <a:r>
              <a:rPr lang="hr-HR" altLang="sr-Latn-RS" sz="3200" dirty="0">
                <a:solidFill>
                  <a:srgbClr val="0070C0"/>
                </a:solidFill>
              </a:rPr>
              <a:t>Važna potpunost i točnost </a:t>
            </a:r>
            <a:r>
              <a:rPr lang="hr-HR" altLang="sr-Latn-RS" sz="3200" dirty="0" err="1">
                <a:solidFill>
                  <a:srgbClr val="0070C0"/>
                </a:solidFill>
              </a:rPr>
              <a:t>metapodatkovnih</a:t>
            </a:r>
            <a:r>
              <a:rPr lang="hr-HR" altLang="sr-Latn-RS" sz="3200" dirty="0">
                <a:solidFill>
                  <a:srgbClr val="0070C0"/>
                </a:solidFill>
              </a:rPr>
              <a:t> zapisa radova u CROSBI-ju!!!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65859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Popis iznimno važnih </a:t>
            </a:r>
            <a:r>
              <a:rPr lang="hr-HR" dirty="0" err="1">
                <a:solidFill>
                  <a:srgbClr val="C00000"/>
                </a:solidFill>
                <a:latin typeface="Cambria" panose="02040503050406030204" pitchFamily="18" charset="0"/>
              </a:rPr>
              <a:t>metapodataka</a:t>
            </a:r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podatak o kategoriji rada (znanstveni, pregledni, stručni, ostalo)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podatak o vrsti rada (izvorni znanstveni rad, pregledni rad, prethodno priopćenje, stručni rad i dr.)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kod obrazovnih materijala podatak o razini obrazovanja i vrsti obrazovnog materijala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kod upisivanja podatka o časopisu, odabrati časopis s liste naslova koji se pojave nakon upisivanja prvih nekoliko znakova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iznimno važno za pravilno prikazivanje podataka o indeksiranosti časopisa u kojima su radovi objavljeni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obavezno upisati DOI rada ako postoji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važno za povlačenje podataka o citiranosti radova</a:t>
            </a:r>
          </a:p>
          <a:p>
            <a:r>
              <a:rPr lang="hr-HR" altLang="sr-Latn-RS" sz="2300" dirty="0">
                <a:latin typeface="Calibri" panose="020F0502020204030204" pitchFamily="34" charset="0"/>
                <a:cs typeface="Calibri" panose="020F0502020204030204" pitchFamily="34" charset="0"/>
              </a:rPr>
              <a:t>podatak o recenziranosti radova</a:t>
            </a:r>
          </a:p>
          <a:p>
            <a:pPr lvl="1"/>
            <a:endParaRPr lang="hr-HR" altLang="sr-Latn-R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60220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Popis iznimno važnih </a:t>
            </a:r>
            <a:r>
              <a:rPr lang="hr-HR" dirty="0" err="1">
                <a:solidFill>
                  <a:srgbClr val="C00000"/>
                </a:solidFill>
                <a:latin typeface="Cambria" panose="02040503050406030204" pitchFamily="18" charset="0"/>
              </a:rPr>
              <a:t>metapodataka</a:t>
            </a:r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povezati zapis o radu s matičnim ustanovama hrvatskih autora (Upisnik znanstvenih organizacija)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upisati podatak ako je netko od koautora potpisan na radu s inozemnom adresom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povezati zapis o radu s matičnim brojevima svih znanstvenika koji su autori tog rada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povezati zapis o radu s projektom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kriterij: projekt mora biti spomenut u zahvalama na samom radu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radovi u zbornicima s konferencija se unose putem aplikacijskog profila ‘</a:t>
            </a:r>
            <a:r>
              <a:rPr lang="hr-HR" altLang="sr-Latn-RS" sz="2400" i="1" dirty="0">
                <a:latin typeface="Calibri" panose="020F0502020204030204" pitchFamily="34" charset="0"/>
                <a:cs typeface="Calibri" panose="020F0502020204030204" pitchFamily="34" charset="0"/>
              </a:rPr>
              <a:t>Sudjelovanja na skupovima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’, ne ‘</a:t>
            </a:r>
            <a:r>
              <a:rPr lang="hr-HR" altLang="sr-Latn-RS" sz="2400" i="1" dirty="0">
                <a:latin typeface="Calibri" panose="020F0502020204030204" pitchFamily="34" charset="0"/>
                <a:cs typeface="Calibri" panose="020F0502020204030204" pitchFamily="34" charset="0"/>
              </a:rPr>
              <a:t>Rad ili poglavlje u knjizi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unijeti poveznicu na rad u digitalnom obliku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unijeti poveznicu na cjeloviti tekst rada dostupan u otvorenom pristupu (u digitalnom repozitoriju, osobnim stranicama autora i sl.)</a:t>
            </a:r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8409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err="1">
                <a:solidFill>
                  <a:srgbClr val="C00000"/>
                </a:solidFill>
              </a:rPr>
              <a:t>Indeksiranost</a:t>
            </a:r>
            <a:r>
              <a:rPr lang="hr-HR" dirty="0">
                <a:solidFill>
                  <a:srgbClr val="C00000"/>
                </a:solidFill>
              </a:rPr>
              <a:t> časopisa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7616" y="1268760"/>
            <a:ext cx="8229600" cy="5081776"/>
          </a:xfrm>
        </p:spPr>
        <p:txBody>
          <a:bodyPr>
            <a:noAutofit/>
          </a:bodyPr>
          <a:lstStyle/>
          <a:p>
            <a:r>
              <a:rPr lang="hr-HR" altLang="sr-Latn-RS" sz="2000" dirty="0"/>
              <a:t>podaci o indeksiranosti časopisa u kojima su objavljeni radovi</a:t>
            </a:r>
          </a:p>
          <a:p>
            <a:r>
              <a:rPr lang="hr-HR" altLang="sr-Latn-RS" sz="2000" dirty="0"/>
              <a:t>podaci o indeksiranosti časopisa se upisuju automatski na temelju popisa časopisa koji su u pojedinim godinama bili indeksirani u određenoj bazi podataka</a:t>
            </a:r>
          </a:p>
          <a:p>
            <a:pPr lvl="1"/>
            <a:r>
              <a:rPr lang="hr-HR" altLang="sr-Latn-RS" sz="1800" dirty="0" err="1"/>
              <a:t>citatni</a:t>
            </a:r>
            <a:r>
              <a:rPr lang="hr-HR" altLang="sr-Latn-RS" sz="1800" dirty="0"/>
              <a:t> indeksi Web </a:t>
            </a:r>
            <a:r>
              <a:rPr lang="hr-HR" altLang="sr-Latn-RS" sz="1800" dirty="0" err="1"/>
              <a:t>of</a:t>
            </a:r>
            <a:r>
              <a:rPr lang="hr-HR" altLang="sr-Latn-RS" sz="1800" dirty="0"/>
              <a:t> Science Core Collectiona:</a:t>
            </a:r>
          </a:p>
          <a:p>
            <a:pPr lvl="2"/>
            <a:r>
              <a:rPr lang="hr-HR" altLang="sr-Latn-RS" sz="1600" dirty="0"/>
              <a:t>Science Citation Index - Expanded (SCI-EXP)</a:t>
            </a:r>
          </a:p>
          <a:p>
            <a:pPr lvl="2"/>
            <a:r>
              <a:rPr lang="hr-HR" altLang="sr-Latn-RS" sz="1600" dirty="0"/>
              <a:t>Social Science Citation Index (SSCI)</a:t>
            </a:r>
          </a:p>
          <a:p>
            <a:pPr lvl="2"/>
            <a:r>
              <a:rPr lang="hr-HR" altLang="sr-Latn-RS" sz="1600" dirty="0"/>
              <a:t>Arts &amp; Humanities Citation Index (A&amp;HCI)</a:t>
            </a:r>
          </a:p>
          <a:p>
            <a:pPr lvl="2"/>
            <a:r>
              <a:rPr lang="hr-HR" altLang="sr-Latn-RS" sz="1600" dirty="0"/>
              <a:t>Emerging Sources Citation Indeks (ESCI)</a:t>
            </a:r>
          </a:p>
          <a:p>
            <a:pPr lvl="1"/>
            <a:r>
              <a:rPr lang="hr-HR" altLang="sr-Latn-RS" sz="1800" dirty="0"/>
              <a:t>Scopus</a:t>
            </a:r>
          </a:p>
          <a:p>
            <a:pPr lvl="1"/>
            <a:r>
              <a:rPr lang="hr-HR" altLang="sr-Latn-RS" sz="1800" dirty="0"/>
              <a:t>MEDLINE</a:t>
            </a:r>
          </a:p>
          <a:p>
            <a:pPr lvl="1"/>
            <a:r>
              <a:rPr lang="hr-HR" altLang="sr-Latn-RS" sz="1800" dirty="0" err="1"/>
              <a:t>EconLit</a:t>
            </a:r>
            <a:endParaRPr lang="hr-HR" altLang="sr-Latn-RS" sz="1800" dirty="0"/>
          </a:p>
          <a:p>
            <a:pPr lvl="1"/>
            <a:r>
              <a:rPr lang="hr-HR" altLang="sr-Latn-RS" sz="1800" dirty="0" err="1"/>
              <a:t>HeinOnline</a:t>
            </a:r>
            <a:endParaRPr lang="hr-HR" altLang="sr-Latn-RS" sz="1800" dirty="0"/>
          </a:p>
          <a:p>
            <a:pPr lvl="1"/>
            <a:r>
              <a:rPr lang="hr-HR" altLang="sr-Latn-RS" sz="1800" dirty="0" err="1"/>
              <a:t>Current</a:t>
            </a:r>
            <a:r>
              <a:rPr lang="hr-HR" altLang="sr-Latn-RS" sz="1800" dirty="0"/>
              <a:t> </a:t>
            </a:r>
            <a:r>
              <a:rPr lang="hr-HR" altLang="sr-Latn-RS" sz="1800" dirty="0" err="1"/>
              <a:t>Contents</a:t>
            </a:r>
            <a:r>
              <a:rPr lang="hr-HR" altLang="sr-Latn-RS" sz="1800" dirty="0"/>
              <a:t> </a:t>
            </a:r>
            <a:r>
              <a:rPr lang="hr-HR" altLang="sr-Latn-RS" sz="1800" dirty="0" err="1"/>
              <a:t>Connect</a:t>
            </a:r>
            <a:endParaRPr lang="hr-HR" altLang="sr-Latn-RS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dirty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5158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err="1">
                <a:solidFill>
                  <a:srgbClr val="C00000"/>
                </a:solidFill>
              </a:rPr>
              <a:t>Indeksiranost</a:t>
            </a:r>
            <a:r>
              <a:rPr lang="hr-HR" dirty="0">
                <a:solidFill>
                  <a:srgbClr val="C00000"/>
                </a:solidFill>
              </a:rPr>
              <a:t> časopisa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7616" y="1268760"/>
            <a:ext cx="8229600" cy="5081776"/>
          </a:xfrm>
        </p:spPr>
        <p:txBody>
          <a:bodyPr>
            <a:noAutofit/>
          </a:bodyPr>
          <a:lstStyle/>
          <a:p>
            <a:r>
              <a:rPr lang="hr-HR" altLang="sr-Latn-RS" sz="2400" dirty="0"/>
              <a:t>administratori imaju mogućnost ručnog ispravljanja podataka o indeksiranosti časopisa, no to mora biti iznimka, a ne pravilo – OPREZ!</a:t>
            </a:r>
          </a:p>
          <a:p>
            <a:pPr lvl="1"/>
            <a:r>
              <a:rPr lang="hr-HR" altLang="sr-Latn-RS" sz="2100" dirty="0"/>
              <a:t>ručno ispravljati podatke samo u slučaju kada se administratori ručnim pretraživanjem baze podataka uvjere da je rad objavljen u časopisu zaista indeksiran u određenoj bazi podataka/</a:t>
            </a:r>
            <a:r>
              <a:rPr lang="hr-HR" altLang="sr-Latn-RS" sz="2100" dirty="0" err="1"/>
              <a:t>citatnom</a:t>
            </a:r>
            <a:r>
              <a:rPr lang="hr-HR" altLang="sr-Latn-RS" sz="2100" dirty="0"/>
              <a:t> indeksu</a:t>
            </a:r>
          </a:p>
          <a:p>
            <a:r>
              <a:rPr lang="hr-HR" altLang="sr-Latn-RS" sz="2400" dirty="0"/>
              <a:t>uparivanje putem ISSN-a časopisa </a:t>
            </a:r>
          </a:p>
          <a:p>
            <a:pPr lvl="1"/>
            <a:r>
              <a:rPr lang="hr-HR" altLang="sr-Latn-RS" sz="2100" dirty="0"/>
              <a:t>vrlo važno prilikom upisa rada u časopisu odabrati PRAVI časopis iz padajućeg izbornika normative časopisa (popis se ponudi kada se počne upisivati naslov časopisa)</a:t>
            </a:r>
          </a:p>
          <a:p>
            <a:pPr lvl="1"/>
            <a:r>
              <a:rPr lang="hr-HR" altLang="sr-Latn-RS" sz="2100" dirty="0"/>
              <a:t>ako časopis nije ponuđen na listi, upisati ga ručno, obavezno upisati ispravan ISSN te javiti podatke o časopisu na </a:t>
            </a:r>
            <a:r>
              <a:rPr lang="hr-HR" sz="2000" dirty="0">
                <a:hlinkClick r:id="rId2"/>
              </a:rPr>
              <a:t>indeksiranost@lib.irb.hr</a:t>
            </a:r>
            <a:r>
              <a:rPr lang="hr-HR" altLang="sr-Latn-RS" sz="2100" dirty="0"/>
              <a:t> s molbom da se zapis o tom časopisu doda u normativu časopisa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86668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MOZVAG tablica – kriteriji za kategorizaciju radova upisanih u CROSBI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kriteriji za popunjavanje MOZVAG tablice na temelju podataka o radovima upisanim u CROSBI definirani su sukladno najnovijem Pravilniku o uvjetima za izbor u znanstvena zvanja (2017.)</a:t>
            </a:r>
          </a:p>
          <a:p>
            <a:pPr lvl="1"/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a1 i a2 radovi u časopisima za humanističke znanosti na temelju Pravilnika o izmjenama i dopunama… iz NN 72/2019</a:t>
            </a: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'radove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' se ubrajaju samo radovi koji su upisani u Hrvatsku znanstvenu bibliografiju – CROSBI i pridruženi visokom učilištu na koje se izvještaj odnosi</a:t>
            </a: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'radove proizašle iz suradnje s drugim visokim učilištima i znanstvenim organizacijama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' se ubrajaju samo oni radovi koji su u CROSBI-ju osim visokom učilištu na koje se izvještaj odnosi pridruženi i nekoj drugoj ustanovi iz Upisnika znanstvenih organizacija ili Upisnika visokih učilišta Ministarstva znanosti i obrazovanja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47737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Hrvatska znanstvena bibliografija - CROSBI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1997. – objavljena prva verzija CROSBI-ja 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projekt Knjižnice Instituta Ruđer Bošković (IRB) financiran od strane Ministarstva znanosti i tehnologije 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IRB vlastitim resursima uz pomoć volontera nastavlja održavanje i razvoj CROSBI-ja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2015. – početak rada na razvoju novog korisničkog sučelja CROSBI-ja s cijelim nizom novih i naprednih funkcionalnosti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početak 2017. – CROSBI 2.0 u produkciji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kraj 2017. – CROSBI kao izvor podataka o publikacijama za potrebe </a:t>
            </a:r>
            <a:r>
              <a:rPr lang="hr-HR" altLang="sr-Latn-RS" dirty="0" err="1">
                <a:latin typeface="Calibri" panose="020F0502020204030204" pitchFamily="34" charset="0"/>
                <a:cs typeface="Calibri" panose="020F0502020204030204" pitchFamily="34" charset="0"/>
              </a:rPr>
              <a:t>reakreditacije</a:t>
            </a:r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 visokih učilišta koju provodi AZVO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daljnje unapređivanje i modifikacija funkcionalnosti CROSBI-ja vezano uz potrebe procesa </a:t>
            </a:r>
            <a:r>
              <a:rPr lang="hr-HR" altLang="sr-Latn-RS" dirty="0" err="1">
                <a:latin typeface="Calibri" panose="020F0502020204030204" pitchFamily="34" charset="0"/>
                <a:cs typeface="Calibri" panose="020F0502020204030204" pitchFamily="34" charset="0"/>
              </a:rPr>
              <a:t>reakreditacije</a:t>
            </a:r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 visokih učilišta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2346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dirty="0">
                <a:solidFill>
                  <a:srgbClr val="C00000"/>
                </a:solidFill>
                <a:latin typeface="Cambria" panose="02040503050406030204" pitchFamily="18" charset="0"/>
              </a:rPr>
              <a:t>PRIMJER: Radovi najviše kategorije sukladno s Pravilnikom o uvjetima za izbor u znanstvena zvanja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hr-HR" altLang="sr-Latn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PRIRODNE ZNANOSTI: </a:t>
            </a:r>
          </a:p>
          <a:p>
            <a:pPr>
              <a:spcBef>
                <a:spcPts val="1200"/>
              </a:spcBef>
            </a:pP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Obuhvaća sljedeće vrste radova iz CROSBI-ja: </a:t>
            </a:r>
          </a:p>
          <a:p>
            <a:pPr lvl="1">
              <a:spcBef>
                <a:spcPts val="1200"/>
              </a:spcBef>
            </a:pPr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izvorne znanstvene i pregledne (znanstvene) radove objavljene u časopisima koji su indeksirani </a:t>
            </a:r>
            <a:r>
              <a:rPr lang="hr-HR" altLang="sr-Latn-R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Scopusu</a:t>
            </a:r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, MEDLINE-u i/ili u sljedećim </a:t>
            </a:r>
            <a:r>
              <a:rPr lang="hr-HR" altLang="sr-Latn-R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WoSCC</a:t>
            </a:r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-ovim </a:t>
            </a:r>
            <a:r>
              <a:rPr lang="hr-HR" altLang="sr-Latn-R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citatnim</a:t>
            </a:r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 indeksima: SCI-EXP, SSCI, A&amp;HCI i ESCI te patente.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hr-HR" altLang="sr-Latn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PRIRODNE ZNANOSTI – matematika</a:t>
            </a:r>
          </a:p>
          <a:p>
            <a:pPr>
              <a:spcBef>
                <a:spcPts val="1200"/>
              </a:spcBef>
            </a:pP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Obuhvaća sljedeće vrste radova iz CROSBI-ja: </a:t>
            </a:r>
          </a:p>
          <a:p>
            <a:pPr lvl="1">
              <a:spcBef>
                <a:spcPts val="1200"/>
              </a:spcBef>
            </a:pPr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izvorne znanstvene i pregledne (znanstvene) radove koji su prošli međunarodni recenzijski postupak i objavljeni su u časopisima te izvorne znanstvene i pregledne (znanstvene) radove objavljene u časopisima koji su indeksirani </a:t>
            </a:r>
            <a:r>
              <a:rPr lang="hr-HR" altLang="sr-Latn-R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Scopusu</a:t>
            </a:r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 i/ili u sljedećim </a:t>
            </a:r>
            <a:r>
              <a:rPr lang="hr-HR" altLang="sr-Latn-R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WoSCC</a:t>
            </a:r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-ovim </a:t>
            </a:r>
            <a:r>
              <a:rPr lang="hr-HR" altLang="sr-Latn-R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citatnim</a:t>
            </a:r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 indeksima: SCI-EXP i SSCI.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82866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700" dirty="0">
                <a:solidFill>
                  <a:srgbClr val="C00000"/>
                </a:solidFill>
              </a:rPr>
              <a:t>PRIMJER: Ostali radovi sukladno s Pravilnikom o uvjetima za izbor u znanstvena zvanja</a:t>
            </a:r>
            <a:endParaRPr lang="hr-HR" sz="27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435280" cy="5040560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hr-HR" altLang="sr-Latn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PRIRODNE ZNANOSTI: </a:t>
            </a:r>
          </a:p>
          <a:p>
            <a:pPr>
              <a:spcBef>
                <a:spcPts val="1200"/>
              </a:spcBef>
            </a:pP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nije primjenjivo.</a:t>
            </a:r>
          </a:p>
          <a:p>
            <a:pPr marL="0" indent="0">
              <a:spcBef>
                <a:spcPts val="1200"/>
              </a:spcBef>
              <a:buNone/>
            </a:pPr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hr-HR" altLang="sr-Latn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PRIRODNE ZNANOSTI – matematika: </a:t>
            </a:r>
          </a:p>
          <a:p>
            <a:pPr>
              <a:spcBef>
                <a:spcPts val="1200"/>
              </a:spcBef>
            </a:pP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nije primjenjivo.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89695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dirty="0">
                <a:solidFill>
                  <a:srgbClr val="C00000"/>
                </a:solidFill>
                <a:latin typeface="Cambria" panose="02040503050406030204" pitchFamily="18" charset="0"/>
              </a:rPr>
              <a:t>PRIMJER: Radovi najviše kategorije sukladno s Pravilnikom o uvjetima za izbor u znanstvena zvanja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07288" cy="5018112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hr-HR" altLang="sr-Latn-RS" sz="2800" dirty="0">
                <a:latin typeface="Calibri" panose="020F0502020204030204" pitchFamily="34" charset="0"/>
                <a:cs typeface="Calibri" panose="020F0502020204030204" pitchFamily="34" charset="0"/>
              </a:rPr>
              <a:t>DRUŠTVENE ZNANOSTI: </a:t>
            </a:r>
          </a:p>
          <a:p>
            <a:pPr>
              <a:spcBef>
                <a:spcPts val="1200"/>
              </a:spcBef>
            </a:pPr>
            <a:r>
              <a:rPr lang="hr-HR" altLang="sr-Latn-RS" sz="2800" dirty="0">
                <a:latin typeface="Calibri" panose="020F0502020204030204" pitchFamily="34" charset="0"/>
                <a:cs typeface="Calibri" panose="020F0502020204030204" pitchFamily="34" charset="0"/>
              </a:rPr>
              <a:t>obuhvaćaju sljedeće vrste radova iz CROSBI-ja:</a:t>
            </a:r>
          </a:p>
          <a:p>
            <a:pPr lvl="1">
              <a:spcBef>
                <a:spcPts val="600"/>
              </a:spcBef>
            </a:pP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izvorne znanstvene i pregledne (znanstvene) radove te kratka i prethodna priopćenja objavljene u časopisima koji su indeksirani u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WoSCC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-ovim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citatnim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indeksima SCI-EXP, SSCI, A&amp;HCI i ESCI ili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Scopusu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lvl="1">
              <a:spcBef>
                <a:spcPts val="600"/>
              </a:spcBef>
            </a:pP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znanstvene i pregledne autorske monografije</a:t>
            </a:r>
          </a:p>
          <a:p>
            <a:pPr lvl="1">
              <a:spcBef>
                <a:spcPts val="600"/>
              </a:spcBef>
            </a:pP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znanstvena i pregledna poglavlja u knjigama</a:t>
            </a:r>
          </a:p>
          <a:p>
            <a:pPr lvl="1">
              <a:spcBef>
                <a:spcPts val="600"/>
              </a:spcBef>
            </a:pP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cjelovite znanstvene radove objavljene u zbornicima skupova koji su indeksirani u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Scopusu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ili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WoSCC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-ovim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citatnim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indeksima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Conference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Proceedings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Citation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Index – Science (CPCI-S) ili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Conference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Proceedings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Citation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Index –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Social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Science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Humanities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(CPCI-SSH)</a:t>
            </a:r>
          </a:p>
          <a:p>
            <a:pPr marL="0" indent="0">
              <a:spcBef>
                <a:spcPts val="1200"/>
              </a:spcBef>
              <a:buNone/>
            </a:pPr>
            <a:endParaRPr lang="hr-HR" altLang="sr-Latn-R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888164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700" dirty="0">
                <a:solidFill>
                  <a:srgbClr val="C00000"/>
                </a:solidFill>
              </a:rPr>
              <a:t>PRIMJER: Ostali radovi sukladno s Pravilnikom o uvjetima za izbor u znanstvena zvanja</a:t>
            </a:r>
            <a:endParaRPr lang="hr-HR" sz="27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435280" cy="5040560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hr-HR" altLang="sr-Latn-RS" sz="2800" dirty="0">
                <a:latin typeface="Calibri" panose="020F0502020204030204" pitchFamily="34" charset="0"/>
                <a:cs typeface="Calibri" panose="020F0502020204030204" pitchFamily="34" charset="0"/>
              </a:rPr>
              <a:t>DRUŠTVENE ZNANOSTI: </a:t>
            </a:r>
          </a:p>
          <a:p>
            <a:pPr>
              <a:spcBef>
                <a:spcPts val="1200"/>
              </a:spcBef>
            </a:pPr>
            <a:r>
              <a:rPr lang="hr-HR" altLang="sr-Latn-RS" sz="2700" dirty="0">
                <a:latin typeface="Calibri" panose="020F0502020204030204" pitchFamily="34" charset="0"/>
                <a:cs typeface="Calibri" panose="020F0502020204030204" pitchFamily="34" charset="0"/>
              </a:rPr>
              <a:t>obuhvaćaju sljedeće vrste radova iz CROSBI-ja: </a:t>
            </a:r>
          </a:p>
          <a:p>
            <a:pPr lvl="1">
              <a:spcBef>
                <a:spcPts val="600"/>
              </a:spcBef>
            </a:pP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izvorne znanstvene i pregledne (znanstvene) radove te kratka i prethodna priopćenja objavljene u časopisima (samo one koji već nisu uračunati u 'Radove najviše kategorije sukladno Pravilniku')</a:t>
            </a:r>
          </a:p>
          <a:p>
            <a:pPr lvl="1">
              <a:spcBef>
                <a:spcPts val="600"/>
              </a:spcBef>
            </a:pP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cjelovite znanstvene radove objavljene su u zbornicima skupova (samo one koji već nisu uračunati u 'Radove najviše kategorije sukladno Pravilniku')</a:t>
            </a:r>
          </a:p>
          <a:p>
            <a:pPr marL="0" indent="0">
              <a:spcBef>
                <a:spcPts val="1200"/>
              </a:spcBef>
              <a:buNone/>
            </a:pPr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843310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649F3B-71E0-4242-84B2-925984858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PRIMJER: Radovi najviše kategorije – posebnosti ekonomije i prava</a:t>
            </a:r>
            <a:endParaRPr lang="hr-HR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D68A9CC-8AAB-43DF-AC1B-C42D3D7C1F67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hr-HR" altLang="sr-Latn-RS" sz="3200" dirty="0">
                <a:latin typeface="Calibri" panose="020F0502020204030204" pitchFamily="34" charset="0"/>
                <a:cs typeface="Calibri" panose="020F0502020204030204" pitchFamily="34" charset="0"/>
              </a:rPr>
              <a:t>DRUŠTVENE ZNANOSTI - ekonomija: </a:t>
            </a:r>
          </a:p>
          <a:p>
            <a:pPr>
              <a:spcBef>
                <a:spcPts val="1200"/>
              </a:spcBef>
            </a:pPr>
            <a:r>
              <a:rPr lang="hr-HR" altLang="sr-Latn-RS" sz="2800" dirty="0">
                <a:latin typeface="Calibri" panose="020F0502020204030204" pitchFamily="34" charset="0"/>
                <a:cs typeface="Calibri" panose="020F0502020204030204" pitchFamily="34" charset="0"/>
              </a:rPr>
              <a:t>u Radove najviše kategorije uključeni i radovi objavljeni u časopisima koji su indeksirani u </a:t>
            </a:r>
            <a:r>
              <a:rPr lang="hr-HR" altLang="sr-Latn-R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EconLitu</a:t>
            </a:r>
            <a:endParaRPr lang="hr-HR" altLang="sr-Latn-R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hr-HR" altLang="sr-Latn-RS" sz="3200" dirty="0">
                <a:latin typeface="Calibri" panose="020F0502020204030204" pitchFamily="34" charset="0"/>
                <a:cs typeface="Calibri" panose="020F0502020204030204" pitchFamily="34" charset="0"/>
              </a:rPr>
              <a:t>DRUŠTVENE ZNANOSTI - pravo: </a:t>
            </a:r>
          </a:p>
          <a:p>
            <a:pPr>
              <a:spcBef>
                <a:spcPts val="1200"/>
              </a:spcBef>
            </a:pPr>
            <a:r>
              <a:rPr lang="hr-HR" altLang="sr-Latn-RS" sz="2800" dirty="0">
                <a:latin typeface="Calibri" panose="020F0502020204030204" pitchFamily="34" charset="0"/>
                <a:cs typeface="Calibri" panose="020F0502020204030204" pitchFamily="34" charset="0"/>
              </a:rPr>
              <a:t>u Radove najviše kategorije uključeni i radovi objavljeni u časopisima koji su indeksirani u </a:t>
            </a:r>
            <a:r>
              <a:rPr lang="hr-HR" altLang="sr-Latn-R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HeinOnlineu</a:t>
            </a:r>
            <a:endParaRPr lang="hr-HR" altLang="sr-Latn-R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hr-HR" dirty="0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D06D2467-2C50-4649-86E2-AB23D0D78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C832B730-639C-4B47-BA61-C071E7030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375778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>
                <a:solidFill>
                  <a:srgbClr val="C00000"/>
                </a:solidFill>
              </a:rPr>
              <a:t>Ostale vrste radova iz MOZVAG tablice 5.1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2783" y="1340768"/>
            <a:ext cx="8435280" cy="4955157"/>
          </a:xfrm>
        </p:spPr>
        <p:txBody>
          <a:bodyPr>
            <a:noAutofit/>
          </a:bodyPr>
          <a:lstStyle/>
          <a:p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AUTORSTVO INOZEMNIH KNJIGA</a:t>
            </a:r>
          </a:p>
          <a:p>
            <a:pPr lvl="1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obuhvaća autorske znanstvene, pregledne i stručne monografije objavljene u inozemstvu</a:t>
            </a:r>
          </a:p>
          <a:p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AUTORSTVO DOMAĆIH KNJIGA</a:t>
            </a:r>
          </a:p>
          <a:p>
            <a:pPr lvl="1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obuhvaća autorske znanstvene, pregledne i stručne monografije objavljene u Hrvatskoj</a:t>
            </a:r>
          </a:p>
          <a:p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POGLAVLJA U KNJIGAMA</a:t>
            </a:r>
          </a:p>
          <a:p>
            <a:pPr lvl="1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obuhvaća znanstvena, pregledna i stručna poglavlja u knjigama</a:t>
            </a:r>
          </a:p>
          <a:p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UREDNIŠTVA KNJIGA</a:t>
            </a:r>
          </a:p>
          <a:p>
            <a:pPr lvl="1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obuhvaća uredništvo znanstvenih, preglednih i stručnih monografija i zbornika radova</a:t>
            </a:r>
          </a:p>
          <a:p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STRUČNI RADOVI U ČASOPISIMA</a:t>
            </a:r>
          </a:p>
          <a:p>
            <a:pPr lvl="1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obuhvaća stručne i pregledne (stručne) radove objavljene u časopisima</a:t>
            </a:r>
          </a:p>
          <a:p>
            <a:r>
              <a:rPr lang="hr-HR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RECENZIRANI RADOVI SA ZNANSTVENIH I STRUČNIH SKUPOVA</a:t>
            </a:r>
          </a:p>
          <a:p>
            <a:pPr lvl="1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obuhvaća cjelovite znanstvene i stručne radove objavljene u zbornicima skupova</a:t>
            </a:r>
          </a:p>
          <a:p>
            <a:endParaRPr lang="hr-HR" alt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179068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>
                <a:solidFill>
                  <a:srgbClr val="C00000"/>
                </a:solidFill>
              </a:rPr>
              <a:t>Ustanove koje imaju dopusnicu za rad u 2 ili više znanstvena područja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2783" y="1340768"/>
            <a:ext cx="8435280" cy="4955157"/>
          </a:xfrm>
        </p:spPr>
        <p:txBody>
          <a:bodyPr>
            <a:noAutofit/>
          </a:bodyPr>
          <a:lstStyle/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mogućnost izvještaja iz CROSBI-ja u kojima se svi radovi pridruženi nekoj ustanovi, bez obzira kojem su znanstvenom području ili polju pridruženi, vrednuju prema pravilima iz </a:t>
            </a:r>
            <a:r>
              <a:rPr lang="hr-HR" altLang="sr-Latn-RS" sz="2400" i="1" dirty="0">
                <a:latin typeface="Calibri" panose="020F0502020204030204" pitchFamily="34" charset="0"/>
                <a:cs typeface="Calibri" panose="020F0502020204030204" pitchFamily="34" charset="0"/>
              </a:rPr>
              <a:t>Pravilnika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 za znanstveno područje/polje za koje je ustanova dobila dopusnicu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ako ustanova ima dopusnicu za rad u 2 ili više znanstvena područja/polja iz dvaju ili više znanstvenih područja:</a:t>
            </a:r>
          </a:p>
          <a:p>
            <a:pPr lvl="1"/>
            <a:r>
              <a:rPr lang="hr-HR" alt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u MOZVAG-u će se popuniti jedna tablica sa svim radovima pridruženim ustanovi vrednovanim prema pravilima za ‘glavno’ znanstveno područje/polje</a:t>
            </a:r>
          </a:p>
          <a:p>
            <a:pPr lvl="1"/>
            <a:r>
              <a:rPr lang="hr-HR" alt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popunit će se dodatne tablice za sva znanstvena područja za koja je ustanova dobila dopusnicu za rad, a u kojima će se u obzir uzimati samo oni radovi pridruženi ustanovi koji su pridruženi i odgovarajućem znanstvenom području/polju te će biti vrednovani prema pravilima tog znanstvenog područja/polja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349264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4653136"/>
            <a:ext cx="76328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4400" dirty="0">
                <a:solidFill>
                  <a:srgbClr val="C00000"/>
                </a:solidFill>
                <a:latin typeface="Cambria" panose="02040503050406030204" pitchFamily="18" charset="0"/>
              </a:rPr>
              <a:t>CROSBI tablica s podacima o publikacijama ustanove</a:t>
            </a:r>
            <a:endParaRPr lang="en-US" sz="4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6126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28</a:t>
            </a:fld>
            <a:endParaRPr lang="hr-HR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034"/>
            <a:ext cx="8856984" cy="6835995"/>
          </a:xfrm>
        </p:spPr>
      </p:pic>
    </p:spTree>
    <p:extLst>
      <p:ext uri="{BB962C8B-B14F-4D97-AF65-F5344CB8AC3E}">
        <p14:creationId xmlns:p14="http://schemas.microsoft.com/office/powerpoint/2010/main" val="15770255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08560163"/>
              </p:ext>
            </p:extLst>
          </p:nvPr>
        </p:nvGraphicFramePr>
        <p:xfrm>
          <a:off x="0" y="0"/>
          <a:ext cx="9144000" cy="69496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58969">
                  <a:extLst>
                    <a:ext uri="{9D8B030D-6E8A-4147-A177-3AD203B41FA5}">
                      <a16:colId xmlns:a16="http://schemas.microsoft.com/office/drawing/2014/main" val="1801268844"/>
                    </a:ext>
                  </a:extLst>
                </a:gridCol>
                <a:gridCol w="1389296">
                  <a:extLst>
                    <a:ext uri="{9D8B030D-6E8A-4147-A177-3AD203B41FA5}">
                      <a16:colId xmlns:a16="http://schemas.microsoft.com/office/drawing/2014/main" val="2848164201"/>
                    </a:ext>
                  </a:extLst>
                </a:gridCol>
                <a:gridCol w="1310774">
                  <a:extLst>
                    <a:ext uri="{9D8B030D-6E8A-4147-A177-3AD203B41FA5}">
                      <a16:colId xmlns:a16="http://schemas.microsoft.com/office/drawing/2014/main" val="1043006158"/>
                    </a:ext>
                  </a:extLst>
                </a:gridCol>
                <a:gridCol w="884961">
                  <a:extLst>
                    <a:ext uri="{9D8B030D-6E8A-4147-A177-3AD203B41FA5}">
                      <a16:colId xmlns:a16="http://schemas.microsoft.com/office/drawing/2014/main" val="1950686221"/>
                    </a:ext>
                  </a:extLst>
                </a:gridCol>
              </a:tblGrid>
              <a:tr h="6092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Vrsta rada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5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r>
                        <a:rPr lang="hr-HR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br. objavljenih radova u posljednjih 5 god.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Br. rad. proizašlih iz suradnje s dr. VU i ZO u RH u posljednjih 5 god.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Br. rad. proizašlih iz </a:t>
                      </a:r>
                      <a:r>
                        <a:rPr lang="hr-HR" sz="105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međ</a:t>
                      </a:r>
                      <a:r>
                        <a:rPr lang="hr-HR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suradnje u </a:t>
                      </a:r>
                      <a:r>
                        <a:rPr lang="hr-HR" sz="105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poslj</a:t>
                      </a:r>
                      <a:r>
                        <a:rPr lang="hr-HR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5 god.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916397875"/>
                  </a:ext>
                </a:extLst>
              </a:tr>
              <a:tr h="1002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Znanstveni i pregledni radovi objavljeni u časopisima koji su indeksirani u Web </a:t>
                      </a:r>
                      <a:r>
                        <a:rPr lang="hr-HR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Science Core </a:t>
                      </a:r>
                      <a:r>
                        <a:rPr lang="hr-HR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Collectionu</a:t>
                      </a: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(WoSCC) (Science Citation Index Expanded (SCI-EXP), Social Science Citation Index (SSCI), Arts </a:t>
                      </a:r>
                      <a:r>
                        <a:rPr lang="hr-HR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and</a:t>
                      </a: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Humanities Citation Index (A&amp;HCI) i Emerging Sources Citation Index (ESCI))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2311107407"/>
                  </a:ext>
                </a:extLst>
              </a:tr>
              <a:tr h="606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Znanstveni i pregledni radovi objavljeni u časopisima koji su indeksirani u Scopusu (ne uključujući one koji su indeksirani u WoSCC-ovim citatnim indeksima)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159596266"/>
                  </a:ext>
                </a:extLst>
              </a:tr>
              <a:tr h="251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Znanstveni i pregledni radovi objavljeni u ostalim časopisima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180630575"/>
                  </a:ext>
                </a:extLst>
              </a:tr>
              <a:tr h="251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Znanstveni i pregledni radovi objavljeni u časopisima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463798895"/>
                  </a:ext>
                </a:extLst>
              </a:tr>
              <a:tr h="4094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Drugi radovi objavljeni u časopisima koji su indeksirani u WoSCC-u (SCI-EXP, SSCI, A&amp;HCI i ESCI)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78748281"/>
                  </a:ext>
                </a:extLst>
              </a:tr>
              <a:tr h="4556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Drugi radovi objavljeni u časopisima koji su indeksirani u Scopusu (ne uključujući one koji su indeksirani u WoSCC-ovim citatnim indeksima)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4051023504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Drugi radovi objavljeni u ostalim časopisima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090656796"/>
                  </a:ext>
                </a:extLst>
              </a:tr>
              <a:tr h="238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Drugi radovi objavljeni u časopisima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30912508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Autorske knjige izdane u inozemstvu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907067842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Autorske knjige izdane u Hrvatskoj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8089918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Autorske knjige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2865927991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Uredničke knjige izdane u inozemstvu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471945806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Uredničke knjige izdane u Hrvatskoj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745737462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Uredničke knjige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153380143"/>
                  </a:ext>
                </a:extLst>
              </a:tr>
              <a:tr h="4094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Znanstveni radovi objavljeni u zbornicima skupova te znanstvena i pregledna poglavlja u knjigama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4138966058"/>
                  </a:ext>
                </a:extLst>
              </a:tr>
              <a:tr h="251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Drugi radovi objavljeni u zbornicima skupova i druga poglavlja u knjigama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931518877"/>
                  </a:ext>
                </a:extLst>
              </a:tr>
              <a:tr h="251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Radovi objavljeni u zbornicima skupova i poglavlja u knjigama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753921555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Međunarodni patenti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828239276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Domaći patenti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902350332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Patenti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100905310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781300" y="1211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r-HR" altLang="sr-Latn-R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r-HR" altLang="sr-Latn-R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20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Ciljevi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tekuće, cjelovite i pouzdane informacije o znanstvenim radovima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informacije o tekućim istraživačkim projektima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izvještaji koji se mogu koristiti za najrazličitije svrhe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pohranjivanje cjelovitih tekstova znanstvenih radova uz same bibliografske zapise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jedinstvena poveznica na bibliografiju ustanove, projekta, pojedinog znanstvenika/autora...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unapređivanje komunikacije među znanstvenicima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promocija hrvatske znanosti u zemlji i inozemstvu</a:t>
            </a:r>
          </a:p>
          <a:p>
            <a:endParaRPr lang="hr-HR" alt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672833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Općenite metodološke napomene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podaci doneseni u MOZVAG tablici generirani su na temelju podataka o publikacijama upisanih u CROSBI i pravilno pridruženih ustanovi na koju se izvještaj odnosi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za točnost podataka su zaduženi autori/</a:t>
            </a:r>
            <a:r>
              <a:rPr lang="hr-HR" altLang="sr-Latn-R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unositelji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 zapisa i/ili osobe zadužene na matičnoj ustanovi za administraciju podataka o publikacijama ustanove unesenih u CROSBI. 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pod </a:t>
            </a:r>
            <a:r>
              <a:rPr lang="hr-HR" altLang="sr-Latn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'radovima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' se računaju samo radovi koji su upisani u CROSBI i pravilno pridruženi visokom učilištu na koje se izvještaj odnosi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hr-HR" altLang="sr-Latn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'radove proizašle iz suradnje s drugim visokim učilištima i znanstvenim organizacijama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' se ubrajaju samo oni radovi koji su u CROSBI-ju osim visokom učilištu na kojeg se analiza odnosi pridruženi i nekoj drugoj ustanovi iz Upisnika znanstvenih organizacija </a:t>
            </a: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ili Upisnika visokih učilišta</a:t>
            </a:r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hr-HR" altLang="sr-Latn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'radove proizašle iz međunarodne suradnje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' se ubrajaju samo oni radovi za koje je u CROSBI-ju označeno da je barem jedan od koautora na radu potpisan s adresom neke ustanove iz inozemstva.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30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006072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Objašnjenja pojedinih kategorija radova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Znanstveni i pregledni radovi objavljeni u časopisima koji su indeksirani u WoSCC-u (SCI-EXP, SSCI, A&amp;HCI i ESCI)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izvorne znanstvene te pregledne (znanstvene) radove objavljene u časopisima koji su indeksirani u sljedećim WoSCC-ovim citatnim indeksima: SCI-EXP, SSCI, A&amp;HCI i ESCI</a:t>
            </a:r>
          </a:p>
          <a:p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Znanstveni i pregledni radovi objavljeni u časopisima koji su indeksirani u Scopusu (ne uključujući one koji su indeksirani u WoSCC-ovim citatnim indeksima)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izvorne znanstvene te pregledne (znanstvene) radove objavljene u časopisima koji su indeksirani u bibliografskoj i citatnoj bazi podataka Scopus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Znanstveni i pregledni radovi objavljeni u ostalim časopisima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izvorne znanstvene te pregledne (znanstvene) radove objavljene u časopisima koji nisu indeksirani u WoSCC-ovim citatnim indeksima (SCI-EXP, SSCI, A&amp;HCI i ESCI), niti u bibliografskoj i citatnoj bazi podataka Scopus</a:t>
            </a:r>
          </a:p>
          <a:p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31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38583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Objašnjenja pojedinih kategorija radova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Drugi radovi objavljeni u časopisima koji su indeksirani u WoSCC-u (SCI-EXP, SSCI, A&amp;HCI i ESCI)</a:t>
            </a:r>
          </a:p>
          <a:p>
            <a:pPr lvl="1"/>
            <a:r>
              <a:rPr lang="hr-HR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ostale vrste znanstvenih radova (prethodno priopćenje, kratko priopćenje i pismo), stručne radove te pregledne (stručne) radove objavljene u časopisima koji su indeksirani u sljedećim WoSCC-ovim citatnim indeksima: SCI-EXP, SSCI, A&amp;HCI i ESCI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Drugi radovi objavljeni u časopisima koji su indeksirani u Scopusu (ne uključujući one koji su indeksirani u WoSCC-ovim citatnim indeksima)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ostale vrste znanstvenih radova (prethodno priopćenje, kratko priopćenje i pismo), stručne radove te pregledne (stručne) radove objavljene u časopisima koji su indeksirani u bibliografskoj i citatnoj bazi podataka Scopus.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Drugi radovi objavljeni u ostalim časopisima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ostale vrste znanstvenih radova (prethodno priopćenje, kratko priopćenje i pismo), stručne radove te pregledne (stručne) radove objavljene u časopisima koji nisu indeksirani u WoSCC-ovim citatnim indeksima (SCI-EXP, SSCI, A&amp;HCI i ESCI), niti u bibliografskoj i citatnoj bazi podataka Scopus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32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50069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Objašnjenja pojedinih kategorija radova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Autorske knjige izdane u inozemstvu</a:t>
            </a:r>
          </a:p>
          <a:p>
            <a:pPr lvl="1"/>
            <a:r>
              <a:rPr lang="hr-HR" alt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Uključuje recenzirane znanstvene, pregledne i stručne autorske monografije koje su izdane u inozemstvu.</a:t>
            </a:r>
          </a:p>
          <a:p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Autorske knjige izdane u Hrvatskoj</a:t>
            </a:r>
          </a:p>
          <a:p>
            <a:pPr lvl="1"/>
            <a:r>
              <a:rPr lang="hr-HR" alt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Uključuje recenzirane znanstvene, pregledne i stručne autorske monografije koje su izdane u Hrvatskoj.</a:t>
            </a:r>
          </a:p>
          <a:p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Uredničke knjige izdane u inozemstvu</a:t>
            </a:r>
          </a:p>
          <a:p>
            <a:pPr lvl="1"/>
            <a:r>
              <a:rPr lang="hr-HR" alt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Uključuje recenzirane znanstvene, pregledne i stručne uredničke monografije i zbornike radova koji su izdani u inozemstvu.</a:t>
            </a:r>
          </a:p>
          <a:p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Uredničke knjige izdane u Hrvatskoj</a:t>
            </a:r>
          </a:p>
          <a:p>
            <a:pPr lvl="1"/>
            <a:r>
              <a:rPr lang="hr-HR" alt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Uključuje recenzirane znanstvene, pregledne i stručne uredničke monografije i zbornike radova koji su izdani u Hrvatskoj.</a:t>
            </a:r>
          </a:p>
          <a:p>
            <a:endParaRPr lang="hr-HR" altLang="sr-Latn-R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33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645999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Objašnjenja pojedinih kategorija radova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Znanstveni radovi objavljeni u zbornicima skupova te znanstvena i pregledna poglavlja u knjigama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znanstvene radove (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extenso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) objavljene u zbornicima skupova te znanstvena i pregledna poglavlja u knjigama 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Drugi radovi objavljeni u zbornicima skupova i druga poglavlja u knjigama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stručne radove (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extenso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) objavljene u zbornicima skupova te stručna poglavlja u knjigama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Međunarodni </a:t>
            </a:r>
            <a:r>
              <a:rPr lang="hr-HR" altLang="sr-Latn-R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pateti</a:t>
            </a:r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priznate međunarodne patente.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Domaći patenti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priznate domaće patente.</a:t>
            </a:r>
          </a:p>
          <a:p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34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668349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Administracija CROSBI-ja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7616" y="1268760"/>
            <a:ext cx="8229600" cy="5081776"/>
          </a:xfrm>
        </p:spPr>
        <p:txBody>
          <a:bodyPr>
            <a:noAutofit/>
          </a:bodyPr>
          <a:lstStyle/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svaka ustanova iz sustava znanosti i visokog obrazovanja RH ima mogućnost zatražiti za nekog svojeg djelatnika administratorske ovlasti u CROSBI-ju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potrebno popuniti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Zahtjev za dodjeljivanjem administratorskih ovlasti za Hrvatsku znanstvenu bibliografiju – CROSBI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– skenirana verzija na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help@bib.irb.hr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, a original poslati na Institut Ruđer Bošković, Centar za znanstvene informacije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administratori pri ustanovi će moći ispravljati i nadopunjavati zapise o publikacijama koje su povezane s matičnom ustanovom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IRB će u suradnji s AZVO-om organizirati edukaciju administratora u CROSBI-ju</a:t>
            </a:r>
          </a:p>
          <a:p>
            <a:r>
              <a:rPr lang="hr-HR" altLang="sr-Latn-R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mailing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 lista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35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178988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hr-HR" dirty="0">
              <a:hlinkClick r:id="rId2"/>
            </a:endParaRPr>
          </a:p>
          <a:p>
            <a:endParaRPr lang="hr-HR" dirty="0">
              <a:hlinkClick r:id="rId2"/>
            </a:endParaRPr>
          </a:p>
          <a:p>
            <a:endParaRPr lang="hr-HR" dirty="0">
              <a:hlinkClick r:id="rId2"/>
            </a:endParaRPr>
          </a:p>
          <a:p>
            <a:endParaRPr lang="hr-HR" dirty="0">
              <a:hlinkClick r:id="rId2"/>
            </a:endParaRPr>
          </a:p>
          <a:p>
            <a:endParaRPr lang="hr-HR" dirty="0">
              <a:hlinkClick r:id="rId2"/>
            </a:endParaRPr>
          </a:p>
          <a:p>
            <a:endParaRPr lang="hr-HR" dirty="0">
              <a:hlinkClick r:id="rId2"/>
            </a:endParaRPr>
          </a:p>
          <a:p>
            <a:endParaRPr lang="hr-HR" dirty="0">
              <a:hlinkClick r:id="rId2"/>
            </a:endParaRPr>
          </a:p>
          <a:p>
            <a:endParaRPr lang="hr-HR" dirty="0">
              <a:hlinkClick r:id="rId2"/>
            </a:endParaRPr>
          </a:p>
          <a:p>
            <a:pPr marL="0" indent="0">
              <a:buNone/>
            </a:pPr>
            <a:r>
              <a:rPr lang="hr-HR" dirty="0">
                <a:hlinkClick r:id="rId2"/>
              </a:rPr>
              <a:t>help@bib.irb.hr</a:t>
            </a:r>
            <a:endParaRPr lang="hr-HR" dirty="0"/>
          </a:p>
          <a:p>
            <a:pPr marL="0" indent="0">
              <a:buNone/>
            </a:pPr>
            <a:r>
              <a:rPr lang="hr-HR" dirty="0">
                <a:hlinkClick r:id="rId3"/>
              </a:rPr>
              <a:t>knjiznica@irb.hr</a:t>
            </a:r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dirty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36</a:t>
            </a:fld>
            <a:endParaRPr lang="hr-HR"/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D8E6C008-87BF-4A32-A3C5-27EFAD903E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489" y="1390464"/>
            <a:ext cx="4329205" cy="4154276"/>
          </a:xfrm>
          <a:prstGeom prst="rect">
            <a:avLst/>
          </a:prstGeom>
        </p:spPr>
      </p:pic>
      <p:sp>
        <p:nvSpPr>
          <p:cNvPr id="10" name="TekstniOkvir 9">
            <a:extLst>
              <a:ext uri="{FF2B5EF4-FFF2-40B4-BE49-F238E27FC236}">
                <a16:creationId xmlns:a16="http://schemas.microsoft.com/office/drawing/2014/main" id="{57EC0548-E0FF-40CD-B195-E0A62B7032FA}"/>
              </a:ext>
            </a:extLst>
          </p:cNvPr>
          <p:cNvSpPr txBox="1"/>
          <p:nvPr/>
        </p:nvSpPr>
        <p:spPr>
          <a:xfrm>
            <a:off x="4139952" y="558924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CROSBI tim Centra za znanstvene informacije, Institut Ruđer Bošković</a:t>
            </a:r>
          </a:p>
        </p:txBody>
      </p:sp>
    </p:spTree>
    <p:extLst>
      <p:ext uri="{BB962C8B-B14F-4D97-AF65-F5344CB8AC3E}">
        <p14:creationId xmlns:p14="http://schemas.microsoft.com/office/powerpoint/2010/main" val="2259470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Vrste radova u CROSBI-ju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Radovi u časopisima 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Radovi u postupku objavljivanja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Knjiga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Rad ili poglavlje u knjizi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Udžbenici i skripta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Doktorski, magistarski, diplomski radovi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Sudjelovanja na skupovima (rad iz zbornika skupa, prezentacija, </a:t>
            </a:r>
            <a:r>
              <a:rPr lang="hr-HR" altLang="sr-Latn-RS" dirty="0" err="1">
                <a:latin typeface="Calibri" panose="020F0502020204030204" pitchFamily="34" charset="0"/>
                <a:cs typeface="Calibri" panose="020F0502020204030204" pitchFamily="34" charset="0"/>
              </a:rPr>
              <a:t>poster</a:t>
            </a:r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Patenti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Ostalo (softver, umjetnička djela, tehnički izvještaji i dr.)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4</a:t>
            </a:fld>
            <a:endParaRPr lang="hr-HR"/>
          </a:p>
        </p:txBody>
      </p:sp>
      <p:sp>
        <p:nvSpPr>
          <p:cNvPr id="7" name="Rectangle 6"/>
          <p:cNvSpPr/>
          <p:nvPr/>
        </p:nvSpPr>
        <p:spPr>
          <a:xfrm>
            <a:off x="5436096" y="201768"/>
            <a:ext cx="3578577" cy="1738489"/>
          </a:xfrm>
          <a:prstGeom prst="rect">
            <a:avLst/>
          </a:prstGeom>
          <a:solidFill>
            <a:srgbClr val="D283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dirty="0"/>
              <a:t>CROSBI 2011.</a:t>
            </a:r>
            <a:br>
              <a:rPr lang="hr-HR" sz="2800" dirty="0"/>
            </a:br>
            <a:endParaRPr lang="hr-HR" sz="2800" dirty="0"/>
          </a:p>
          <a:p>
            <a:pPr algn="ctr"/>
            <a:r>
              <a:rPr lang="hr-HR" sz="2800" dirty="0"/>
              <a:t>35230 RADOVA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060848"/>
            <a:ext cx="2426449" cy="214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59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Stavljanje publikacija u širi kontekst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37760"/>
          </a:xfrm>
        </p:spPr>
        <p:txBody>
          <a:bodyPr>
            <a:noAutofit/>
          </a:bodyPr>
          <a:lstStyle/>
          <a:p>
            <a:r>
              <a:rPr lang="hr-HR" altLang="sr-Latn-RS" sz="1900" dirty="0">
                <a:latin typeface="Calibri" panose="020F0502020204030204" pitchFamily="34" charset="0"/>
                <a:cs typeface="Calibri" panose="020F0502020204030204" pitchFamily="34" charset="0"/>
              </a:rPr>
              <a:t>povezivanje publikacija u CROSBI-ju s normativnim zapisima drugih entiteta sustava znanosti i visokog obrazovanja te s raznim kontroliranim rječnicima -&gt; omogućavanje raznih dodatnih funkcionalnost</a:t>
            </a:r>
          </a:p>
          <a:p>
            <a:pPr lvl="1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povezivanje s autorima - znanstvenicima (CROSBI profili osoba (ranije matični brojevi znanstvenika iz Upisnika znanstvenika))</a:t>
            </a:r>
          </a:p>
          <a:p>
            <a:pPr lvl="1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povezivanje s ustanovama (ustanove iz Upisnika znanstvenih organizacija i Upisnika visokih učilišta)</a:t>
            </a:r>
          </a:p>
          <a:p>
            <a:pPr lvl="1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povezivanje s normativnim zapisima o projektima (POIROT)</a:t>
            </a:r>
          </a:p>
          <a:p>
            <a:pPr lvl="1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povezivanje s kontroliranim rječnikom znanstvenih područja, polja i grana</a:t>
            </a:r>
          </a:p>
          <a:p>
            <a:pPr lvl="1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drugi manji kontrolirani rječnici unutar CROSBI-ja (vrste publikacije, vrste recenzije, kategorije radova i dr.)</a:t>
            </a:r>
          </a:p>
          <a:p>
            <a:r>
              <a:rPr lang="hr-HR" altLang="sr-Latn-RS" sz="1900" dirty="0">
                <a:latin typeface="Calibri" panose="020F0502020204030204" pitchFamily="34" charset="0"/>
                <a:cs typeface="Calibri" panose="020F0502020204030204" pitchFamily="34" charset="0"/>
              </a:rPr>
              <a:t>povezivanje zapisa o časopisima s informacijama o indeksiranosti časopisa u pojedinim bazama podataka</a:t>
            </a:r>
          </a:p>
          <a:p>
            <a:r>
              <a:rPr lang="hr-HR" altLang="sr-Latn-RS" sz="1900" dirty="0">
                <a:latin typeface="Calibri" panose="020F0502020204030204" pitchFamily="34" charset="0"/>
                <a:cs typeface="Calibri" panose="020F0502020204030204" pitchFamily="34" charset="0"/>
              </a:rPr>
              <a:t>povezivanje zapisa o publikacijama s citatnim bazama podataka (</a:t>
            </a:r>
            <a:r>
              <a:rPr lang="hr-HR" altLang="sr-Latn-RS" sz="1900" i="1" dirty="0">
                <a:latin typeface="Calibri" panose="020F0502020204030204" pitchFamily="34" charset="0"/>
                <a:cs typeface="Calibri" panose="020F0502020204030204" pitchFamily="34" charset="0"/>
              </a:rPr>
              <a:t>Web </a:t>
            </a:r>
            <a:r>
              <a:rPr lang="hr-HR" altLang="sr-Latn-RS" sz="1900" i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hr-HR" altLang="sr-Latn-RS" sz="1900" i="1" dirty="0">
                <a:latin typeface="Calibri" panose="020F0502020204030204" pitchFamily="34" charset="0"/>
                <a:cs typeface="Calibri" panose="020F0502020204030204" pitchFamily="34" charset="0"/>
              </a:rPr>
              <a:t> Science Core </a:t>
            </a:r>
            <a:r>
              <a:rPr lang="hr-HR" altLang="sr-Latn-RS" sz="19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Collection</a:t>
            </a:r>
            <a:r>
              <a:rPr lang="hr-HR" altLang="sr-Latn-RS" sz="1900" i="1" dirty="0">
                <a:latin typeface="Calibri" panose="020F0502020204030204" pitchFamily="34" charset="0"/>
                <a:cs typeface="Calibri" panose="020F0502020204030204" pitchFamily="34" charset="0"/>
              </a:rPr>
              <a:t>, Scopus </a:t>
            </a:r>
            <a:r>
              <a:rPr lang="hr-HR" altLang="sr-Latn-RS" sz="19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hr-HR" altLang="sr-Latn-RS" sz="19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1900" i="1" dirty="0" err="1">
                <a:latin typeface="Calibri" panose="020F0502020204030204" pitchFamily="34" charset="0"/>
                <a:cs typeface="Calibri" panose="020F0502020204030204" pitchFamily="34" charset="0"/>
              </a:rPr>
              <a:t>InspireHEP</a:t>
            </a:r>
            <a:r>
              <a:rPr lang="hr-HR" altLang="sr-Latn-RS" sz="1900" dirty="0">
                <a:latin typeface="Calibri" panose="020F0502020204030204" pitchFamily="34" charset="0"/>
                <a:cs typeface="Calibri" panose="020F0502020204030204" pitchFamily="34" charset="0"/>
              </a:rPr>
              <a:t>) u svrhu povlačenja podataka o citiranosti</a:t>
            </a:r>
          </a:p>
          <a:p>
            <a:r>
              <a:rPr lang="hr-HR" altLang="sr-Latn-RS" sz="1900" dirty="0">
                <a:latin typeface="Calibri" panose="020F0502020204030204" pitchFamily="34" charset="0"/>
                <a:cs typeface="Calibri" panose="020F0502020204030204" pitchFamily="34" charset="0"/>
              </a:rPr>
              <a:t>prikazivanje </a:t>
            </a:r>
            <a:r>
              <a:rPr lang="hr-HR" altLang="sr-Latn-RS" sz="1900" dirty="0" err="1">
                <a:latin typeface="Calibri" panose="020F0502020204030204" pitchFamily="34" charset="0"/>
                <a:cs typeface="Calibri" panose="020F0502020204030204" pitchFamily="34" charset="0"/>
              </a:rPr>
              <a:t>altmetrijskih</a:t>
            </a:r>
            <a:r>
              <a:rPr lang="hr-HR" altLang="sr-Latn-RS" sz="1900" dirty="0">
                <a:latin typeface="Calibri" panose="020F0502020204030204" pitchFamily="34" charset="0"/>
                <a:cs typeface="Calibri" panose="020F0502020204030204" pitchFamily="34" charset="0"/>
              </a:rPr>
              <a:t> pokazatelja o publikaciji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07388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Zamišljeni tijek aktivnosti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autori unose nove zapise o svojim djelima/publikacijama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administratori pri ustanovama provjeravaju točnost i potpunost unesenih </a:t>
            </a:r>
            <a:r>
              <a:rPr lang="hr-HR" altLang="sr-Latn-RS" dirty="0" err="1">
                <a:latin typeface="Calibri" panose="020F0502020204030204" pitchFamily="34" charset="0"/>
                <a:cs typeface="Calibri" panose="020F0502020204030204" pitchFamily="34" charset="0"/>
              </a:rPr>
              <a:t>metapodataka</a:t>
            </a:r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 za radove koji su pridruženi njihovim ustanovama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administratori pri IRB-u brinu o globalnoj administraciji zapisa i sustava u cjelini, održavanju normativnih datoteka, kontroliranih rječnika i sl.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tim za razvoj i održavanje CROSBI-ja pri IRB-u brine o održavanju cijelog sustava te osmišljava i realizira razvoj novih funkcionalnosti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podaci iz CROSBI-ja dostupni cjelokupnoj javnosti</a:t>
            </a:r>
          </a:p>
          <a:p>
            <a:endParaRPr lang="hr-HR" alt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03780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7</a:t>
            </a:fld>
            <a:endParaRPr lang="hr-HR"/>
          </a:p>
        </p:txBody>
      </p:sp>
      <p:pic>
        <p:nvPicPr>
          <p:cNvPr id="9" name="Rezervirano mjesto sadržaja 8">
            <a:extLst>
              <a:ext uri="{FF2B5EF4-FFF2-40B4-BE49-F238E27FC236}">
                <a16:creationId xmlns:a16="http://schemas.microsoft.com/office/drawing/2014/main" id="{6A39F001-6700-4001-A61E-B98D42D28A49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5" y="156597"/>
            <a:ext cx="9104549" cy="5926938"/>
          </a:xfrm>
        </p:spPr>
      </p:pic>
    </p:spTree>
    <p:extLst>
      <p:ext uri="{BB962C8B-B14F-4D97-AF65-F5344CB8AC3E}">
        <p14:creationId xmlns:p14="http://schemas.microsoft.com/office/powerpoint/2010/main" val="1400101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Interoperabilnost i povezanost s drugim informacijskim sustavima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preuzimanje zapisa iz CROSBI-ja: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Online baza </a:t>
            </a:r>
            <a:r>
              <a:rPr lang="hr-HR" altLang="sr-Latn-RS" dirty="0" err="1">
                <a:latin typeface="Calibri" panose="020F0502020204030204" pitchFamily="34" charset="0"/>
                <a:cs typeface="Calibri" panose="020F0502020204030204" pitchFamily="34" charset="0"/>
              </a:rPr>
              <a:t>doktoranada</a:t>
            </a:r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 – OBAD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Digitalni akademski arhivi i repozitoriji – DABAR 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Repozitorij cjelovitih tekstova Instituta Ruđer Bošković – FULIR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CROSBI omogućuje preuzimanje zapisa: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Portal znanstvenih časopisa Republike Hrvatske – Hrčak 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Repozitorij cjelovitih tekstova Instituta Ruđer Bošković – FULIR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Web </a:t>
            </a:r>
            <a:r>
              <a:rPr lang="hr-HR" altLang="sr-Latn-RS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 Science (</a:t>
            </a:r>
            <a:r>
              <a:rPr lang="hr-HR" altLang="sr-Latn-RS" dirty="0" err="1">
                <a:latin typeface="Calibri" panose="020F0502020204030204" pitchFamily="34" charset="0"/>
                <a:cs typeface="Calibri" panose="020F0502020204030204" pitchFamily="34" charset="0"/>
              </a:rPr>
              <a:t>WoS</a:t>
            </a:r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hr-HR" altLang="sr-Latn-RS" dirty="0" err="1">
                <a:latin typeface="Calibri" panose="020F0502020204030204" pitchFamily="34" charset="0"/>
                <a:cs typeface="Calibri" panose="020F0502020204030204" pitchFamily="34" charset="0"/>
              </a:rPr>
              <a:t>CrossRef</a:t>
            </a:r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 (DOI)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druge vrste povezanosti: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ustanove iz sustava znanosti i visokog obrazovanja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Google </a:t>
            </a:r>
            <a:r>
              <a:rPr lang="hr-HR" altLang="sr-Latn-RS" dirty="0" err="1">
                <a:latin typeface="Calibri" panose="020F0502020204030204" pitchFamily="34" charset="0"/>
                <a:cs typeface="Calibri" panose="020F0502020204030204" pitchFamily="34" charset="0"/>
              </a:rPr>
              <a:t>Scholar</a:t>
            </a:r>
            <a:endParaRPr lang="hr-HR" alt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MOZVAG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Tko je tko u znanosti u Hrvatskoj</a:t>
            </a:r>
          </a:p>
          <a:p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izvori za normative: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Upisnih znanstvenika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Upisnik znanstvenih organizacija, Upisnik visokih učilišta</a:t>
            </a:r>
          </a:p>
          <a:p>
            <a:pPr lvl="1"/>
            <a:r>
              <a:rPr lang="hr-HR" altLang="sr-Latn-RS" dirty="0">
                <a:latin typeface="Calibri" panose="020F0502020204030204" pitchFamily="34" charset="0"/>
                <a:cs typeface="Calibri" panose="020F0502020204030204" pitchFamily="34" charset="0"/>
              </a:rPr>
              <a:t>Baza podataka o projektnim aktivnostima u znanosti i visokom obrazovanju RH - POIROT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28664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  <a:cs typeface="Calibri" panose="020F0502020204030204" pitchFamily="34" charset="0"/>
              </a:rPr>
              <a:t>MOZVAG – tablica 5.1. Bibliografija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87763506"/>
              </p:ext>
            </p:extLst>
          </p:nvPr>
        </p:nvGraphicFramePr>
        <p:xfrm>
          <a:off x="457200" y="1024853"/>
          <a:ext cx="8640961" cy="54583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4720">
                  <a:extLst>
                    <a:ext uri="{9D8B030D-6E8A-4147-A177-3AD203B41FA5}">
                      <a16:colId xmlns:a16="http://schemas.microsoft.com/office/drawing/2014/main" val="6014625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269473785"/>
                    </a:ext>
                  </a:extLst>
                </a:gridCol>
                <a:gridCol w="446536">
                  <a:extLst>
                    <a:ext uri="{9D8B030D-6E8A-4147-A177-3AD203B41FA5}">
                      <a16:colId xmlns:a16="http://schemas.microsoft.com/office/drawing/2014/main" val="3569171470"/>
                    </a:ext>
                  </a:extLst>
                </a:gridCol>
                <a:gridCol w="2681677">
                  <a:extLst>
                    <a:ext uri="{9D8B030D-6E8A-4147-A177-3AD203B41FA5}">
                      <a16:colId xmlns:a16="http://schemas.microsoft.com/office/drawing/2014/main" val="2947643180"/>
                    </a:ext>
                  </a:extLst>
                </a:gridCol>
                <a:gridCol w="893892">
                  <a:extLst>
                    <a:ext uri="{9D8B030D-6E8A-4147-A177-3AD203B41FA5}">
                      <a16:colId xmlns:a16="http://schemas.microsoft.com/office/drawing/2014/main" val="1179845450"/>
                    </a:ext>
                  </a:extLst>
                </a:gridCol>
              </a:tblGrid>
              <a:tr h="6759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Vrsta radova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Ukupan broj radova u posljednjih 5 god.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Broj radova proizašlih iz suradnje s drugim visokim učilištima i znanstvenim organizacijama u posljednjih 5 godina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Omjer: broj radova i broj nastavnika</a:t>
                      </a:r>
                      <a:endParaRPr lang="hr-HR" sz="1300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4881782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Radovi najviše kategorije sukladno s Pravilnikom o uvjetima za izbor u znanstvena zvanja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36796964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Ostali radovi sukladno s Pravilnikom o uvjetima za izbor u znanstvena zvanja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32179323"/>
                  </a:ext>
                </a:extLst>
              </a:tr>
              <a:tr h="4702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Ukupan broj citata visokog učilišta (navesti bazu, bez </a:t>
                      </a:r>
                      <a:r>
                        <a:rPr lang="hr-HR" sz="1300" dirty="0" err="1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samocitata</a:t>
                      </a:r>
                      <a:r>
                        <a:rPr lang="hr-HR" sz="13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 POPUNJAVA SE NA TEMELJU PODATAKA IZ CROSBI-JA!</a:t>
                      </a:r>
                      <a:endParaRPr lang="hr-HR" sz="1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65285324"/>
                  </a:ext>
                </a:extLst>
              </a:tr>
              <a:tr h="393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Ukupan h-indeks visokog učilišta (navesti bazu, bez </a:t>
                      </a:r>
                      <a:r>
                        <a:rPr lang="hr-HR" sz="1300" dirty="0" err="1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samocitata</a:t>
                      </a:r>
                      <a:r>
                        <a:rPr lang="hr-HR" sz="13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4"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54474832"/>
                  </a:ext>
                </a:extLst>
              </a:tr>
              <a:tr h="2270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Autorstvo inozemnih knjiga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256525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Autorstvo domaćih knjiga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11816439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Poglavlja u knjigama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4617660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Uredništva knjiga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67771915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Stručni radovi (u časopisima)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7518483"/>
                  </a:ext>
                </a:extLst>
              </a:tr>
              <a:tr h="4191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Recenzirani radovi sa znanstvenih i stručnih skupova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07582082"/>
                  </a:ext>
                </a:extLst>
              </a:tr>
              <a:tr h="4702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Broj radova nastavnika institucije u časopisima visokog učilišta</a:t>
                      </a: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3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 POPUNJAVA SE AUTOMATSKINA NA TEMELJU PODATAKA CROSBI-JA – POTREBNA</a:t>
                      </a:r>
                      <a:r>
                        <a:rPr lang="hr-HR" sz="1300" b="1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RUČNA ANALIZA</a:t>
                      </a:r>
                      <a:endParaRPr lang="hr-HR" sz="1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26982961"/>
                  </a:ext>
                </a:extLst>
              </a:tr>
              <a:tr h="4702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hr-HR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Poveznica na CROSBI ili </a:t>
                      </a:r>
                      <a:r>
                        <a:rPr kumimoji="0" lang="hr-HR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citatnu</a:t>
                      </a:r>
                      <a:r>
                        <a:rPr kumimoji="0" lang="hr-HR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bazu s ukupnim pregledom za visoko učilište (radovi u </a:t>
                      </a:r>
                      <a:r>
                        <a:rPr kumimoji="0" lang="hr-HR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WoS</a:t>
                      </a:r>
                      <a:r>
                        <a:rPr kumimoji="0" lang="hr-HR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-u, Scopusu)</a:t>
                      </a:r>
                      <a:endParaRPr lang="hr-HR" sz="105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267914"/>
                  </a:ext>
                </a:extLst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dirty="0"/>
              <a:t>CROSBI kao izvor podataka za potrebe reakreditacije visokih učilišta</a:t>
            </a:r>
            <a:endParaRPr lang="hr-HR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97038" y="16843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hr-HR" altLang="sr-Latn-R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r-HR" altLang="sr-Latn-R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9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981863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4277</TotalTime>
  <Words>3654</Words>
  <Application>Microsoft Office PowerPoint</Application>
  <PresentationFormat>Prikaz na zaslonu (4:3)</PresentationFormat>
  <Paragraphs>439</Paragraphs>
  <Slides>36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7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36</vt:i4>
      </vt:variant>
    </vt:vector>
  </HeadingPairs>
  <TitlesOfParts>
    <vt:vector size="44" baseType="lpstr">
      <vt:lpstr>Arial</vt:lpstr>
      <vt:lpstr>Bookman Old Style</vt:lpstr>
      <vt:lpstr>Calibri</vt:lpstr>
      <vt:lpstr>Cambria</vt:lpstr>
      <vt:lpstr>Gill Sans MT</vt:lpstr>
      <vt:lpstr>Wingdings</vt:lpstr>
      <vt:lpstr>Wingdings 3</vt:lpstr>
      <vt:lpstr>Origin</vt:lpstr>
      <vt:lpstr>Hrvatska znanstvena bibliografija – CROSBI kao izvor podataka za potrebe reakreditacije visokih učilišta</vt:lpstr>
      <vt:lpstr>Hrvatska znanstvena bibliografija - CROSBI</vt:lpstr>
      <vt:lpstr>Ciljevi</vt:lpstr>
      <vt:lpstr>Vrste radova u CROSBI-ju</vt:lpstr>
      <vt:lpstr>Stavljanje publikacija u širi kontekst</vt:lpstr>
      <vt:lpstr>Zamišljeni tijek aktivnosti</vt:lpstr>
      <vt:lpstr>PowerPoint prezentacija</vt:lpstr>
      <vt:lpstr>Interoperabilnost i povezanost s drugim informacijskim sustavima</vt:lpstr>
      <vt:lpstr>MOZVAG – tablica 5.1. Bibliografija</vt:lpstr>
      <vt:lpstr>MOZVAG tablica 4.4. Nastavnici na studijskim programima u tekućoj ak. godini</vt:lpstr>
      <vt:lpstr>CROSBI – profili osoba</vt:lpstr>
      <vt:lpstr>PowerPoint prezentacija</vt:lpstr>
      <vt:lpstr>PowerPoint prezentacija</vt:lpstr>
      <vt:lpstr>CROSBI – unos zapisa – VAŽNO!</vt:lpstr>
      <vt:lpstr>Popis iznimno važnih metapodataka</vt:lpstr>
      <vt:lpstr>Popis iznimno važnih metapodataka</vt:lpstr>
      <vt:lpstr>Indeksiranost časopisa</vt:lpstr>
      <vt:lpstr>Indeksiranost časopisa</vt:lpstr>
      <vt:lpstr>MOZVAG tablica – kriteriji za kategorizaciju radova upisanih u CROSBI</vt:lpstr>
      <vt:lpstr>PRIMJER: Radovi najviše kategorije sukladno s Pravilnikom o uvjetima za izbor u znanstvena zvanja</vt:lpstr>
      <vt:lpstr>PRIMJER: Ostali radovi sukladno s Pravilnikom o uvjetima za izbor u znanstvena zvanja</vt:lpstr>
      <vt:lpstr>PRIMJER: Radovi najviše kategorije sukladno s Pravilnikom o uvjetima za izbor u znanstvena zvanja</vt:lpstr>
      <vt:lpstr>PRIMJER: Ostali radovi sukladno s Pravilnikom o uvjetima za izbor u znanstvena zvanja</vt:lpstr>
      <vt:lpstr>PRIMJER: Radovi najviše kategorije – posebnosti ekonomije i prava</vt:lpstr>
      <vt:lpstr>Ostale vrste radova iz MOZVAG tablice 5.1</vt:lpstr>
      <vt:lpstr>Ustanove koje imaju dopusnicu za rad u 2 ili više znanstvena područja</vt:lpstr>
      <vt:lpstr>PowerPoint prezentacija</vt:lpstr>
      <vt:lpstr>PowerPoint prezentacija</vt:lpstr>
      <vt:lpstr>PowerPoint prezentacija</vt:lpstr>
      <vt:lpstr>Općenite metodološke napomene</vt:lpstr>
      <vt:lpstr>Objašnjenja pojedinih kategorija radova</vt:lpstr>
      <vt:lpstr>Objašnjenja pojedinih kategorija radova</vt:lpstr>
      <vt:lpstr>Objašnjenja pojedinih kategorija radova</vt:lpstr>
      <vt:lpstr>Objašnjenja pojedinih kategorija radova</vt:lpstr>
      <vt:lpstr>Administracija CROSBI-ja</vt:lpstr>
      <vt:lpstr>PowerPoint prezentacija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Vrednovanje znanstvenog rada</dc:title>
  <dc:creator>Bojan Macan</dc:creator>
  <cp:keywords>Bibliometrija za urednistva</cp:keywords>
  <cp:lastModifiedBy>Korisnik</cp:lastModifiedBy>
  <cp:revision>197</cp:revision>
  <cp:lastPrinted>2020-12-08T11:26:05Z</cp:lastPrinted>
  <dcterms:created xsi:type="dcterms:W3CDTF">2013-04-04T16:18:33Z</dcterms:created>
  <dcterms:modified xsi:type="dcterms:W3CDTF">2020-12-10T08:36:38Z</dcterms:modified>
</cp:coreProperties>
</file>