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49f312e37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49f312e37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70d15beb2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70d15beb2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49d2e8e4a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49d2e8e4a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52435f804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52435f80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49d2e8e4a1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49d2e8e4a1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52435f804a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52435f804a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70d15beb25_1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70d15beb25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70d15beb25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70d15beb25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70d15beb25_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70d15beb25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alen@irb.hr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pdb.irb.hr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0" Type="http://schemas.openxmlformats.org/officeDocument/2006/relationships/image" Target="../media/image5.png"/><Relationship Id="rId9" Type="http://schemas.openxmlformats.org/officeDocument/2006/relationships/image" Target="../media/image2.png"/><Relationship Id="rId5" Type="http://schemas.openxmlformats.org/officeDocument/2006/relationships/hyperlink" Target="https://www.bib.irb.hr" TargetMode="External"/><Relationship Id="rId6" Type="http://schemas.openxmlformats.org/officeDocument/2006/relationships/hyperlink" Target="https://www.bib.irb.hr" TargetMode="External"/><Relationship Id="rId7" Type="http://schemas.openxmlformats.org/officeDocument/2006/relationships/hyperlink" Target="https://www.bib.irb.hr" TargetMode="External"/><Relationship Id="rId8" Type="http://schemas.openxmlformats.org/officeDocument/2006/relationships/hyperlink" Target="https://www.openaire.eu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docs.google.com/document/d/1XC6My1Mqk1ZMzoXlrDoL_nXzB3C2fZOpRUYflUAVab4/edit#heading=h.ncifp5etds4x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11680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None/>
            </a:pPr>
            <a:r>
              <a:rPr b="1" lang="en" sz="3000"/>
              <a:t>Baza podataka projektnih aktivnosti</a:t>
            </a:r>
            <a:endParaRPr b="1" sz="3000"/>
          </a:p>
          <a:p>
            <a:pPr indent="0" lvl="0" marL="0" rtl="0" algn="ctr"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b="1" lang="en" sz="3000"/>
              <a:t>u znanosti i visokom obrazovanju RH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443725"/>
            <a:ext cx="8520600" cy="166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/>
              <a:t>Alen Vodopijevec [</a:t>
            </a:r>
            <a:r>
              <a:rPr b="1" lang="en" sz="1300" u="sng">
                <a:solidFill>
                  <a:schemeClr val="hlink"/>
                </a:solidFill>
                <a:hlinkClick r:id="rId3"/>
              </a:rPr>
              <a:t>alen@irb.hr</a:t>
            </a:r>
            <a:r>
              <a:rPr b="1" lang="en" sz="1300"/>
              <a:t>]</a:t>
            </a:r>
            <a:endParaRPr b="1" sz="1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/>
              <a:t>Centar za znanstvene informacije</a:t>
            </a:r>
            <a:br>
              <a:rPr b="1" lang="en" sz="1300"/>
            </a:br>
            <a:r>
              <a:rPr b="1" lang="en" sz="1300"/>
              <a:t>Institut Ruđer Bošković</a:t>
            </a:r>
            <a:endParaRPr b="1" sz="1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/>
              <a:t>(8.12.2020. // VIRTUALNA radionica (Webinar) o radu u sustavima Mozvag2, CROSBI i POIROT)</a:t>
            </a:r>
            <a:endParaRPr b="1" sz="10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36288" y="953925"/>
            <a:ext cx="1671425" cy="55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https://poirot.irb.hr</a:t>
            </a:r>
            <a:endParaRPr sz="36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8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Kontakt: </a:t>
            </a:r>
            <a:r>
              <a:rPr b="1" lang="en" sz="2400"/>
              <a:t>poirot@lib.irb.hr</a:t>
            </a:r>
            <a:endParaRPr b="1" sz="2400"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Danas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 bazi podataka projektnih aktivnosti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Interoperabilnost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Openaire, CROSBI, DABAR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Kreiranje administratorskih korisničkih računa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Pregled web sučelja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Forma za unos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Metapodaci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Izvori podataka o projektima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API pristup podacima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Razvoj i CroRIS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 bazi podataka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642700" cy="37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Prva verzija nastala 2016. godine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Cilj: izgradnja normativne baze podataka za potrebe razmjene informacija između različitih mrežnih servisa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Uspostavljena razmjena podataka s OpenAIRE portalom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Dvosmjerna komunikacija: 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preuzimamo podatake o projektima EK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šaljemo podatke o projektima financiranim od strane nacionalnih financijera: HRZZ, MZO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Omogućen API pristup: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CROSBI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DABAR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Hrčak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EPrints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Šestar</a:t>
            </a:r>
            <a:endParaRPr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Komunikacija</a:t>
            </a:r>
            <a:endParaRPr/>
          </a:p>
        </p:txBody>
      </p:sp>
      <p:sp>
        <p:nvSpPr>
          <p:cNvPr id="74" name="Google Shape;74;p16"/>
          <p:cNvSpPr/>
          <p:nvPr/>
        </p:nvSpPr>
        <p:spPr>
          <a:xfrm>
            <a:off x="3475725" y="1475850"/>
            <a:ext cx="1704600" cy="2191800"/>
          </a:xfrm>
          <a:prstGeom prst="can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6"/>
          <p:cNvSpPr/>
          <p:nvPr/>
        </p:nvSpPr>
        <p:spPr>
          <a:xfrm>
            <a:off x="5863000" y="685650"/>
            <a:ext cx="1383600" cy="678900"/>
          </a:xfrm>
          <a:prstGeom prst="rect">
            <a:avLst/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 portali ..</a:t>
            </a:r>
            <a:endParaRPr/>
          </a:p>
        </p:txBody>
      </p:sp>
      <p:sp>
        <p:nvSpPr>
          <p:cNvPr id="76" name="Google Shape;76;p16"/>
          <p:cNvSpPr/>
          <p:nvPr/>
        </p:nvSpPr>
        <p:spPr>
          <a:xfrm>
            <a:off x="6069325" y="1613300"/>
            <a:ext cx="1948200" cy="678900"/>
          </a:xfrm>
          <a:prstGeom prst="rect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Institucijski repozitoriji</a:t>
            </a:r>
            <a:endParaRPr/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5675" y="2368401"/>
            <a:ext cx="1781850" cy="99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7400" y="3508226"/>
            <a:ext cx="600075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6"/>
          <p:cNvSpPr txBox="1"/>
          <p:nvPr/>
        </p:nvSpPr>
        <p:spPr>
          <a:xfrm>
            <a:off x="6648925" y="3645475"/>
            <a:ext cx="1704600" cy="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CROSBI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u="sng">
                <a:solidFill>
                  <a:schemeClr val="hlink"/>
                </a:solidFill>
                <a:hlinkClick r:id="rId6"/>
              </a:rPr>
              <a:t>Hrvatska znanstvena bibliografija</a:t>
            </a:r>
            <a:endParaRPr sz="1200" u="sng">
              <a:solidFill>
                <a:schemeClr val="hlink"/>
              </a:solidFill>
              <a:hlinkClick r:id="rId7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6"/>
          <p:cNvSpPr/>
          <p:nvPr/>
        </p:nvSpPr>
        <p:spPr>
          <a:xfrm>
            <a:off x="5363013" y="1892825"/>
            <a:ext cx="431700" cy="243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6"/>
          <p:cNvSpPr/>
          <p:nvPr/>
        </p:nvSpPr>
        <p:spPr>
          <a:xfrm>
            <a:off x="5357500" y="2449938"/>
            <a:ext cx="431700" cy="243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6"/>
          <p:cNvSpPr/>
          <p:nvPr/>
        </p:nvSpPr>
        <p:spPr>
          <a:xfrm>
            <a:off x="5357500" y="3069500"/>
            <a:ext cx="431700" cy="243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3" name="Google Shape;83;p16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28975" y="1322525"/>
            <a:ext cx="2047550" cy="146805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6"/>
          <p:cNvSpPr/>
          <p:nvPr/>
        </p:nvSpPr>
        <p:spPr>
          <a:xfrm>
            <a:off x="3973875" y="4305775"/>
            <a:ext cx="708300" cy="708300"/>
          </a:xfrm>
          <a:prstGeom prst="smileyFace">
            <a:avLst>
              <a:gd fmla="val 4653" name="adj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6"/>
          <p:cNvSpPr/>
          <p:nvPr/>
        </p:nvSpPr>
        <p:spPr>
          <a:xfrm rot="-5400000">
            <a:off x="4188375" y="3926073"/>
            <a:ext cx="278700" cy="220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6"/>
          <p:cNvSpPr/>
          <p:nvPr/>
        </p:nvSpPr>
        <p:spPr>
          <a:xfrm>
            <a:off x="3918500" y="2298700"/>
            <a:ext cx="819126" cy="786618"/>
          </a:xfrm>
          <a:prstGeom prst="flowChartMultidocumen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6"/>
          <p:cNvSpPr/>
          <p:nvPr/>
        </p:nvSpPr>
        <p:spPr>
          <a:xfrm>
            <a:off x="2860263" y="2298700"/>
            <a:ext cx="431700" cy="243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6"/>
          <p:cNvSpPr/>
          <p:nvPr/>
        </p:nvSpPr>
        <p:spPr>
          <a:xfrm>
            <a:off x="2860263" y="3069500"/>
            <a:ext cx="431700" cy="243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9" name="Google Shape;89;p1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42050" y="3009125"/>
            <a:ext cx="2144000" cy="12864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/>
          <p:nvPr/>
        </p:nvSpPr>
        <p:spPr>
          <a:xfrm flipH="1">
            <a:off x="2346650" y="685650"/>
            <a:ext cx="1985100" cy="634500"/>
          </a:xfrm>
          <a:prstGeom prst="curvedDownArrow">
            <a:avLst>
              <a:gd fmla="val 25000" name="adj1"/>
              <a:gd fmla="val 55618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Suradnja s AZVO</a:t>
            </a:r>
            <a:endParaRPr/>
          </a:p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Razvoj korisničkog sučelja za pregled podataka</a:t>
            </a:r>
            <a:endParaRPr/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Razvoj administracijskog sučelja s više razina administracije</a:t>
            </a:r>
            <a:endParaRPr/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Proširivanje metapodatkovnog opisa projekata</a:t>
            </a:r>
            <a:endParaRPr/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API pristup za razmjenu podataka s MOZVAG-om (i drugim servisima)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Unos/administracija podataka</a:t>
            </a:r>
            <a:endParaRPr/>
          </a:p>
        </p:txBody>
      </p:sp>
      <p:sp>
        <p:nvSpPr>
          <p:cNvPr id="102" name="Google Shape;102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Import podataka financijera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Import podataka dobivenih od ustanove (iznimno)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Pojedinačni unos - voditelji projekta (AAI@EduHr)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Administracija - administrator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Popuniti </a:t>
            </a:r>
            <a:r>
              <a:rPr b="1" lang="en"/>
              <a:t>obrazac za pristup</a:t>
            </a:r>
            <a:endParaRPr b="1"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Obavezno </a:t>
            </a:r>
            <a:r>
              <a:rPr b="1" lang="en"/>
              <a:t>prisustvovanje radionici</a:t>
            </a: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/>
          <p:nvPr>
            <p:ph type="title"/>
          </p:nvPr>
        </p:nvSpPr>
        <p:spPr>
          <a:xfrm>
            <a:off x="1635750" y="1189900"/>
            <a:ext cx="5872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/>
              <a:t>https://poirot.irb.hr</a:t>
            </a:r>
            <a:endParaRPr b="1" sz="4100"/>
          </a:p>
        </p:txBody>
      </p:sp>
      <p:sp>
        <p:nvSpPr>
          <p:cNvPr id="108" name="Google Shape;108;p19"/>
          <p:cNvSpPr txBox="1"/>
          <p:nvPr>
            <p:ph type="title"/>
          </p:nvPr>
        </p:nvSpPr>
        <p:spPr>
          <a:xfrm>
            <a:off x="2479350" y="2941200"/>
            <a:ext cx="4185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https://pdb.irb.hr</a:t>
            </a:r>
            <a:endParaRPr sz="3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API pristup podacima</a:t>
            </a:r>
            <a:endParaRPr/>
          </a:p>
        </p:txBody>
      </p:sp>
      <p:sp>
        <p:nvSpPr>
          <p:cNvPr id="114" name="Google Shape;114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Primjer MOZVAG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https://docs.google.com/document/d/1XC6My1Mqk1ZMzoXlrDoL_nXzB3C2fZOpRUYflUAVab4/edit#heading=h.ncifp5etds4x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Korištenje normative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Budućnost</a:t>
            </a:r>
            <a:endParaRPr/>
          </a:p>
        </p:txBody>
      </p:sp>
      <p:sp>
        <p:nvSpPr>
          <p:cNvPr id="120" name="Google Shape;120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Razvoj sučelja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Usklađivanje metapodatkovnog opisa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CroRIS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