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263" r:id="rId2"/>
    <p:sldId id="340" r:id="rId3"/>
    <p:sldId id="299" r:id="rId4"/>
    <p:sldId id="317" r:id="rId5"/>
    <p:sldId id="347" r:id="rId6"/>
    <p:sldId id="318" r:id="rId7"/>
    <p:sldId id="338" r:id="rId8"/>
    <p:sldId id="341" r:id="rId9"/>
    <p:sldId id="348" r:id="rId10"/>
    <p:sldId id="319" r:id="rId11"/>
    <p:sldId id="325" r:id="rId12"/>
    <p:sldId id="324" r:id="rId13"/>
    <p:sldId id="326" r:id="rId14"/>
    <p:sldId id="327" r:id="rId15"/>
    <p:sldId id="328" r:id="rId16"/>
    <p:sldId id="329" r:id="rId17"/>
    <p:sldId id="322" r:id="rId18"/>
    <p:sldId id="332" r:id="rId19"/>
    <p:sldId id="351" r:id="rId20"/>
    <p:sldId id="352" r:id="rId21"/>
    <p:sldId id="330" r:id="rId22"/>
    <p:sldId id="331" r:id="rId23"/>
    <p:sldId id="333" r:id="rId24"/>
    <p:sldId id="334" r:id="rId25"/>
    <p:sldId id="335" r:id="rId26"/>
    <p:sldId id="336" r:id="rId27"/>
    <p:sldId id="383" r:id="rId28"/>
    <p:sldId id="337" r:id="rId29"/>
    <p:sldId id="350" r:id="rId30"/>
    <p:sldId id="323" r:id="rId31"/>
    <p:sldId id="343" r:id="rId32"/>
    <p:sldId id="344" r:id="rId33"/>
    <p:sldId id="345" r:id="rId34"/>
    <p:sldId id="353" r:id="rId35"/>
    <p:sldId id="382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69" r:id="rId51"/>
    <p:sldId id="370" r:id="rId52"/>
    <p:sldId id="376" r:id="rId53"/>
    <p:sldId id="371" r:id="rId54"/>
    <p:sldId id="372" r:id="rId55"/>
    <p:sldId id="373" r:id="rId56"/>
    <p:sldId id="374" r:id="rId57"/>
    <p:sldId id="375" r:id="rId58"/>
    <p:sldId id="354" r:id="rId59"/>
    <p:sldId id="378" r:id="rId60"/>
    <p:sldId id="379" r:id="rId61"/>
    <p:sldId id="380" r:id="rId62"/>
    <p:sldId id="381" r:id="rId63"/>
  </p:sldIdLst>
  <p:sldSz cx="6858000" cy="5143500"/>
  <p:notesSz cx="6784975" cy="9906000"/>
  <p:defaultTextStyle>
    <a:defPPr>
      <a:defRPr lang="sr-Latn-R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1650A8F-9258-4BAC-B09D-441BB6902E04}">
          <p14:sldIdLst>
            <p14:sldId id="263"/>
            <p14:sldId id="340"/>
            <p14:sldId id="299"/>
            <p14:sldId id="317"/>
            <p14:sldId id="347"/>
            <p14:sldId id="318"/>
            <p14:sldId id="338"/>
            <p14:sldId id="341"/>
            <p14:sldId id="348"/>
            <p14:sldId id="319"/>
            <p14:sldId id="325"/>
            <p14:sldId id="324"/>
            <p14:sldId id="326"/>
            <p14:sldId id="327"/>
            <p14:sldId id="328"/>
            <p14:sldId id="329"/>
            <p14:sldId id="322"/>
            <p14:sldId id="332"/>
            <p14:sldId id="351"/>
            <p14:sldId id="352"/>
            <p14:sldId id="330"/>
            <p14:sldId id="331"/>
            <p14:sldId id="333"/>
            <p14:sldId id="334"/>
            <p14:sldId id="335"/>
            <p14:sldId id="336"/>
            <p14:sldId id="383"/>
            <p14:sldId id="337"/>
            <p14:sldId id="350"/>
            <p14:sldId id="323"/>
            <p14:sldId id="343"/>
            <p14:sldId id="344"/>
            <p14:sldId id="345"/>
            <p14:sldId id="353"/>
            <p14:sldId id="382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6"/>
            <p14:sldId id="371"/>
            <p14:sldId id="372"/>
            <p14:sldId id="373"/>
            <p14:sldId id="374"/>
            <p14:sldId id="375"/>
            <p14:sldId id="354"/>
            <p14:sldId id="378"/>
            <p14:sldId id="379"/>
            <p14:sldId id="380"/>
            <p14:sldId id="3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VU CP" initials="k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D7182A"/>
    <a:srgbClr val="CC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5948" autoAdjust="0"/>
  </p:normalViewPr>
  <p:slideViewPr>
    <p:cSldViewPr snapToGrid="0">
      <p:cViewPr varScale="1">
        <p:scale>
          <a:sx n="119" d="100"/>
          <a:sy n="119" d="100"/>
        </p:scale>
        <p:origin x="-978" y="-96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117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g Gebauer" userId="ce358c307bf0e2e9" providerId="LiveId" clId="{6A93B541-350B-4C1F-B2C8-A0168E7997ED}"/>
    <pc:docChg chg="custSel addSld delSld modSld sldOrd">
      <pc:chgData name="Dag Gebauer" userId="ce358c307bf0e2e9" providerId="LiveId" clId="{6A93B541-350B-4C1F-B2C8-A0168E7997ED}" dt="2017-09-19T18:08:20.878" v="25"/>
      <pc:docMkLst>
        <pc:docMk/>
      </pc:docMkLst>
      <pc:sldChg chg="addSp delSp modSp add ord setBg">
        <pc:chgData name="Dag Gebauer" userId="ce358c307bf0e2e9" providerId="LiveId" clId="{6A93B541-350B-4C1F-B2C8-A0168E7997ED}" dt="2017-09-19T18:03:39.362" v="12"/>
        <pc:sldMkLst>
          <pc:docMk/>
          <pc:sldMk cId="924560482" sldId="261"/>
        </pc:sldMkLst>
        <pc:spChg chg="del">
          <ac:chgData name="Dag Gebauer" userId="ce358c307bf0e2e9" providerId="LiveId" clId="{6A93B541-350B-4C1F-B2C8-A0168E7997ED}" dt="2017-09-19T17:58:43.244" v="2"/>
          <ac:spMkLst>
            <pc:docMk/>
            <pc:sldMk cId="924560482" sldId="261"/>
            <ac:spMk id="2" creationId="{E9B00B86-C2F3-4F4E-85AF-7796C4913ECD}"/>
          </ac:spMkLst>
        </pc:spChg>
        <pc:spChg chg="del">
          <ac:chgData name="Dag Gebauer" userId="ce358c307bf0e2e9" providerId="LiveId" clId="{6A93B541-350B-4C1F-B2C8-A0168E7997ED}" dt="2017-09-19T17:58:43.244" v="2"/>
          <ac:spMkLst>
            <pc:docMk/>
            <pc:sldMk cId="924560482" sldId="261"/>
            <ac:spMk id="3" creationId="{C21D52A3-CBB3-4B8F-8EC1-F85446CDF6C4}"/>
          </ac:spMkLst>
        </pc:spChg>
        <pc:spChg chg="add del mod">
          <ac:chgData name="Dag Gebauer" userId="ce358c307bf0e2e9" providerId="LiveId" clId="{6A93B541-350B-4C1F-B2C8-A0168E7997ED}" dt="2017-09-19T17:58:57.970" v="3"/>
          <ac:spMkLst>
            <pc:docMk/>
            <pc:sldMk cId="924560482" sldId="261"/>
            <ac:spMk id="4" creationId="{4CCEE97B-30F7-4F3E-BBBD-B39B11DB252E}"/>
          </ac:spMkLst>
        </pc:spChg>
        <pc:spChg chg="add del mod">
          <ac:chgData name="Dag Gebauer" userId="ce358c307bf0e2e9" providerId="LiveId" clId="{6A93B541-350B-4C1F-B2C8-A0168E7997ED}" dt="2017-09-19T17:58:57.970" v="3"/>
          <ac:spMkLst>
            <pc:docMk/>
            <pc:sldMk cId="924560482" sldId="261"/>
            <ac:spMk id="5" creationId="{ECC4F709-43FC-4E6D-8057-4CE17FFD31E6}"/>
          </ac:spMkLst>
        </pc:spChg>
        <pc:spChg chg="add del mod">
          <ac:chgData name="Dag Gebauer" userId="ce358c307bf0e2e9" providerId="LiveId" clId="{6A93B541-350B-4C1F-B2C8-A0168E7997ED}" dt="2017-09-19T17:59:06.850" v="4"/>
          <ac:spMkLst>
            <pc:docMk/>
            <pc:sldMk cId="924560482" sldId="261"/>
            <ac:spMk id="6" creationId="{75594604-D831-451D-BDA3-908873C3E2EC}"/>
          </ac:spMkLst>
        </pc:spChg>
        <pc:spChg chg="add del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7" creationId="{51A2E7C8-87C0-495C-BED7-58146E37A904}"/>
          </ac:spMkLst>
        </pc:spChg>
        <pc:spChg chg="add del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8" creationId="{BCC641B8-9416-4DD6-88DC-72FDB0D3D301}"/>
          </ac:spMkLst>
        </pc:spChg>
        <pc:spChg chg="add mod">
          <ac:chgData name="Dag Gebauer" userId="ce358c307bf0e2e9" providerId="LiveId" clId="{6A93B541-350B-4C1F-B2C8-A0168E7997ED}" dt="2017-09-19T18:03:39.362" v="12"/>
          <ac:spMkLst>
            <pc:docMk/>
            <pc:sldMk cId="924560482" sldId="261"/>
            <ac:spMk id="9" creationId="{C4289292-E7FF-44AE-AE3C-95E287F9C2B9}"/>
          </ac:spMkLst>
        </pc:spChg>
        <pc:spChg chg="add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10" creationId="{A407D769-EAE3-43AF-AD1E-B9B9293883F2}"/>
          </ac:spMkLst>
        </pc:spChg>
      </pc:sldChg>
      <pc:sldChg chg="addSp delSp modSp add ord setBg">
        <pc:chgData name="Dag Gebauer" userId="ce358c307bf0e2e9" providerId="LiveId" clId="{6A93B541-350B-4C1F-B2C8-A0168E7997ED}" dt="2017-09-19T18:08:20.878" v="25"/>
        <pc:sldMkLst>
          <pc:docMk/>
          <pc:sldMk cId="524919126" sldId="262"/>
        </pc:sldMkLst>
        <pc:spChg chg="del">
          <ac:chgData name="Dag Gebauer" userId="ce358c307bf0e2e9" providerId="LiveId" clId="{6A93B541-350B-4C1F-B2C8-A0168E7997ED}" dt="2017-09-19T18:07:50.578" v="16"/>
          <ac:spMkLst>
            <pc:docMk/>
            <pc:sldMk cId="524919126" sldId="262"/>
            <ac:spMk id="2" creationId="{07A1234A-B9AD-47CD-9201-2BF4EF63CD4F}"/>
          </ac:spMkLst>
        </pc:spChg>
        <pc:spChg chg="del">
          <ac:chgData name="Dag Gebauer" userId="ce358c307bf0e2e9" providerId="LiveId" clId="{6A93B541-350B-4C1F-B2C8-A0168E7997ED}" dt="2017-09-19T18:07:50.578" v="16"/>
          <ac:spMkLst>
            <pc:docMk/>
            <pc:sldMk cId="524919126" sldId="262"/>
            <ac:spMk id="3" creationId="{9862E0A3-1BB0-433B-86EA-76CE91E02287}"/>
          </ac:spMkLst>
        </pc:spChg>
        <pc:spChg chg="add mod">
          <ac:chgData name="Dag Gebauer" userId="ce358c307bf0e2e9" providerId="LiveId" clId="{6A93B541-350B-4C1F-B2C8-A0168E7997ED}" dt="2017-09-19T18:08:15.350" v="24" actId="14100"/>
          <ac:spMkLst>
            <pc:docMk/>
            <pc:sldMk cId="524919126" sldId="262"/>
            <ac:spMk id="4" creationId="{FDF9D187-67E5-43F2-9261-DF8C0CFBD0B9}"/>
          </ac:spMkLst>
        </pc:spChg>
        <pc:spChg chg="add del mod">
          <ac:chgData name="Dag Gebauer" userId="ce358c307bf0e2e9" providerId="LiveId" clId="{6A93B541-350B-4C1F-B2C8-A0168E7997ED}" dt="2017-09-19T18:07:58.944" v="18" actId="478"/>
          <ac:spMkLst>
            <pc:docMk/>
            <pc:sldMk cId="524919126" sldId="262"/>
            <ac:spMk id="5" creationId="{FC0077E5-4D32-4D98-9AE5-B76C71B4C0AA}"/>
          </ac:spMkLst>
        </pc:spChg>
      </pc:sldChg>
      <pc:sldChg chg="add del">
        <pc:chgData name="Dag Gebauer" userId="ce358c307bf0e2e9" providerId="LiveId" clId="{6A93B541-350B-4C1F-B2C8-A0168E7997ED}" dt="2017-09-19T18:02:58.627" v="9"/>
        <pc:sldMkLst>
          <pc:docMk/>
          <pc:sldMk cId="3589207911" sldId="262"/>
        </pc:sldMkLst>
      </pc:sldChg>
    </pc:docChg>
  </pc:docChgLst>
  <pc:docChgLst>
    <pc:chgData name="Dag Gebauer" userId="ce358c307bf0e2e9" providerId="LiveId" clId="{959CB9D5-AAFE-45F2-BC4F-E406D43028F0}"/>
    <pc:docChg chg="undo custSel addSld modSld modMainMaster">
      <pc:chgData name="Dag Gebauer" userId="ce358c307bf0e2e9" providerId="LiveId" clId="{959CB9D5-AAFE-45F2-BC4F-E406D43028F0}" dt="2017-09-14T18:26:41.317" v="47" actId="478"/>
      <pc:docMkLst>
        <pc:docMk/>
      </pc:docMkLst>
      <pc:sldChg chg="addSp delSp modSp setBg modNotes">
        <pc:chgData name="Dag Gebauer" userId="ce358c307bf0e2e9" providerId="LiveId" clId="{959CB9D5-AAFE-45F2-BC4F-E406D43028F0}" dt="2017-09-14T18:22:08.229" v="42" actId="478"/>
        <pc:sldMkLst>
          <pc:docMk/>
          <pc:sldMk cId="1148246538" sldId="256"/>
        </pc:sldMkLst>
        <pc:spChg chg="del">
          <ac:chgData name="Dag Gebauer" userId="ce358c307bf0e2e9" providerId="LiveId" clId="{959CB9D5-AAFE-45F2-BC4F-E406D43028F0}" dt="2017-09-14T17:55:48.320" v="22" actId="478"/>
          <ac:spMkLst>
            <pc:docMk/>
            <pc:sldMk cId="1148246538" sldId="256"/>
            <ac:spMk id="2" creationId="{00000000-0000-0000-0000-000000000000}"/>
          </ac:spMkLst>
        </pc:spChg>
        <pc:spChg chg="add del mod">
          <ac:chgData name="Dag Gebauer" userId="ce358c307bf0e2e9" providerId="LiveId" clId="{959CB9D5-AAFE-45F2-BC4F-E406D43028F0}" dt="2017-09-14T18:16:58.425" v="33" actId="478"/>
          <ac:spMkLst>
            <pc:docMk/>
            <pc:sldMk cId="1148246538" sldId="256"/>
            <ac:spMk id="2" creationId="{A3328241-8FC2-4580-9289-76A9C1BCF4D0}"/>
          </ac:spMkLst>
        </pc:spChg>
        <pc:spChg chg="del">
          <ac:chgData name="Dag Gebauer" userId="ce358c307bf0e2e9" providerId="LiveId" clId="{959CB9D5-AAFE-45F2-BC4F-E406D43028F0}" dt="2017-09-14T17:55:48.320" v="22" actId="478"/>
          <ac:spMkLst>
            <pc:docMk/>
            <pc:sldMk cId="1148246538" sldId="256"/>
            <ac:spMk id="3" creationId="{00000000-0000-0000-0000-000000000000}"/>
          </ac:spMkLst>
        </pc:spChg>
        <pc:spChg chg="add del mod">
          <ac:chgData name="Dag Gebauer" userId="ce358c307bf0e2e9" providerId="LiveId" clId="{959CB9D5-AAFE-45F2-BC4F-E406D43028F0}" dt="2017-09-14T18:16:58.425" v="33" actId="478"/>
          <ac:spMkLst>
            <pc:docMk/>
            <pc:sldMk cId="1148246538" sldId="256"/>
            <ac:spMk id="3" creationId="{87533513-8A6D-4E88-98AF-7B6059F1B84D}"/>
          </ac:spMkLst>
        </pc:spChg>
        <pc:spChg chg="add del mod">
          <ac:chgData name="Dag Gebauer" userId="ce358c307bf0e2e9" providerId="LiveId" clId="{959CB9D5-AAFE-45F2-BC4F-E406D43028F0}" dt="2017-09-14T18:16:57.569" v="32" actId="478"/>
          <ac:spMkLst>
            <pc:docMk/>
            <pc:sldMk cId="1148246538" sldId="256"/>
            <ac:spMk id="4" creationId="{EFEB5C9D-4AFC-4C50-A4D3-3974534FB255}"/>
          </ac:spMkLst>
        </pc:spChg>
        <pc:spChg chg="add del mod">
          <ac:chgData name="Dag Gebauer" userId="ce358c307bf0e2e9" providerId="LiveId" clId="{959CB9D5-AAFE-45F2-BC4F-E406D43028F0}" dt="2017-09-14T18:16:57.569" v="32" actId="478"/>
          <ac:spMkLst>
            <pc:docMk/>
            <pc:sldMk cId="1148246538" sldId="256"/>
            <ac:spMk id="5" creationId="{0E77141A-F366-40E5-B178-EDEDF2EC96C5}"/>
          </ac:spMkLst>
        </pc:spChg>
        <pc:spChg chg="add del mod">
          <ac:chgData name="Dag Gebauer" userId="ce358c307bf0e2e9" providerId="LiveId" clId="{959CB9D5-AAFE-45F2-BC4F-E406D43028F0}" dt="2017-09-14T18:16:58.985" v="34" actId="478"/>
          <ac:spMkLst>
            <pc:docMk/>
            <pc:sldMk cId="1148246538" sldId="256"/>
            <ac:spMk id="6" creationId="{5DABAABD-A299-49A6-BBF8-6A4CA77EC44B}"/>
          </ac:spMkLst>
        </pc:spChg>
        <pc:spChg chg="add del mod">
          <ac:chgData name="Dag Gebauer" userId="ce358c307bf0e2e9" providerId="LiveId" clId="{959CB9D5-AAFE-45F2-BC4F-E406D43028F0}" dt="2017-09-14T18:16:58.985" v="34" actId="478"/>
          <ac:spMkLst>
            <pc:docMk/>
            <pc:sldMk cId="1148246538" sldId="256"/>
            <ac:spMk id="7" creationId="{C52450DD-3A8B-4E32-AB66-C5E990826F7A}"/>
          </ac:spMkLst>
        </pc:spChg>
        <pc:spChg chg="add del mod">
          <ac:chgData name="Dag Gebauer" userId="ce358c307bf0e2e9" providerId="LiveId" clId="{959CB9D5-AAFE-45F2-BC4F-E406D43028F0}" dt="2017-09-14T18:16:59.264" v="35" actId="478"/>
          <ac:spMkLst>
            <pc:docMk/>
            <pc:sldMk cId="1148246538" sldId="256"/>
            <ac:spMk id="8" creationId="{455A1B42-80DC-4442-911D-591659A16807}"/>
          </ac:spMkLst>
        </pc:spChg>
        <pc:spChg chg="add del mod">
          <ac:chgData name="Dag Gebauer" userId="ce358c307bf0e2e9" providerId="LiveId" clId="{959CB9D5-AAFE-45F2-BC4F-E406D43028F0}" dt="2017-09-14T18:16:59.264" v="35" actId="478"/>
          <ac:spMkLst>
            <pc:docMk/>
            <pc:sldMk cId="1148246538" sldId="256"/>
            <ac:spMk id="9" creationId="{6F54D420-EC4A-4636-B3A3-3885955FAB3D}"/>
          </ac:spMkLst>
        </pc:spChg>
        <pc:spChg chg="add del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0" creationId="{B8676503-AA83-406C-91D6-AC063D6B5E5B}"/>
          </ac:spMkLst>
        </pc:spChg>
        <pc:spChg chg="add del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1" creationId="{F38326B2-306B-4928-9C74-6729FF02C074}"/>
          </ac:spMkLst>
        </pc:spChg>
        <pc:spChg chg="add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2" creationId="{D1B172C7-1680-401D-8069-6413783ACE78}"/>
          </ac:spMkLst>
        </pc:spChg>
        <pc:spChg chg="add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3" creationId="{8BE87607-3B5A-4EB9-9FA3-4FF35E73B1DE}"/>
          </ac:spMkLst>
        </pc:spChg>
      </pc:sldChg>
      <pc:sldChg chg="addSp delSp modSp">
        <pc:chgData name="Dag Gebauer" userId="ce358c307bf0e2e9" providerId="LiveId" clId="{959CB9D5-AAFE-45F2-BC4F-E406D43028F0}" dt="2017-09-14T18:18:38.568" v="38" actId="478"/>
        <pc:sldMkLst>
          <pc:docMk/>
          <pc:sldMk cId="2260339233" sldId="259"/>
        </pc:sldMkLst>
        <pc:cxnChg chg="add del mod">
          <ac:chgData name="Dag Gebauer" userId="ce358c307bf0e2e9" providerId="LiveId" clId="{959CB9D5-AAFE-45F2-BC4F-E406D43028F0}" dt="2017-09-14T18:18:38.568" v="38" actId="478"/>
          <ac:cxnSpMkLst>
            <pc:docMk/>
            <pc:sldMk cId="2260339233" sldId="259"/>
            <ac:cxnSpMk id="5" creationId="{4D0D5A0B-9F0C-4F4C-98AC-743C38C480AE}"/>
          </ac:cxnSpMkLst>
        </pc:cxnChg>
      </pc:sldChg>
      <pc:sldChg chg="addSp delSp modSp add">
        <pc:chgData name="Dag Gebauer" userId="ce358c307bf0e2e9" providerId="LiveId" clId="{959CB9D5-AAFE-45F2-BC4F-E406D43028F0}" dt="2017-09-14T18:21:13.124" v="41" actId="478"/>
        <pc:sldMkLst>
          <pc:docMk/>
          <pc:sldMk cId="8889454" sldId="260"/>
        </pc:sldMkLst>
        <pc:spChg chg="del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2" creationId="{1B18B9AB-C689-462E-A729-40A777DB3C34}"/>
          </ac:spMkLst>
        </pc:spChg>
        <pc:spChg chg="del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3" creationId="{102B2E05-0AE9-4E4A-901C-BEE2076BF2D4}"/>
          </ac:spMkLst>
        </pc:spChg>
        <pc:spChg chg="add mod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4" creationId="{2151DAE6-5354-4E4B-8DE0-250A7F5FD89C}"/>
          </ac:spMkLst>
        </pc:spChg>
        <pc:spChg chg="add mod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5" creationId="{7AC46B0B-2CD0-4647-A7B0-A1F462D6F114}"/>
          </ac:spMkLst>
        </pc:spChg>
      </pc:sldChg>
      <pc:sldMasterChg chg="delSp modSp setBg modSldLayout">
        <pc:chgData name="Dag Gebauer" userId="ce358c307bf0e2e9" providerId="LiveId" clId="{959CB9D5-AAFE-45F2-BC4F-E406D43028F0}" dt="2017-09-14T18:26:41.317" v="47" actId="478"/>
        <pc:sldMasterMkLst>
          <pc:docMk/>
          <pc:sldMasterMk cId="1370111312" sldId="2147483660"/>
        </pc:sldMasterMkLst>
        <pc:spChg chg="del">
          <ac:chgData name="Dag Gebauer" userId="ce358c307bf0e2e9" providerId="LiveId" clId="{959CB9D5-AAFE-45F2-BC4F-E406D43028F0}" dt="2017-09-14T18:26:41.317" v="47" actId="478"/>
          <ac:spMkLst>
            <pc:docMk/>
            <pc:sldMasterMk cId="1370111312" sldId="2147483660"/>
            <ac:spMk id="4" creationId="{00000000-0000-0000-0000-000000000000}"/>
          </ac:spMkLst>
        </pc:spChg>
        <pc:spChg chg="del">
          <ac:chgData name="Dag Gebauer" userId="ce358c307bf0e2e9" providerId="LiveId" clId="{959CB9D5-AAFE-45F2-BC4F-E406D43028F0}" dt="2017-09-14T18:26:36.493" v="45" actId="478"/>
          <ac:spMkLst>
            <pc:docMk/>
            <pc:sldMasterMk cId="1370111312" sldId="2147483660"/>
            <ac:spMk id="5" creationId="{00000000-0000-0000-0000-000000000000}"/>
          </ac:spMkLst>
        </pc:spChg>
        <pc:spChg chg="del">
          <ac:chgData name="Dag Gebauer" userId="ce358c307bf0e2e9" providerId="LiveId" clId="{959CB9D5-AAFE-45F2-BC4F-E406D43028F0}" dt="2017-09-14T18:26:40.076" v="46" actId="478"/>
          <ac:spMkLst>
            <pc:docMk/>
            <pc:sldMasterMk cId="1370111312" sldId="2147483660"/>
            <ac:spMk id="6" creationId="{00000000-0000-0000-0000-000000000000}"/>
          </ac:spMkLst>
        </pc:spChg>
        <pc:cxnChg chg="del mod">
          <ac:chgData name="Dag Gebauer" userId="ce358c307bf0e2e9" providerId="LiveId" clId="{959CB9D5-AAFE-45F2-BC4F-E406D43028F0}" dt="2017-09-14T18:25:03.654" v="44" actId="478"/>
          <ac:cxnSpMkLst>
            <pc:docMk/>
            <pc:sldMasterMk cId="1370111312" sldId="2147483660"/>
            <ac:cxnSpMk id="267" creationId="{00000000-0000-0000-0000-000000000000}"/>
          </ac:cxnSpMkLst>
        </pc:cxnChg>
        <pc:sldLayoutChg chg="modSp 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271158614" sldId="2147483661"/>
          </pc:sldLayoutMkLst>
          <pc:spChg chg="mod">
            <ac:chgData name="Dag Gebauer" userId="ce358c307bf0e2e9" providerId="LiveId" clId="{959CB9D5-AAFE-45F2-BC4F-E406D43028F0}" dt="2017-09-14T17:45:17.294" v="16" actId="688"/>
            <ac:spMkLst>
              <pc:docMk/>
              <pc:sldMasterMk cId="1370111312" sldId="2147483660"/>
              <pc:sldLayoutMk cId="1271158614" sldId="2147483661"/>
              <ac:spMk id="8" creationId="{00000000-0000-0000-0000-000000000000}"/>
            </ac:spMkLst>
          </pc:spChg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776533531" sldId="2147483662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037534935" sldId="2147483663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352462160" sldId="2147483664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979139695" sldId="2147483665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638032587" sldId="2147483666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2897636304" sldId="2147483667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2537831992" sldId="2147483668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3042216898" sldId="2147483669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708027272" sldId="2147483670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677195045" sldId="214748368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3.xml"/><Relationship Id="rId4" Type="http://schemas.openxmlformats.org/officeDocument/2006/relationships/image" Target="../media/image3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95" cy="49585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2496" y="0"/>
            <a:ext cx="2940895" cy="495855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0F9853DB-230B-4F3D-B9BF-250411BF9C4B}" type="datetimeFigureOut">
              <a:rPr lang="hr-HR" smtClean="0"/>
              <a:t>7.12.2020.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10145"/>
            <a:ext cx="2940895" cy="49585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2496" y="9410145"/>
            <a:ext cx="2940895" cy="49585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90" y="9010424"/>
            <a:ext cx="684105" cy="269439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8" y="8929592"/>
            <a:ext cx="1105910" cy="43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2.xml"/><Relationship Id="rId4" Type="http://schemas.openxmlformats.org/officeDocument/2006/relationships/image" Target="../media/image3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5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7.12.2020.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767262"/>
            <a:ext cx="5427980" cy="390048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5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90" y="8986090"/>
            <a:ext cx="684105" cy="269439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8" y="8905259"/>
            <a:ext cx="1105910" cy="43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38250"/>
            <a:ext cx="4457700" cy="3343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5859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deed.hr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srce.unizg.h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hyperlink" Target="http://www.srce.unizg.hr/otvoreni-pristup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4998" y="4765340"/>
            <a:ext cx="699161" cy="270000"/>
          </a:xfrm>
          <a:prstGeom prst="rect">
            <a:avLst/>
          </a:prstGeo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6513" y="4766434"/>
            <a:ext cx="471487" cy="270000"/>
          </a:xfrm>
          <a:prstGeom prst="rect">
            <a:avLst/>
          </a:prstGeom>
        </p:spPr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i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67559"/>
            <a:ext cx="5915025" cy="7004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adnj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488320" y="3245856"/>
            <a:ext cx="2025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hr-HR" sz="6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Srce politikom otvorenog pristupa široj javnosti osigurava dostupnost i korištenje svih rezultata rada Srca, a prvenstveno obrazovnih i stručnih informacija i sadržaja nastalih djelovanjem i radom Srca.</a:t>
            </a:r>
            <a:endParaRPr lang="hr-HR" sz="675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985961" y="3266439"/>
            <a:ext cx="2200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800" b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Ovo djelo je dano na korištenje pod licencom Creative Commons </a:t>
            </a:r>
            <a:r>
              <a:rPr lang="pt-BR" sz="800" b="0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Imenovanje-Nekomercijalno</a:t>
            </a:r>
            <a:r>
              <a:rPr lang="pt-BR" sz="800" b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4.0 međunarodna.</a:t>
            </a:r>
            <a:endParaRPr lang="hr-HR" sz="8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1877" y="3847903"/>
            <a:ext cx="949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www.srce.unizg.hr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57250" y="283790"/>
            <a:ext cx="5143500" cy="1144098"/>
          </a:xfrm>
        </p:spPr>
        <p:txBody>
          <a:bodyPr anchor="b">
            <a:normAutofit/>
          </a:bodyPr>
          <a:lstStyle>
            <a:lvl1pPr algn="ctr">
              <a:defRPr sz="2025" baseline="0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57250" y="1638140"/>
            <a:ext cx="5143500" cy="1413270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31965" y="3847904"/>
            <a:ext cx="2190022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creativecommons.org/licenses/by-nc/4.0/deed.hr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4682329" y="3814549"/>
            <a:ext cx="1636987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www.srce.unizg.hr/otvoreni-pristup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hlinkClick r:id="rId4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181" y="4201372"/>
            <a:ext cx="685385" cy="270000"/>
          </a:xfrm>
          <a:prstGeom prst="rect">
            <a:avLst/>
          </a:prstGeom>
        </p:spPr>
      </p:pic>
      <p:pic>
        <p:nvPicPr>
          <p:cNvPr id="17" name="Picture 16">
            <a:hlinkClick r:id="rId2"/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13" y="3222246"/>
            <a:ext cx="1384975" cy="540000"/>
          </a:xfrm>
          <a:prstGeom prst="rect">
            <a:avLst/>
          </a:prstGeom>
        </p:spPr>
      </p:pic>
      <p:pic>
        <p:nvPicPr>
          <p:cNvPr id="12" name="Picture 2" descr="http://mirrors.creativecommons.org/presskit/buttons/88x31/png/by-nc.pn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075" y="4201372"/>
            <a:ext cx="771702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19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84679"/>
            <a:ext cx="5915025" cy="618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487729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2647522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83774"/>
            <a:ext cx="5915025" cy="7067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091742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091742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04998" y="4765340"/>
            <a:ext cx="699161" cy="270000"/>
          </a:xfrm>
          <a:prstGeom prst="rect">
            <a:avLst/>
          </a:prstGeom>
        </p:spPr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86513" y="4766434"/>
            <a:ext cx="471487" cy="270000"/>
          </a:xfrm>
          <a:prstGeom prst="rect">
            <a:avLst/>
          </a:prstGeom>
        </p:spPr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687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172588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790523"/>
            <a:ext cx="2901255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5" y="1172588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5" y="1790523"/>
            <a:ext cx="2915543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80171"/>
            <a:ext cx="5915025" cy="687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40572"/>
            <a:ext cx="2211884" cy="80247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40572"/>
            <a:ext cx="2211884" cy="80247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7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88" r:id="rId11"/>
  </p:sldLayoutIdLst>
  <p:hf sldNum="0" hdr="0" ftr="0" dt="0"/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025" b="1" kern="120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ozvag@azvo.hr" TargetMode="External"/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srce.hr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azvo.hr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b.irb.hr/pregled/profil/%3cbroj_profila" TargetMode="External"/><Relationship Id="rId2" Type="http://schemas.openxmlformats.org/officeDocument/2006/relationships/hyperlink" Target="https://www.bib.irb.hr/pregled/znanstvenici/%3cmati&#269;ni_broj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sIWmAQ" TargetMode="External"/><Relationship Id="rId2" Type="http://schemas.openxmlformats.org/officeDocument/2006/relationships/hyperlink" Target="https://wiki.srce.hr/x/2AA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A4WmAQ" TargetMode="External"/><Relationship Id="rId2" Type="http://schemas.openxmlformats.org/officeDocument/2006/relationships/hyperlink" Target="https://wiki.srce.hr/x/ngR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zvo.hr/hr/vrednovanja/postupci-vrednovanja-u-visokom-obrazovanju/informacijski-sustav-mozvag" TargetMode="External"/><Relationship Id="rId4" Type="http://schemas.openxmlformats.org/officeDocument/2006/relationships/hyperlink" Target="https://wiki.srce.hr/x/dYC9Ag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Mozvag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750"/>
              </a:spcBef>
            </a:pPr>
            <a:r>
              <a:rPr lang="hr-BA" dirty="0" smtClean="0"/>
              <a:t>Virtualna radionica (</a:t>
            </a:r>
            <a:r>
              <a:rPr lang="hr-BA" dirty="0" err="1" smtClean="0"/>
              <a:t>webinar</a:t>
            </a:r>
            <a:r>
              <a:rPr lang="hr-BA" dirty="0" smtClean="0"/>
              <a:t>) za koordinatore visokih učilišta</a:t>
            </a:r>
          </a:p>
          <a:p>
            <a:pPr>
              <a:spcBef>
                <a:spcPts val="750"/>
              </a:spcBef>
            </a:pPr>
            <a:r>
              <a:rPr lang="hr-BA" dirty="0"/>
              <a:t>8</a:t>
            </a:r>
            <a:r>
              <a:rPr lang="hr-BA" dirty="0" smtClean="0"/>
              <a:t>.12.2020.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148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Stari Mozvag – evidencija podataka</a:t>
            </a:r>
            <a:endParaRPr lang="hr-HR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269591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Stari Mozvag – evidencija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707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Stari Mozvag – evidencija podataka</a:t>
            </a:r>
            <a:endParaRPr lang="hr-H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12723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Mozvag – evidencija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325072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Mozvag – evidencija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251842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Mozvag – evidencija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40656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Mozvag – evidencija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740563"/>
            <a:ext cx="5915025" cy="1990987"/>
          </a:xfrm>
        </p:spPr>
      </p:pic>
    </p:spTree>
    <p:extLst>
      <p:ext uri="{BB962C8B-B14F-4D97-AF65-F5344CB8AC3E}">
        <p14:creationId xmlns:p14="http://schemas.microsoft.com/office/powerpoint/2010/main" val="391768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Verzija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r-BA" dirty="0">
                <a:solidFill>
                  <a:prstClr val="black"/>
                </a:solidFill>
              </a:rPr>
              <a:t>Skup podataka korišten za izračun analize uvjeta izvođenja za neko vrednovanje trajno se pohranjuje u </a:t>
            </a:r>
            <a:r>
              <a:rPr lang="hr-BA" dirty="0" smtClean="0">
                <a:solidFill>
                  <a:prstClr val="black"/>
                </a:solidFill>
              </a:rPr>
              <a:t>sustavu (predmeti, osoblje, predmeti i nastavnici na studijskom programu). </a:t>
            </a:r>
          </a:p>
          <a:p>
            <a:pPr lvl="0"/>
            <a:endParaRPr lang="hr-BA" dirty="0">
              <a:solidFill>
                <a:prstClr val="black"/>
              </a:solidFill>
            </a:endParaRPr>
          </a:p>
          <a:p>
            <a:pPr lvl="0"/>
            <a:r>
              <a:rPr lang="hr-BA" dirty="0" smtClean="0">
                <a:solidFill>
                  <a:prstClr val="black"/>
                </a:solidFill>
              </a:rPr>
              <a:t>Daje vremensku dimenziju podacima</a:t>
            </a:r>
          </a:p>
          <a:p>
            <a:pPr lvl="0"/>
            <a:endParaRPr lang="hr-BA" dirty="0">
              <a:solidFill>
                <a:prstClr val="black"/>
              </a:solidFill>
            </a:endParaRPr>
          </a:p>
          <a:p>
            <a:pPr lvl="0"/>
            <a:r>
              <a:rPr lang="hr-BA" dirty="0">
                <a:solidFill>
                  <a:prstClr val="black"/>
                </a:solidFill>
              </a:rPr>
              <a:t>Za svako novo vrednovanje stvara se nova verzija skupa podataka (prazna, kao da se kreće ispočetka). Podatke za izračun analize je moguće:</a:t>
            </a:r>
          </a:p>
          <a:p>
            <a:pPr lvl="1"/>
            <a:r>
              <a:rPr lang="hr-BA" dirty="0" smtClean="0">
                <a:solidFill>
                  <a:prstClr val="black"/>
                </a:solidFill>
              </a:rPr>
              <a:t>Preuzeti </a:t>
            </a:r>
            <a:r>
              <a:rPr lang="hr-BA" dirty="0">
                <a:solidFill>
                  <a:prstClr val="black"/>
                </a:solidFill>
              </a:rPr>
              <a:t>iz prethodnog </a:t>
            </a:r>
            <a:r>
              <a:rPr lang="hr-BA" dirty="0" smtClean="0">
                <a:solidFill>
                  <a:prstClr val="black"/>
                </a:solidFill>
              </a:rPr>
              <a:t>vrednovanja (automatski pri ulasku u status za evidenciju podataka)</a:t>
            </a:r>
          </a:p>
          <a:p>
            <a:pPr lvl="1"/>
            <a:r>
              <a:rPr lang="hr-BA" dirty="0">
                <a:solidFill>
                  <a:prstClr val="black"/>
                </a:solidFill>
              </a:rPr>
              <a:t>Evidentirati kroz </a:t>
            </a:r>
            <a:r>
              <a:rPr lang="hr-BA" dirty="0" smtClean="0">
                <a:solidFill>
                  <a:prstClr val="black"/>
                </a:solidFill>
              </a:rPr>
              <a:t>Mozvag2</a:t>
            </a:r>
            <a:endParaRPr lang="hr-BA" dirty="0">
              <a:solidFill>
                <a:prstClr val="black"/>
              </a:solidFill>
            </a:endParaRPr>
          </a:p>
          <a:p>
            <a:pPr lvl="1"/>
            <a:r>
              <a:rPr lang="hr-BA" dirty="0">
                <a:solidFill>
                  <a:prstClr val="black"/>
                </a:solidFill>
              </a:rPr>
              <a:t>Preuzeti iz </a:t>
            </a:r>
            <a:r>
              <a:rPr lang="hr-BA" dirty="0" smtClean="0">
                <a:solidFill>
                  <a:prstClr val="black"/>
                </a:solidFill>
              </a:rPr>
              <a:t>ISVU</a:t>
            </a:r>
            <a:br>
              <a:rPr lang="hr-BA" dirty="0" smtClean="0">
                <a:solidFill>
                  <a:prstClr val="black"/>
                </a:solidFill>
              </a:rPr>
            </a:br>
            <a:endParaRPr lang="hr-BA" dirty="0">
              <a:solidFill>
                <a:prstClr val="black"/>
              </a:solidFill>
            </a:endParaRPr>
          </a:p>
          <a:p>
            <a:r>
              <a:rPr lang="hr-BA" dirty="0">
                <a:solidFill>
                  <a:prstClr val="black"/>
                </a:solidFill>
              </a:rPr>
              <a:t>Podaci iz starog </a:t>
            </a:r>
            <a:r>
              <a:rPr lang="hr-BA" dirty="0" err="1">
                <a:solidFill>
                  <a:prstClr val="black"/>
                </a:solidFill>
              </a:rPr>
              <a:t>Mozvaga</a:t>
            </a:r>
            <a:r>
              <a:rPr lang="hr-BA" dirty="0">
                <a:solidFill>
                  <a:prstClr val="black"/>
                </a:solidFill>
              </a:rPr>
              <a:t> su </a:t>
            </a:r>
            <a:r>
              <a:rPr lang="hr-BA" b="1" dirty="0">
                <a:solidFill>
                  <a:prstClr val="black"/>
                </a:solidFill>
              </a:rPr>
              <a:t>inicijalna</a:t>
            </a:r>
            <a:r>
              <a:rPr lang="hr-BA" dirty="0">
                <a:solidFill>
                  <a:prstClr val="black"/>
                </a:solidFill>
              </a:rPr>
              <a:t> verzija </a:t>
            </a:r>
            <a:r>
              <a:rPr lang="hr-BA" dirty="0" smtClean="0">
                <a:solidFill>
                  <a:prstClr val="black"/>
                </a:solidFill>
              </a:rPr>
              <a:t>podataka</a:t>
            </a:r>
            <a:endParaRPr lang="hr-BA" dirty="0">
              <a:solidFill>
                <a:prstClr val="black"/>
              </a:solidFill>
            </a:endParaRPr>
          </a:p>
          <a:p>
            <a:pPr lvl="0"/>
            <a:endParaRPr lang="hr-BA" dirty="0">
              <a:solidFill>
                <a:prstClr val="black"/>
              </a:solidFill>
            </a:endParaRPr>
          </a:p>
          <a:p>
            <a:pPr lvl="0"/>
            <a:r>
              <a:rPr lang="hr-BA" dirty="0">
                <a:solidFill>
                  <a:prstClr val="black"/>
                </a:solidFill>
              </a:rPr>
              <a:t>Kroz sučelje se vidi uvijek samo </a:t>
            </a:r>
            <a:r>
              <a:rPr lang="hr-BA" b="1" dirty="0">
                <a:solidFill>
                  <a:prstClr val="black"/>
                </a:solidFill>
              </a:rPr>
              <a:t>aktualna</a:t>
            </a:r>
            <a:r>
              <a:rPr lang="hr-BA" dirty="0">
                <a:solidFill>
                  <a:prstClr val="black"/>
                </a:solidFill>
              </a:rPr>
              <a:t> verzija </a:t>
            </a:r>
            <a:r>
              <a:rPr lang="hr-BA" dirty="0" smtClean="0">
                <a:solidFill>
                  <a:prstClr val="black"/>
                </a:solidFill>
              </a:rPr>
              <a:t>podataka</a:t>
            </a:r>
            <a:r>
              <a:rPr lang="hr-HR" dirty="0" smtClean="0">
                <a:solidFill>
                  <a:prstClr val="black"/>
                </a:solidFill>
              </a:rPr>
              <a:t> (samo </a:t>
            </a:r>
            <a:r>
              <a:rPr lang="hr-HR" dirty="0">
                <a:solidFill>
                  <a:prstClr val="black"/>
                </a:solidFill>
              </a:rPr>
              <a:t>jedna verzija podataka može biti </a:t>
            </a:r>
            <a:r>
              <a:rPr lang="hr-HR" dirty="0" smtClean="0">
                <a:solidFill>
                  <a:prstClr val="black"/>
                </a:solidFill>
              </a:rPr>
              <a:t>aktualna)</a:t>
            </a:r>
            <a:endParaRPr lang="hr-HR" dirty="0">
              <a:solidFill>
                <a:prstClr val="black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4124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i verzija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53" y="1104900"/>
            <a:ext cx="4728895" cy="3262313"/>
          </a:xfrm>
        </p:spPr>
      </p:pic>
    </p:spTree>
    <p:extLst>
      <p:ext uri="{BB962C8B-B14F-4D97-AF65-F5344CB8AC3E}">
        <p14:creationId xmlns:p14="http://schemas.microsoft.com/office/powerpoint/2010/main" val="355922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pri popunjavanju podataka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5076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Teme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Osnovne informacije o novom sustavu Mozvag 2</a:t>
            </a:r>
          </a:p>
          <a:p>
            <a:endParaRPr lang="hr-HR" dirty="0" smtClean="0"/>
          </a:p>
          <a:p>
            <a:r>
              <a:rPr lang="hr-HR" dirty="0" smtClean="0"/>
              <a:t>Postupak i statusi</a:t>
            </a:r>
          </a:p>
          <a:p>
            <a:endParaRPr lang="hr-HR" dirty="0" smtClean="0"/>
          </a:p>
          <a:p>
            <a:r>
              <a:rPr lang="hr-HR" dirty="0" smtClean="0"/>
              <a:t>Verzije podataka</a:t>
            </a:r>
          </a:p>
          <a:p>
            <a:endParaRPr lang="hr-HR" dirty="0" smtClean="0"/>
          </a:p>
          <a:p>
            <a:r>
              <a:rPr lang="hr-HR" dirty="0"/>
              <a:t>Koraci pri popunjavanju </a:t>
            </a:r>
            <a:r>
              <a:rPr lang="hr-HR" dirty="0" smtClean="0"/>
              <a:t>podataka</a:t>
            </a:r>
          </a:p>
          <a:p>
            <a:endParaRPr lang="hr-HR" dirty="0"/>
          </a:p>
          <a:p>
            <a:r>
              <a:rPr lang="hr-HR" dirty="0" smtClean="0"/>
              <a:t>Aplikacija Mozvag 2 Visoka učilišta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24399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438842"/>
          </a:xfrm>
        </p:spPr>
        <p:txBody>
          <a:bodyPr/>
          <a:lstStyle/>
          <a:p>
            <a:r>
              <a:rPr lang="hr-HR" dirty="0" smtClean="0"/>
              <a:t>Koraci</a:t>
            </a:r>
            <a:endParaRPr lang="hr-H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72381" y="930729"/>
            <a:ext cx="2901255" cy="468085"/>
          </a:xfrm>
        </p:spPr>
        <p:txBody>
          <a:bodyPr/>
          <a:lstStyle/>
          <a:p>
            <a:r>
              <a:rPr lang="hr-HR" dirty="0" smtClean="0"/>
              <a:t>Godišnje ažuriranje</a:t>
            </a:r>
            <a:endParaRPr lang="hr-HR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72381" y="1398815"/>
            <a:ext cx="2901255" cy="3155150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prstClr val="black"/>
                </a:solidFill>
              </a:rPr>
              <a:t>Vrednovanje ustanove - prebaciti </a:t>
            </a:r>
            <a:r>
              <a:rPr lang="hr-HR" sz="1200" dirty="0" smtClean="0">
                <a:solidFill>
                  <a:prstClr val="black"/>
                </a:solidFill>
              </a:rPr>
              <a:t>postupak </a:t>
            </a:r>
            <a:r>
              <a:rPr lang="hr-HR" sz="1200" dirty="0">
                <a:solidFill>
                  <a:prstClr val="black"/>
                </a:solidFill>
              </a:rPr>
              <a:t>u status </a:t>
            </a:r>
            <a:br>
              <a:rPr lang="hr-HR" sz="1200" dirty="0">
                <a:solidFill>
                  <a:prstClr val="black"/>
                </a:solidFill>
              </a:rPr>
            </a:br>
            <a:r>
              <a:rPr lang="hr-HR" sz="1200" b="1" i="1" dirty="0" smtClean="0">
                <a:solidFill>
                  <a:prstClr val="black"/>
                </a:solidFill>
              </a:rPr>
              <a:t>2 </a:t>
            </a:r>
            <a:r>
              <a:rPr lang="hr-HR" sz="1200" b="1" i="1" dirty="0">
                <a:solidFill>
                  <a:prstClr val="black"/>
                </a:solidFill>
              </a:rPr>
              <a:t>– </a:t>
            </a:r>
            <a:r>
              <a:rPr lang="hr-HR" sz="1200" b="1" i="1" dirty="0" smtClean="0">
                <a:solidFill>
                  <a:prstClr val="black"/>
                </a:solidFill>
              </a:rPr>
              <a:t>„Ustanova započela ažuriranje podataka”</a:t>
            </a:r>
            <a:endParaRPr lang="hr-HR" sz="1200" b="1" i="1" dirty="0">
              <a:solidFill>
                <a:prstClr val="black"/>
              </a:solidFill>
            </a:endParaRPr>
          </a:p>
          <a:p>
            <a:endParaRPr lang="hr-H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471865" y="930729"/>
            <a:ext cx="2915543" cy="468085"/>
          </a:xfrm>
        </p:spPr>
        <p:txBody>
          <a:bodyPr/>
          <a:lstStyle/>
          <a:p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3471865" y="1398815"/>
            <a:ext cx="2915543" cy="315515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/>
              <a:t>Vrednovanje ustanove - prebaciti vrednovanje u status </a:t>
            </a:r>
            <a:br>
              <a:rPr lang="hr-HR" dirty="0"/>
            </a:br>
            <a:r>
              <a:rPr lang="hr-HR" b="1" i="1" dirty="0"/>
              <a:t>4 – „Visoko učilište započelo s evidencijom podataka u </a:t>
            </a:r>
            <a:r>
              <a:rPr lang="hr-HR" b="1" i="1" dirty="0" smtClean="0"/>
              <a:t>sustavu”</a:t>
            </a:r>
            <a:r>
              <a:rPr lang="hr-HR" dirty="0" smtClean="0"/>
              <a:t> (dogovor </a:t>
            </a:r>
            <a:r>
              <a:rPr lang="hr-HR" dirty="0"/>
              <a:t>s AZVO administratorima oko akademske i kalendarske godine </a:t>
            </a:r>
            <a:r>
              <a:rPr lang="hr-HR" dirty="0" smtClean="0"/>
              <a:t>vrednovanja)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367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Mozvag2 Visoko učilište - struktura izbornika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Opis postupka</a:t>
            </a:r>
            <a:endParaRPr lang="hr-HR" b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vrste postupka, statusa i dozvoljenih akcija, samo pregled</a:t>
            </a:r>
          </a:p>
          <a:p>
            <a:r>
              <a:rPr lang="hr-HR" b="1" dirty="0" smtClean="0"/>
              <a:t>Vrednovanje</a:t>
            </a:r>
          </a:p>
          <a:p>
            <a:pPr lvl="1"/>
            <a:r>
              <a:rPr lang="hr-HR" dirty="0" smtClean="0"/>
              <a:t>podaci vezani uz vrednovanje ustanove i studijskih programa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Ustanova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katalog ustanova, nenastavno osoblje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Studijski program 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unos i pregled podataka za analizu uvjeta izvođenja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Analitički prilog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unos i pregled podataka za analitički prilog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HKO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Izvoz Mozvag podataka o studijskom programu za HKO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Katalozi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osnovni katalozi, samo pregled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417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573388"/>
          </a:xfrm>
        </p:spPr>
        <p:txBody>
          <a:bodyPr>
            <a:normAutofit/>
          </a:bodyPr>
          <a:lstStyle/>
          <a:p>
            <a:r>
              <a:rPr lang="hr-BA" dirty="0" smtClean="0"/>
              <a:t>Prozor dostupan iz izbornika Vrednovanje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BA" dirty="0"/>
              <a:t>P</a:t>
            </a:r>
            <a:r>
              <a:rPr lang="hr-BA" dirty="0" smtClean="0"/>
              <a:t>regled </a:t>
            </a:r>
            <a:r>
              <a:rPr lang="hr-BA" dirty="0" smtClean="0"/>
              <a:t>informacija (vrsta postupka, status postupka, akademska i kalendarska godina) </a:t>
            </a:r>
            <a:r>
              <a:rPr lang="hr-BA" dirty="0"/>
              <a:t>i dokumenata o vrednovanju</a:t>
            </a:r>
          </a:p>
          <a:p>
            <a:endParaRPr lang="hr-HR" dirty="0" smtClean="0"/>
          </a:p>
          <a:p>
            <a:r>
              <a:rPr lang="hr-HR" dirty="0" smtClean="0"/>
              <a:t>Promjena statusa vrednovanja</a:t>
            </a:r>
            <a:endParaRPr lang="hr-HR" dirty="0"/>
          </a:p>
          <a:p>
            <a:endParaRPr lang="hr-HR" dirty="0" smtClean="0"/>
          </a:p>
          <a:p>
            <a:r>
              <a:rPr lang="hr-BA" dirty="0"/>
              <a:t>G</a:t>
            </a:r>
            <a:r>
              <a:rPr lang="hr-BA" dirty="0" smtClean="0"/>
              <a:t>eneriranje </a:t>
            </a:r>
            <a:r>
              <a:rPr lang="hr-BA" dirty="0"/>
              <a:t>dokumenata:</a:t>
            </a:r>
          </a:p>
          <a:p>
            <a:pPr lvl="1"/>
            <a:r>
              <a:rPr lang="hr-BA" b="1" dirty="0"/>
              <a:t>Analiza uvjeta izvođenja</a:t>
            </a:r>
          </a:p>
          <a:p>
            <a:pPr lvl="1"/>
            <a:r>
              <a:rPr lang="hr-BA" b="1" dirty="0"/>
              <a:t>Analitički prilog </a:t>
            </a:r>
            <a:r>
              <a:rPr lang="hr-BA" b="1" dirty="0" smtClean="0"/>
              <a:t>na </a:t>
            </a:r>
            <a:r>
              <a:rPr lang="hr-BA" b="1" dirty="0"/>
              <a:t>hrvatskom i </a:t>
            </a:r>
            <a:r>
              <a:rPr lang="hr-BA" b="1" dirty="0" smtClean="0"/>
              <a:t>engleskom jeziku</a:t>
            </a:r>
          </a:p>
          <a:p>
            <a:pPr lvl="1"/>
            <a:r>
              <a:rPr lang="hr-BA" b="1" dirty="0"/>
              <a:t>Prilog za ishode </a:t>
            </a:r>
            <a:r>
              <a:rPr lang="hr-BA" b="1" dirty="0" smtClean="0"/>
              <a:t>učenja na hrvatskom i engleskom jeziku</a:t>
            </a:r>
            <a:endParaRPr lang="hr-BA" b="1" dirty="0"/>
          </a:p>
          <a:p>
            <a:pPr lvl="1"/>
            <a:endParaRPr lang="hr-BA" b="1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682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86" y="1240724"/>
            <a:ext cx="6342639" cy="3206868"/>
          </a:xfrm>
        </p:spPr>
      </p:pic>
    </p:spTree>
    <p:extLst>
      <p:ext uri="{BB962C8B-B14F-4D97-AF65-F5344CB8AC3E}">
        <p14:creationId xmlns:p14="http://schemas.microsoft.com/office/powerpoint/2010/main" val="4741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77" y="1209621"/>
            <a:ext cx="6385578" cy="3228578"/>
          </a:xfrm>
        </p:spPr>
      </p:pic>
    </p:spTree>
    <p:extLst>
      <p:ext uri="{BB962C8B-B14F-4D97-AF65-F5344CB8AC3E}">
        <p14:creationId xmlns:p14="http://schemas.microsoft.com/office/powerpoint/2010/main" val="226810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0" y="1234504"/>
            <a:ext cx="6342640" cy="3206868"/>
          </a:xfrm>
        </p:spPr>
      </p:pic>
    </p:spTree>
    <p:extLst>
      <p:ext uri="{BB962C8B-B14F-4D97-AF65-F5344CB8AC3E}">
        <p14:creationId xmlns:p14="http://schemas.microsoft.com/office/powerpoint/2010/main" val="36195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0" y="1222063"/>
            <a:ext cx="6342640" cy="3206868"/>
          </a:xfrm>
        </p:spPr>
      </p:pic>
    </p:spTree>
    <p:extLst>
      <p:ext uri="{BB962C8B-B14F-4D97-AF65-F5344CB8AC3E}">
        <p14:creationId xmlns:p14="http://schemas.microsoft.com/office/powerpoint/2010/main" val="7081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Vrednovanje ustanove</a:t>
            </a:r>
            <a:endParaRPr lang="hr-HR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85" y="1246082"/>
            <a:ext cx="6316430" cy="3195457"/>
          </a:xfrm>
        </p:spPr>
      </p:pic>
    </p:spTree>
    <p:extLst>
      <p:ext uri="{BB962C8B-B14F-4D97-AF65-F5344CB8AC3E}">
        <p14:creationId xmlns:p14="http://schemas.microsoft.com/office/powerpoint/2010/main" val="12781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4" y="1246944"/>
            <a:ext cx="6305731" cy="3188207"/>
          </a:xfrm>
        </p:spPr>
      </p:pic>
    </p:spTree>
    <p:extLst>
      <p:ext uri="{BB962C8B-B14F-4D97-AF65-F5344CB8AC3E}">
        <p14:creationId xmlns:p14="http://schemas.microsoft.com/office/powerpoint/2010/main" val="61532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438842"/>
          </a:xfrm>
        </p:spPr>
        <p:txBody>
          <a:bodyPr/>
          <a:lstStyle/>
          <a:p>
            <a:r>
              <a:rPr lang="hr-HR" dirty="0" smtClean="0"/>
              <a:t>Koraci</a:t>
            </a:r>
            <a:endParaRPr lang="hr-H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72381" y="930729"/>
            <a:ext cx="2901255" cy="468085"/>
          </a:xfrm>
        </p:spPr>
        <p:txBody>
          <a:bodyPr/>
          <a:lstStyle/>
          <a:p>
            <a:r>
              <a:rPr lang="hr-HR" dirty="0" smtClean="0"/>
              <a:t>Godišnje ažuriranje</a:t>
            </a:r>
            <a:endParaRPr lang="hr-HR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72381" y="1398815"/>
            <a:ext cx="2901255" cy="3155150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Vrednovanje ustanove - prebaciti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u status </a:t>
            </a:r>
            <a:br>
              <a:rPr lang="hr-H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hr-HR" sz="1200" b="1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„Ustanova započela ažuriranje podataka”</a:t>
            </a:r>
            <a:endParaRPr lang="hr-HR" sz="12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prstClr val="black"/>
                </a:solidFill>
              </a:rPr>
              <a:t>Odluka o izvoru podataka za </a:t>
            </a:r>
            <a:r>
              <a:rPr lang="hr-HR" sz="1200" dirty="0" smtClean="0">
                <a:solidFill>
                  <a:prstClr val="black"/>
                </a:solidFill>
              </a:rPr>
              <a:t>postupak</a:t>
            </a:r>
            <a:endParaRPr lang="hr-HR" sz="1200" dirty="0">
              <a:solidFill>
                <a:prstClr val="black"/>
              </a:solidFill>
            </a:endParaRPr>
          </a:p>
          <a:p>
            <a:endParaRPr lang="hr-H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471865" y="930729"/>
            <a:ext cx="2915543" cy="468085"/>
          </a:xfrm>
        </p:spPr>
        <p:txBody>
          <a:bodyPr/>
          <a:lstStyle/>
          <a:p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3471865" y="1398815"/>
            <a:ext cx="2915543" cy="315515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Vrednovanje ustanove - prebaciti vrednovanje u status </a:t>
            </a:r>
            <a:br>
              <a:rPr lang="hr-HR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b="1" i="1" dirty="0">
                <a:solidFill>
                  <a:schemeClr val="bg1">
                    <a:lumMod val="50000"/>
                  </a:schemeClr>
                </a:solidFill>
              </a:rPr>
              <a:t>4 – „Visoko učilište započelo s evidencijom podataka u </a:t>
            </a:r>
            <a:r>
              <a:rPr lang="hr-HR" b="1" i="1" dirty="0" smtClean="0">
                <a:solidFill>
                  <a:schemeClr val="bg1">
                    <a:lumMod val="50000"/>
                  </a:schemeClr>
                </a:solidFill>
              </a:rPr>
              <a:t>sustavu”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(dogovor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s AZVO administratorima oko akademske i kalendarske godine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vrednovanja)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Odluka o izvoru podataka za vrednovanje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931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Osnovne informacije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368114"/>
          </a:xfrm>
        </p:spPr>
        <p:txBody>
          <a:bodyPr>
            <a:normAutofit/>
          </a:bodyPr>
          <a:lstStyle/>
          <a:p>
            <a:r>
              <a:rPr lang="hr-BA" dirty="0" smtClean="0"/>
              <a:t>Sveučilište u Zagrebu, Sveučilišni računski centar (Srce)</a:t>
            </a:r>
          </a:p>
          <a:p>
            <a:pPr lvl="1"/>
            <a:r>
              <a:rPr lang="hr-BA" dirty="0" smtClean="0"/>
              <a:t>Održavanje i tehnička potpora sustavu Mozvag</a:t>
            </a:r>
          </a:p>
          <a:p>
            <a:pPr lvl="1"/>
            <a:r>
              <a:rPr lang="hr-BA" dirty="0" smtClean="0"/>
              <a:t>Kontakt e-mail: </a:t>
            </a:r>
            <a:r>
              <a:rPr lang="hr-BA" dirty="0" smtClean="0">
                <a:hlinkClick r:id="rId2"/>
              </a:rPr>
              <a:t>mozvag@srce.hr</a:t>
            </a:r>
            <a:endParaRPr lang="hr-BA" dirty="0" smtClean="0"/>
          </a:p>
          <a:p>
            <a:pPr lvl="1"/>
            <a:endParaRPr lang="hr-BA" dirty="0" smtClean="0"/>
          </a:p>
          <a:p>
            <a:endParaRPr lang="hr-BA" dirty="0" smtClean="0"/>
          </a:p>
          <a:p>
            <a:r>
              <a:rPr lang="hr-BA" dirty="0" smtClean="0"/>
              <a:t>Agencija za znanost i visoko obrazovanje (AZVO)</a:t>
            </a:r>
          </a:p>
          <a:p>
            <a:pPr lvl="1"/>
            <a:r>
              <a:rPr lang="hr-BA" dirty="0" smtClean="0"/>
              <a:t>Vlasnici sustava Mozvag</a:t>
            </a:r>
          </a:p>
          <a:p>
            <a:pPr lvl="1"/>
            <a:r>
              <a:rPr lang="hr-BA" b="1" dirty="0" smtClean="0"/>
              <a:t>AZVO administratori odrađuju imenovanje </a:t>
            </a:r>
            <a:r>
              <a:rPr lang="hr-BA" b="1" dirty="0"/>
              <a:t>korisnika i dodjelu </a:t>
            </a:r>
            <a:r>
              <a:rPr lang="hr-BA" b="1" dirty="0" smtClean="0"/>
              <a:t>dozvola</a:t>
            </a:r>
          </a:p>
          <a:p>
            <a:pPr lvl="1"/>
            <a:r>
              <a:rPr lang="hr-BA" dirty="0"/>
              <a:t>Kontakt e-mail: </a:t>
            </a:r>
            <a:r>
              <a:rPr lang="hr-BA" dirty="0" smtClean="0">
                <a:hlinkClick r:id="rId3"/>
              </a:rPr>
              <a:t>mozvag@azvo.hr</a:t>
            </a:r>
            <a:endParaRPr lang="hr-BA" dirty="0" smtClean="0"/>
          </a:p>
          <a:p>
            <a:endParaRPr lang="hr-BA" dirty="0"/>
          </a:p>
          <a:p>
            <a:r>
              <a:rPr lang="hr-BA" dirty="0" smtClean="0"/>
              <a:t>Online Mozvag upute su dostupne </a:t>
            </a:r>
            <a:r>
              <a:rPr lang="hr-BA" dirty="0"/>
              <a:t>na</a:t>
            </a:r>
            <a:r>
              <a:rPr lang="hr-BA" dirty="0" smtClean="0"/>
              <a:t>: </a:t>
            </a:r>
            <a:r>
              <a:rPr lang="hr-BA" dirty="0" smtClean="0">
                <a:hlinkClick r:id="rId4"/>
              </a:rPr>
              <a:t>https</a:t>
            </a:r>
            <a:r>
              <a:rPr lang="hr-BA" dirty="0">
                <a:hlinkClick r:id="rId4"/>
              </a:rPr>
              <a:t>://wiki.srce.hr</a:t>
            </a:r>
            <a:r>
              <a:rPr lang="hr-BA" dirty="0" smtClean="0">
                <a:hlinkClick r:id="rId4"/>
              </a:rPr>
              <a:t>/</a:t>
            </a:r>
            <a:endParaRPr lang="hr-BA" dirty="0" smtClean="0"/>
          </a:p>
          <a:p>
            <a:endParaRPr lang="hr-BA" dirty="0"/>
          </a:p>
          <a:p>
            <a:endParaRPr lang="hr-BA" dirty="0" smtClean="0"/>
          </a:p>
          <a:p>
            <a:endParaRPr lang="hr-BA" dirty="0"/>
          </a:p>
          <a:p>
            <a:endParaRPr lang="hr-BA" dirty="0"/>
          </a:p>
          <a:p>
            <a:endParaRPr lang="hr-BA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206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Izvor podataka za verziju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hr-HR" dirty="0" smtClean="0"/>
              <a:t>Podaci iz prethodne verzije (stari Mozvag) </a:t>
            </a:r>
            <a:r>
              <a:rPr lang="hr-HR" dirty="0"/>
              <a:t>– </a:t>
            </a:r>
            <a:r>
              <a:rPr lang="hr-HR" dirty="0" smtClean="0"/>
              <a:t>pretpostavljeno</a:t>
            </a:r>
          </a:p>
          <a:p>
            <a:pPr marL="342900" indent="-342900">
              <a:buFont typeface="+mj-lt"/>
              <a:buAutoNum type="arabicPeriod"/>
            </a:pPr>
            <a:endParaRPr lang="hr-HR" dirty="0"/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Isključivo </a:t>
            </a:r>
            <a:r>
              <a:rPr lang="hr-HR" dirty="0" smtClean="0"/>
              <a:t>podaci iz ISVU</a:t>
            </a:r>
          </a:p>
          <a:p>
            <a:pPr marL="342900" indent="-342900">
              <a:buFont typeface="+mj-lt"/>
              <a:buAutoNum type="arabicPeriod"/>
            </a:pPr>
            <a:endParaRPr lang="hr-HR" dirty="0"/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Kombinacija podataka iz ISVU i </a:t>
            </a:r>
            <a:r>
              <a:rPr lang="hr-HR" dirty="0" smtClean="0"/>
              <a:t>prethodne verzije (starog </a:t>
            </a:r>
            <a:r>
              <a:rPr lang="hr-HR" dirty="0" err="1" smtClean="0"/>
              <a:t>Mozvaga</a:t>
            </a:r>
            <a:r>
              <a:rPr lang="hr-HR" dirty="0" smtClean="0"/>
              <a:t>)</a:t>
            </a:r>
          </a:p>
          <a:p>
            <a:pPr lvl="1"/>
            <a:r>
              <a:rPr lang="hr-HR" dirty="0" smtClean="0"/>
              <a:t>nedostatak: generirani višak podataka koje korisnici sami trebaju ispraviti</a:t>
            </a:r>
          </a:p>
          <a:p>
            <a:pPr marL="342900" indent="-342900">
              <a:buFont typeface="+mj-lt"/>
              <a:buAutoNum type="arabicPeriod"/>
            </a:pPr>
            <a:endParaRPr lang="hr-HR" dirty="0"/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Brisanje svih podataka i direktni unos podataka u Mozvag2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2178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ISVU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BA" dirty="0"/>
              <a:t>Podaci iz ISVU-a preuzimaju se koristeći ISVU REST </a:t>
            </a:r>
            <a:r>
              <a:rPr lang="hr-BA" dirty="0" smtClean="0"/>
              <a:t>API</a:t>
            </a:r>
          </a:p>
          <a:p>
            <a:pPr lvl="1"/>
            <a:r>
              <a:rPr lang="hr-BA" dirty="0" smtClean="0"/>
              <a:t>u ISVU Koordinator modulu potrebno </a:t>
            </a:r>
            <a:r>
              <a:rPr lang="hr-BA" b="1" dirty="0" smtClean="0"/>
              <a:t>dodijeliti dozvole </a:t>
            </a:r>
            <a:r>
              <a:rPr lang="hr-BA" dirty="0" smtClean="0"/>
              <a:t>za čitanje podataka (</a:t>
            </a:r>
            <a:r>
              <a:rPr lang="hr-HR" dirty="0"/>
              <a:t>921,922,923,924,925</a:t>
            </a:r>
            <a:r>
              <a:rPr lang="hr-BA" dirty="0" smtClean="0"/>
              <a:t>) sustavu 416 Mozvag</a:t>
            </a:r>
          </a:p>
          <a:p>
            <a:pPr lvl="1"/>
            <a:r>
              <a:rPr lang="hr-HR" sz="1100" dirty="0" smtClean="0"/>
              <a:t>Studiji </a:t>
            </a:r>
            <a:r>
              <a:rPr lang="hr-HR" sz="1100" dirty="0"/>
              <a:t>iz </a:t>
            </a:r>
            <a:r>
              <a:rPr lang="hr-HR" sz="1100" dirty="0" err="1"/>
              <a:t>Mozvaga</a:t>
            </a:r>
            <a:r>
              <a:rPr lang="hr-HR" sz="1100" dirty="0"/>
              <a:t> i ISVU-a </a:t>
            </a:r>
            <a:r>
              <a:rPr lang="hr-HR" sz="1100" dirty="0" smtClean="0"/>
              <a:t>se </a:t>
            </a:r>
            <a:r>
              <a:rPr lang="hr-HR" sz="1100" dirty="0"/>
              <a:t>uparuju jedino preko „</a:t>
            </a:r>
            <a:r>
              <a:rPr lang="hr-HR" sz="1100" b="1" dirty="0"/>
              <a:t>šifra iz ISVU</a:t>
            </a:r>
            <a:r>
              <a:rPr lang="hr-HR" sz="1100" dirty="0"/>
              <a:t>“ evidentirane u </a:t>
            </a:r>
            <a:r>
              <a:rPr lang="hr-HR" sz="1100" dirty="0" smtClean="0"/>
              <a:t>sustavu Mozvag2</a:t>
            </a:r>
            <a:endParaRPr lang="hr-BA" dirty="0"/>
          </a:p>
          <a:p>
            <a:r>
              <a:rPr lang="hr-BA" dirty="0"/>
              <a:t>P</a:t>
            </a:r>
            <a:r>
              <a:rPr lang="hr-BA" dirty="0" smtClean="0"/>
              <a:t>reuzimanje </a:t>
            </a:r>
            <a:r>
              <a:rPr lang="hr-BA" dirty="0"/>
              <a:t>je asinkrono (nije trenutačno) i trebat će neko vrijeme da se podaci prebace iz ISVU u </a:t>
            </a:r>
            <a:r>
              <a:rPr lang="hr-BA" dirty="0" smtClean="0"/>
              <a:t>Mozvag</a:t>
            </a:r>
          </a:p>
          <a:p>
            <a:r>
              <a:rPr lang="hr-BA" dirty="0" smtClean="0"/>
              <a:t>Potrebno je na </a:t>
            </a:r>
            <a:r>
              <a:rPr lang="hr-BA" dirty="0" smtClean="0">
                <a:hlinkClick r:id="rId2"/>
              </a:rPr>
              <a:t>mozvag@srce.hr</a:t>
            </a:r>
            <a:r>
              <a:rPr lang="hr-BA" dirty="0" smtClean="0"/>
              <a:t> javiti da ste zatražili prebacivanje podataka iz ISVU</a:t>
            </a:r>
          </a:p>
          <a:p>
            <a:r>
              <a:rPr lang="hr-BA" dirty="0" smtClean="0"/>
              <a:t>Prebacuju se sljedeće kategorije podataka: </a:t>
            </a:r>
          </a:p>
          <a:p>
            <a:pPr lvl="0"/>
            <a:r>
              <a:rPr lang="hr-HR" sz="1400" dirty="0"/>
              <a:t>Uvjeti </a:t>
            </a:r>
            <a:r>
              <a:rPr lang="hr-HR" sz="1400" dirty="0" smtClean="0"/>
              <a:t>izvođenja:</a:t>
            </a:r>
            <a:endParaRPr lang="hr-HR" sz="1400" dirty="0"/>
          </a:p>
          <a:p>
            <a:pPr lvl="1"/>
            <a:r>
              <a:rPr lang="hr-HR" sz="1200" dirty="0" smtClean="0"/>
              <a:t>Predmet</a:t>
            </a:r>
            <a:endParaRPr lang="hr-HR" sz="1200" dirty="0"/>
          </a:p>
          <a:p>
            <a:pPr lvl="1"/>
            <a:r>
              <a:rPr lang="hr-HR" sz="1200" dirty="0" smtClean="0"/>
              <a:t>Opterećenje </a:t>
            </a:r>
            <a:r>
              <a:rPr lang="hr-HR" sz="1200" dirty="0"/>
              <a:t>predmeta za sve vrste nastave</a:t>
            </a:r>
          </a:p>
          <a:p>
            <a:pPr lvl="1"/>
            <a:r>
              <a:rPr lang="hr-HR" sz="1200" dirty="0"/>
              <a:t>Broj grupa za predmet za svaku vrstu nastave</a:t>
            </a:r>
          </a:p>
          <a:p>
            <a:pPr lvl="1"/>
            <a:r>
              <a:rPr lang="hr-HR" sz="1200" dirty="0"/>
              <a:t>Dodavanje </a:t>
            </a:r>
            <a:r>
              <a:rPr lang="hr-HR" sz="1200" dirty="0" smtClean="0"/>
              <a:t>predmeta </a:t>
            </a:r>
            <a:r>
              <a:rPr lang="hr-HR" sz="1200" dirty="0"/>
              <a:t>na studije na kojima se </a:t>
            </a:r>
            <a:r>
              <a:rPr lang="hr-HR" sz="1200" dirty="0" smtClean="0"/>
              <a:t>predaje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30699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ISVU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r-HR" sz="1400" dirty="0" smtClean="0"/>
              <a:t>Uvjeti izvođenja:</a:t>
            </a:r>
            <a:endParaRPr lang="hr-HR" sz="1400" dirty="0"/>
          </a:p>
          <a:p>
            <a:pPr lvl="1"/>
            <a:r>
              <a:rPr lang="hr-HR" sz="1200" dirty="0" smtClean="0"/>
              <a:t>Nastavnici </a:t>
            </a:r>
            <a:r>
              <a:rPr lang="hr-HR" sz="1200" dirty="0"/>
              <a:t>u </a:t>
            </a:r>
            <a:r>
              <a:rPr lang="hr-HR" sz="1200" dirty="0" smtClean="0"/>
              <a:t>Mozvagu </a:t>
            </a:r>
            <a:r>
              <a:rPr lang="hr-HR" sz="1200" dirty="0"/>
              <a:t>uparuju se s nastavnicima u ISVU isključivo preko </a:t>
            </a:r>
            <a:r>
              <a:rPr lang="hr-HR" sz="1200" dirty="0" smtClean="0"/>
              <a:t/>
            </a:r>
            <a:br>
              <a:rPr lang="hr-HR" sz="1200" dirty="0" smtClean="0"/>
            </a:br>
            <a:r>
              <a:rPr lang="hr-HR" sz="1200" dirty="0" smtClean="0"/>
              <a:t>OIB-a</a:t>
            </a:r>
            <a:endParaRPr lang="hr-HR" sz="1200" dirty="0"/>
          </a:p>
          <a:p>
            <a:pPr lvl="2"/>
            <a:r>
              <a:rPr lang="hr-HR" sz="1050" dirty="0"/>
              <a:t>Za nastavnike koji su već evidentirani u </a:t>
            </a:r>
            <a:r>
              <a:rPr lang="hr-HR" sz="1050" dirty="0" smtClean="0"/>
              <a:t>Mozvagu </a:t>
            </a:r>
            <a:r>
              <a:rPr lang="hr-HR" sz="1050" dirty="0"/>
              <a:t>i mogu se povezati s nastavnikom iz ISVU-a preko OIB-a se ažuriraju podaci</a:t>
            </a:r>
          </a:p>
          <a:p>
            <a:pPr lvl="2"/>
            <a:r>
              <a:rPr lang="hr-HR" sz="1050" dirty="0"/>
              <a:t>Za nastavnike koji su već evidentirani u </a:t>
            </a:r>
            <a:r>
              <a:rPr lang="hr-HR" sz="1050" dirty="0" smtClean="0"/>
              <a:t>Mozvagu </a:t>
            </a:r>
            <a:r>
              <a:rPr lang="hr-HR" sz="1050" dirty="0"/>
              <a:t>i *</a:t>
            </a:r>
            <a:r>
              <a:rPr lang="hr-HR" sz="1050" b="1" dirty="0"/>
              <a:t>ne</a:t>
            </a:r>
            <a:r>
              <a:rPr lang="hr-HR" sz="1050" dirty="0"/>
              <a:t>* mogu se povezati s nastavnikom iz ISVU-a preko OIB-a podaci se ne mijenjaju niti se brišu</a:t>
            </a:r>
          </a:p>
          <a:p>
            <a:pPr lvl="2"/>
            <a:r>
              <a:rPr lang="hr-HR" sz="1050" dirty="0"/>
              <a:t>Za nastavnike koji su već evidentirani ISVU i ne postoje u </a:t>
            </a:r>
            <a:r>
              <a:rPr lang="hr-HR" sz="1050" dirty="0" smtClean="0"/>
              <a:t>Mozvagu </a:t>
            </a:r>
            <a:r>
              <a:rPr lang="hr-HR" sz="1050" dirty="0"/>
              <a:t>(opet preko </a:t>
            </a:r>
            <a:r>
              <a:rPr lang="hr-HR" sz="1050" dirty="0" smtClean="0"/>
              <a:t/>
            </a:r>
            <a:br>
              <a:rPr lang="hr-HR" sz="1050" dirty="0" smtClean="0"/>
            </a:br>
            <a:r>
              <a:rPr lang="hr-HR" sz="1050" dirty="0" smtClean="0"/>
              <a:t>OIB-a</a:t>
            </a:r>
            <a:r>
              <a:rPr lang="hr-HR" sz="1050" dirty="0"/>
              <a:t>) evidentiraju se svi dostupni podaci</a:t>
            </a:r>
          </a:p>
          <a:p>
            <a:pPr lvl="1"/>
            <a:r>
              <a:rPr lang="hr-HR" sz="1200" dirty="0"/>
              <a:t>Prebacuju se i podaci o zaposlenju nastavnika</a:t>
            </a:r>
          </a:p>
          <a:p>
            <a:pPr lvl="1"/>
            <a:r>
              <a:rPr lang="hr-HR" sz="1200" dirty="0"/>
              <a:t>Nastavnici se dodaju na predmete kako su evidentirani u ISVU, a to </a:t>
            </a:r>
            <a:r>
              <a:rPr lang="hr-HR" sz="1200" dirty="0" smtClean="0"/>
              <a:t>uključuje </a:t>
            </a:r>
            <a:r>
              <a:rPr lang="hr-HR" sz="1200" dirty="0"/>
              <a:t>i njihovo </a:t>
            </a:r>
            <a:r>
              <a:rPr lang="hr-HR" sz="1200" dirty="0" smtClean="0"/>
              <a:t>opterećenje</a:t>
            </a:r>
            <a:endParaRPr lang="hr-HR" sz="1200" dirty="0"/>
          </a:p>
          <a:p>
            <a:pPr lvl="0"/>
            <a:r>
              <a:rPr lang="hr-HR" sz="1400" dirty="0"/>
              <a:t>Analitički prilog</a:t>
            </a:r>
          </a:p>
          <a:p>
            <a:pPr lvl="1"/>
            <a:r>
              <a:rPr lang="hr-HR" sz="1200" dirty="0" smtClean="0"/>
              <a:t>Podaci o broju studenata (tablica 3.1)</a:t>
            </a:r>
          </a:p>
          <a:p>
            <a:pPr lvl="1"/>
            <a:r>
              <a:rPr lang="hr-HR" sz="1200" dirty="0" smtClean="0"/>
              <a:t>Podaci </a:t>
            </a:r>
            <a:r>
              <a:rPr lang="hr-HR" sz="1200" dirty="0"/>
              <a:t>o </a:t>
            </a:r>
            <a:r>
              <a:rPr lang="hr-HR" sz="1200" dirty="0" smtClean="0"/>
              <a:t>prolaznosti (tablica 3.4)</a:t>
            </a:r>
            <a:endParaRPr lang="hr-HR" sz="1200" dirty="0"/>
          </a:p>
          <a:p>
            <a:pPr lvl="1"/>
            <a:r>
              <a:rPr lang="hr-HR" sz="1200" dirty="0"/>
              <a:t>Podaci o </a:t>
            </a:r>
            <a:r>
              <a:rPr lang="hr-HR" sz="1200" dirty="0" smtClean="0"/>
              <a:t>završnosti (tablica 3.5)</a:t>
            </a:r>
          </a:p>
          <a:p>
            <a:pPr lvl="1"/>
            <a:r>
              <a:rPr lang="hr-HR" sz="1200" dirty="0" smtClean="0"/>
              <a:t>Podaci o mobilnosti studenata (tablica 3.6)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189517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dirty="0"/>
              <a:t>Podaci iz </a:t>
            </a:r>
            <a:r>
              <a:rPr lang="hr-BA" dirty="0" smtClean="0"/>
              <a:t>ISVU - napomene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Podaci iz ISVU i Mozvaga nisu u potpunosti kompatibilni</a:t>
            </a:r>
          </a:p>
          <a:p>
            <a:pPr lvl="1"/>
            <a:r>
              <a:rPr lang="hr-BA" dirty="0" smtClean="0"/>
              <a:t>Podatke u Mozvagu će trebati nadopuniti</a:t>
            </a:r>
          </a:p>
          <a:p>
            <a:r>
              <a:rPr lang="hr-BA" dirty="0" smtClean="0"/>
              <a:t>Opseg dohvata ovisi o tome u kojoj mjeri su podaci ispunjeni u ISVU npr. neće se dovući podaci o tome na koliko grupa za nastavu predaje nastavnik ukoliko ti podaci nisu evidentirani u ISVU </a:t>
            </a:r>
          </a:p>
          <a:p>
            <a:pPr lvl="1"/>
            <a:r>
              <a:rPr lang="hr-BA" dirty="0" smtClean="0"/>
              <a:t>U ISVU je potrebno napraviti grupe za nastavu za sve vrste nastave predmeta i pridijeliti ih pojedinim izvođačima</a:t>
            </a:r>
          </a:p>
          <a:p>
            <a:endParaRPr lang="hr-BA" dirty="0" smtClean="0"/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699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438842"/>
          </a:xfrm>
        </p:spPr>
        <p:txBody>
          <a:bodyPr/>
          <a:lstStyle/>
          <a:p>
            <a:r>
              <a:rPr lang="hr-HR" dirty="0" smtClean="0"/>
              <a:t>Koraci</a:t>
            </a:r>
            <a:endParaRPr lang="hr-H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72381" y="930729"/>
            <a:ext cx="2901255" cy="468085"/>
          </a:xfrm>
        </p:spPr>
        <p:txBody>
          <a:bodyPr/>
          <a:lstStyle/>
          <a:p>
            <a:r>
              <a:rPr lang="hr-HR" dirty="0" smtClean="0"/>
              <a:t>Godišnje ažuriranje</a:t>
            </a:r>
            <a:endParaRPr lang="hr-HR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72381" y="1398815"/>
            <a:ext cx="2901255" cy="3155150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Vrednovanje ustanove - prebaciti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u status </a:t>
            </a:r>
            <a:br>
              <a:rPr lang="hr-H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hr-HR" sz="1200" b="1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„Ustanova započela ažuriranje podataka”</a:t>
            </a:r>
            <a:endParaRPr lang="hr-HR" sz="12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Odluka o izvoru podataka za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</a:t>
            </a:r>
            <a:endParaRPr lang="hr-HR" sz="12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prstClr val="black"/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prstClr val="black"/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prstClr val="black"/>
                </a:solidFill>
              </a:rPr>
              <a:t>Podaci za Analitički prilog</a:t>
            </a:r>
          </a:p>
          <a:p>
            <a:endParaRPr lang="hr-H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471865" y="930729"/>
            <a:ext cx="2915543" cy="468085"/>
          </a:xfrm>
        </p:spPr>
        <p:txBody>
          <a:bodyPr/>
          <a:lstStyle/>
          <a:p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3471865" y="1398815"/>
            <a:ext cx="2915543" cy="315515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Vrednovanje ustanove - prebaciti vrednovanje u status </a:t>
            </a:r>
            <a:br>
              <a:rPr lang="hr-HR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b="1" i="1" dirty="0">
                <a:solidFill>
                  <a:schemeClr val="bg1">
                    <a:lumMod val="50000"/>
                  </a:schemeClr>
                </a:solidFill>
              </a:rPr>
              <a:t>4 – „Visoko učilište započelo s evidencijom podataka u </a:t>
            </a:r>
            <a:r>
              <a:rPr lang="hr-HR" b="1" i="1" dirty="0" smtClean="0">
                <a:solidFill>
                  <a:schemeClr val="bg1">
                    <a:lumMod val="50000"/>
                  </a:schemeClr>
                </a:solidFill>
              </a:rPr>
              <a:t>sustavu”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(dogovor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s AZVO administratorima oko akademske i kalendarske godine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vrednovanja)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/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/>
              <a:t>Podaci za Analitički prilog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211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Mozvag2 Visoko učilište - struktura izbornika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Opis postupka</a:t>
            </a:r>
            <a:endParaRPr lang="hr-HR" b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vrste postupka, statusa i dozvoljenih akcija, samo pregled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Vrednovanje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podaci vezani uz vrednovanje ustanove i studijskih programa</a:t>
            </a:r>
          </a:p>
          <a:p>
            <a:r>
              <a:rPr lang="hr-HR" b="1" dirty="0" smtClean="0"/>
              <a:t>Ustanova</a:t>
            </a:r>
          </a:p>
          <a:p>
            <a:pPr lvl="1"/>
            <a:r>
              <a:rPr lang="hr-HR" dirty="0" smtClean="0"/>
              <a:t>katalog ustanova, nenastavno osoblje</a:t>
            </a:r>
          </a:p>
          <a:p>
            <a:r>
              <a:rPr lang="hr-HR" b="1" dirty="0" smtClean="0"/>
              <a:t>Studijski program </a:t>
            </a:r>
          </a:p>
          <a:p>
            <a:pPr lvl="1"/>
            <a:r>
              <a:rPr lang="hr-HR" dirty="0" smtClean="0"/>
              <a:t>unos i pregled podataka za analizu uvjeta izvođenja</a:t>
            </a:r>
          </a:p>
          <a:p>
            <a:r>
              <a:rPr lang="hr-HR" b="1" dirty="0" smtClean="0"/>
              <a:t>Analitički prilog</a:t>
            </a:r>
          </a:p>
          <a:p>
            <a:pPr lvl="1"/>
            <a:r>
              <a:rPr lang="hr-HR" dirty="0" smtClean="0"/>
              <a:t>unos i pregled podataka za analitički prilog</a:t>
            </a: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HKO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Izvoz Mozvag podataka o studijskom programu za HKO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Katalozi</a:t>
            </a:r>
          </a:p>
          <a:p>
            <a:pPr lvl="1"/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osnovni katalozi, samo pregled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173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Studijski program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7" y="1148658"/>
            <a:ext cx="6182125" cy="3305154"/>
          </a:xfrm>
        </p:spPr>
      </p:pic>
    </p:spTree>
    <p:extLst>
      <p:ext uri="{BB962C8B-B14F-4D97-AF65-F5344CB8AC3E}">
        <p14:creationId xmlns:p14="http://schemas.microsoft.com/office/powerpoint/2010/main" val="358419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Studijski program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Studijski programi iz starog </a:t>
            </a:r>
            <a:r>
              <a:rPr lang="hr-HR" dirty="0" err="1" smtClean="0"/>
              <a:t>Mozvaga</a:t>
            </a:r>
            <a:r>
              <a:rPr lang="hr-HR" dirty="0" smtClean="0"/>
              <a:t> dobivaju novu šifru u sustavu Mozvag 2</a:t>
            </a:r>
          </a:p>
          <a:p>
            <a:endParaRPr lang="hr-HR" dirty="0" smtClean="0"/>
          </a:p>
          <a:p>
            <a:r>
              <a:rPr lang="hr-HR" dirty="0"/>
              <a:t>Katalog studijskih programa održavaju AZVO administratori (</a:t>
            </a:r>
            <a:r>
              <a:rPr lang="hr-HR" dirty="0">
                <a:hlinkClick r:id="rId2"/>
              </a:rPr>
              <a:t>mozvag@azvo.hr</a:t>
            </a:r>
            <a:r>
              <a:rPr lang="hr-HR" dirty="0" smtClean="0"/>
              <a:t>)</a:t>
            </a:r>
          </a:p>
          <a:p>
            <a:endParaRPr lang="hr-HR" dirty="0"/>
          </a:p>
          <a:p>
            <a:r>
              <a:rPr lang="hr-HR" dirty="0" smtClean="0"/>
              <a:t>Korisnici mogu popuniti polja:</a:t>
            </a:r>
          </a:p>
          <a:p>
            <a:pPr lvl="1"/>
            <a:r>
              <a:rPr lang="hr-HR" dirty="0" smtClean="0"/>
              <a:t>Šifra iz Upisnika</a:t>
            </a:r>
          </a:p>
          <a:p>
            <a:pPr lvl="1"/>
            <a:r>
              <a:rPr lang="hr-HR" dirty="0" smtClean="0"/>
              <a:t>Šifra iz </a:t>
            </a:r>
            <a:r>
              <a:rPr lang="hr-HR" dirty="0" err="1" smtClean="0"/>
              <a:t>NISpVU</a:t>
            </a:r>
            <a:endParaRPr lang="hr-HR" dirty="0" smtClean="0"/>
          </a:p>
          <a:p>
            <a:pPr lvl="1"/>
            <a:r>
              <a:rPr lang="hr-HR" dirty="0" smtClean="0"/>
              <a:t>Šifra iz ISVU (jedan od preduvjeta za prebacivanje podataka iz ISVU)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400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Nastavnik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BA" dirty="0" smtClean="0"/>
          </a:p>
          <a:p>
            <a:pPr marL="0" indent="0">
              <a:buNone/>
            </a:pPr>
            <a:endParaRPr lang="hr-BA" dirty="0"/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5" y="1003159"/>
            <a:ext cx="6500046" cy="331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0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Nastavnik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/>
              <a:t>CROSBI URL se </a:t>
            </a:r>
            <a:r>
              <a:rPr lang="hr-BA" dirty="0" smtClean="0"/>
              <a:t>automatski generira </a:t>
            </a:r>
            <a:r>
              <a:rPr lang="hr-BA" dirty="0"/>
              <a:t>na temelju matičnog broja </a:t>
            </a:r>
            <a:r>
              <a:rPr lang="hr-BA" dirty="0" smtClean="0"/>
              <a:t>znanstvenika (</a:t>
            </a:r>
            <a:r>
              <a:rPr lang="hr-BA" dirty="0"/>
              <a:t>MBZ) ili se može ručno upisati (ako osoba nema MBZ</a:t>
            </a:r>
            <a:r>
              <a:rPr lang="hr-BA" dirty="0" smtClean="0"/>
              <a:t>)</a:t>
            </a:r>
          </a:p>
          <a:p>
            <a:r>
              <a:rPr lang="hr-BA" dirty="0" smtClean="0"/>
              <a:t>Format CROSBI URL-a može biti jedan od:</a:t>
            </a:r>
          </a:p>
          <a:p>
            <a:pPr lvl="1"/>
            <a:r>
              <a:rPr lang="hr-BA" dirty="0">
                <a:hlinkClick r:id="rId2"/>
              </a:rPr>
              <a:t>https://www.bib.irb.hr/pregled/znanstvenici/&lt;matični_broj</a:t>
            </a:r>
            <a:r>
              <a:rPr lang="hr-BA" dirty="0" smtClean="0"/>
              <a:t>&gt;</a:t>
            </a:r>
          </a:p>
          <a:p>
            <a:pPr lvl="1"/>
            <a:r>
              <a:rPr lang="hr-BA" dirty="0">
                <a:hlinkClick r:id="rId3"/>
              </a:rPr>
              <a:t>https://www.bib.irb.hr/pregled/profil/&lt;broj_profila</a:t>
            </a:r>
            <a:r>
              <a:rPr lang="hr-BA" dirty="0" smtClean="0"/>
              <a:t>&gt;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Aktualno zaposlenje se odnosi na zaposlenje osobe u akademskoj godini za koju se vrednuje ustanova (uvijek se evidentira samo jedan zapis)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Za ispravno evidentiranje zaposlenja osobe potrebno je popuniti aktualno zaposlenje i povijest radnih odnosa</a:t>
            </a:r>
          </a:p>
          <a:p>
            <a:pPr lvl="1"/>
            <a:r>
              <a:rPr lang="hr-BA" dirty="0" smtClean="0"/>
              <a:t>obavezan je period u kojem je osoba radila tokom akademske godine za koju se vrednuje ustanova</a:t>
            </a:r>
          </a:p>
          <a:p>
            <a:pPr marL="0" indent="0">
              <a:buNone/>
            </a:pPr>
            <a:endParaRPr lang="hr-BA" dirty="0"/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05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Aplikacija Mozvag 2 </a:t>
            </a:r>
            <a:r>
              <a:rPr lang="hr-HR" dirty="0"/>
              <a:t>Visoko učilište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/>
              <a:t>Kao i prethodnu verziju i ovu verziju Mozvag-a potrebno je instalirati na računala </a:t>
            </a:r>
            <a:r>
              <a:rPr lang="hr-BA" dirty="0" smtClean="0"/>
              <a:t>korisnika</a:t>
            </a:r>
          </a:p>
          <a:p>
            <a:endParaRPr lang="hr-BA" dirty="0"/>
          </a:p>
          <a:p>
            <a:r>
              <a:rPr lang="hr-BA" dirty="0"/>
              <a:t>Preduvjeti za instalaciju isti su kao i za prethodnu verziju i mogu se pronaći u on-line uputama na </a:t>
            </a:r>
            <a:r>
              <a:rPr lang="hr-BA" dirty="0">
                <a:hlinkClick r:id="rId2"/>
              </a:rPr>
              <a:t>https://wiki.srce.hr/x/2AA2</a:t>
            </a:r>
            <a:r>
              <a:rPr lang="hr-BA" dirty="0"/>
              <a:t> </a:t>
            </a:r>
            <a:endParaRPr lang="hr-BA" dirty="0" smtClean="0"/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Aplikacija </a:t>
            </a:r>
            <a:r>
              <a:rPr lang="hr-BA" dirty="0"/>
              <a:t>je </a:t>
            </a:r>
            <a:r>
              <a:rPr lang="hr-BA" dirty="0" smtClean="0"/>
              <a:t>dostupna na stranicama uputa: </a:t>
            </a:r>
            <a:r>
              <a:rPr lang="hr-BA" dirty="0">
                <a:hlinkClick r:id="rId3"/>
              </a:rPr>
              <a:t>https://</a:t>
            </a:r>
            <a:r>
              <a:rPr lang="hr-BA" dirty="0" smtClean="0">
                <a:hlinkClick r:id="rId3"/>
              </a:rPr>
              <a:t>wiki.srce.hr/x/sIWmAQ</a:t>
            </a:r>
            <a:endParaRPr lang="hr-BA" dirty="0" smtClean="0"/>
          </a:p>
          <a:p>
            <a:endParaRPr lang="hr-BA" dirty="0"/>
          </a:p>
          <a:p>
            <a:r>
              <a:rPr lang="hr-BA" dirty="0" err="1"/>
              <a:t>Autentikacija</a:t>
            </a:r>
            <a:r>
              <a:rPr lang="hr-BA" dirty="0"/>
              <a:t> se obavlja s </a:t>
            </a:r>
            <a:r>
              <a:rPr lang="hr-BA" dirty="0" err="1"/>
              <a:t>AAI@EduHr</a:t>
            </a:r>
            <a:r>
              <a:rPr lang="hr-BA" dirty="0"/>
              <a:t> korisničkim imenom i lozinkom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9080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Nenastavno osoblje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Izbornik Ustanova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3" y="1352744"/>
            <a:ext cx="5281126" cy="32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49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38808"/>
            <a:ext cx="5915025" cy="3593915"/>
          </a:xfrm>
        </p:spPr>
        <p:txBody>
          <a:bodyPr/>
          <a:lstStyle/>
          <a:p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038808"/>
            <a:ext cx="6149460" cy="36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38808"/>
            <a:ext cx="5915025" cy="3593915"/>
          </a:xfrm>
        </p:spPr>
        <p:txBody>
          <a:bodyPr/>
          <a:lstStyle/>
          <a:p>
            <a:r>
              <a:rPr lang="hr-BA" dirty="0" smtClean="0"/>
              <a:t>Nastavnici po vrstama nastave i ukupno opterećenje nastavnika na VU za predmet i vrstu</a:t>
            </a:r>
          </a:p>
          <a:p>
            <a:endParaRPr lang="hr-HR" dirty="0" smtClean="0"/>
          </a:p>
          <a:p>
            <a:r>
              <a:rPr lang="hr-HR" dirty="0" smtClean="0"/>
              <a:t>Ukupan broj grupa</a:t>
            </a:r>
          </a:p>
          <a:p>
            <a:pPr lvl="1"/>
            <a:r>
              <a:rPr lang="hr-HR" dirty="0" smtClean="0"/>
              <a:t>Jedna redovna grupa = 1</a:t>
            </a:r>
          </a:p>
          <a:p>
            <a:pPr lvl="1"/>
            <a:r>
              <a:rPr lang="hr-HR" dirty="0" smtClean="0"/>
              <a:t>Jedna izvanredna grupa = 0,5</a:t>
            </a:r>
          </a:p>
          <a:p>
            <a:pPr lvl="1"/>
            <a:r>
              <a:rPr lang="hr-HR" dirty="0"/>
              <a:t>Umjetničko područje: moguće korištenje broja grupa na dvije decimale</a:t>
            </a:r>
          </a:p>
          <a:p>
            <a:pPr lvl="1"/>
            <a:r>
              <a:rPr lang="hr-HR" dirty="0" smtClean="0"/>
              <a:t>Ako postoji kombinacija redovnih i izvanrednih grupa – suma prethodno navedenih vrijednosti</a:t>
            </a:r>
          </a:p>
          <a:p>
            <a:pPr lvl="1"/>
            <a:endParaRPr lang="hr-HR" dirty="0" smtClean="0"/>
          </a:p>
          <a:p>
            <a:pPr lvl="1"/>
            <a:endParaRPr lang="hr-HR" dirty="0"/>
          </a:p>
          <a:p>
            <a:r>
              <a:rPr lang="hr-HR" dirty="0" smtClean="0"/>
              <a:t>Nastavnik na predmetu prethodno mora imati evidentirano zaposlenje u prozoru Nastavnik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7982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Evidencija kataloga ishoda učenja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Nalazi se u Studijski program-&gt;Katalozi</a:t>
            </a:r>
          </a:p>
          <a:p>
            <a:r>
              <a:rPr lang="hr-BA" dirty="0" smtClean="0"/>
              <a:t>Katalog svih ishoda učenja. Povezuju se s:</a:t>
            </a:r>
          </a:p>
          <a:p>
            <a:pPr lvl="1"/>
            <a:r>
              <a:rPr lang="hr-BA" dirty="0" smtClean="0"/>
              <a:t>studijskim programima</a:t>
            </a:r>
          </a:p>
          <a:p>
            <a:pPr lvl="1"/>
            <a:r>
              <a:rPr lang="hr-BA" dirty="0" smtClean="0"/>
              <a:t>predmetima</a:t>
            </a:r>
          </a:p>
          <a:p>
            <a:r>
              <a:rPr lang="hr-BA" dirty="0" smtClean="0"/>
              <a:t>Upisuje se </a:t>
            </a:r>
            <a:r>
              <a:rPr lang="hr-BA" dirty="0" err="1" smtClean="0"/>
              <a:t>labela</a:t>
            </a:r>
            <a:r>
              <a:rPr lang="hr-BA" dirty="0" smtClean="0"/>
              <a:t> i naziv</a:t>
            </a:r>
          </a:p>
          <a:p>
            <a:r>
              <a:rPr lang="hr-BA" dirty="0" err="1" smtClean="0"/>
              <a:t>Labele</a:t>
            </a:r>
            <a:r>
              <a:rPr lang="hr-BA" dirty="0" smtClean="0"/>
              <a:t> se koriste u</a:t>
            </a:r>
            <a:br>
              <a:rPr lang="hr-BA" dirty="0" smtClean="0"/>
            </a:br>
            <a:r>
              <a:rPr lang="hr-BA" dirty="0" smtClean="0"/>
              <a:t>analitičkom prilogu</a:t>
            </a:r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87" y="1760013"/>
            <a:ext cx="4244019" cy="25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3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Ishodi učenj</a:t>
            </a:r>
            <a:r>
              <a:rPr lang="hr-BA" dirty="0"/>
              <a:t>a</a:t>
            </a:r>
            <a:endParaRPr lang="hr-BA" dirty="0" smtClean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53" y="1405868"/>
            <a:ext cx="5469294" cy="321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Predmeti i nastavnici na studijskom programu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45029"/>
            <a:ext cx="5915025" cy="3587694"/>
          </a:xfrm>
        </p:spPr>
        <p:txBody>
          <a:bodyPr/>
          <a:lstStyle/>
          <a:p>
            <a:r>
              <a:rPr lang="hr-BA" dirty="0" smtClean="0"/>
              <a:t>Broj grupa mora biti veći od 0</a:t>
            </a:r>
          </a:p>
          <a:p>
            <a:r>
              <a:rPr lang="hr-BA" dirty="0" smtClean="0"/>
              <a:t>Evidentiraju se sati nastave koju nastavnik izvodi za pojedinu vrstu nastave za studijski program</a:t>
            </a:r>
          </a:p>
          <a:p>
            <a:r>
              <a:rPr lang="hr-BA" dirty="0" smtClean="0"/>
              <a:t>Mora prethodno biti nastavnik na predmetu</a:t>
            </a:r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69" y="1984311"/>
            <a:ext cx="5343235" cy="275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7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Pregled podataka na studijskom programu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6" y="1076130"/>
            <a:ext cx="6510947" cy="3321698"/>
          </a:xfrm>
        </p:spPr>
      </p:pic>
    </p:spTree>
    <p:extLst>
      <p:ext uri="{BB962C8B-B14F-4D97-AF65-F5344CB8AC3E}">
        <p14:creationId xmlns:p14="http://schemas.microsoft.com/office/powerpoint/2010/main" val="39808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Upravljanje verzijama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22" y="1169437"/>
            <a:ext cx="6489556" cy="3135085"/>
          </a:xfrm>
        </p:spPr>
      </p:pic>
    </p:spTree>
    <p:extLst>
      <p:ext uri="{BB962C8B-B14F-4D97-AF65-F5344CB8AC3E}">
        <p14:creationId xmlns:p14="http://schemas.microsoft.com/office/powerpoint/2010/main" val="35261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Upravljanje verzijama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Kroz </a:t>
            </a:r>
            <a:r>
              <a:rPr lang="hr-BA" dirty="0"/>
              <a:t>prozor je moguće: </a:t>
            </a:r>
          </a:p>
          <a:p>
            <a:pPr lvl="1"/>
            <a:r>
              <a:rPr lang="hr-BA" dirty="0"/>
              <a:t>vidjeti razlike između pojedinih verzija </a:t>
            </a:r>
            <a:r>
              <a:rPr lang="hr-BA" dirty="0" err="1"/>
              <a:t>verzioniranih</a:t>
            </a:r>
            <a:r>
              <a:rPr lang="hr-BA" dirty="0"/>
              <a:t> podataka (nisu svi podaci </a:t>
            </a:r>
            <a:r>
              <a:rPr lang="hr-BA" dirty="0" err="1"/>
              <a:t>verzionirani</a:t>
            </a:r>
            <a:r>
              <a:rPr lang="hr-BA" dirty="0"/>
              <a:t>)</a:t>
            </a:r>
          </a:p>
          <a:p>
            <a:pPr lvl="1"/>
            <a:r>
              <a:rPr lang="hr-BA" dirty="0"/>
              <a:t>pokrenuti prebacivanje podatka iz prethodne verzija podataka u </a:t>
            </a:r>
            <a:r>
              <a:rPr lang="hr-BA" dirty="0" err="1" smtClean="0"/>
              <a:t>Mozvagu</a:t>
            </a:r>
            <a:endParaRPr lang="hr-BA" dirty="0" smtClean="0"/>
          </a:p>
          <a:p>
            <a:pPr lvl="1"/>
            <a:r>
              <a:rPr lang="hr-BA" dirty="0" smtClean="0"/>
              <a:t>obrisati </a:t>
            </a:r>
            <a:r>
              <a:rPr lang="hr-BA" dirty="0"/>
              <a:t>podatke (krenuti ispočetka</a:t>
            </a:r>
            <a:r>
              <a:rPr lang="hr-BA" dirty="0" smtClean="0"/>
              <a:t>) - brisanje je </a:t>
            </a:r>
            <a:r>
              <a:rPr lang="hr-BA" b="1" dirty="0" smtClean="0"/>
              <a:t>nepovratno</a:t>
            </a:r>
            <a:endParaRPr lang="hr-HR" b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926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/>
              <a:t>Tablice za </a:t>
            </a:r>
            <a:r>
              <a:rPr lang="hr-BA" dirty="0" smtClean="0"/>
              <a:t>analizu Teme 2,3,4 i 5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U izborniku Analitički prilog</a:t>
            </a:r>
          </a:p>
          <a:p>
            <a:r>
              <a:rPr lang="hr-BA" dirty="0" smtClean="0"/>
              <a:t>Slijedi obrazac</a:t>
            </a:r>
          </a:p>
          <a:p>
            <a:r>
              <a:rPr lang="hr-BA" dirty="0" smtClean="0"/>
              <a:t>Svaki prozor odgovara jednoj </a:t>
            </a:r>
            <a:br>
              <a:rPr lang="hr-BA" dirty="0" smtClean="0"/>
            </a:br>
            <a:r>
              <a:rPr lang="hr-BA" dirty="0" smtClean="0"/>
              <a:t>ili više tablica iz analitičkog priloga</a:t>
            </a:r>
          </a:p>
          <a:p>
            <a:r>
              <a:rPr lang="hr-BA" dirty="0" smtClean="0"/>
              <a:t>Većina prozora služi za unos</a:t>
            </a:r>
            <a:br>
              <a:rPr lang="hr-BA" dirty="0" smtClean="0"/>
            </a:br>
            <a:r>
              <a:rPr lang="hr-BA" dirty="0" smtClean="0"/>
              <a:t>podataka</a:t>
            </a:r>
          </a:p>
          <a:p>
            <a:r>
              <a:rPr lang="hr-BA" dirty="0" smtClean="0"/>
              <a:t>Prozori naziva „</a:t>
            </a:r>
            <a:r>
              <a:rPr lang="hr-BA" i="1" dirty="0" smtClean="0"/>
              <a:t>Pregled - …</a:t>
            </a:r>
            <a:r>
              <a:rPr lang="hr-BA" dirty="0" smtClean="0"/>
              <a:t>” služe</a:t>
            </a:r>
            <a:br>
              <a:rPr lang="hr-BA" dirty="0" smtClean="0"/>
            </a:br>
            <a:r>
              <a:rPr lang="hr-BA" dirty="0" smtClean="0"/>
              <a:t>isključivo za pregled evidentiranih</a:t>
            </a:r>
            <a:br>
              <a:rPr lang="hr-BA" dirty="0" smtClean="0"/>
            </a:br>
            <a:r>
              <a:rPr lang="hr-BA" dirty="0" smtClean="0"/>
              <a:t>podataka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11" y="1115696"/>
            <a:ext cx="3368090" cy="315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40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i statusi</a:t>
            </a:r>
            <a:endParaRPr lang="hr-H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52072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Katalozi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891" y="1104900"/>
            <a:ext cx="3652864" cy="3567667"/>
          </a:xfrm>
        </p:spPr>
      </p:pic>
    </p:spTree>
    <p:extLst>
      <p:ext uri="{BB962C8B-B14F-4D97-AF65-F5344CB8AC3E}">
        <p14:creationId xmlns:p14="http://schemas.microsoft.com/office/powerpoint/2010/main" val="257918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CROSBI/PDB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Koraci:</a:t>
            </a:r>
          </a:p>
          <a:p>
            <a:pPr marL="485768" lvl="1" indent="-228600">
              <a:buFont typeface="+mj-lt"/>
              <a:buAutoNum type="arabicPeriod"/>
            </a:pPr>
            <a:r>
              <a:rPr lang="hr-BA" dirty="0" smtClean="0"/>
              <a:t>u prozoru Ustanova popuniti </a:t>
            </a:r>
            <a:r>
              <a:rPr lang="hr-BA" dirty="0" err="1" smtClean="0"/>
              <a:t>Crosbi</a:t>
            </a:r>
            <a:r>
              <a:rPr lang="hr-BA" dirty="0" smtClean="0"/>
              <a:t>/PDB matični broj ustanove</a:t>
            </a:r>
          </a:p>
          <a:p>
            <a:pPr marL="485768" lvl="1" indent="-228600">
              <a:buFont typeface="+mj-lt"/>
              <a:buAutoNum type="arabicPeriod"/>
            </a:pPr>
            <a:r>
              <a:rPr lang="hr-BA" dirty="0" smtClean="0"/>
              <a:t>u prozoru Nastavnik popuniti matični broj znanstvenika (MBZ) ako će se tražiti projektna aktivnost nastavnika</a:t>
            </a:r>
          </a:p>
          <a:p>
            <a:pPr marL="485768" lvl="1" indent="-228600">
              <a:buFont typeface="+mj-lt"/>
              <a:buAutoNum type="arabicPeriod"/>
            </a:pPr>
            <a:r>
              <a:rPr lang="hr-BA" dirty="0"/>
              <a:t>z</a:t>
            </a:r>
            <a:r>
              <a:rPr lang="hr-BA" dirty="0" smtClean="0"/>
              <a:t>ahtjev za preuzimanje podataka poslati na </a:t>
            </a:r>
            <a:r>
              <a:rPr lang="hr-BA" dirty="0" smtClean="0">
                <a:hlinkClick r:id="rId2"/>
              </a:rPr>
              <a:t>mozvag@srce.hr</a:t>
            </a:r>
            <a:r>
              <a:rPr lang="hr-BA" dirty="0" smtClean="0"/>
              <a:t> (navesti kategoriju podataka koja se želi preuzeti)</a:t>
            </a:r>
          </a:p>
          <a:p>
            <a:pPr marL="0" indent="0">
              <a:buNone/>
            </a:pPr>
            <a:endParaRPr lang="hr-BA" dirty="0"/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Preuzimanje podataka je moguće za:</a:t>
            </a:r>
          </a:p>
          <a:p>
            <a:pPr lvl="1"/>
            <a:r>
              <a:rPr lang="hr-BA" dirty="0" smtClean="0"/>
              <a:t>Bibliografiju (tablica 5.1.) – iz sustava CROSBI</a:t>
            </a:r>
          </a:p>
          <a:p>
            <a:pPr lvl="1"/>
            <a:r>
              <a:rPr lang="hr-BA" dirty="0" smtClean="0"/>
              <a:t>Bibliografiju i projekte nastavnika (tablica 4.4.) – iz sustava CROSBI/PDB</a:t>
            </a:r>
          </a:p>
          <a:p>
            <a:pPr lvl="1"/>
            <a:r>
              <a:rPr lang="hr-BA" dirty="0" smtClean="0"/>
              <a:t>Projekte (tablica 5.3.) – iz sustava PDB</a:t>
            </a:r>
          </a:p>
          <a:p>
            <a:endParaRPr lang="hr-BA" dirty="0" smtClean="0"/>
          </a:p>
          <a:p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 smtClean="0"/>
          </a:p>
          <a:p>
            <a:pPr lvl="1"/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160060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438842"/>
          </a:xfrm>
        </p:spPr>
        <p:txBody>
          <a:bodyPr/>
          <a:lstStyle/>
          <a:p>
            <a:r>
              <a:rPr lang="hr-HR" dirty="0" smtClean="0"/>
              <a:t>Koraci</a:t>
            </a:r>
            <a:endParaRPr lang="hr-H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72381" y="930729"/>
            <a:ext cx="2901255" cy="468085"/>
          </a:xfrm>
        </p:spPr>
        <p:txBody>
          <a:bodyPr/>
          <a:lstStyle/>
          <a:p>
            <a:r>
              <a:rPr lang="hr-HR" dirty="0" smtClean="0"/>
              <a:t>Godišnje ažuriranje</a:t>
            </a:r>
            <a:endParaRPr lang="hr-HR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72381" y="1398815"/>
            <a:ext cx="2901255" cy="3155150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Vrednovanje ustanove - prebaciti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u status </a:t>
            </a:r>
            <a:br>
              <a:rPr lang="hr-H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hr-HR" sz="1200" b="1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„Ustanova započela ažuriranje podataka”</a:t>
            </a:r>
            <a:endParaRPr lang="hr-HR" sz="12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Odluka o izvoru podataka za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</a:t>
            </a:r>
            <a:endParaRPr lang="hr-HR" sz="12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schemeClr val="bg1">
                    <a:lumMod val="50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schemeClr val="bg1">
                    <a:lumMod val="50000"/>
                  </a:schemeClr>
                </a:solidFill>
              </a:rPr>
              <a:t>Podaci za Analitički prilog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prstClr val="black"/>
                </a:solidFill>
              </a:rPr>
              <a:t>Generiranje Analitičkog priloga i Analize uvjeta izvođenja kako bi se pregledali podaci</a:t>
            </a:r>
          </a:p>
          <a:p>
            <a:pPr marL="342900" lvl="0" indent="-342900">
              <a:buFont typeface="+mj-lt"/>
              <a:buAutoNum type="arabicPeriod"/>
            </a:pPr>
            <a:endParaRPr lang="hr-H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471865" y="930729"/>
            <a:ext cx="2915543" cy="468085"/>
          </a:xfrm>
        </p:spPr>
        <p:txBody>
          <a:bodyPr/>
          <a:lstStyle/>
          <a:p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3471865" y="1398815"/>
            <a:ext cx="2915543" cy="3155150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Vrednovanje ustanove - prebaciti vrednovanje u status </a:t>
            </a:r>
            <a:br>
              <a:rPr lang="hr-HR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b="1" i="1" dirty="0">
                <a:solidFill>
                  <a:schemeClr val="bg1">
                    <a:lumMod val="50000"/>
                  </a:schemeClr>
                </a:solidFill>
              </a:rPr>
              <a:t>4 – „Visoko učilište započelo s evidencijom podataka u </a:t>
            </a:r>
            <a:r>
              <a:rPr lang="hr-HR" b="1" i="1" dirty="0" smtClean="0">
                <a:solidFill>
                  <a:schemeClr val="bg1">
                    <a:lumMod val="50000"/>
                  </a:schemeClr>
                </a:solidFill>
              </a:rPr>
              <a:t>sustavu”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(dogovor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s AZVO administratorima oko akademske i kalendarske godine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vrednovanja)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Podaci za Analitički prilog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Generiranje Analitičkog priloga i Analize uvjeta izvođenja kako bi se pregledali podaci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035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Izrada dokumenata vrednovanja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9" y="1192705"/>
            <a:ext cx="6321961" cy="3192683"/>
          </a:xfrm>
        </p:spPr>
      </p:pic>
    </p:spTree>
    <p:extLst>
      <p:ext uri="{BB962C8B-B14F-4D97-AF65-F5344CB8AC3E}">
        <p14:creationId xmlns:p14="http://schemas.microsoft.com/office/powerpoint/2010/main" val="14196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Analiza uvjeta izvođenja</a:t>
            </a:r>
            <a:endParaRPr lang="hr-H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614" y="1003159"/>
            <a:ext cx="2558771" cy="3624927"/>
          </a:xfrm>
        </p:spPr>
      </p:pic>
    </p:spTree>
    <p:extLst>
      <p:ext uri="{BB962C8B-B14F-4D97-AF65-F5344CB8AC3E}">
        <p14:creationId xmlns:p14="http://schemas.microsoft.com/office/powerpoint/2010/main" val="34029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Analiza uvjeta izvođenja</a:t>
            </a:r>
            <a:endParaRPr lang="hr-HR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549456"/>
            <a:ext cx="5915025" cy="2373201"/>
          </a:xfrm>
        </p:spPr>
      </p:pic>
    </p:spTree>
    <p:extLst>
      <p:ext uri="{BB962C8B-B14F-4D97-AF65-F5344CB8AC3E}">
        <p14:creationId xmlns:p14="http://schemas.microsoft.com/office/powerpoint/2010/main" val="172367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Analitički prilog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857" y="1003159"/>
            <a:ext cx="3752285" cy="3624499"/>
          </a:xfrm>
        </p:spPr>
      </p:pic>
    </p:spTree>
    <p:extLst>
      <p:ext uri="{BB962C8B-B14F-4D97-AF65-F5344CB8AC3E}">
        <p14:creationId xmlns:p14="http://schemas.microsoft.com/office/powerpoint/2010/main" val="23642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Prilog za ishode učenja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26" y="1104900"/>
            <a:ext cx="4998948" cy="3262313"/>
          </a:xfrm>
        </p:spPr>
      </p:pic>
    </p:spTree>
    <p:extLst>
      <p:ext uri="{BB962C8B-B14F-4D97-AF65-F5344CB8AC3E}">
        <p14:creationId xmlns:p14="http://schemas.microsoft.com/office/powerpoint/2010/main" val="14446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438842"/>
          </a:xfrm>
        </p:spPr>
        <p:txBody>
          <a:bodyPr/>
          <a:lstStyle/>
          <a:p>
            <a:r>
              <a:rPr lang="hr-HR" dirty="0" smtClean="0"/>
              <a:t>Koraci</a:t>
            </a:r>
            <a:endParaRPr lang="hr-HR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72381" y="930729"/>
            <a:ext cx="2901255" cy="468085"/>
          </a:xfrm>
        </p:spPr>
        <p:txBody>
          <a:bodyPr/>
          <a:lstStyle/>
          <a:p>
            <a:r>
              <a:rPr lang="hr-HR" dirty="0" smtClean="0"/>
              <a:t>Godišnje ažuriranje</a:t>
            </a:r>
            <a:endParaRPr lang="hr-HR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72381" y="1398815"/>
            <a:ext cx="2901255" cy="3155150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Vrednovanje ustanove - prebaciti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u status </a:t>
            </a:r>
            <a:br>
              <a:rPr lang="hr-H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2 </a:t>
            </a:r>
            <a:r>
              <a:rPr lang="hr-HR" sz="1200" b="1" i="1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hr-HR" sz="1200" b="1" i="1" dirty="0" smtClean="0">
                <a:solidFill>
                  <a:schemeClr val="bg1">
                    <a:lumMod val="50000"/>
                  </a:schemeClr>
                </a:solidFill>
              </a:rPr>
              <a:t>„Ustanova započela ažuriranje podataka”</a:t>
            </a:r>
            <a:endParaRPr lang="hr-HR" sz="12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Odluka o izvoru podataka za </a:t>
            </a:r>
            <a:r>
              <a:rPr lang="hr-HR" sz="1200" dirty="0" smtClean="0">
                <a:solidFill>
                  <a:schemeClr val="bg1">
                    <a:lumMod val="50000"/>
                  </a:schemeClr>
                </a:solidFill>
              </a:rPr>
              <a:t>postupak</a:t>
            </a:r>
            <a:endParaRPr lang="hr-HR" sz="12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schemeClr val="bg1">
                    <a:lumMod val="50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sz="1000" dirty="0">
                <a:solidFill>
                  <a:schemeClr val="bg1">
                    <a:lumMod val="50000"/>
                  </a:schemeClr>
                </a:solidFill>
              </a:rPr>
              <a:t>Podaci za Analitički prilog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Generiranje </a:t>
            </a:r>
            <a:r>
              <a:rPr lang="hr-HR" sz="1200" i="1" dirty="0">
                <a:solidFill>
                  <a:schemeClr val="bg1">
                    <a:lumMod val="50000"/>
                  </a:schemeClr>
                </a:solidFill>
              </a:rPr>
              <a:t>Analitičkog priloga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i </a:t>
            </a:r>
            <a:r>
              <a:rPr lang="hr-HR" sz="1200" i="1" dirty="0">
                <a:solidFill>
                  <a:schemeClr val="bg1">
                    <a:lumMod val="50000"/>
                  </a:schemeClr>
                </a:solidFill>
              </a:rPr>
              <a:t>Analize uvjeta izvođenja 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</a:rPr>
              <a:t>kako bi se pregledali podaci</a:t>
            </a:r>
          </a:p>
          <a:p>
            <a:pPr marL="342900" lvl="0" indent="-342900">
              <a:buFont typeface="+mj-lt"/>
              <a:buAutoNum type="arabicPeriod"/>
            </a:pPr>
            <a:r>
              <a:rPr lang="hr-HR" sz="1200" dirty="0" smtClean="0">
                <a:solidFill>
                  <a:prstClr val="black"/>
                </a:solidFill>
              </a:rPr>
              <a:t>Prebacivanje postupak u status </a:t>
            </a:r>
            <a:r>
              <a:rPr lang="hr-HR" sz="1200" b="1" i="1" dirty="0" smtClean="0">
                <a:solidFill>
                  <a:prstClr val="black"/>
                </a:solidFill>
              </a:rPr>
              <a:t>3 – „Ustanova završila s godišnjim ažuriranjem”</a:t>
            </a:r>
            <a:endParaRPr lang="hr-HR" sz="1200" b="1" i="1" dirty="0">
              <a:solidFill>
                <a:prstClr val="black"/>
              </a:solidFill>
            </a:endParaRPr>
          </a:p>
          <a:p>
            <a:endParaRPr lang="hr-H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3471865" y="930729"/>
            <a:ext cx="2915543" cy="468085"/>
          </a:xfrm>
        </p:spPr>
        <p:txBody>
          <a:bodyPr/>
          <a:lstStyle/>
          <a:p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>
          <a:xfrm>
            <a:off x="3471865" y="1398815"/>
            <a:ext cx="2915543" cy="315515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Vrednovanje ustanove - prebaciti vrednovanje u status </a:t>
            </a:r>
            <a:br>
              <a:rPr lang="hr-HR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hr-HR" b="1" i="1" dirty="0">
                <a:solidFill>
                  <a:schemeClr val="bg1">
                    <a:lumMod val="50000"/>
                  </a:schemeClr>
                </a:solidFill>
              </a:rPr>
              <a:t>4 – „Visoko učilište započelo s evidencijom podataka u </a:t>
            </a:r>
            <a:r>
              <a:rPr lang="hr-HR" b="1" i="1" dirty="0" smtClean="0">
                <a:solidFill>
                  <a:schemeClr val="bg1">
                    <a:lumMod val="50000"/>
                  </a:schemeClr>
                </a:solidFill>
              </a:rPr>
              <a:t>sustavu”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(dogovor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s AZVO administratorima oko akademske i kalendarske godine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vrednovanja)</a:t>
            </a:r>
            <a:endParaRPr lang="hr-HR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Podaci za Analitički prilog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Generiranje </a:t>
            </a:r>
            <a:r>
              <a:rPr lang="hr-HR" i="1" dirty="0">
                <a:solidFill>
                  <a:schemeClr val="bg1">
                    <a:lumMod val="50000"/>
                  </a:schemeClr>
                </a:solidFill>
              </a:rPr>
              <a:t>Analitičkog priloga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i </a:t>
            </a:r>
            <a:r>
              <a:rPr lang="hr-HR" i="1" dirty="0">
                <a:solidFill>
                  <a:schemeClr val="bg1">
                    <a:lumMod val="50000"/>
                  </a:schemeClr>
                </a:solidFill>
              </a:rPr>
              <a:t>Analize uvjeta izvođenja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kako bi se pregledali podaci</a:t>
            </a:r>
          </a:p>
          <a:p>
            <a:pPr marL="342900" indent="-342900">
              <a:buFont typeface="+mj-lt"/>
              <a:buAutoNum type="arabicPeriod"/>
            </a:pPr>
            <a:r>
              <a:rPr lang="hr-HR" dirty="0"/>
              <a:t>Potvrda prijedloga </a:t>
            </a:r>
            <a:r>
              <a:rPr lang="hr-HR" dirty="0" err="1"/>
              <a:t>samoanalize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1468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Učitavanje dokumenata (</a:t>
            </a:r>
            <a:r>
              <a:rPr lang="hr-BA" dirty="0" err="1" smtClean="0"/>
              <a:t>reakreditacija</a:t>
            </a:r>
            <a:r>
              <a:rPr lang="hr-BA" dirty="0" smtClean="0"/>
              <a:t> visokog učilišta)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U</a:t>
            </a:r>
            <a:r>
              <a:rPr lang="hr-HR" dirty="0" smtClean="0"/>
              <a:t>čitavanje analize i analitičkog priloga radi AZVO kroz prozor Vrednovanje ustanove</a:t>
            </a:r>
          </a:p>
          <a:p>
            <a:endParaRPr lang="hr-HR" dirty="0" smtClean="0"/>
          </a:p>
          <a:p>
            <a:r>
              <a:rPr lang="hr-HR" dirty="0" smtClean="0"/>
              <a:t>Visoko učilište može pregledati učitane dokumente</a:t>
            </a:r>
          </a:p>
          <a:p>
            <a:endParaRPr lang="hr-HR" dirty="0" smtClean="0"/>
          </a:p>
          <a:p>
            <a:r>
              <a:rPr lang="hr-HR" dirty="0" smtClean="0"/>
              <a:t>Visoko </a:t>
            </a:r>
            <a:r>
              <a:rPr lang="hr-HR" dirty="0"/>
              <a:t>učilište potvrđuje prijedlog </a:t>
            </a:r>
            <a:r>
              <a:rPr lang="hr-HR" dirty="0" err="1"/>
              <a:t>samoanalize</a:t>
            </a:r>
            <a:r>
              <a:rPr lang="hr-HR" dirty="0"/>
              <a:t> - prebacivanje u status 5</a:t>
            </a:r>
          </a:p>
          <a:p>
            <a:endParaRPr lang="hr-HR" dirty="0" smtClean="0"/>
          </a:p>
          <a:p>
            <a:r>
              <a:rPr lang="hr-HR" dirty="0" smtClean="0"/>
              <a:t>Nakon potvrde podatke za analizu više nije moguće mijenjati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753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i statusi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8"/>
            <a:ext cx="5915025" cy="3609155"/>
          </a:xfrm>
        </p:spPr>
        <p:txBody>
          <a:bodyPr/>
          <a:lstStyle/>
          <a:p>
            <a:r>
              <a:rPr lang="hr-HR" dirty="0" smtClean="0"/>
              <a:t>Podaci za analizu uvjeta izvođenja se evidentiraju u sklopu nekog postupka</a:t>
            </a:r>
          </a:p>
          <a:p>
            <a:endParaRPr lang="hr-HR" dirty="0"/>
          </a:p>
          <a:p>
            <a:r>
              <a:rPr lang="hr-HR" dirty="0" smtClean="0"/>
              <a:t>Vrste postupaka:</a:t>
            </a:r>
          </a:p>
          <a:p>
            <a:pPr lvl="1"/>
            <a:r>
              <a:rPr lang="hr-HR" b="1" dirty="0" err="1"/>
              <a:t>Reakreditacija</a:t>
            </a:r>
            <a:r>
              <a:rPr lang="hr-HR" b="1" dirty="0"/>
              <a:t> visokog </a:t>
            </a:r>
            <a:r>
              <a:rPr lang="hr-HR" b="1" dirty="0" smtClean="0"/>
              <a:t>učilišta</a:t>
            </a:r>
          </a:p>
          <a:p>
            <a:pPr lvl="1"/>
            <a:r>
              <a:rPr lang="hr-HR" b="1" dirty="0"/>
              <a:t>Godišnje ažuriranje </a:t>
            </a:r>
            <a:r>
              <a:rPr lang="hr-HR" b="1" dirty="0" smtClean="0"/>
              <a:t>podataka</a:t>
            </a:r>
          </a:p>
          <a:p>
            <a:pPr lvl="1"/>
            <a:endParaRPr lang="hr-HR" dirty="0"/>
          </a:p>
          <a:p>
            <a:pPr lvl="0"/>
            <a:r>
              <a:rPr lang="hr-BA" dirty="0" smtClean="0">
                <a:solidFill>
                  <a:prstClr val="black"/>
                </a:solidFill>
              </a:rPr>
              <a:t>Postupci prolaze </a:t>
            </a:r>
            <a:r>
              <a:rPr lang="hr-BA" dirty="0">
                <a:solidFill>
                  <a:prstClr val="black"/>
                </a:solidFill>
              </a:rPr>
              <a:t>kroz </a:t>
            </a:r>
            <a:r>
              <a:rPr lang="hr-BA" b="1" dirty="0" smtClean="0">
                <a:solidFill>
                  <a:prstClr val="black"/>
                </a:solidFill>
              </a:rPr>
              <a:t>statuse</a:t>
            </a:r>
            <a:r>
              <a:rPr lang="hr-BA" dirty="0" smtClean="0">
                <a:solidFill>
                  <a:prstClr val="black"/>
                </a:solidFill>
              </a:rPr>
              <a:t>. Statusi određuju mogu li se podaci evidentirati ili samo pregledavati.</a:t>
            </a:r>
            <a:endParaRPr lang="hr-BA" b="1" dirty="0">
              <a:solidFill>
                <a:prstClr val="black"/>
              </a:solidFill>
            </a:endParaRPr>
          </a:p>
          <a:p>
            <a:pPr lvl="0"/>
            <a:endParaRPr lang="hr-HR" dirty="0">
              <a:solidFill>
                <a:prstClr val="black"/>
              </a:solidFill>
            </a:endParaRPr>
          </a:p>
          <a:p>
            <a:pPr lvl="0"/>
            <a:r>
              <a:rPr lang="hr-BA" dirty="0" smtClean="0">
                <a:solidFill>
                  <a:prstClr val="black"/>
                </a:solidFill>
              </a:rPr>
              <a:t>Promjena </a:t>
            </a:r>
            <a:r>
              <a:rPr lang="hr-BA" dirty="0">
                <a:solidFill>
                  <a:prstClr val="black"/>
                </a:solidFill>
              </a:rPr>
              <a:t>statusa vrednovanja moguća je kada su ispunjeni preduvjeti, a može ju obaviti:</a:t>
            </a:r>
          </a:p>
          <a:p>
            <a:pPr lvl="1"/>
            <a:r>
              <a:rPr lang="hr-HR" dirty="0">
                <a:solidFill>
                  <a:prstClr val="black"/>
                </a:solidFill>
              </a:rPr>
              <a:t>AZVO</a:t>
            </a:r>
          </a:p>
          <a:p>
            <a:pPr lvl="1"/>
            <a:r>
              <a:rPr lang="hr-HR" dirty="0">
                <a:solidFill>
                  <a:prstClr val="black"/>
                </a:solidFill>
              </a:rPr>
              <a:t>Visoko učilište</a:t>
            </a:r>
          </a:p>
          <a:p>
            <a:pPr lvl="1"/>
            <a:r>
              <a:rPr lang="hr-HR" dirty="0">
                <a:solidFill>
                  <a:prstClr val="black"/>
                </a:solidFill>
              </a:rPr>
              <a:t>Sustav </a:t>
            </a:r>
            <a:r>
              <a:rPr lang="hr-HR" dirty="0" smtClean="0">
                <a:solidFill>
                  <a:prstClr val="black"/>
                </a:solidFill>
              </a:rPr>
              <a:t>automatski</a:t>
            </a:r>
          </a:p>
          <a:p>
            <a:endParaRPr lang="hr-HR" dirty="0">
              <a:solidFill>
                <a:prstClr val="black"/>
              </a:solidFill>
            </a:endParaRPr>
          </a:p>
          <a:p>
            <a:endParaRPr lang="hr-HR" dirty="0" smtClean="0"/>
          </a:p>
        </p:txBody>
      </p:sp>
    </p:spTree>
    <p:extLst>
      <p:ext uri="{BB962C8B-B14F-4D97-AF65-F5344CB8AC3E}">
        <p14:creationId xmlns:p14="http://schemas.microsoft.com/office/powerpoint/2010/main" val="35787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Promjena statusa vrednovanja – potvrda učitanih </a:t>
            </a:r>
            <a:r>
              <a:rPr lang="hr-BA" dirty="0" smtClean="0"/>
              <a:t>dokumenata (</a:t>
            </a:r>
            <a:r>
              <a:rPr lang="hr-BA" dirty="0" err="1" smtClean="0"/>
              <a:t>reakreditacija</a:t>
            </a:r>
            <a:r>
              <a:rPr lang="hr-BA" dirty="0" smtClean="0"/>
              <a:t> visokog učilišta)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6" y="1170576"/>
            <a:ext cx="6265008" cy="3171268"/>
          </a:xfrm>
        </p:spPr>
      </p:pic>
    </p:spTree>
    <p:extLst>
      <p:ext uri="{BB962C8B-B14F-4D97-AF65-F5344CB8AC3E}">
        <p14:creationId xmlns:p14="http://schemas.microsoft.com/office/powerpoint/2010/main" val="28604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Korisni linkovi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Mozvag2 </a:t>
            </a:r>
            <a:r>
              <a:rPr lang="hr-HR" dirty="0"/>
              <a:t>upute: </a:t>
            </a:r>
            <a:r>
              <a:rPr lang="hr-HR" dirty="0">
                <a:hlinkClick r:id="rId2"/>
              </a:rPr>
              <a:t>https://</a:t>
            </a:r>
            <a:r>
              <a:rPr lang="hr-HR" dirty="0" smtClean="0">
                <a:hlinkClick r:id="rId2"/>
              </a:rPr>
              <a:t>wiki.srce.hr/x/ngRo</a:t>
            </a:r>
            <a:endParaRPr lang="hr-HR" dirty="0" smtClean="0"/>
          </a:p>
          <a:p>
            <a:endParaRPr lang="hr-HR" dirty="0"/>
          </a:p>
          <a:p>
            <a:r>
              <a:rPr lang="hr-HR" dirty="0" smtClean="0"/>
              <a:t>Hodogram za početak rada u novoj verziji </a:t>
            </a:r>
            <a:r>
              <a:rPr lang="hr-HR" dirty="0" err="1" smtClean="0"/>
              <a:t>Mozvaga</a:t>
            </a:r>
            <a:r>
              <a:rPr lang="hr-HR" dirty="0" smtClean="0"/>
              <a:t> za potrebe </a:t>
            </a:r>
            <a:r>
              <a:rPr lang="hr-HR" dirty="0" err="1" smtClean="0"/>
              <a:t>reakreditacije</a:t>
            </a:r>
            <a:r>
              <a:rPr lang="hr-HR" dirty="0"/>
              <a:t>: </a:t>
            </a:r>
            <a:r>
              <a:rPr lang="hr-HR" dirty="0">
                <a:hlinkClick r:id="rId3"/>
              </a:rPr>
              <a:t>https://</a:t>
            </a:r>
            <a:r>
              <a:rPr lang="hr-HR" dirty="0" smtClean="0">
                <a:hlinkClick r:id="rId3"/>
              </a:rPr>
              <a:t>wiki.srce.hr/x/A4WmAQ</a:t>
            </a:r>
            <a:endParaRPr lang="hr-HR" dirty="0" smtClean="0"/>
          </a:p>
          <a:p>
            <a:endParaRPr lang="hr-HR" dirty="0"/>
          </a:p>
          <a:p>
            <a:r>
              <a:rPr lang="hr-HR" dirty="0" smtClean="0"/>
              <a:t>Prebacivanje podataka iz </a:t>
            </a:r>
            <a:r>
              <a:rPr lang="hr-HR" dirty="0"/>
              <a:t>drugih sustava: </a:t>
            </a:r>
            <a:r>
              <a:rPr lang="hr-HR" dirty="0">
                <a:hlinkClick r:id="rId4"/>
              </a:rPr>
              <a:t>https://</a:t>
            </a:r>
            <a:r>
              <a:rPr lang="hr-HR" dirty="0" smtClean="0">
                <a:hlinkClick r:id="rId4"/>
              </a:rPr>
              <a:t>wiki.srce.hr/x/dYC9Ag</a:t>
            </a:r>
            <a:endParaRPr lang="hr-HR" dirty="0" smtClean="0"/>
          </a:p>
          <a:p>
            <a:endParaRPr lang="hr-HR" dirty="0"/>
          </a:p>
          <a:p>
            <a:r>
              <a:rPr lang="hr-HR" dirty="0" smtClean="0"/>
              <a:t>AZVO stranice </a:t>
            </a:r>
            <a:r>
              <a:rPr lang="hr-HR" dirty="0"/>
              <a:t>sustava Mozvag: </a:t>
            </a:r>
            <a:r>
              <a:rPr lang="hr-HR" dirty="0">
                <a:hlinkClick r:id="rId5"/>
              </a:rPr>
              <a:t>https://</a:t>
            </a:r>
            <a:r>
              <a:rPr lang="hr-HR" dirty="0" smtClean="0">
                <a:hlinkClick r:id="rId5"/>
              </a:rPr>
              <a:t>www.azvo.hr/hr/vrednovanja/postupci-vrednovanja-u-visokom-obrazovanju/informacijski-sustav-mozvag</a:t>
            </a:r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445360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Mozvag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750"/>
              </a:spcBef>
            </a:pPr>
            <a:r>
              <a:rPr lang="hr-BA" dirty="0"/>
              <a:t>Radionica za koordinatore visokih učilišta</a:t>
            </a:r>
            <a:endParaRPr lang="hr-HR" dirty="0"/>
          </a:p>
          <a:p>
            <a:pPr>
              <a:spcBef>
                <a:spcPts val="750"/>
              </a:spcBef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387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Primjer postupka - godišnje ažuriranje podataka</a:t>
            </a:r>
            <a:endParaRPr lang="hr-H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47" y="1104900"/>
            <a:ext cx="3449907" cy="3262313"/>
          </a:xfrm>
        </p:spPr>
      </p:pic>
    </p:spTree>
    <p:extLst>
      <p:ext uri="{BB962C8B-B14F-4D97-AF65-F5344CB8AC3E}">
        <p14:creationId xmlns:p14="http://schemas.microsoft.com/office/powerpoint/2010/main" val="20660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Primjer postupka </a:t>
            </a:r>
            <a:r>
              <a:rPr lang="hr-HR" dirty="0" smtClean="0"/>
              <a:t>– </a:t>
            </a:r>
            <a:r>
              <a:rPr lang="hr-HR" dirty="0" err="1" smtClean="0"/>
              <a:t>reakreditacija</a:t>
            </a:r>
            <a:r>
              <a:rPr lang="hr-HR" dirty="0" smtClean="0"/>
              <a:t> visokog učilišta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43" y="1104900"/>
            <a:ext cx="5766715" cy="3262313"/>
          </a:xfrm>
        </p:spPr>
      </p:pic>
    </p:spTree>
    <p:extLst>
      <p:ext uri="{BB962C8B-B14F-4D97-AF65-F5344CB8AC3E}">
        <p14:creationId xmlns:p14="http://schemas.microsoft.com/office/powerpoint/2010/main" val="1254311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Verzija podataka</a:t>
            </a:r>
            <a:endParaRPr lang="hr-H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5100591"/>
      </p:ext>
    </p:extLst>
  </p:cSld>
  <p:clrMapOvr>
    <a:masterClrMapping/>
  </p:clrMapOvr>
</p:sld>
</file>

<file path=ppt/theme/theme1.xml><?xml version="1.0" encoding="utf-8"?>
<a:theme xmlns:a="http://schemas.openxmlformats.org/drawingml/2006/main" name="Srce - 4x3">
  <a:themeElements>
    <a:clrScheme name="Src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2017 - Srce - PowerPoint 03</Template>
  <TotalTime>22694</TotalTime>
  <Words>1441</Words>
  <Application>Microsoft Office PowerPoint</Application>
  <PresentationFormat>Custom</PresentationFormat>
  <Paragraphs>330</Paragraphs>
  <Slides>62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Srce - 4x3</vt:lpstr>
      <vt:lpstr>Mozvag</vt:lpstr>
      <vt:lpstr>Teme</vt:lpstr>
      <vt:lpstr>Osnovne informacije</vt:lpstr>
      <vt:lpstr>Aplikacija Mozvag 2 Visoko učilište </vt:lpstr>
      <vt:lpstr>Postupak i statusi</vt:lpstr>
      <vt:lpstr>Postupak i statusi</vt:lpstr>
      <vt:lpstr>Primjer postupka - godišnje ažuriranje podataka</vt:lpstr>
      <vt:lpstr>Primjer postupka – reakreditacija visokog učilišta</vt:lpstr>
      <vt:lpstr>Verzija podataka</vt:lpstr>
      <vt:lpstr>Stari Mozvag – evidencija podataka</vt:lpstr>
      <vt:lpstr>Stari Mozvag – evidencija podataka</vt:lpstr>
      <vt:lpstr>Stari Mozvag – evidencija podataka</vt:lpstr>
      <vt:lpstr>Novi Mozvag – evidencija podataka</vt:lpstr>
      <vt:lpstr>Novi Mozvag – evidencija podataka</vt:lpstr>
      <vt:lpstr>Novi Mozvag – evidencija podataka</vt:lpstr>
      <vt:lpstr>Novi Mozvag – evidencija podataka</vt:lpstr>
      <vt:lpstr>Verzija podataka</vt:lpstr>
      <vt:lpstr>Postupak i verzija podataka</vt:lpstr>
      <vt:lpstr>Koraci pri popunjavanju podataka</vt:lpstr>
      <vt:lpstr>Koraci</vt:lpstr>
      <vt:lpstr>Mozvag2 Visoko učilište - struktura izbornika</vt:lpstr>
      <vt:lpstr>Vrednovanje ustanove</vt:lpstr>
      <vt:lpstr>Vrednovanje ustanove</vt:lpstr>
      <vt:lpstr>Vrednovanje ustanove</vt:lpstr>
      <vt:lpstr>Vrednovanje ustanove</vt:lpstr>
      <vt:lpstr>Vrednovanje ustanove</vt:lpstr>
      <vt:lpstr>Vrednovanje ustanove</vt:lpstr>
      <vt:lpstr>Vrednovanje ustanove</vt:lpstr>
      <vt:lpstr>Koraci</vt:lpstr>
      <vt:lpstr>Izvor podataka za verziju podataka</vt:lpstr>
      <vt:lpstr>Podaci iz ISVU</vt:lpstr>
      <vt:lpstr>Podaci iz ISVU</vt:lpstr>
      <vt:lpstr>Podaci iz ISVU - napomene</vt:lpstr>
      <vt:lpstr>Koraci</vt:lpstr>
      <vt:lpstr>Mozvag2 Visoko učilište - struktura izbornika</vt:lpstr>
      <vt:lpstr>Studijski program</vt:lpstr>
      <vt:lpstr>Studijski program</vt:lpstr>
      <vt:lpstr>Nastavnik</vt:lpstr>
      <vt:lpstr>Nastavnik</vt:lpstr>
      <vt:lpstr>Nenastavno osoblje</vt:lpstr>
      <vt:lpstr>Predmet</vt:lpstr>
      <vt:lpstr>Predmet</vt:lpstr>
      <vt:lpstr>Evidencija kataloga ishoda učenja</vt:lpstr>
      <vt:lpstr>Predmet</vt:lpstr>
      <vt:lpstr>Predmeti i nastavnici na studijskom programu</vt:lpstr>
      <vt:lpstr>Pregled podataka na studijskom programu</vt:lpstr>
      <vt:lpstr>Upravljanje verzijama podataka</vt:lpstr>
      <vt:lpstr>Upravljanje verzijama podataka</vt:lpstr>
      <vt:lpstr>Tablice za analizu Teme 2,3,4 i 5</vt:lpstr>
      <vt:lpstr>Katalozi</vt:lpstr>
      <vt:lpstr>Podaci iz CROSBI/PDB</vt:lpstr>
      <vt:lpstr>Koraci</vt:lpstr>
      <vt:lpstr>Izrada dokumenata vrednovanja</vt:lpstr>
      <vt:lpstr>Analiza uvjeta izvođenja</vt:lpstr>
      <vt:lpstr>Analiza uvjeta izvođenja</vt:lpstr>
      <vt:lpstr>Analitički prilog</vt:lpstr>
      <vt:lpstr>Prilog za ishode učenja</vt:lpstr>
      <vt:lpstr>Koraci</vt:lpstr>
      <vt:lpstr>Učitavanje dokumenata (reakreditacija visokog učilišta)</vt:lpstr>
      <vt:lpstr>Promjena statusa vrednovanja – potvrda učitanih dokumenata (reakreditacija visokog učilišta)</vt:lpstr>
      <vt:lpstr>Korisni linkovi</vt:lpstr>
      <vt:lpstr>Mozvag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 Marija Gebauer</dc:creator>
  <cp:lastModifiedBy>Matija</cp:lastModifiedBy>
  <cp:revision>146</cp:revision>
  <cp:lastPrinted>2017-10-16T14:59:37Z</cp:lastPrinted>
  <dcterms:created xsi:type="dcterms:W3CDTF">2017-09-05T12:25:27Z</dcterms:created>
  <dcterms:modified xsi:type="dcterms:W3CDTF">2020-12-07T19:45:06Z</dcterms:modified>
</cp:coreProperties>
</file>