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6"/>
  </p:notesMasterIdLst>
  <p:sldIdLst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51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6084DE-A6D5-496B-B3B7-6A3FF8E8A60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C49EE9B-B4F2-4810-8108-79A06D558D0E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hr-HR" dirty="0" smtClean="0">
              <a:solidFill>
                <a:srgbClr val="000000"/>
              </a:solidFill>
            </a:rPr>
            <a:t>Samo-</a:t>
          </a:r>
        </a:p>
        <a:p>
          <a:r>
            <a:rPr lang="hr-HR" dirty="0" smtClean="0">
              <a:solidFill>
                <a:srgbClr val="000000"/>
              </a:solidFill>
            </a:rPr>
            <a:t>vrednovanje</a:t>
          </a:r>
          <a:endParaRPr lang="hr-HR" dirty="0">
            <a:solidFill>
              <a:srgbClr val="000000"/>
            </a:solidFill>
          </a:endParaRPr>
        </a:p>
      </dgm:t>
    </dgm:pt>
    <dgm:pt modelId="{84AEBE0A-69DD-4605-ABB3-A13254AF6A3B}" type="parTrans" cxnId="{6D3D7E0F-A542-4E06-AC84-CFA53A1200B0}">
      <dgm:prSet/>
      <dgm:spPr/>
      <dgm:t>
        <a:bodyPr/>
        <a:lstStyle/>
        <a:p>
          <a:endParaRPr lang="hr-HR"/>
        </a:p>
      </dgm:t>
    </dgm:pt>
    <dgm:pt modelId="{F141201E-FA20-48E9-A52D-AF6D7BFEE582}" type="sibTrans" cxnId="{6D3D7E0F-A542-4E06-AC84-CFA53A1200B0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hr-HR"/>
        </a:p>
      </dgm:t>
    </dgm:pt>
    <dgm:pt modelId="{75436906-0EFB-4C65-8E3C-557F80392C23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hr-HR" dirty="0" smtClean="0">
              <a:solidFill>
                <a:srgbClr val="000000"/>
              </a:solidFill>
            </a:rPr>
            <a:t>Posjet VU</a:t>
          </a:r>
          <a:endParaRPr lang="hr-HR" dirty="0">
            <a:solidFill>
              <a:srgbClr val="000000"/>
            </a:solidFill>
          </a:endParaRPr>
        </a:p>
      </dgm:t>
    </dgm:pt>
    <dgm:pt modelId="{1FCF4398-F519-47CA-AFF3-5B32D086844C}" type="parTrans" cxnId="{DC96B6D9-5029-4660-9248-E6100E10947D}">
      <dgm:prSet/>
      <dgm:spPr/>
      <dgm:t>
        <a:bodyPr/>
        <a:lstStyle/>
        <a:p>
          <a:endParaRPr lang="hr-HR"/>
        </a:p>
      </dgm:t>
    </dgm:pt>
    <dgm:pt modelId="{5FAABB77-3F3B-4153-A0AF-744BC93898E5}" type="sibTrans" cxnId="{DC96B6D9-5029-4660-9248-E6100E10947D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hr-HR"/>
        </a:p>
      </dgm:t>
    </dgm:pt>
    <dgm:pt modelId="{800A77B3-2BA9-4B97-8A64-89BC74FF1058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hr-HR" dirty="0" smtClean="0">
              <a:solidFill>
                <a:srgbClr val="000000"/>
              </a:solidFill>
            </a:rPr>
            <a:t>Izvješće</a:t>
          </a:r>
          <a:endParaRPr lang="hr-HR" dirty="0">
            <a:solidFill>
              <a:srgbClr val="000000"/>
            </a:solidFill>
          </a:endParaRPr>
        </a:p>
      </dgm:t>
    </dgm:pt>
    <dgm:pt modelId="{CB027C2F-41B9-4456-90C8-7CD059FCA970}" type="parTrans" cxnId="{7BDD32B3-8F32-404C-BAC4-B67B56C7E89A}">
      <dgm:prSet/>
      <dgm:spPr/>
      <dgm:t>
        <a:bodyPr/>
        <a:lstStyle/>
        <a:p>
          <a:endParaRPr lang="hr-HR"/>
        </a:p>
      </dgm:t>
    </dgm:pt>
    <dgm:pt modelId="{5B4EB71C-6D72-435C-BF23-6E1CBA276CCA}" type="sibTrans" cxnId="{7BDD32B3-8F32-404C-BAC4-B67B56C7E89A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hr-HR"/>
        </a:p>
      </dgm:t>
    </dgm:pt>
    <dgm:pt modelId="{EAAAFF53-DDDE-4DCC-9731-0A94F2F31810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hr-HR" dirty="0" smtClean="0">
              <a:solidFill>
                <a:srgbClr val="000000"/>
              </a:solidFill>
            </a:rPr>
            <a:t>Naknadno</a:t>
          </a:r>
        </a:p>
        <a:p>
          <a:r>
            <a:rPr lang="hr-HR" dirty="0" smtClean="0">
              <a:solidFill>
                <a:srgbClr val="000000"/>
              </a:solidFill>
            </a:rPr>
            <a:t>praćenje</a:t>
          </a:r>
          <a:endParaRPr lang="hr-HR" dirty="0">
            <a:solidFill>
              <a:srgbClr val="000000"/>
            </a:solidFill>
          </a:endParaRPr>
        </a:p>
      </dgm:t>
    </dgm:pt>
    <dgm:pt modelId="{65423ADC-31A1-4963-BEEF-050D7C1F6619}" type="parTrans" cxnId="{47E17ABC-9CA3-4182-97AC-438A67896318}">
      <dgm:prSet/>
      <dgm:spPr/>
      <dgm:t>
        <a:bodyPr/>
        <a:lstStyle/>
        <a:p>
          <a:endParaRPr lang="hr-HR"/>
        </a:p>
      </dgm:t>
    </dgm:pt>
    <dgm:pt modelId="{B50F216F-CB0D-46BA-9F04-539CABDEC749}" type="sibTrans" cxnId="{47E17ABC-9CA3-4182-97AC-438A67896318}">
      <dgm:prSet/>
      <dgm:spPr/>
      <dgm:t>
        <a:bodyPr/>
        <a:lstStyle/>
        <a:p>
          <a:endParaRPr lang="hr-HR"/>
        </a:p>
      </dgm:t>
    </dgm:pt>
    <dgm:pt modelId="{5A7EE85B-5C6C-49CC-B13D-FF445227B6CE}" type="pres">
      <dgm:prSet presAssocID="{F66084DE-A6D5-496B-B3B7-6A3FF8E8A60B}" presName="Name0" presStyleCnt="0">
        <dgm:presLayoutVars>
          <dgm:dir/>
          <dgm:resizeHandles val="exact"/>
        </dgm:presLayoutVars>
      </dgm:prSet>
      <dgm:spPr/>
    </dgm:pt>
    <dgm:pt modelId="{18DD826C-FFD0-4201-A974-24F81AD1967E}" type="pres">
      <dgm:prSet presAssocID="{1C49EE9B-B4F2-4810-8108-79A06D558D0E}" presName="node" presStyleLbl="node1" presStyleIdx="0" presStyleCnt="4" custLinFactNeighborX="-1807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26DB521D-11E9-4617-AC71-A68354094590}" type="pres">
      <dgm:prSet presAssocID="{F141201E-FA20-48E9-A52D-AF6D7BFEE582}" presName="sibTrans" presStyleLbl="sibTrans2D1" presStyleIdx="0" presStyleCnt="3"/>
      <dgm:spPr/>
      <dgm:t>
        <a:bodyPr/>
        <a:lstStyle/>
        <a:p>
          <a:endParaRPr lang="hr-HR"/>
        </a:p>
      </dgm:t>
    </dgm:pt>
    <dgm:pt modelId="{909A19E0-319E-4DE1-9777-C6C0B101378B}" type="pres">
      <dgm:prSet presAssocID="{F141201E-FA20-48E9-A52D-AF6D7BFEE582}" presName="connectorText" presStyleLbl="sibTrans2D1" presStyleIdx="0" presStyleCnt="3"/>
      <dgm:spPr/>
      <dgm:t>
        <a:bodyPr/>
        <a:lstStyle/>
        <a:p>
          <a:endParaRPr lang="hr-HR"/>
        </a:p>
      </dgm:t>
    </dgm:pt>
    <dgm:pt modelId="{104AE2DF-42BA-406A-ACC8-98546D1E5A3A}" type="pres">
      <dgm:prSet presAssocID="{75436906-0EFB-4C65-8E3C-557F80392C23}" presName="node" presStyleLbl="node1" presStyleIdx="1" presStyleCnt="4" custLinFactNeighborX="-1807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40CF5AD2-AE33-48FD-8327-1E8E887BC849}" type="pres">
      <dgm:prSet presAssocID="{5FAABB77-3F3B-4153-A0AF-744BC93898E5}" presName="sibTrans" presStyleLbl="sibTrans2D1" presStyleIdx="1" presStyleCnt="3"/>
      <dgm:spPr/>
      <dgm:t>
        <a:bodyPr/>
        <a:lstStyle/>
        <a:p>
          <a:endParaRPr lang="hr-HR"/>
        </a:p>
      </dgm:t>
    </dgm:pt>
    <dgm:pt modelId="{4E79EE1F-0A68-4A7E-8D40-973F281913A8}" type="pres">
      <dgm:prSet presAssocID="{5FAABB77-3F3B-4153-A0AF-744BC93898E5}" presName="connectorText" presStyleLbl="sibTrans2D1" presStyleIdx="1" presStyleCnt="3"/>
      <dgm:spPr/>
      <dgm:t>
        <a:bodyPr/>
        <a:lstStyle/>
        <a:p>
          <a:endParaRPr lang="hr-HR"/>
        </a:p>
      </dgm:t>
    </dgm:pt>
    <dgm:pt modelId="{A12D9B4E-D015-4C83-AFA6-783D668F7EAA}" type="pres">
      <dgm:prSet presAssocID="{800A77B3-2BA9-4B97-8A64-89BC74FF1058}" presName="node" presStyleLbl="node1" presStyleIdx="2" presStyleCnt="4" custLinFactNeighborX="-1807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FF7CD3AB-9D8B-44B0-A7E4-BD98454CA568}" type="pres">
      <dgm:prSet presAssocID="{5B4EB71C-6D72-435C-BF23-6E1CBA276CCA}" presName="sibTrans" presStyleLbl="sibTrans2D1" presStyleIdx="2" presStyleCnt="3"/>
      <dgm:spPr/>
      <dgm:t>
        <a:bodyPr/>
        <a:lstStyle/>
        <a:p>
          <a:endParaRPr lang="hr-HR"/>
        </a:p>
      </dgm:t>
    </dgm:pt>
    <dgm:pt modelId="{B92D9994-893C-4D35-A88D-6821C6C6850B}" type="pres">
      <dgm:prSet presAssocID="{5B4EB71C-6D72-435C-BF23-6E1CBA276CCA}" presName="connectorText" presStyleLbl="sibTrans2D1" presStyleIdx="2" presStyleCnt="3"/>
      <dgm:spPr/>
      <dgm:t>
        <a:bodyPr/>
        <a:lstStyle/>
        <a:p>
          <a:endParaRPr lang="hr-HR"/>
        </a:p>
      </dgm:t>
    </dgm:pt>
    <dgm:pt modelId="{724434F1-FCE1-488F-8F38-51E3E74C5B6C}" type="pres">
      <dgm:prSet presAssocID="{EAAAFF53-DDDE-4DCC-9731-0A94F2F31810}" presName="node" presStyleLbl="node1" presStyleIdx="3" presStyleCnt="4" custLinFactNeighborX="-1807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AAF2D4B1-ACC0-44C8-B516-15733B8EF0B5}" type="presOf" srcId="{F141201E-FA20-48E9-A52D-AF6D7BFEE582}" destId="{909A19E0-319E-4DE1-9777-C6C0B101378B}" srcOrd="1" destOrd="0" presId="urn:microsoft.com/office/officeart/2005/8/layout/process1"/>
    <dgm:cxn modelId="{3E5B9155-A559-442B-8873-B698F8650E6F}" type="presOf" srcId="{5FAABB77-3F3B-4153-A0AF-744BC93898E5}" destId="{40CF5AD2-AE33-48FD-8327-1E8E887BC849}" srcOrd="0" destOrd="0" presId="urn:microsoft.com/office/officeart/2005/8/layout/process1"/>
    <dgm:cxn modelId="{47E17ABC-9CA3-4182-97AC-438A67896318}" srcId="{F66084DE-A6D5-496B-B3B7-6A3FF8E8A60B}" destId="{EAAAFF53-DDDE-4DCC-9731-0A94F2F31810}" srcOrd="3" destOrd="0" parTransId="{65423ADC-31A1-4963-BEEF-050D7C1F6619}" sibTransId="{B50F216F-CB0D-46BA-9F04-539CABDEC749}"/>
    <dgm:cxn modelId="{074E991C-2A2C-4AF2-85D2-607B9B5776CB}" type="presOf" srcId="{EAAAFF53-DDDE-4DCC-9731-0A94F2F31810}" destId="{724434F1-FCE1-488F-8F38-51E3E74C5B6C}" srcOrd="0" destOrd="0" presId="urn:microsoft.com/office/officeart/2005/8/layout/process1"/>
    <dgm:cxn modelId="{47766467-1B24-4842-9B51-36B33E4AA063}" type="presOf" srcId="{800A77B3-2BA9-4B97-8A64-89BC74FF1058}" destId="{A12D9B4E-D015-4C83-AFA6-783D668F7EAA}" srcOrd="0" destOrd="0" presId="urn:microsoft.com/office/officeart/2005/8/layout/process1"/>
    <dgm:cxn modelId="{7BDD32B3-8F32-404C-BAC4-B67B56C7E89A}" srcId="{F66084DE-A6D5-496B-B3B7-6A3FF8E8A60B}" destId="{800A77B3-2BA9-4B97-8A64-89BC74FF1058}" srcOrd="2" destOrd="0" parTransId="{CB027C2F-41B9-4456-90C8-7CD059FCA970}" sibTransId="{5B4EB71C-6D72-435C-BF23-6E1CBA276CCA}"/>
    <dgm:cxn modelId="{B2097867-677D-4F12-AB95-7AA5AB88B354}" type="presOf" srcId="{5B4EB71C-6D72-435C-BF23-6E1CBA276CCA}" destId="{FF7CD3AB-9D8B-44B0-A7E4-BD98454CA568}" srcOrd="0" destOrd="0" presId="urn:microsoft.com/office/officeart/2005/8/layout/process1"/>
    <dgm:cxn modelId="{C663DAE5-D061-4A72-A3E4-2E9A5E36A913}" type="presOf" srcId="{75436906-0EFB-4C65-8E3C-557F80392C23}" destId="{104AE2DF-42BA-406A-ACC8-98546D1E5A3A}" srcOrd="0" destOrd="0" presId="urn:microsoft.com/office/officeart/2005/8/layout/process1"/>
    <dgm:cxn modelId="{F13BAF83-E3B0-456A-A1EB-4A5C799CBBCA}" type="presOf" srcId="{1C49EE9B-B4F2-4810-8108-79A06D558D0E}" destId="{18DD826C-FFD0-4201-A974-24F81AD1967E}" srcOrd="0" destOrd="0" presId="urn:microsoft.com/office/officeart/2005/8/layout/process1"/>
    <dgm:cxn modelId="{DC96B6D9-5029-4660-9248-E6100E10947D}" srcId="{F66084DE-A6D5-496B-B3B7-6A3FF8E8A60B}" destId="{75436906-0EFB-4C65-8E3C-557F80392C23}" srcOrd="1" destOrd="0" parTransId="{1FCF4398-F519-47CA-AFF3-5B32D086844C}" sibTransId="{5FAABB77-3F3B-4153-A0AF-744BC93898E5}"/>
    <dgm:cxn modelId="{354F9962-6DF1-4852-9702-2F8EDE60DB27}" type="presOf" srcId="{5FAABB77-3F3B-4153-A0AF-744BC93898E5}" destId="{4E79EE1F-0A68-4A7E-8D40-973F281913A8}" srcOrd="1" destOrd="0" presId="urn:microsoft.com/office/officeart/2005/8/layout/process1"/>
    <dgm:cxn modelId="{6D3D7E0F-A542-4E06-AC84-CFA53A1200B0}" srcId="{F66084DE-A6D5-496B-B3B7-6A3FF8E8A60B}" destId="{1C49EE9B-B4F2-4810-8108-79A06D558D0E}" srcOrd="0" destOrd="0" parTransId="{84AEBE0A-69DD-4605-ABB3-A13254AF6A3B}" sibTransId="{F141201E-FA20-48E9-A52D-AF6D7BFEE582}"/>
    <dgm:cxn modelId="{4E2B826B-CA10-4EE6-94B4-9C99BD72A5A3}" type="presOf" srcId="{F141201E-FA20-48E9-A52D-AF6D7BFEE582}" destId="{26DB521D-11E9-4617-AC71-A68354094590}" srcOrd="0" destOrd="0" presId="urn:microsoft.com/office/officeart/2005/8/layout/process1"/>
    <dgm:cxn modelId="{AC9009AB-A74F-4A75-B9A3-6C9D2B4524BC}" type="presOf" srcId="{F66084DE-A6D5-496B-B3B7-6A3FF8E8A60B}" destId="{5A7EE85B-5C6C-49CC-B13D-FF445227B6CE}" srcOrd="0" destOrd="0" presId="urn:microsoft.com/office/officeart/2005/8/layout/process1"/>
    <dgm:cxn modelId="{266BFB4C-0CB8-4E69-BACC-4D83D74D2A07}" type="presOf" srcId="{5B4EB71C-6D72-435C-BF23-6E1CBA276CCA}" destId="{B92D9994-893C-4D35-A88D-6821C6C6850B}" srcOrd="1" destOrd="0" presId="urn:microsoft.com/office/officeart/2005/8/layout/process1"/>
    <dgm:cxn modelId="{1B0ADEC6-C465-4BBC-95F3-A33E3DAE0EB3}" type="presParOf" srcId="{5A7EE85B-5C6C-49CC-B13D-FF445227B6CE}" destId="{18DD826C-FFD0-4201-A974-24F81AD1967E}" srcOrd="0" destOrd="0" presId="urn:microsoft.com/office/officeart/2005/8/layout/process1"/>
    <dgm:cxn modelId="{02779130-3533-4F30-B394-A582B23A6289}" type="presParOf" srcId="{5A7EE85B-5C6C-49CC-B13D-FF445227B6CE}" destId="{26DB521D-11E9-4617-AC71-A68354094590}" srcOrd="1" destOrd="0" presId="urn:microsoft.com/office/officeart/2005/8/layout/process1"/>
    <dgm:cxn modelId="{4B561CAB-9C56-4DA2-9EBB-E0B257E334BA}" type="presParOf" srcId="{26DB521D-11E9-4617-AC71-A68354094590}" destId="{909A19E0-319E-4DE1-9777-C6C0B101378B}" srcOrd="0" destOrd="0" presId="urn:microsoft.com/office/officeart/2005/8/layout/process1"/>
    <dgm:cxn modelId="{587EACA4-1DDA-4289-8250-38018D60B491}" type="presParOf" srcId="{5A7EE85B-5C6C-49CC-B13D-FF445227B6CE}" destId="{104AE2DF-42BA-406A-ACC8-98546D1E5A3A}" srcOrd="2" destOrd="0" presId="urn:microsoft.com/office/officeart/2005/8/layout/process1"/>
    <dgm:cxn modelId="{5A7AC201-328D-4024-9BA5-D48E398D5004}" type="presParOf" srcId="{5A7EE85B-5C6C-49CC-B13D-FF445227B6CE}" destId="{40CF5AD2-AE33-48FD-8327-1E8E887BC849}" srcOrd="3" destOrd="0" presId="urn:microsoft.com/office/officeart/2005/8/layout/process1"/>
    <dgm:cxn modelId="{27E11C33-4C06-4CCA-832B-E12566C9D1D1}" type="presParOf" srcId="{40CF5AD2-AE33-48FD-8327-1E8E887BC849}" destId="{4E79EE1F-0A68-4A7E-8D40-973F281913A8}" srcOrd="0" destOrd="0" presId="urn:microsoft.com/office/officeart/2005/8/layout/process1"/>
    <dgm:cxn modelId="{56EFB775-9957-4709-B545-050BBB732E1E}" type="presParOf" srcId="{5A7EE85B-5C6C-49CC-B13D-FF445227B6CE}" destId="{A12D9B4E-D015-4C83-AFA6-783D668F7EAA}" srcOrd="4" destOrd="0" presId="urn:microsoft.com/office/officeart/2005/8/layout/process1"/>
    <dgm:cxn modelId="{7D5AD6F5-FCC3-4112-8B55-60213E85E861}" type="presParOf" srcId="{5A7EE85B-5C6C-49CC-B13D-FF445227B6CE}" destId="{FF7CD3AB-9D8B-44B0-A7E4-BD98454CA568}" srcOrd="5" destOrd="0" presId="urn:microsoft.com/office/officeart/2005/8/layout/process1"/>
    <dgm:cxn modelId="{21ACEB77-7A98-4E5F-B2FC-C17EF6B8FA7B}" type="presParOf" srcId="{FF7CD3AB-9D8B-44B0-A7E4-BD98454CA568}" destId="{B92D9994-893C-4D35-A88D-6821C6C6850B}" srcOrd="0" destOrd="0" presId="urn:microsoft.com/office/officeart/2005/8/layout/process1"/>
    <dgm:cxn modelId="{435A3888-0B91-44C2-B522-6B37729DD48C}" type="presParOf" srcId="{5A7EE85B-5C6C-49CC-B13D-FF445227B6CE}" destId="{724434F1-FCE1-488F-8F38-51E3E74C5B6C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DD826C-FFD0-4201-A974-24F81AD1967E}">
      <dsp:nvSpPr>
        <dsp:cNvPr id="0" name=""/>
        <dsp:cNvSpPr/>
      </dsp:nvSpPr>
      <dsp:spPr>
        <a:xfrm>
          <a:off x="0" y="1880778"/>
          <a:ext cx="1686761" cy="1012056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300" kern="1200" dirty="0" smtClean="0">
              <a:solidFill>
                <a:srgbClr val="000000"/>
              </a:solidFill>
            </a:rPr>
            <a:t>Samo-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300" kern="1200" dirty="0" smtClean="0">
              <a:solidFill>
                <a:srgbClr val="000000"/>
              </a:solidFill>
            </a:rPr>
            <a:t>vrednovanje</a:t>
          </a:r>
          <a:endParaRPr lang="hr-HR" sz="2300" kern="1200" dirty="0">
            <a:solidFill>
              <a:srgbClr val="000000"/>
            </a:solidFill>
          </a:endParaRPr>
        </a:p>
      </dsp:txBody>
      <dsp:txXfrm>
        <a:off x="29642" y="1910420"/>
        <a:ext cx="1627477" cy="952772"/>
      </dsp:txXfrm>
    </dsp:sp>
    <dsp:sp modelId="{26DB521D-11E9-4617-AC71-A68354094590}">
      <dsp:nvSpPr>
        <dsp:cNvPr id="0" name=""/>
        <dsp:cNvSpPr/>
      </dsp:nvSpPr>
      <dsp:spPr>
        <a:xfrm>
          <a:off x="1853354" y="2177648"/>
          <a:ext cx="353176" cy="4183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1900" kern="1200"/>
        </a:p>
      </dsp:txBody>
      <dsp:txXfrm>
        <a:off x="1853354" y="2261311"/>
        <a:ext cx="247223" cy="250990"/>
      </dsp:txXfrm>
    </dsp:sp>
    <dsp:sp modelId="{104AE2DF-42BA-406A-ACC8-98546D1E5A3A}">
      <dsp:nvSpPr>
        <dsp:cNvPr id="0" name=""/>
        <dsp:cNvSpPr/>
      </dsp:nvSpPr>
      <dsp:spPr>
        <a:xfrm>
          <a:off x="2353131" y="1880778"/>
          <a:ext cx="1686761" cy="1012056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300" kern="1200" dirty="0" smtClean="0">
              <a:solidFill>
                <a:srgbClr val="000000"/>
              </a:solidFill>
            </a:rPr>
            <a:t>Posjet VU</a:t>
          </a:r>
          <a:endParaRPr lang="hr-HR" sz="2300" kern="1200" dirty="0">
            <a:solidFill>
              <a:srgbClr val="000000"/>
            </a:solidFill>
          </a:endParaRPr>
        </a:p>
      </dsp:txBody>
      <dsp:txXfrm>
        <a:off x="2382773" y="1910420"/>
        <a:ext cx="1627477" cy="952772"/>
      </dsp:txXfrm>
    </dsp:sp>
    <dsp:sp modelId="{40CF5AD2-AE33-48FD-8327-1E8E887BC849}">
      <dsp:nvSpPr>
        <dsp:cNvPr id="0" name=""/>
        <dsp:cNvSpPr/>
      </dsp:nvSpPr>
      <dsp:spPr>
        <a:xfrm>
          <a:off x="4208569" y="2177648"/>
          <a:ext cx="357593" cy="4183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1900" kern="1200"/>
        </a:p>
      </dsp:txBody>
      <dsp:txXfrm>
        <a:off x="4208569" y="2261311"/>
        <a:ext cx="250315" cy="250990"/>
      </dsp:txXfrm>
    </dsp:sp>
    <dsp:sp modelId="{A12D9B4E-D015-4C83-AFA6-783D668F7EAA}">
      <dsp:nvSpPr>
        <dsp:cNvPr id="0" name=""/>
        <dsp:cNvSpPr/>
      </dsp:nvSpPr>
      <dsp:spPr>
        <a:xfrm>
          <a:off x="4714597" y="1880778"/>
          <a:ext cx="1686761" cy="1012056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300" kern="1200" dirty="0" smtClean="0">
              <a:solidFill>
                <a:srgbClr val="000000"/>
              </a:solidFill>
            </a:rPr>
            <a:t>Izvješće</a:t>
          </a:r>
          <a:endParaRPr lang="hr-HR" sz="2300" kern="1200" dirty="0">
            <a:solidFill>
              <a:srgbClr val="000000"/>
            </a:solidFill>
          </a:endParaRPr>
        </a:p>
      </dsp:txBody>
      <dsp:txXfrm>
        <a:off x="4744239" y="1910420"/>
        <a:ext cx="1627477" cy="952772"/>
      </dsp:txXfrm>
    </dsp:sp>
    <dsp:sp modelId="{FF7CD3AB-9D8B-44B0-A7E4-BD98454CA568}">
      <dsp:nvSpPr>
        <dsp:cNvPr id="0" name=""/>
        <dsp:cNvSpPr/>
      </dsp:nvSpPr>
      <dsp:spPr>
        <a:xfrm>
          <a:off x="6570035" y="2177648"/>
          <a:ext cx="357593" cy="4183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1900" kern="1200"/>
        </a:p>
      </dsp:txBody>
      <dsp:txXfrm>
        <a:off x="6570035" y="2261311"/>
        <a:ext cx="250315" cy="250990"/>
      </dsp:txXfrm>
    </dsp:sp>
    <dsp:sp modelId="{724434F1-FCE1-488F-8F38-51E3E74C5B6C}">
      <dsp:nvSpPr>
        <dsp:cNvPr id="0" name=""/>
        <dsp:cNvSpPr/>
      </dsp:nvSpPr>
      <dsp:spPr>
        <a:xfrm>
          <a:off x="7076063" y="1880778"/>
          <a:ext cx="1686761" cy="1012056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300" kern="1200" dirty="0" smtClean="0">
              <a:solidFill>
                <a:srgbClr val="000000"/>
              </a:solidFill>
            </a:rPr>
            <a:t>Naknadno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300" kern="1200" dirty="0" smtClean="0">
              <a:solidFill>
                <a:srgbClr val="000000"/>
              </a:solidFill>
            </a:rPr>
            <a:t>praćenje</a:t>
          </a:r>
          <a:endParaRPr lang="hr-HR" sz="2300" kern="1200" dirty="0">
            <a:solidFill>
              <a:srgbClr val="000000"/>
            </a:solidFill>
          </a:endParaRPr>
        </a:p>
      </dsp:txBody>
      <dsp:txXfrm>
        <a:off x="7105705" y="1910420"/>
        <a:ext cx="1627477" cy="9527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7D99EB-DA71-446C-8BA3-C9BF6B774EF6}" type="datetimeFigureOut">
              <a:rPr lang="hr-HR" smtClean="0"/>
              <a:pPr/>
              <a:t>9.4.2018.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77CBA-1209-4598-BBF4-76380B4DB91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43337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5719"/>
            <a:ext cx="1810544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sr-Latn-RS" smtClean="0"/>
              <a:t>11. - 14. 04. 2018 DUBROVNIK</a:t>
            </a:r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schemeClr val="bg1"/>
                </a:solidFill>
              </a:rPr>
              <a:t>Vesna Dodiković-Jurković Agencija za znanost i visoko obrazovanje Zagreb</a:t>
            </a:r>
            <a:endParaRPr lang="hr-HR" dirty="0">
              <a:solidFill>
                <a:srgbClr val="FFFF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3C7ECC-37EE-4B74-BF15-411A7C383148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27689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Vesna Dodiković-Jurković Agencija za znanost i visoko obrazovanje Zagreb</a:t>
            </a:r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3C7ECC-37EE-4B74-BF15-411A7C383148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449953" y="6405719"/>
            <a:ext cx="1810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r-Latn-RS"/>
            </a:defPPr>
            <a:lvl1pPr marL="0" algn="ctr" defTabSz="914400" rtl="0" eaLnBrk="1" latinLnBrk="0" hangingPunct="1">
              <a:defRPr sz="1400" b="1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/>
              <a:t>11. - 14. 04. 2018 DUBROVNIK</a:t>
            </a:r>
          </a:p>
        </p:txBody>
      </p:sp>
    </p:spTree>
    <p:extLst>
      <p:ext uri="{BB962C8B-B14F-4D97-AF65-F5344CB8AC3E}">
        <p14:creationId xmlns:p14="http://schemas.microsoft.com/office/powerpoint/2010/main" val="665459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0702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5719"/>
            <a:ext cx="1810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68003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9856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5719"/>
            <a:ext cx="1810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92830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l-PL" dirty="0" smtClean="0"/>
              <a:t>Vesna Dodiković-Jurković, Agencija za znanost i visoko obrazovanje, </a:t>
            </a:r>
            <a:r>
              <a:rPr lang="pl-PL" dirty="0" err="1" smtClean="0"/>
              <a:t>Zagreb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3C7ECC-37EE-4B74-BF15-411A7C383148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5719"/>
            <a:ext cx="1810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36121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5719"/>
            <a:ext cx="1810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79663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5719"/>
            <a:ext cx="1810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96913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5719"/>
            <a:ext cx="1810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5399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5719"/>
            <a:ext cx="1810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58245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89000">
              <a:schemeClr val="bg1"/>
            </a:gs>
            <a:gs pos="95000">
              <a:schemeClr val="bg2">
                <a:shade val="20000"/>
                <a:satMod val="25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810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smtClean="0"/>
              <a:t>11. - 14. 04. 2018 DUBROVNIK</a:t>
            </a:r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71800" y="6356350"/>
            <a:ext cx="4320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l-PL" smtClean="0"/>
              <a:t>Vesna Dodiković-Jurković Agencija za znanost i visoko obrazovanje Zagreb</a:t>
            </a:r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72400" y="6356350"/>
            <a:ext cx="5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C7ECC-37EE-4B74-BF15-411A7C383148}" type="slidenum">
              <a:rPr lang="hr-HR" smtClean="0"/>
              <a:pPr/>
              <a:t>‹#›</a:t>
            </a:fld>
            <a:endParaRPr lang="hr-HR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764704"/>
            <a:ext cx="9144000" cy="0"/>
          </a:xfrm>
          <a:prstGeom prst="line">
            <a:avLst/>
          </a:prstGeom>
          <a:ln w="508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403648" y="116632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2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HRVATSKA KONFERENCIJA O KVALITETI  i  9. ZNANSTVENI SKUP  </a:t>
            </a:r>
          </a:p>
          <a:p>
            <a:pPr algn="ctr"/>
            <a:r>
              <a:rPr lang="hr-HR" sz="12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HRVATSKOG DRUŠTVA ZA KVALITE</a:t>
            </a:r>
            <a:r>
              <a:rPr lang="hr-HR" sz="1200" b="1" i="1" dirty="0">
                <a:solidFill>
                  <a:schemeClr val="bg1">
                    <a:lumMod val="50000"/>
                  </a:schemeClr>
                </a:solidFill>
              </a:rPr>
              <a:t>TU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6309320"/>
            <a:ext cx="9144000" cy="0"/>
          </a:xfrm>
          <a:prstGeom prst="line">
            <a:avLst/>
          </a:prstGeom>
          <a:ln w="508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D:\13 HDK 2015-fin-DALJE BAZA 0207-2017\2- OK UPRAVNI ODBOR  PASS311015\uo 2017\LOGOTIP_HDK\LOGOTIP_HDK.pn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5" y="44624"/>
            <a:ext cx="1215767" cy="66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C:\Users\Aspire\Desktop\hdk konf 2018\18. hrvatska konferencija o kvaliteti_Logotip-02.jpg"/>
          <p:cNvPicPr>
            <a:picLocks noChangeAspect="1" noChangeArrowheads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513404" y="72008"/>
            <a:ext cx="2595100" cy="6206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4525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 txBox="1">
            <a:spLocks noChangeArrowheads="1"/>
          </p:cNvSpPr>
          <p:nvPr/>
        </p:nvSpPr>
        <p:spPr bwMode="gray">
          <a:xfrm>
            <a:off x="0" y="1124744"/>
            <a:ext cx="9144000" cy="198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algn="ctr" defTabSz="914400" eaLnBrk="0" hangingPunct="0">
              <a:lnSpc>
                <a:spcPct val="95000"/>
              </a:lnSpc>
            </a:pPr>
            <a:r>
              <a:rPr lang="pl-PL" sz="44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Arial" pitchFamily="34" charset="0"/>
              </a:rPr>
              <a:t>Vanjska vrednovanja u </a:t>
            </a:r>
          </a:p>
          <a:p>
            <a:pPr algn="ctr" defTabSz="914400" eaLnBrk="0" hangingPunct="0">
              <a:lnSpc>
                <a:spcPct val="95000"/>
              </a:lnSpc>
            </a:pPr>
            <a:r>
              <a:rPr lang="pl-PL" sz="44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pitchFamily="34" charset="0"/>
              </a:rPr>
              <a:t>v</a:t>
            </a:r>
            <a:r>
              <a:rPr lang="pl-PL" sz="44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Arial" pitchFamily="34" charset="0"/>
              </a:rPr>
              <a:t>isokom obrazovanju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3313614"/>
            <a:ext cx="9144000" cy="1042641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r-HR" sz="2000" b="1" dirty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hr-HR" sz="2000" b="1" dirty="0" err="1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</a:t>
            </a:r>
            <a:r>
              <a:rPr lang="hr-HR" sz="2000" b="1" dirty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Vesna </a:t>
            </a:r>
            <a:r>
              <a:rPr lang="hr-HR" sz="2000" b="1" dirty="0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Dodiković-Jurković</a:t>
            </a:r>
          </a:p>
          <a:p>
            <a:pPr marL="0" indent="0" algn="ctr">
              <a:buNone/>
            </a:pPr>
            <a:r>
              <a:rPr lang="hr-HR" sz="2000" b="1" dirty="0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dr. sc. Jasmina Havranek</a:t>
            </a:r>
          </a:p>
          <a:p>
            <a:pPr marL="0" indent="0" algn="ctr">
              <a:buNone/>
            </a:pPr>
            <a:r>
              <a:rPr lang="hr-HR" sz="2000" b="1" dirty="0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Goran Briški</a:t>
            </a:r>
          </a:p>
          <a:p>
            <a:pPr marL="0" indent="0" algn="ctr">
              <a:buNone/>
            </a:pPr>
            <a:r>
              <a:rPr lang="hr-HR" sz="2000" b="1" dirty="0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Davorka </a:t>
            </a:r>
            <a:r>
              <a:rPr lang="hr-HR" sz="2000" b="1" dirty="0" err="1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r-HR" sz="2000" b="1" dirty="0" err="1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ndroić</a:t>
            </a:r>
            <a:endParaRPr lang="hr-HR" sz="2000" b="1" dirty="0" smtClean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hr-HR" sz="2000" b="1" dirty="0" smtClean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hr-HR" b="1" dirty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524000" y="5517232"/>
            <a:ext cx="6400800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2000" b="1" dirty="0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Zagreb, Hrvatska</a:t>
            </a:r>
            <a:endParaRPr lang="hr-HR" sz="2000" b="1" dirty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1470484" y="6381328"/>
            <a:ext cx="6203032" cy="365125"/>
          </a:xfrm>
        </p:spPr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1524000" y="4941168"/>
            <a:ext cx="6400800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2000" b="1" dirty="0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Agencija za znanost i visoko obrazovanje</a:t>
            </a:r>
            <a:endParaRPr lang="hr-HR" sz="2000" b="1" dirty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0633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1332656" y="927423"/>
            <a:ext cx="4584700" cy="561975"/>
          </a:xfrm>
        </p:spPr>
        <p:txBody>
          <a:bodyPr/>
          <a:lstStyle/>
          <a:p>
            <a:r>
              <a:rPr lang="hr-H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Sadržaj</a:t>
            </a:r>
            <a:endParaRPr lang="hr-HR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79512" y="1208411"/>
            <a:ext cx="8778875" cy="4945063"/>
          </a:xfrm>
        </p:spPr>
        <p:txBody>
          <a:bodyPr/>
          <a:lstStyle/>
          <a:p>
            <a:endParaRPr lang="hr-HR" dirty="0" smtClean="0"/>
          </a:p>
          <a:p>
            <a:r>
              <a:rPr lang="hr-HR" sz="2400" dirty="0" smtClean="0"/>
              <a:t>Osiguravanje kvalitete u visokom obrazovanju – europski kontekst</a:t>
            </a:r>
          </a:p>
          <a:p>
            <a:r>
              <a:rPr lang="hr-HR" sz="2400" dirty="0" smtClean="0"/>
              <a:t>Nacionalni kontekst</a:t>
            </a:r>
          </a:p>
          <a:p>
            <a:r>
              <a:rPr lang="hr-HR" sz="2400" dirty="0" smtClean="0"/>
              <a:t>ESG</a:t>
            </a:r>
          </a:p>
          <a:p>
            <a:endParaRPr lang="hr-H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schemeClr val="bg1"/>
                </a:solidFill>
              </a:rPr>
              <a:t>Vesna Dodiković-Jurković Agencija za znanost i visoko obrazovanje Zagreb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>
                <a:solidFill>
                  <a:schemeClr val="bg1"/>
                </a:solidFill>
              </a:rPr>
              <a:pPr/>
              <a:t>2</a:t>
            </a:fld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0487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1404664" y="919213"/>
            <a:ext cx="4584700" cy="561975"/>
          </a:xfrm>
        </p:spPr>
        <p:txBody>
          <a:bodyPr/>
          <a:lstStyle/>
          <a:p>
            <a:r>
              <a:rPr lang="hr-H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EHEA</a:t>
            </a:r>
            <a:endParaRPr lang="hr-HR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79512" y="1628800"/>
            <a:ext cx="8778875" cy="4945063"/>
          </a:xfrm>
        </p:spPr>
        <p:txBody>
          <a:bodyPr>
            <a:normAutofit/>
          </a:bodyPr>
          <a:lstStyle/>
          <a:p>
            <a:pPr algn="just"/>
            <a:r>
              <a:rPr lang="hr-HR" sz="2400" dirty="0"/>
              <a:t>D</a:t>
            </a:r>
            <a:r>
              <a:rPr lang="hr-HR" sz="2400" dirty="0" smtClean="0"/>
              <a:t>irektiva </a:t>
            </a:r>
            <a:r>
              <a:rPr lang="hr-HR" sz="2400" dirty="0"/>
              <a:t>Europske </a:t>
            </a:r>
            <a:r>
              <a:rPr lang="hr-HR" sz="2400" dirty="0" smtClean="0"/>
              <a:t>komisije, </a:t>
            </a:r>
            <a:r>
              <a:rPr lang="en-GB" sz="2400" dirty="0" smtClean="0"/>
              <a:t>2006/143/EC</a:t>
            </a:r>
            <a:endParaRPr lang="hr-HR" sz="2400" dirty="0" smtClean="0"/>
          </a:p>
          <a:p>
            <a:pPr algn="just"/>
            <a:r>
              <a:rPr lang="hr-HR" sz="2400" dirty="0" smtClean="0"/>
              <a:t>Zajedničko shvaćanje </a:t>
            </a:r>
            <a:r>
              <a:rPr lang="hr-HR" sz="2400" dirty="0"/>
              <a:t>osiguravanja kvalitete</a:t>
            </a:r>
            <a:endParaRPr lang="en-GB" sz="2400" dirty="0" smtClean="0"/>
          </a:p>
          <a:p>
            <a:pPr algn="just"/>
            <a:r>
              <a:rPr lang="hr-HR" sz="2400" dirty="0" smtClean="0"/>
              <a:t>Daljnji razvoj sustava osiguravanja kvalitete u </a:t>
            </a:r>
            <a:r>
              <a:rPr lang="en-GB" sz="2400" dirty="0" smtClean="0"/>
              <a:t> EHEA </a:t>
            </a:r>
          </a:p>
          <a:p>
            <a:pPr algn="just"/>
            <a:r>
              <a:rPr lang="hr-HR" sz="2400" dirty="0" smtClean="0"/>
              <a:t>Potpora suradnji između </a:t>
            </a:r>
          </a:p>
          <a:p>
            <a:pPr marL="0" indent="0" algn="just">
              <a:buNone/>
            </a:pPr>
            <a:r>
              <a:rPr lang="hr-HR" sz="2400" dirty="0"/>
              <a:t> </a:t>
            </a:r>
            <a:r>
              <a:rPr lang="hr-HR" sz="2400" dirty="0" smtClean="0"/>
              <a:t>   visokih učilišta i agencija za </a:t>
            </a:r>
          </a:p>
          <a:p>
            <a:pPr marL="0" indent="0" algn="just">
              <a:buNone/>
            </a:pPr>
            <a:r>
              <a:rPr lang="hr-HR" sz="2400" dirty="0"/>
              <a:t> </a:t>
            </a:r>
            <a:r>
              <a:rPr lang="hr-HR" sz="2400" dirty="0" smtClean="0"/>
              <a:t>   osiguravanje kvalitete</a:t>
            </a:r>
            <a:endParaRPr lang="hr-HR" sz="2400" dirty="0"/>
          </a:p>
          <a:p>
            <a:pPr algn="just"/>
            <a:r>
              <a:rPr lang="en-GB" sz="2400" dirty="0" smtClean="0"/>
              <a:t>ESG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006" y="3037722"/>
            <a:ext cx="3030794" cy="3089466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schemeClr val="bg1"/>
                </a:solidFill>
              </a:rPr>
              <a:t>Vesna Dodiković-Jurković Agencija za znanost i visoko obrazovanje Zagreb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>
                <a:solidFill>
                  <a:schemeClr val="bg1"/>
                </a:solidFill>
              </a:rPr>
              <a:pPr/>
              <a:t>3</a:t>
            </a:fld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4161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612576" y="908720"/>
            <a:ext cx="4584700" cy="561975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ESG - </a:t>
            </a:r>
            <a:r>
              <a:rPr lang="hr-H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struktura</a:t>
            </a:r>
            <a:endParaRPr lang="en-GB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95262" y="1772816"/>
            <a:ext cx="8778875" cy="4945063"/>
          </a:xfrm>
        </p:spPr>
        <p:txBody>
          <a:bodyPr>
            <a:normAutofit/>
          </a:bodyPr>
          <a:lstStyle/>
          <a:p>
            <a:r>
              <a:rPr lang="en-GB" sz="2400" dirty="0" err="1" smtClean="0"/>
              <a:t>Europ</a:t>
            </a:r>
            <a:r>
              <a:rPr lang="hr-HR" sz="2400" dirty="0" err="1" smtClean="0"/>
              <a:t>ska</a:t>
            </a:r>
            <a:r>
              <a:rPr lang="hr-HR" sz="2400" dirty="0" smtClean="0"/>
              <a:t> dimenzija osiguravanja kvalitete</a:t>
            </a:r>
            <a:endParaRPr lang="en-GB" sz="2400" dirty="0" smtClean="0"/>
          </a:p>
          <a:p>
            <a:r>
              <a:rPr lang="en-GB" sz="2400" dirty="0" smtClean="0"/>
              <a:t>I</a:t>
            </a:r>
            <a:r>
              <a:rPr lang="hr-HR" sz="2400" dirty="0" smtClean="0"/>
              <a:t>. dio</a:t>
            </a:r>
            <a:r>
              <a:rPr lang="en-GB" sz="2400" dirty="0" smtClean="0"/>
              <a:t> – </a:t>
            </a:r>
            <a:r>
              <a:rPr lang="hr-HR" sz="2400" dirty="0" smtClean="0"/>
              <a:t>Unutarnje osiguravanje kvalitete</a:t>
            </a:r>
            <a:endParaRPr lang="en-GB" sz="2400" dirty="0" smtClean="0"/>
          </a:p>
          <a:p>
            <a:r>
              <a:rPr lang="en-GB" sz="2400" dirty="0" smtClean="0"/>
              <a:t>II</a:t>
            </a:r>
            <a:r>
              <a:rPr lang="hr-HR" sz="2400" dirty="0" smtClean="0"/>
              <a:t>. dio </a:t>
            </a:r>
            <a:r>
              <a:rPr lang="en-GB" sz="2400" dirty="0" smtClean="0"/>
              <a:t>– </a:t>
            </a:r>
            <a:r>
              <a:rPr lang="hr-HR" sz="2400" dirty="0" smtClean="0"/>
              <a:t>Vanjsko osiguravanje kvalitete</a:t>
            </a:r>
          </a:p>
          <a:p>
            <a:r>
              <a:rPr lang="en-GB" sz="2400" dirty="0" smtClean="0"/>
              <a:t>III</a:t>
            </a:r>
            <a:r>
              <a:rPr lang="hr-HR" sz="2400" dirty="0" smtClean="0"/>
              <a:t>. dio</a:t>
            </a:r>
            <a:r>
              <a:rPr lang="en-GB" sz="2400" dirty="0" smtClean="0"/>
              <a:t> – </a:t>
            </a:r>
            <a:r>
              <a:rPr lang="hr-HR" sz="2400" dirty="0"/>
              <a:t>Agencije za </a:t>
            </a:r>
            <a:r>
              <a:rPr lang="hr-HR" sz="2400" dirty="0" smtClean="0"/>
              <a:t>osiguravanje kvalitete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2272232"/>
            <a:ext cx="3007396" cy="3741706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schemeClr val="bg1"/>
                </a:solidFill>
              </a:rPr>
              <a:t>Vesna Dodiković-Jurković Agencija za znanost i visoko obrazovanje Zagreb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>
                <a:solidFill>
                  <a:schemeClr val="bg1"/>
                </a:solidFill>
              </a:rPr>
              <a:pPr/>
              <a:t>4</a:t>
            </a:fld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2944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149264" y="874290"/>
            <a:ext cx="8836064" cy="561975"/>
          </a:xfrm>
        </p:spPr>
        <p:txBody>
          <a:bodyPr/>
          <a:lstStyle/>
          <a:p>
            <a:r>
              <a:rPr lang="hr-H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Osiguravanje kvalitete u visokom obrazovanju</a:t>
            </a:r>
            <a:endParaRPr lang="hr-HR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79512" y="1436265"/>
            <a:ext cx="8778875" cy="4945063"/>
          </a:xfrm>
        </p:spPr>
        <p:txBody>
          <a:bodyPr/>
          <a:lstStyle/>
          <a:p>
            <a:r>
              <a:rPr lang="hr-HR" sz="2400" dirty="0" smtClean="0"/>
              <a:t>Nacionalni zakonodavni okvir</a:t>
            </a:r>
          </a:p>
          <a:p>
            <a:pPr lvl="1"/>
            <a:r>
              <a:rPr lang="hr-HR" sz="2400" dirty="0" smtClean="0"/>
              <a:t>Zakon o osiguravanju kvalitete (NN 45/09)</a:t>
            </a:r>
          </a:p>
          <a:p>
            <a:pPr marL="457200" lvl="1" indent="0">
              <a:buNone/>
            </a:pPr>
            <a:r>
              <a:rPr lang="hr-HR" sz="2400" dirty="0" smtClean="0"/>
              <a:t>	Agencija za znanost i visoko obrazovanje - AZVO</a:t>
            </a:r>
          </a:p>
          <a:p>
            <a:pPr lvl="1"/>
            <a:r>
              <a:rPr lang="hr-HR" sz="2400" dirty="0" smtClean="0"/>
              <a:t>Pravilnik </a:t>
            </a:r>
            <a:r>
              <a:rPr lang="hr-HR" sz="2400" dirty="0"/>
              <a:t>o sadržaju dopusnice te uvjetima za izdavanje dopusnice za obavljanje djelatnosti visokog obrazovanja, izvođenje studijskog programa i </a:t>
            </a:r>
            <a:r>
              <a:rPr lang="hr-HR" sz="2400" dirty="0" err="1"/>
              <a:t>reakreditaciju</a:t>
            </a:r>
            <a:r>
              <a:rPr lang="hr-HR" sz="2400" dirty="0"/>
              <a:t> visokih </a:t>
            </a:r>
            <a:r>
              <a:rPr lang="hr-HR" sz="2400" dirty="0" smtClean="0"/>
              <a:t>učilišta </a:t>
            </a:r>
            <a:r>
              <a:rPr lang="hr-HR" sz="2400" dirty="0"/>
              <a:t>(NN </a:t>
            </a:r>
            <a:r>
              <a:rPr lang="hr-HR" sz="2400" dirty="0" smtClean="0"/>
              <a:t>24/10)</a:t>
            </a:r>
          </a:p>
          <a:p>
            <a:pPr lvl="1"/>
            <a:r>
              <a:rPr lang="hr-HR" sz="2400" dirty="0"/>
              <a:t>Pravilnik o uvjetima za izdavanje dopusnice za obavljanje znanstvene djelatnosti, uvjetima za </a:t>
            </a:r>
            <a:r>
              <a:rPr lang="hr-HR" sz="2400" dirty="0" err="1"/>
              <a:t>reakreditaciju</a:t>
            </a:r>
            <a:r>
              <a:rPr lang="hr-HR" sz="2400" dirty="0"/>
              <a:t> znanstvenih organizacija i sadržaju </a:t>
            </a:r>
            <a:r>
              <a:rPr lang="hr-HR" sz="2400" dirty="0" smtClean="0"/>
              <a:t>dopusnice (</a:t>
            </a:r>
            <a:r>
              <a:rPr lang="hr-HR" sz="2400" dirty="0"/>
              <a:t>NN </a:t>
            </a:r>
            <a:r>
              <a:rPr lang="hr-HR" sz="2400" dirty="0" smtClean="0"/>
              <a:t>83/10</a:t>
            </a:r>
            <a:r>
              <a:rPr lang="hr-HR" sz="2400" dirty="0"/>
              <a:t>)</a:t>
            </a:r>
          </a:p>
          <a:p>
            <a:pPr lvl="1"/>
            <a:endParaRPr lang="hr-HR" sz="2400" dirty="0"/>
          </a:p>
          <a:p>
            <a:pPr lvl="1"/>
            <a:endParaRPr lang="hr-HR" sz="2400" dirty="0"/>
          </a:p>
          <a:p>
            <a:pPr lvl="1"/>
            <a:endParaRPr lang="hr-HR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schemeClr val="bg1"/>
                </a:solidFill>
              </a:rPr>
              <a:t>Vesna Dodiković-Jurković Agencija za znanost i visoko obrazovanje Zagreb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>
                <a:solidFill>
                  <a:schemeClr val="bg1"/>
                </a:solidFill>
              </a:rPr>
              <a:pPr/>
              <a:t>5</a:t>
            </a:fld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0948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252536" y="778793"/>
            <a:ext cx="7980363" cy="561975"/>
          </a:xfrm>
        </p:spPr>
        <p:txBody>
          <a:bodyPr/>
          <a:lstStyle/>
          <a:p>
            <a:r>
              <a:rPr lang="hr-H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Nacionalni sustav osiguravanja kvalitete</a:t>
            </a:r>
            <a:endParaRPr lang="hr-HR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79512" y="1398687"/>
            <a:ext cx="8778875" cy="4945063"/>
          </a:xfrm>
        </p:spPr>
        <p:txBody>
          <a:bodyPr/>
          <a:lstStyle/>
          <a:p>
            <a:r>
              <a:rPr lang="hr-HR" sz="2400" dirty="0" smtClean="0"/>
              <a:t>Ustroj </a:t>
            </a:r>
            <a:r>
              <a:rPr lang="hr-HR" sz="2400" dirty="0"/>
              <a:t>i </a:t>
            </a:r>
            <a:r>
              <a:rPr lang="hr-HR" sz="2400" dirty="0" smtClean="0"/>
              <a:t>unaprjeđenje </a:t>
            </a:r>
            <a:r>
              <a:rPr lang="hr-HR" sz="2400" dirty="0"/>
              <a:t>unutarnjeg sustava osiguravanja kvalitete </a:t>
            </a:r>
            <a:r>
              <a:rPr lang="hr-HR" sz="2400" dirty="0" smtClean="0"/>
              <a:t>na </a:t>
            </a:r>
            <a:r>
              <a:rPr lang="hr-HR" sz="2400" dirty="0" smtClean="0"/>
              <a:t>visokim učilištima</a:t>
            </a:r>
            <a:r>
              <a:rPr lang="hr-HR" sz="2400" dirty="0" smtClean="0"/>
              <a:t> </a:t>
            </a:r>
            <a:endParaRPr lang="hr-HR" sz="2400" dirty="0" smtClean="0"/>
          </a:p>
          <a:p>
            <a:r>
              <a:rPr lang="hr-HR" sz="2400" dirty="0" smtClean="0"/>
              <a:t>Mreža jedinica za OK na VU - </a:t>
            </a:r>
            <a:r>
              <a:rPr lang="hr-HR" sz="2400" dirty="0" err="1" smtClean="0"/>
              <a:t>CroQAnet</a:t>
            </a:r>
            <a:endParaRPr lang="hr-HR" sz="2400" dirty="0" smtClean="0"/>
          </a:p>
          <a:p>
            <a:r>
              <a:rPr lang="hr-HR" sz="2400" dirty="0" smtClean="0"/>
              <a:t>Vanjski sustav </a:t>
            </a:r>
            <a:r>
              <a:rPr lang="hr-HR" sz="2400" dirty="0"/>
              <a:t>osiguravanja kvalitete u području visokog </a:t>
            </a:r>
            <a:r>
              <a:rPr lang="hr-HR" sz="2400" dirty="0" smtClean="0"/>
              <a:t>obrazovanja – nacionalna agencija – AZVO</a:t>
            </a:r>
          </a:p>
          <a:p>
            <a:r>
              <a:rPr lang="hr-HR" sz="2400" dirty="0" smtClean="0"/>
              <a:t>EQAR</a:t>
            </a:r>
          </a:p>
          <a:p>
            <a:r>
              <a:rPr lang="hr-HR" sz="2400" dirty="0" smtClean="0"/>
              <a:t>ENQA</a:t>
            </a:r>
            <a:endParaRPr lang="hr-HR" sz="2400" dirty="0"/>
          </a:p>
          <a:p>
            <a:endParaRPr lang="hr-H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6</a:t>
            </a:fld>
            <a:endParaRPr lang="hr-H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4289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1116632" y="764704"/>
            <a:ext cx="4584700" cy="561975"/>
          </a:xfrm>
        </p:spPr>
        <p:txBody>
          <a:bodyPr/>
          <a:lstStyle/>
          <a:p>
            <a:r>
              <a:rPr lang="hr-HR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Naša uloga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07504" y="1157636"/>
            <a:ext cx="7708900" cy="49450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hr-HR" sz="2600" b="1" u="sng" dirty="0" smtClean="0">
              <a:solidFill>
                <a:schemeClr val="accent1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2600" b="1" u="sng" dirty="0" smtClean="0">
                <a:solidFill>
                  <a:schemeClr val="accent1">
                    <a:lumMod val="10000"/>
                  </a:schemeClr>
                </a:solidFill>
              </a:rPr>
              <a:t>Misija </a:t>
            </a:r>
            <a:endParaRPr lang="hr-HR" sz="2600" b="1" u="sng" dirty="0">
              <a:solidFill>
                <a:schemeClr val="accent1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2600" dirty="0"/>
              <a:t>AZVO </a:t>
            </a:r>
            <a:r>
              <a:rPr lang="hr-HR" sz="2600" b="1" dirty="0"/>
              <a:t>promiče važnost osiguravanja kvalitete u visokom obrazovanju i znanosti</a:t>
            </a:r>
            <a:r>
              <a:rPr lang="hr-HR" sz="2600" dirty="0"/>
              <a:t>,</a:t>
            </a:r>
            <a:r>
              <a:rPr lang="hr-HR" sz="2600" b="1" dirty="0"/>
              <a:t> </a:t>
            </a:r>
            <a:r>
              <a:rPr lang="hr-HR" sz="2600" dirty="0"/>
              <a:t>s ciljem</a:t>
            </a:r>
            <a:r>
              <a:rPr lang="hr-HR" sz="2600" b="1" dirty="0"/>
              <a:t> </a:t>
            </a:r>
            <a:r>
              <a:rPr lang="hr-HR" sz="2600" dirty="0"/>
              <a:t>trajnog </a:t>
            </a:r>
            <a:r>
              <a:rPr lang="hr-HR" sz="2600" b="1" dirty="0" smtClean="0"/>
              <a:t>unapređivanja </a:t>
            </a:r>
            <a:r>
              <a:rPr lang="hr-HR" sz="2600" b="1" dirty="0"/>
              <a:t>kvalitete</a:t>
            </a:r>
            <a:r>
              <a:rPr lang="hr-HR" sz="2600" b="1" dirty="0">
                <a:solidFill>
                  <a:srgbClr val="FF0000"/>
                </a:solidFill>
              </a:rPr>
              <a:t> </a:t>
            </a:r>
            <a:r>
              <a:rPr lang="hr-HR" sz="2600" dirty="0"/>
              <a:t>rada visokih učilišta, znanstvenih organizacija i cjelokupna hrvatskog visokoobrazovnog i znanstvenog sustava te njegove prepoznatljivosti unutar Europskoga prostora visokog obrazovanja i Europskoga istraživačkog i inovacijskog prostora, uz poticaj održivom razvoju društva. </a:t>
            </a:r>
          </a:p>
          <a:p>
            <a:pPr marL="0" indent="0">
              <a:buNone/>
            </a:pPr>
            <a:endParaRPr lang="hr-HR" sz="2600" dirty="0"/>
          </a:p>
          <a:p>
            <a:pPr marL="0" indent="0">
              <a:buNone/>
            </a:pPr>
            <a:r>
              <a:rPr lang="hr-HR" sz="2600" b="1" u="sng" dirty="0">
                <a:solidFill>
                  <a:schemeClr val="accent1">
                    <a:lumMod val="10000"/>
                  </a:schemeClr>
                </a:solidFill>
              </a:rPr>
              <a:t>Vizija</a:t>
            </a:r>
          </a:p>
          <a:p>
            <a:pPr marL="0" indent="0">
              <a:buNone/>
            </a:pPr>
            <a:r>
              <a:rPr lang="hr-HR" sz="2600" dirty="0"/>
              <a:t>Aktivnim sudjelovanjem u oblikovanju trendova i inovativnih praksi u području osiguravanja kvalitete </a:t>
            </a:r>
            <a:r>
              <a:rPr lang="hr-HR" sz="2600" b="1" dirty="0"/>
              <a:t>trajno doprinositi</a:t>
            </a:r>
            <a:r>
              <a:rPr lang="hr-HR" sz="2600" dirty="0"/>
              <a:t> </a:t>
            </a:r>
            <a:r>
              <a:rPr lang="hr-HR" sz="2600" b="1" dirty="0"/>
              <a:t>pozitivnim promjenama u</a:t>
            </a:r>
            <a:r>
              <a:rPr lang="hr-HR" sz="2600" dirty="0"/>
              <a:t> </a:t>
            </a:r>
            <a:r>
              <a:rPr lang="hr-HR" sz="2600" b="1" dirty="0"/>
              <a:t>Europskom prostoru visokog obrazovanja i znanosti</a:t>
            </a:r>
            <a:r>
              <a:rPr lang="hr-HR" sz="2600" dirty="0"/>
              <a:t>.</a:t>
            </a:r>
          </a:p>
          <a:p>
            <a:endParaRPr lang="hr-HR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80" y="1883664"/>
            <a:ext cx="1746504" cy="17465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480" y="3926401"/>
            <a:ext cx="1874520" cy="187452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7</a:t>
            </a:fld>
            <a:endParaRPr lang="hr-HR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6421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972616" y="836712"/>
            <a:ext cx="4584700" cy="561975"/>
          </a:xfrm>
        </p:spPr>
        <p:txBody>
          <a:bodyPr/>
          <a:lstStyle/>
          <a:p>
            <a:r>
              <a:rPr lang="hr-HR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Tko smo mi?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79512" y="1398687"/>
            <a:ext cx="8778875" cy="49450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hr-HR" sz="2600" dirty="0"/>
              <a:t>AZVO - jedina nacionalna agencija za </a:t>
            </a:r>
            <a:r>
              <a:rPr lang="hr-HR" sz="2600" b="1" u="sng" dirty="0">
                <a:solidFill>
                  <a:schemeClr val="accent1">
                    <a:lumMod val="10000"/>
                  </a:schemeClr>
                </a:solidFill>
              </a:rPr>
              <a:t>vanjsko osiguravanje </a:t>
            </a:r>
            <a:r>
              <a:rPr lang="hr-HR" sz="2600" b="1" u="sng" dirty="0" smtClean="0">
                <a:solidFill>
                  <a:schemeClr val="accent1">
                    <a:lumMod val="10000"/>
                  </a:schemeClr>
                </a:solidFill>
              </a:rPr>
              <a:t>kvalitete</a:t>
            </a:r>
            <a:r>
              <a:rPr lang="hr-HR" sz="2600" dirty="0" smtClean="0"/>
              <a:t> </a:t>
            </a:r>
            <a:r>
              <a:rPr lang="hr-HR" sz="2600" dirty="0"/>
              <a:t>u znanosti i visokom obrazovanju</a:t>
            </a:r>
          </a:p>
          <a:p>
            <a:pPr>
              <a:lnSpc>
                <a:spcPct val="150000"/>
              </a:lnSpc>
            </a:pPr>
            <a:r>
              <a:rPr lang="hr-HR" sz="2600" dirty="0"/>
              <a:t>Rad AZVO-a usklađen je s </a:t>
            </a:r>
            <a:r>
              <a:rPr lang="hr-HR" sz="2600" b="1" dirty="0">
                <a:solidFill>
                  <a:schemeClr val="accent1">
                    <a:lumMod val="10000"/>
                  </a:schemeClr>
                </a:solidFill>
              </a:rPr>
              <a:t>međunarodnim standardima</a:t>
            </a:r>
            <a:r>
              <a:rPr lang="hr-HR" sz="2600" dirty="0">
                <a:solidFill>
                  <a:srgbClr val="FF0000"/>
                </a:solidFill>
              </a:rPr>
              <a:t> </a:t>
            </a:r>
            <a:r>
              <a:rPr lang="hr-HR" sz="2600" dirty="0"/>
              <a:t>ESG i ISO 9001</a:t>
            </a:r>
          </a:p>
          <a:p>
            <a:pPr>
              <a:lnSpc>
                <a:spcPct val="150000"/>
              </a:lnSpc>
            </a:pPr>
            <a:r>
              <a:rPr lang="hr-HR" sz="2600" dirty="0"/>
              <a:t>Dvije </a:t>
            </a:r>
            <a:r>
              <a:rPr lang="hr-HR" sz="2600" b="1" dirty="0">
                <a:solidFill>
                  <a:schemeClr val="accent1">
                    <a:lumMod val="10000"/>
                  </a:schemeClr>
                </a:solidFill>
              </a:rPr>
              <a:t>međunarodne akreditacije</a:t>
            </a:r>
            <a:r>
              <a:rPr lang="hr-HR" sz="2600" dirty="0"/>
              <a:t>,</a:t>
            </a:r>
            <a:r>
              <a:rPr lang="hr-HR" sz="2600" dirty="0">
                <a:solidFill>
                  <a:srgbClr val="FF0000"/>
                </a:solidFill>
              </a:rPr>
              <a:t> </a:t>
            </a:r>
            <a:r>
              <a:rPr lang="hr-HR" sz="2600" dirty="0"/>
              <a:t>2011. i 2016. </a:t>
            </a:r>
          </a:p>
          <a:p>
            <a:pPr>
              <a:lnSpc>
                <a:spcPct val="150000"/>
              </a:lnSpc>
            </a:pPr>
            <a:r>
              <a:rPr lang="hr-HR" sz="2600" dirty="0"/>
              <a:t>Upis u</a:t>
            </a:r>
            <a:r>
              <a:rPr lang="hr-HR" sz="2600" dirty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hr-HR" sz="2600" b="1" dirty="0">
                <a:solidFill>
                  <a:schemeClr val="accent1">
                    <a:lumMod val="10000"/>
                  </a:schemeClr>
                </a:solidFill>
              </a:rPr>
              <a:t>EQAR </a:t>
            </a:r>
            <a:r>
              <a:rPr lang="hr-HR" sz="2600" dirty="0"/>
              <a:t>(Europski registar agencija za osiguravanje kvalitete u visokom obrazovanju)</a:t>
            </a:r>
          </a:p>
          <a:p>
            <a:pPr>
              <a:lnSpc>
                <a:spcPct val="150000"/>
              </a:lnSpc>
            </a:pPr>
            <a:r>
              <a:rPr lang="hr-HR" sz="2600" dirty="0"/>
              <a:t>Članstvo u </a:t>
            </a:r>
            <a:r>
              <a:rPr lang="hr-HR" sz="2600" b="1" dirty="0">
                <a:solidFill>
                  <a:schemeClr val="accent1">
                    <a:lumMod val="10000"/>
                  </a:schemeClr>
                </a:solidFill>
              </a:rPr>
              <a:t>ENQA-i </a:t>
            </a:r>
            <a:r>
              <a:rPr lang="hr-HR" sz="2600" dirty="0"/>
              <a:t>(Europsko udruženje agencija za osiguravanje kvalitete u visokom obrazovanju)</a:t>
            </a:r>
          </a:p>
          <a:p>
            <a:pPr marL="0" indent="0">
              <a:buNone/>
            </a:pPr>
            <a:endParaRPr lang="hr-HR" sz="2400" dirty="0"/>
          </a:p>
          <a:p>
            <a:endParaRPr lang="hr-HR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8</a:t>
            </a:fld>
            <a:endParaRPr lang="hr-H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3695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360696" y="778287"/>
            <a:ext cx="9216249" cy="561975"/>
          </a:xfrm>
        </p:spPr>
        <p:txBody>
          <a:bodyPr/>
          <a:lstStyle/>
          <a:p>
            <a:r>
              <a:rPr lang="hr-HR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Međunarodna članstva - naš glas, naš doprinos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364" y="4540094"/>
            <a:ext cx="1280271" cy="11522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457" y="1508214"/>
            <a:ext cx="2036240" cy="6584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65" y="1508214"/>
            <a:ext cx="1371719" cy="6340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2594" y="1642337"/>
            <a:ext cx="2261812" cy="36579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8130" y="1465538"/>
            <a:ext cx="1828959" cy="676715"/>
          </a:xfrm>
          <a:prstGeom prst="rect">
            <a:avLst/>
          </a:prstGeom>
        </p:spPr>
      </p:pic>
      <p:pic>
        <p:nvPicPr>
          <p:cNvPr id="1026" name="Picture 2" descr="Slikovni rezultat za ceenqa logo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08" y="2633550"/>
            <a:ext cx="2661048" cy="1339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398" y="2633550"/>
            <a:ext cx="1564868" cy="102238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412" y="2908744"/>
            <a:ext cx="2936185" cy="803886"/>
          </a:xfrm>
          <a:prstGeom prst="rect">
            <a:avLst/>
          </a:prstGeom>
        </p:spPr>
      </p:pic>
      <p:pic>
        <p:nvPicPr>
          <p:cNvPr id="1028" name="Picture 4" descr="Slikovni rezultat za ciqg logo 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667" y="4456799"/>
            <a:ext cx="1632599" cy="128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ovezana slika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657" y="4741244"/>
            <a:ext cx="1575510" cy="749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8" y="4484782"/>
            <a:ext cx="1842516" cy="122834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9</a:t>
            </a:fld>
            <a:endParaRPr lang="hr-HR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6268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972616" y="778793"/>
            <a:ext cx="7607300" cy="561975"/>
          </a:xfrm>
        </p:spPr>
        <p:txBody>
          <a:bodyPr/>
          <a:lstStyle/>
          <a:p>
            <a:r>
              <a:rPr lang="hr-H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Postupci vanjskih vrednovanja</a:t>
            </a:r>
            <a:endParaRPr lang="hr-HR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07504" y="1484784"/>
            <a:ext cx="8778875" cy="4945063"/>
          </a:xfrm>
        </p:spPr>
        <p:txBody>
          <a:bodyPr/>
          <a:lstStyle/>
          <a:p>
            <a:endParaRPr lang="hr-HR" sz="2400" dirty="0" smtClean="0"/>
          </a:p>
          <a:p>
            <a:r>
              <a:rPr lang="hr-HR" sz="2400" dirty="0" smtClean="0"/>
              <a:t>Inicijalna </a:t>
            </a:r>
            <a:r>
              <a:rPr lang="hr-HR" sz="2400" dirty="0"/>
              <a:t>akreditaciji za izvođenje novoga studijskog programa i obavljanje djelatnosti visokog </a:t>
            </a:r>
            <a:r>
              <a:rPr lang="hr-HR" sz="2400" dirty="0" smtClean="0"/>
              <a:t>obrazovanja</a:t>
            </a:r>
          </a:p>
          <a:p>
            <a:r>
              <a:rPr lang="hr-HR" sz="2400" dirty="0" err="1"/>
              <a:t>R</a:t>
            </a:r>
            <a:r>
              <a:rPr lang="hr-HR" sz="2400" dirty="0" err="1" smtClean="0"/>
              <a:t>eakreditacija</a:t>
            </a:r>
            <a:r>
              <a:rPr lang="hr-HR" sz="2400" dirty="0" smtClean="0"/>
              <a:t> </a:t>
            </a:r>
            <a:r>
              <a:rPr lang="hr-HR" sz="2400" dirty="0"/>
              <a:t>visokih učilišta i studijskih </a:t>
            </a:r>
            <a:r>
              <a:rPr lang="hr-HR" sz="2400" dirty="0" smtClean="0"/>
              <a:t>programa </a:t>
            </a:r>
          </a:p>
          <a:p>
            <a:r>
              <a:rPr lang="hr-HR" sz="2400" dirty="0" smtClean="0"/>
              <a:t>Vanjska neovisna periodična posudba sustava </a:t>
            </a:r>
            <a:r>
              <a:rPr lang="hr-HR" sz="2400" dirty="0"/>
              <a:t>osiguravanja kvalitete </a:t>
            </a:r>
            <a:r>
              <a:rPr lang="hr-HR" sz="2400" dirty="0" smtClean="0"/>
              <a:t>VU</a:t>
            </a:r>
          </a:p>
          <a:p>
            <a:r>
              <a:rPr lang="hr-HR" sz="2400" dirty="0" smtClean="0"/>
              <a:t>Tematska vrednovanja                      </a:t>
            </a:r>
            <a:endParaRPr lang="hr-HR" sz="2400" dirty="0"/>
          </a:p>
          <a:p>
            <a:endParaRPr lang="hr-H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10</a:t>
            </a:fld>
            <a:endParaRPr lang="hr-H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  <p:pic>
        <p:nvPicPr>
          <p:cNvPr id="7" name="Picture 6" descr="Slikovni rezultat za vrednovanje+slik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861048"/>
            <a:ext cx="3929608" cy="2013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717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396552" y="836712"/>
            <a:ext cx="7527925" cy="1084163"/>
          </a:xfrm>
        </p:spPr>
        <p:txBody>
          <a:bodyPr/>
          <a:lstStyle/>
          <a:p>
            <a:r>
              <a:rPr lang="hr-HR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2.1. Unutarnje </a:t>
            </a:r>
            <a:r>
              <a:rPr lang="hr-H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osiguravanje kvalitete</a:t>
            </a:r>
            <a:endParaRPr lang="hr-HR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07504" y="1628800"/>
            <a:ext cx="8778875" cy="4945063"/>
          </a:xfrm>
        </p:spPr>
        <p:txBody>
          <a:bodyPr>
            <a:normAutofit/>
          </a:bodyPr>
          <a:lstStyle/>
          <a:p>
            <a:endParaRPr lang="hr-HR" sz="2400" dirty="0" smtClean="0"/>
          </a:p>
          <a:p>
            <a:r>
              <a:rPr lang="hr-HR" sz="2400" dirty="0" smtClean="0"/>
              <a:t>Postupcima </a:t>
            </a:r>
            <a:r>
              <a:rPr lang="hr-HR" sz="2400" dirty="0"/>
              <a:t>vanjskog osiguravanja kvalitete treba uzeti u obzir </a:t>
            </a:r>
            <a:r>
              <a:rPr lang="hr-HR" sz="2400" b="1" dirty="0"/>
              <a:t>djelotvornost procesa unutarnjeg osiguravanja kvalitete </a:t>
            </a:r>
            <a:r>
              <a:rPr lang="hr-HR" sz="2400" dirty="0" smtClean="0"/>
              <a:t>na VU</a:t>
            </a:r>
          </a:p>
          <a:p>
            <a:r>
              <a:rPr lang="hr-HR" sz="2400" dirty="0" smtClean="0"/>
              <a:t>Javna </a:t>
            </a:r>
            <a:r>
              <a:rPr lang="hr-HR" sz="2400" dirty="0"/>
              <a:t>i </a:t>
            </a:r>
            <a:r>
              <a:rPr lang="hr-HR" sz="2400" dirty="0" smtClean="0"/>
              <a:t>privatna VU trebaju uspostaviti SOK</a:t>
            </a:r>
          </a:p>
          <a:p>
            <a:r>
              <a:rPr lang="hr-HR" sz="2400" dirty="0" smtClean="0"/>
              <a:t>Petogodišnji ciklus vanjskih vrednovanja</a:t>
            </a:r>
          </a:p>
          <a:p>
            <a:r>
              <a:rPr lang="hr-HR" sz="2400" b="1" dirty="0" smtClean="0"/>
              <a:t>Sinergija </a:t>
            </a:r>
            <a:r>
              <a:rPr lang="hr-HR" sz="2400" b="1" dirty="0"/>
              <a:t>unutarnjeg i vanjskog osiguravanja </a:t>
            </a:r>
            <a:r>
              <a:rPr lang="hr-HR" sz="2400" b="1" dirty="0" smtClean="0"/>
              <a:t>kvalitete</a:t>
            </a:r>
          </a:p>
          <a:p>
            <a:r>
              <a:rPr lang="hr-HR" sz="2400" dirty="0"/>
              <a:t>O</a:t>
            </a:r>
            <a:r>
              <a:rPr lang="hr-HR" sz="2400" dirty="0" smtClean="0"/>
              <a:t>dgovornost </a:t>
            </a:r>
            <a:r>
              <a:rPr lang="hr-HR" sz="2400" dirty="0"/>
              <a:t>i poboljšanje </a:t>
            </a:r>
            <a:r>
              <a:rPr lang="hr-HR" sz="2400" dirty="0" smtClean="0"/>
              <a:t>    </a:t>
            </a:r>
            <a:endParaRPr lang="hr-HR" sz="24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11</a:t>
            </a:fld>
            <a:endParaRPr lang="hr-H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  <p:pic>
        <p:nvPicPr>
          <p:cNvPr id="7" name="Picture 6" descr="Slikovni rezultat za vrednovanje+slik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437112"/>
            <a:ext cx="4618856" cy="14024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638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396552" y="764704"/>
            <a:ext cx="7724775" cy="561975"/>
          </a:xfrm>
        </p:spPr>
        <p:txBody>
          <a:bodyPr/>
          <a:lstStyle/>
          <a:p>
            <a:r>
              <a:rPr lang="hr-HR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2.2. Izrada </a:t>
            </a:r>
            <a:r>
              <a:rPr lang="hr-H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svrsishodnih metodologija</a:t>
            </a:r>
            <a:endParaRPr lang="hr-HR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07504" y="1332799"/>
            <a:ext cx="9242425" cy="4945063"/>
          </a:xfrm>
        </p:spPr>
        <p:txBody>
          <a:bodyPr>
            <a:normAutofit/>
          </a:bodyPr>
          <a:lstStyle/>
          <a:p>
            <a:r>
              <a:rPr lang="hr-HR" sz="2400" b="1" dirty="0" smtClean="0"/>
              <a:t>Svrsishodnost</a:t>
            </a:r>
            <a:r>
              <a:rPr lang="hr-HR" sz="2400" dirty="0" smtClean="0"/>
              <a:t> postupaka, kontekst VU, pružiti podršku u </a:t>
            </a:r>
            <a:r>
              <a:rPr lang="hr-HR" sz="2400" dirty="0"/>
              <a:t>unapređivanju kvalitete</a:t>
            </a:r>
            <a:endParaRPr lang="hr-HR" sz="2400" dirty="0" smtClean="0"/>
          </a:p>
          <a:p>
            <a:r>
              <a:rPr lang="hr-HR" sz="2400" dirty="0"/>
              <a:t>Jasne informacije o </a:t>
            </a:r>
            <a:r>
              <a:rPr lang="hr-HR" sz="2400" b="1" dirty="0" smtClean="0"/>
              <a:t>ishodu</a:t>
            </a:r>
            <a:r>
              <a:rPr lang="hr-HR" sz="2400" dirty="0" smtClean="0"/>
              <a:t> i naknadnom </a:t>
            </a:r>
            <a:r>
              <a:rPr lang="hr-HR" sz="2400" dirty="0"/>
              <a:t>praćenju</a:t>
            </a:r>
            <a:endParaRPr lang="hr-HR" sz="2400" dirty="0" smtClean="0"/>
          </a:p>
          <a:p>
            <a:r>
              <a:rPr lang="hr-HR" sz="2400" b="1" dirty="0" smtClean="0"/>
              <a:t>Uključenost dionika </a:t>
            </a:r>
          </a:p>
          <a:p>
            <a:pPr lvl="1"/>
            <a:r>
              <a:rPr lang="hr-HR" sz="2400" dirty="0" smtClean="0"/>
              <a:t>strane recenzije</a:t>
            </a:r>
          </a:p>
          <a:p>
            <a:pPr lvl="1"/>
            <a:r>
              <a:rPr lang="hr-HR" sz="2400" dirty="0" smtClean="0"/>
              <a:t>postupak </a:t>
            </a:r>
            <a:r>
              <a:rPr lang="hr-HR" sz="2400" dirty="0"/>
              <a:t>javne rasprave </a:t>
            </a:r>
            <a:endParaRPr lang="hr-HR" sz="2400" dirty="0" smtClean="0"/>
          </a:p>
          <a:p>
            <a:pPr lvl="1"/>
            <a:r>
              <a:rPr lang="hr-HR" sz="2400" b="1" dirty="0"/>
              <a:t>e</a:t>
            </a:r>
            <a:r>
              <a:rPr lang="hr-HR" sz="2400" b="1" dirty="0" smtClean="0"/>
              <a:t>dukacija dionika</a:t>
            </a:r>
          </a:p>
          <a:p>
            <a:pPr lvl="1"/>
            <a:r>
              <a:rPr lang="hr-HR" sz="2400" b="1" dirty="0" smtClean="0"/>
              <a:t>razvoj </a:t>
            </a:r>
            <a:r>
              <a:rPr lang="hr-HR" sz="2400" b="1" dirty="0"/>
              <a:t>ljudskih resursa </a:t>
            </a:r>
            <a:endParaRPr lang="hr-HR" sz="2400" b="1" dirty="0" smtClean="0"/>
          </a:p>
          <a:p>
            <a:pPr lvl="1"/>
            <a:r>
              <a:rPr lang="hr-HR" sz="2400" dirty="0"/>
              <a:t>povratne informacije dionika o zadovoljstvu provedenim edukacijama i procesima vanjskih </a:t>
            </a:r>
            <a:r>
              <a:rPr lang="hr-HR" sz="2400" dirty="0" smtClean="0"/>
              <a:t>vrednovanja</a:t>
            </a:r>
            <a:endParaRPr lang="hr-HR" sz="24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12</a:t>
            </a:fld>
            <a:endParaRPr lang="hr-H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9047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180528" y="778793"/>
            <a:ext cx="9001000" cy="561975"/>
          </a:xfrm>
        </p:spPr>
        <p:txBody>
          <a:bodyPr/>
          <a:lstStyle/>
          <a:p>
            <a:r>
              <a:rPr lang="pl-PL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Edukacija za </a:t>
            </a:r>
            <a:r>
              <a:rPr lang="pl-PL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kvalitetu, edukacijom </a:t>
            </a:r>
            <a:r>
              <a:rPr lang="pl-PL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 kvalitete</a:t>
            </a:r>
            <a:endParaRPr lang="hr-HR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07504" y="1268760"/>
            <a:ext cx="8780463" cy="518321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hr-HR" sz="2800" dirty="0">
                <a:solidFill>
                  <a:schemeClr val="accent1">
                    <a:lumMod val="10000"/>
                  </a:schemeClr>
                </a:solidFill>
              </a:rPr>
              <a:t>Pozornost se posvećuje usavršavanju i edukaciji: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r-HR" b="1" u="sng" dirty="0" smtClean="0">
                <a:solidFill>
                  <a:schemeClr val="accent1">
                    <a:lumMod val="10000"/>
                  </a:schemeClr>
                </a:solidFill>
              </a:rPr>
              <a:t>djelatnika</a:t>
            </a:r>
            <a:r>
              <a:rPr lang="hr-HR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hr-HR" dirty="0">
                <a:solidFill>
                  <a:schemeClr val="accent1">
                    <a:lumMod val="10000"/>
                  </a:schemeClr>
                </a:solidFill>
              </a:rPr>
              <a:t>– profesionalno i osobno usavršavanje, sudjelovanje na međunarodnim seminarima, radionicama, forumima, </a:t>
            </a:r>
            <a:r>
              <a:rPr lang="hr-HR" i="1" dirty="0" err="1">
                <a:solidFill>
                  <a:schemeClr val="accent1">
                    <a:lumMod val="10000"/>
                  </a:schemeClr>
                </a:solidFill>
              </a:rPr>
              <a:t>in-house</a:t>
            </a:r>
            <a:r>
              <a:rPr lang="hr-HR" dirty="0">
                <a:solidFill>
                  <a:schemeClr val="accent1">
                    <a:lumMod val="10000"/>
                  </a:schemeClr>
                </a:solidFill>
              </a:rPr>
              <a:t> edukacije s gostujućim stručnjacima, različiti oblici cjeloživotnog obrazovanja, </a:t>
            </a:r>
            <a:r>
              <a:rPr lang="hr-HR" i="1" dirty="0">
                <a:solidFill>
                  <a:schemeClr val="accent1">
                    <a:lumMod val="10000"/>
                  </a:schemeClr>
                </a:solidFill>
              </a:rPr>
              <a:t>online</a:t>
            </a:r>
            <a:r>
              <a:rPr lang="hr-HR" dirty="0">
                <a:solidFill>
                  <a:schemeClr val="accent1">
                    <a:lumMod val="10000"/>
                  </a:schemeClr>
                </a:solidFill>
              </a:rPr>
              <a:t> edukacije 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r-HR" b="1" u="sng" dirty="0" smtClean="0">
                <a:solidFill>
                  <a:schemeClr val="accent1">
                    <a:lumMod val="10000"/>
                  </a:schemeClr>
                </a:solidFill>
              </a:rPr>
              <a:t>dionika</a:t>
            </a:r>
            <a:r>
              <a:rPr lang="hr-HR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hr-HR" dirty="0">
                <a:solidFill>
                  <a:schemeClr val="accent1">
                    <a:lumMod val="10000"/>
                  </a:schemeClr>
                </a:solidFill>
              </a:rPr>
              <a:t>– radionice za VU u sklopu postupaka </a:t>
            </a:r>
            <a:r>
              <a:rPr lang="hr-HR" dirty="0" err="1">
                <a:solidFill>
                  <a:schemeClr val="accent1">
                    <a:lumMod val="10000"/>
                  </a:schemeClr>
                </a:solidFill>
              </a:rPr>
              <a:t>reakreditacije</a:t>
            </a:r>
            <a:r>
              <a:rPr lang="hr-HR" dirty="0">
                <a:solidFill>
                  <a:schemeClr val="accent1">
                    <a:lumMod val="10000"/>
                  </a:schemeClr>
                </a:solidFill>
              </a:rPr>
              <a:t> i vanjske prosudbe, tematski seminari i radionice na zahtjev VU, edukacija inozemnih i domaćih članova stručnih povjerenstava u postupcima vrednovanja, radionice za certificirane stručnjake za vanjsku prosudbu, edukacije koordinatora visokih učilišta vezano uz prijave za upis na studijske programe </a:t>
            </a:r>
          </a:p>
          <a:p>
            <a:endParaRPr lang="hr-HR" sz="2000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13</a:t>
            </a:fld>
            <a:endParaRPr lang="hr-H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4024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1836712" y="790575"/>
            <a:ext cx="7761288" cy="561975"/>
          </a:xfrm>
        </p:spPr>
        <p:txBody>
          <a:bodyPr/>
          <a:lstStyle/>
          <a:p>
            <a:r>
              <a:rPr lang="hr-HR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2.3. Provedba procesa</a:t>
            </a:r>
            <a:endParaRPr lang="hr-HR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264194019"/>
              </p:ext>
            </p:extLst>
          </p:nvPr>
        </p:nvGraphicFramePr>
        <p:xfrm>
          <a:off x="179512" y="1352550"/>
          <a:ext cx="8778875" cy="477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14</a:t>
            </a:fld>
            <a:endParaRPr lang="hr-H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1169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1620688" y="778793"/>
            <a:ext cx="7489825" cy="561975"/>
          </a:xfrm>
        </p:spPr>
        <p:txBody>
          <a:bodyPr/>
          <a:lstStyle/>
          <a:p>
            <a:r>
              <a:rPr lang="hr-HR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2.4. Vanjski stručnjaci</a:t>
            </a:r>
            <a:endParaRPr lang="hr-HR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07504" y="1340768"/>
            <a:ext cx="8778875" cy="4945063"/>
          </a:xfrm>
        </p:spPr>
        <p:txBody>
          <a:bodyPr/>
          <a:lstStyle/>
          <a:p>
            <a:endParaRPr lang="hr-HR" sz="2400" dirty="0" smtClean="0"/>
          </a:p>
          <a:p>
            <a:r>
              <a:rPr lang="hr-HR" sz="2400" dirty="0" smtClean="0"/>
              <a:t>Domaći i međunarodni stručnjaci,  studentski predstavnici </a:t>
            </a:r>
            <a:r>
              <a:rPr lang="hr-HR" sz="2400" dirty="0"/>
              <a:t>i </a:t>
            </a:r>
            <a:r>
              <a:rPr lang="hr-HR" sz="2400" dirty="0" smtClean="0"/>
              <a:t>predstavnici gospodarstva</a:t>
            </a:r>
          </a:p>
          <a:p>
            <a:r>
              <a:rPr lang="hr-HR" sz="2400" dirty="0"/>
              <a:t>Različite perspektive i </a:t>
            </a:r>
            <a:r>
              <a:rPr lang="hr-HR" sz="2400" dirty="0" smtClean="0"/>
              <a:t>kompetencije</a:t>
            </a:r>
          </a:p>
          <a:p>
            <a:r>
              <a:rPr lang="hr-HR" sz="2400" b="1" dirty="0" smtClean="0"/>
              <a:t>Neovisnost</a:t>
            </a:r>
            <a:r>
              <a:rPr lang="hr-HR" sz="2400" dirty="0" smtClean="0"/>
              <a:t> u </a:t>
            </a:r>
            <a:r>
              <a:rPr lang="hr-HR" sz="2400" dirty="0"/>
              <a:t>radu </a:t>
            </a:r>
            <a:endParaRPr lang="hr-HR" sz="2400" dirty="0" smtClean="0"/>
          </a:p>
          <a:p>
            <a:pPr fontAlgn="auto"/>
            <a:r>
              <a:rPr lang="hr-HR" sz="2400" b="1" dirty="0" smtClean="0"/>
              <a:t>Nepristranost </a:t>
            </a:r>
            <a:r>
              <a:rPr lang="hr-HR" sz="2400" b="1" dirty="0"/>
              <a:t>i </a:t>
            </a:r>
            <a:r>
              <a:rPr lang="hr-HR" sz="2400" b="1" dirty="0" smtClean="0"/>
              <a:t>objektivnost</a:t>
            </a:r>
            <a:endParaRPr lang="hr-HR" sz="2400" b="1" dirty="0"/>
          </a:p>
          <a:p>
            <a:r>
              <a:rPr lang="hr-HR" sz="2400" dirty="0"/>
              <a:t> </a:t>
            </a:r>
            <a:r>
              <a:rPr lang="hr-HR" sz="2400" dirty="0" smtClean="0"/>
              <a:t>AZVO baza </a:t>
            </a:r>
            <a:r>
              <a:rPr lang="hr-HR" sz="2400" b="1" dirty="0" smtClean="0"/>
              <a:t>educiranih stručnjaka </a:t>
            </a:r>
            <a:r>
              <a:rPr lang="hr-HR" sz="2400" dirty="0" smtClean="0"/>
              <a:t>- 619 </a:t>
            </a:r>
            <a:r>
              <a:rPr lang="hr-HR" sz="2400" dirty="0"/>
              <a:t>članova </a:t>
            </a:r>
            <a:r>
              <a:rPr lang="hr-HR" sz="2400" dirty="0" smtClean="0"/>
              <a:t>od </a:t>
            </a:r>
            <a:r>
              <a:rPr lang="hr-HR" sz="2400" dirty="0"/>
              <a:t>čega su 353 inozemna člana</a:t>
            </a:r>
          </a:p>
          <a:p>
            <a:endParaRPr lang="hr-H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15</a:t>
            </a:fld>
            <a:endParaRPr lang="hr-H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2355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1404664" y="766887"/>
            <a:ext cx="7813675" cy="561975"/>
          </a:xfrm>
        </p:spPr>
        <p:txBody>
          <a:bodyPr/>
          <a:lstStyle/>
          <a:p>
            <a:r>
              <a:rPr lang="hr-H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AZVO stručnjaci – I. ciklus</a:t>
            </a:r>
            <a:endParaRPr lang="hr-HR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-5213350" y="2860675"/>
            <a:ext cx="14357350" cy="8658225"/>
          </a:xfrm>
        </p:spPr>
        <p:txBody>
          <a:bodyPr/>
          <a:lstStyle/>
          <a:p>
            <a:endParaRPr lang="hr-HR" dirty="0" smtClean="0"/>
          </a:p>
          <a:p>
            <a:endParaRPr lang="hr-HR" dirty="0"/>
          </a:p>
          <a:p>
            <a:endParaRPr lang="hr-HR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295" y="-78659"/>
            <a:ext cx="1495145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graphicFrame>
        <p:nvGraphicFramePr>
          <p:cNvPr id="8" name="Objec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3730107"/>
              </p:ext>
            </p:extLst>
          </p:nvPr>
        </p:nvGraphicFramePr>
        <p:xfrm>
          <a:off x="251520" y="1328862"/>
          <a:ext cx="8424936" cy="48364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Chart" r:id="rId3" imgW="5444200" imgH="2956816" progId="Excel.Chart.8">
                  <p:embed/>
                </p:oleObj>
              </mc:Choice>
              <mc:Fallback>
                <p:oleObj name="Chart" r:id="rId3" imgW="5444200" imgH="2956816" progId="Excel.Chart.8">
                  <p:embed/>
                  <p:pic>
                    <p:nvPicPr>
                      <p:cNvPr id="8" name="Object 7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1328862"/>
                        <a:ext cx="8424936" cy="48364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295" y="2880441"/>
            <a:ext cx="1495145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16</a:t>
            </a:fld>
            <a:endParaRPr lang="hr-H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5934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1548680" y="764704"/>
            <a:ext cx="7308304" cy="561975"/>
          </a:xfrm>
        </p:spPr>
        <p:txBody>
          <a:bodyPr/>
          <a:lstStyle/>
          <a:p>
            <a:r>
              <a:rPr lang="hr-HR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2.5. Kriteriji </a:t>
            </a:r>
            <a:r>
              <a:rPr lang="hr-H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za ishode</a:t>
            </a:r>
            <a:endParaRPr lang="hr-HR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79512" y="1353751"/>
            <a:ext cx="8778875" cy="4945063"/>
          </a:xfrm>
        </p:spPr>
        <p:txBody>
          <a:bodyPr>
            <a:normAutofit/>
          </a:bodyPr>
          <a:lstStyle/>
          <a:p>
            <a:endParaRPr lang="hr-HR" sz="2400" dirty="0" smtClean="0"/>
          </a:p>
          <a:p>
            <a:r>
              <a:rPr lang="hr-HR" sz="2400" dirty="0" smtClean="0"/>
              <a:t>Unaprijed utvrđeni </a:t>
            </a:r>
            <a:r>
              <a:rPr lang="hr-HR" sz="2400" dirty="0"/>
              <a:t>i </a:t>
            </a:r>
            <a:r>
              <a:rPr lang="hr-HR" sz="2400" dirty="0" smtClean="0"/>
              <a:t>objavljeni kriteriji</a:t>
            </a:r>
          </a:p>
          <a:p>
            <a:r>
              <a:rPr lang="hr-HR" sz="2400" dirty="0" smtClean="0"/>
              <a:t>Dosljedna primjena kriterija</a:t>
            </a:r>
          </a:p>
          <a:p>
            <a:r>
              <a:rPr lang="hr-HR" sz="2400" dirty="0" smtClean="0"/>
              <a:t>Dokazi</a:t>
            </a:r>
          </a:p>
          <a:p>
            <a:r>
              <a:rPr lang="hr-HR" sz="2400" dirty="0" smtClean="0"/>
              <a:t>Ocjene</a:t>
            </a:r>
          </a:p>
          <a:p>
            <a:r>
              <a:rPr lang="hr-HR" sz="2400" dirty="0" smtClean="0"/>
              <a:t>Zaključci i preporuke         </a:t>
            </a:r>
            <a:endParaRPr lang="hr-HR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17</a:t>
            </a:fld>
            <a:endParaRPr lang="hr-H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  <p:pic>
        <p:nvPicPr>
          <p:cNvPr id="8" name="Picture 7" descr="Slikovni rezultat za kriteriji ocjenjivanj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852936"/>
            <a:ext cx="2808312" cy="280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255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612576" y="764353"/>
            <a:ext cx="4584700" cy="561975"/>
          </a:xfrm>
        </p:spPr>
        <p:txBody>
          <a:bodyPr/>
          <a:lstStyle/>
          <a:p>
            <a:r>
              <a:rPr lang="hr-HR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2.6. Izvještavanje </a:t>
            </a:r>
            <a:endParaRPr lang="hr-HR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95262" y="1340768"/>
            <a:ext cx="8778875" cy="4945063"/>
          </a:xfrm>
        </p:spPr>
        <p:txBody>
          <a:bodyPr>
            <a:normAutofit/>
          </a:bodyPr>
          <a:lstStyle/>
          <a:p>
            <a:endParaRPr lang="hr-HR" sz="2400" dirty="0" smtClean="0"/>
          </a:p>
          <a:p>
            <a:r>
              <a:rPr lang="hr-HR" sz="2400" dirty="0" smtClean="0"/>
              <a:t> Objavljena cjelovita izvješća</a:t>
            </a:r>
          </a:p>
          <a:p>
            <a:r>
              <a:rPr lang="hr-HR" sz="2400" dirty="0" smtClean="0"/>
              <a:t> Jasna i dostupna</a:t>
            </a:r>
          </a:p>
          <a:p>
            <a:r>
              <a:rPr lang="pl-PL" sz="2400" dirty="0" smtClean="0"/>
              <a:t> Dokazi - činjenična točnost, analize </a:t>
            </a:r>
            <a:r>
              <a:rPr lang="pl-PL" sz="2400" dirty="0"/>
              <a:t>i </a:t>
            </a:r>
            <a:r>
              <a:rPr lang="pl-PL" sz="2400" dirty="0" smtClean="0"/>
              <a:t>nalazi </a:t>
            </a:r>
          </a:p>
          <a:p>
            <a:r>
              <a:rPr lang="pl-PL" sz="2400" dirty="0" smtClean="0"/>
              <a:t> Zaključci</a:t>
            </a:r>
          </a:p>
          <a:p>
            <a:r>
              <a:rPr lang="pl-PL" sz="2400" dirty="0" smtClean="0"/>
              <a:t> </a:t>
            </a:r>
            <a:r>
              <a:rPr lang="hr-HR" sz="2400" dirty="0" smtClean="0"/>
              <a:t>Preporuke </a:t>
            </a:r>
            <a:r>
              <a:rPr lang="hr-HR" sz="2400" dirty="0"/>
              <a:t>za aktivnosti u fazi naknadnog </a:t>
            </a:r>
            <a:r>
              <a:rPr lang="hr-HR" sz="2400" dirty="0" smtClean="0"/>
              <a:t> praćenja</a:t>
            </a:r>
          </a:p>
          <a:p>
            <a:r>
              <a:rPr lang="hr-HR" sz="2400" dirty="0" smtClean="0"/>
              <a:t>Objava formalnih odluka</a:t>
            </a:r>
          </a:p>
          <a:p>
            <a:r>
              <a:rPr lang="hr-HR" sz="2400" dirty="0" err="1" smtClean="0"/>
              <a:t>EQArep</a:t>
            </a:r>
            <a:r>
              <a:rPr lang="hr-HR" sz="2400" dirty="0" smtClean="0"/>
              <a:t>					</a:t>
            </a:r>
            <a:endParaRPr lang="hr-HR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18</a:t>
            </a:fld>
            <a:endParaRPr lang="hr-H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  <p:pic>
        <p:nvPicPr>
          <p:cNvPr id="7" name="Picture 6" descr="Slikovni rezultat za izvjeÅ¡taj ili izvjeÅ¡Äe slik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365104"/>
            <a:ext cx="3024336" cy="15841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638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972616" y="768151"/>
            <a:ext cx="5796136" cy="561975"/>
          </a:xfrm>
        </p:spPr>
        <p:txBody>
          <a:bodyPr>
            <a:normAutofit fontScale="90000"/>
          </a:bodyPr>
          <a:lstStyle/>
          <a:p>
            <a:r>
              <a:rPr lang="hr-HR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2.7. Prigovori </a:t>
            </a:r>
            <a:r>
              <a:rPr lang="hr-H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 žalbe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79512" y="1395391"/>
            <a:ext cx="8778875" cy="4945063"/>
          </a:xfrm>
        </p:spPr>
        <p:txBody>
          <a:bodyPr>
            <a:normAutofit/>
          </a:bodyPr>
          <a:lstStyle/>
          <a:p>
            <a:endParaRPr lang="hr-HR" sz="2400" dirty="0" smtClean="0"/>
          </a:p>
          <a:p>
            <a:r>
              <a:rPr lang="hr-HR" sz="2400" dirty="0" smtClean="0"/>
              <a:t>Žalbeni </a:t>
            </a:r>
            <a:r>
              <a:rPr lang="hr-HR" sz="2400" dirty="0"/>
              <a:t>postupci i postupci u povodu prigovora moraju biti jasno </a:t>
            </a:r>
            <a:r>
              <a:rPr lang="hr-HR" sz="2400" dirty="0" smtClean="0"/>
              <a:t>definirani</a:t>
            </a:r>
          </a:p>
          <a:p>
            <a:r>
              <a:rPr lang="hr-HR" sz="2400" dirty="0" smtClean="0"/>
              <a:t>Osigurati </a:t>
            </a:r>
            <a:r>
              <a:rPr lang="hr-HR" sz="2400" dirty="0"/>
              <a:t>pravednost odluka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19</a:t>
            </a:fld>
            <a:endParaRPr lang="hr-H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  <p:pic>
        <p:nvPicPr>
          <p:cNvPr id="7" name="Picture 6" descr="Slikovni rezultat za Å¾alba slik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73016"/>
            <a:ext cx="3497932" cy="19460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382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587066" y="689719"/>
            <a:ext cx="4584700" cy="561975"/>
          </a:xfrm>
        </p:spPr>
        <p:txBody>
          <a:bodyPr/>
          <a:lstStyle/>
          <a:p>
            <a:r>
              <a:rPr lang="hr-HR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AZVO to smo MI!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" r="12949" b="1618"/>
          <a:stretch/>
        </p:blipFill>
        <p:spPr>
          <a:xfrm rot="5400000">
            <a:off x="3285567" y="3773130"/>
            <a:ext cx="2366121" cy="20262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918" y="3849624"/>
            <a:ext cx="2983742" cy="19916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52"/>
          <a:stretch/>
        </p:blipFill>
        <p:spPr>
          <a:xfrm>
            <a:off x="3455528" y="1223838"/>
            <a:ext cx="2026200" cy="20178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72" y="3603170"/>
            <a:ext cx="3154824" cy="23661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559" y="1223838"/>
            <a:ext cx="3361754" cy="23661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73" y="1223840"/>
            <a:ext cx="3154823" cy="21032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20</a:t>
            </a:fld>
            <a:endParaRPr lang="hr-HR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1323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605435" y="1124744"/>
            <a:ext cx="4584700" cy="561975"/>
          </a:xfrm>
        </p:spPr>
        <p:txBody>
          <a:bodyPr/>
          <a:lstStyle/>
          <a:p>
            <a:r>
              <a:rPr lang="hr-HR" dirty="0"/>
              <a:t>Hvala na pozornosti!</a:t>
            </a:r>
          </a:p>
        </p:txBody>
      </p:sp>
      <p:pic>
        <p:nvPicPr>
          <p:cNvPr id="8" name="Content Placeholder 9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11560" y="2359314"/>
            <a:ext cx="4495800" cy="37512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40676" y="3311615"/>
            <a:ext cx="1950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>
                <a:solidFill>
                  <a:srgbClr val="C00000"/>
                </a:solidFill>
              </a:rPr>
              <a:t>www.azvo.hr</a:t>
            </a:r>
          </a:p>
          <a:p>
            <a:pPr algn="ctr"/>
            <a:r>
              <a:rPr lang="hr-HR" dirty="0" smtClean="0">
                <a:solidFill>
                  <a:srgbClr val="C00000"/>
                </a:solidFill>
              </a:rPr>
              <a:t>ured@azvo.hr</a:t>
            </a:r>
          </a:p>
          <a:p>
            <a:pPr algn="ctr"/>
            <a:r>
              <a:rPr lang="hr-HR" dirty="0" smtClean="0">
                <a:solidFill>
                  <a:srgbClr val="C00000"/>
                </a:solidFill>
              </a:rPr>
              <a:t>javnost@azvo.hr </a:t>
            </a:r>
            <a:endParaRPr lang="hr-HR" dirty="0">
              <a:solidFill>
                <a:srgbClr val="C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474" y="4552860"/>
            <a:ext cx="472260" cy="426757"/>
          </a:xfrm>
          <a:prstGeom prst="rect">
            <a:avLst/>
          </a:prstGeom>
        </p:spPr>
      </p:pic>
      <p:pic>
        <p:nvPicPr>
          <p:cNvPr id="2052" name="Picture 4" descr="Slikovni rezultat za twitter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88" y="4536756"/>
            <a:ext cx="620606" cy="62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424" y="1964303"/>
            <a:ext cx="2112264" cy="1408176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Vesna Dodiković-Jurković Agencija za znanost i visoko obrazovanje Zagreb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7ECC-37EE-4B74-BF15-411A7C383148}" type="slidenum">
              <a:rPr lang="hr-HR" smtClean="0"/>
              <a:pPr/>
              <a:t>21</a:t>
            </a:fld>
            <a:endParaRPr lang="hr-HR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 smtClean="0"/>
              <a:t>11. - 14. 04. 2018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6032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9827634EAA0E46A3E3F31C07D80B00" ma:contentTypeVersion="8" ma:contentTypeDescription="Create a new document." ma:contentTypeScope="" ma:versionID="39565bd95e8b35900017cd0ebfebfec0">
  <xsd:schema xmlns:xsd="http://www.w3.org/2001/XMLSchema" xmlns:xs="http://www.w3.org/2001/XMLSchema" xmlns:p="http://schemas.microsoft.com/office/2006/metadata/properties" xmlns:ns2="f48c046f-1471-4500-a941-592e971f421b" xmlns:ns3="85f09c26-7f1b-4cdc-92b4-d75420172a21" targetNamespace="http://schemas.microsoft.com/office/2006/metadata/properties" ma:root="true" ma:fieldsID="85bc90700b0b4d8c390ca4f4500ef00c" ns2:_="" ns3:_="">
    <xsd:import namespace="f48c046f-1471-4500-a941-592e971f421b"/>
    <xsd:import namespace="85f09c26-7f1b-4cdc-92b4-d75420172a2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8c046f-1471-4500-a941-592e971f421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09c26-7f1b-4cdc-92b4-d75420172a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9C0FCA5-84FC-459A-B269-B3FAD91804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8c046f-1471-4500-a941-592e971f421b"/>
    <ds:schemaRef ds:uri="85f09c26-7f1b-4cdc-92b4-d75420172a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B40F23F-9AED-4ED1-BF07-FDE538B53E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07F21D-8585-4E21-900D-07D05EC930BA}">
  <ds:schemaRefs>
    <ds:schemaRef ds:uri="http://schemas.microsoft.com/office/2006/metadata/properties"/>
    <ds:schemaRef ds:uri="http://purl.org/dc/terms/"/>
    <ds:schemaRef ds:uri="f48c046f-1471-4500-a941-592e971f42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85f09c26-7f1b-4cdc-92b4-d75420172a21"/>
    <ds:schemaRef ds:uri="http://www.w3.org/XML/1998/namespace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1034</Words>
  <Application>Microsoft Office PowerPoint</Application>
  <PresentationFormat>On-screen Show (4:3)</PresentationFormat>
  <Paragraphs>182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Courier New</vt:lpstr>
      <vt:lpstr>Times New Roman</vt:lpstr>
      <vt:lpstr>Office Theme</vt:lpstr>
      <vt:lpstr>Chart</vt:lpstr>
      <vt:lpstr>PowerPoint Presentation</vt:lpstr>
      <vt:lpstr>Sadržaj</vt:lpstr>
      <vt:lpstr>EHEA</vt:lpstr>
      <vt:lpstr>ESG - struktura</vt:lpstr>
      <vt:lpstr>Osiguravanje kvalitete u visokom obrazovanju</vt:lpstr>
      <vt:lpstr>Nacionalni sustav osiguravanja kvalitete</vt:lpstr>
      <vt:lpstr>Naša uloga</vt:lpstr>
      <vt:lpstr>Tko smo mi?</vt:lpstr>
      <vt:lpstr>Međunarodna članstva - naš glas, naš doprinos</vt:lpstr>
      <vt:lpstr>Postupci vanjskih vrednovanja</vt:lpstr>
      <vt:lpstr>2.1. Unutarnje osiguravanje kvalitete</vt:lpstr>
      <vt:lpstr>2.2. Izrada svrsishodnih metodologija</vt:lpstr>
      <vt:lpstr>Edukacija za kvalitetu, edukacijom do kvalitete</vt:lpstr>
      <vt:lpstr>2.3. Provedba procesa</vt:lpstr>
      <vt:lpstr>2.4. Vanjski stručnjaci</vt:lpstr>
      <vt:lpstr>AZVO stručnjaci – I. ciklus</vt:lpstr>
      <vt:lpstr>2.5. Kriteriji za ishode</vt:lpstr>
      <vt:lpstr>2.6. Izvještavanje </vt:lpstr>
      <vt:lpstr>2.7. Prigovori i žalbe </vt:lpstr>
      <vt:lpstr>AZVO to smo MI!</vt:lpstr>
      <vt:lpstr>Hvala na pozornosti!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Zlatko Dautović</dc:creator>
  <cp:lastModifiedBy>Vesna Dodiković-Jurković</cp:lastModifiedBy>
  <cp:revision>37</cp:revision>
  <dcterms:created xsi:type="dcterms:W3CDTF">2015-09-07T17:58:36Z</dcterms:created>
  <dcterms:modified xsi:type="dcterms:W3CDTF">2018-04-09T13:29:58Z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0x0101003F9827634EAA0E46A3E3F31C07D80B00</vt:lpwstr>
  </property>
</Properties>
</file>