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527" r:id="rId3"/>
    <p:sldId id="335" r:id="rId4"/>
    <p:sldId id="337" r:id="rId5"/>
    <p:sldId id="338" r:id="rId6"/>
    <p:sldId id="339" r:id="rId7"/>
    <p:sldId id="341" r:id="rId8"/>
    <p:sldId id="528" r:id="rId9"/>
    <p:sldId id="342" r:id="rId10"/>
    <p:sldId id="340" r:id="rId11"/>
    <p:sldId id="343" r:id="rId12"/>
    <p:sldId id="531" r:id="rId13"/>
    <p:sldId id="344" r:id="rId14"/>
    <p:sldId id="529" r:id="rId15"/>
    <p:sldId id="336" r:id="rId16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2" clrIdx="0"/>
  <p:cmAuthor id="1" name="Tea Režek" initials="TR" lastIdx="4" clrIdx="1">
    <p:extLst>
      <p:ext uri="{19B8F6BF-5375-455C-9EA6-DF929625EA0E}">
        <p15:presenceInfo xmlns:p15="http://schemas.microsoft.com/office/powerpoint/2012/main" userId="S-1-5-21-3037709633-1122530910-1676210033-1503" providerId="AD"/>
      </p:ext>
    </p:extLst>
  </p:cmAuthor>
  <p:cmAuthor id="2" name="Ivana Bijažić" initials="IB" lastIdx="6" clrIdx="2">
    <p:extLst>
      <p:ext uri="{19B8F6BF-5375-455C-9EA6-DF929625EA0E}">
        <p15:presenceInfo xmlns:p15="http://schemas.microsoft.com/office/powerpoint/2012/main" userId="S-1-5-21-3037709633-1122530910-1676210033-1687" providerId="AD"/>
      </p:ext>
    </p:extLst>
  </p:cmAuthor>
  <p:cmAuthor id="3" name="skocilic" initials="s" lastIdx="1" clrIdx="3">
    <p:extLst>
      <p:ext uri="{19B8F6BF-5375-455C-9EA6-DF929625EA0E}">
        <p15:presenceInfo xmlns:p15="http://schemas.microsoft.com/office/powerpoint/2012/main" userId="skocilic" providerId="None"/>
      </p:ext>
    </p:extLst>
  </p:cmAuthor>
  <p:cmAuthor id="4" name="Jasmina Skočilić" initials="JS" lastIdx="3" clrIdx="4">
    <p:extLst>
      <p:ext uri="{19B8F6BF-5375-455C-9EA6-DF929625EA0E}">
        <p15:presenceInfo xmlns:p15="http://schemas.microsoft.com/office/powerpoint/2012/main" userId="S-1-5-21-3037709633-1122530910-1676210033-14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4555"/>
    <a:srgbClr val="206F88"/>
    <a:srgbClr val="E972F6"/>
    <a:srgbClr val="F3740B"/>
    <a:srgbClr val="D65700"/>
    <a:srgbClr val="CC9900"/>
    <a:srgbClr val="FF9900"/>
    <a:srgbClr val="59CC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73165" autoAdjust="0"/>
  </p:normalViewPr>
  <p:slideViewPr>
    <p:cSldViewPr snapToObjects="1">
      <p:cViewPr varScale="1">
        <p:scale>
          <a:sx n="89" d="100"/>
          <a:sy n="89" d="100"/>
        </p:scale>
        <p:origin x="5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18FF3C-5889-4183-8530-069E0CC6705A}" type="doc">
      <dgm:prSet loTypeId="urn:microsoft.com/office/officeart/2005/8/layout/rings+Icon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hr-HR"/>
        </a:p>
      </dgm:t>
    </dgm:pt>
    <dgm:pt modelId="{2D7F1C3B-7EE6-4C24-B4EA-1F2CCD37A996}">
      <dgm:prSet phldrT="[Text]"/>
      <dgm:spPr/>
      <dgm:t>
        <a:bodyPr/>
        <a:lstStyle/>
        <a:p>
          <a:r>
            <a:rPr lang="hr-HR" b="1" dirty="0"/>
            <a:t>Ministarstvo znanosti i obrazovanja</a:t>
          </a:r>
        </a:p>
      </dgm:t>
    </dgm:pt>
    <dgm:pt modelId="{F822C3B4-FA7E-4811-AA64-A23B5324C943}" type="parTrans" cxnId="{D4244E84-F1F7-4C94-8B5A-3FBE375539EF}">
      <dgm:prSet/>
      <dgm:spPr/>
      <dgm:t>
        <a:bodyPr/>
        <a:lstStyle/>
        <a:p>
          <a:endParaRPr lang="hr-HR"/>
        </a:p>
      </dgm:t>
    </dgm:pt>
    <dgm:pt modelId="{1CB9CF69-6F8F-4CC3-829F-B30927911462}" type="sibTrans" cxnId="{D4244E84-F1F7-4C94-8B5A-3FBE375539EF}">
      <dgm:prSet/>
      <dgm:spPr/>
      <dgm:t>
        <a:bodyPr/>
        <a:lstStyle/>
        <a:p>
          <a:endParaRPr lang="hr-HR"/>
        </a:p>
      </dgm:t>
    </dgm:pt>
    <dgm:pt modelId="{A2A8A174-4162-45E4-A7D5-822E4426E394}">
      <dgm:prSet phldrT="[Text]"/>
      <dgm:spPr/>
      <dgm:t>
        <a:bodyPr/>
        <a:lstStyle/>
        <a:p>
          <a:r>
            <a:rPr lang="hr-HR" b="1" dirty="0"/>
            <a:t>AMPEU</a:t>
          </a:r>
        </a:p>
      </dgm:t>
    </dgm:pt>
    <dgm:pt modelId="{4DB25737-ECB3-4118-BD99-02910E2DEE05}" type="parTrans" cxnId="{E053D922-8341-41A7-BE7A-EE226CA2D92A}">
      <dgm:prSet/>
      <dgm:spPr/>
      <dgm:t>
        <a:bodyPr/>
        <a:lstStyle/>
        <a:p>
          <a:endParaRPr lang="hr-HR"/>
        </a:p>
      </dgm:t>
    </dgm:pt>
    <dgm:pt modelId="{1A526FEC-088D-4925-967E-67C9E707B290}" type="sibTrans" cxnId="{E053D922-8341-41A7-BE7A-EE226CA2D92A}">
      <dgm:prSet/>
      <dgm:spPr/>
      <dgm:t>
        <a:bodyPr/>
        <a:lstStyle/>
        <a:p>
          <a:endParaRPr lang="hr-HR"/>
        </a:p>
      </dgm:t>
    </dgm:pt>
    <dgm:pt modelId="{18B1385A-11C4-43D3-9CCF-44DA1701A1F0}">
      <dgm:prSet/>
      <dgm:spPr/>
      <dgm:t>
        <a:bodyPr/>
        <a:lstStyle/>
        <a:p>
          <a:r>
            <a:rPr lang="hr-HR" b="1" dirty="0"/>
            <a:t>Visoka učilišta</a:t>
          </a:r>
        </a:p>
      </dgm:t>
    </dgm:pt>
    <dgm:pt modelId="{AA2D9EE8-49EB-4F78-A3CC-9A6C52EA8065}" type="parTrans" cxnId="{A550F5AC-24B8-4C90-8FB2-A51E8D4978E3}">
      <dgm:prSet/>
      <dgm:spPr/>
      <dgm:t>
        <a:bodyPr/>
        <a:lstStyle/>
        <a:p>
          <a:endParaRPr lang="hr-HR"/>
        </a:p>
      </dgm:t>
    </dgm:pt>
    <dgm:pt modelId="{4B6EA725-2C02-434F-B7AE-6BA64394C052}" type="sibTrans" cxnId="{A550F5AC-24B8-4C90-8FB2-A51E8D4978E3}">
      <dgm:prSet/>
      <dgm:spPr/>
      <dgm:t>
        <a:bodyPr/>
        <a:lstStyle/>
        <a:p>
          <a:endParaRPr lang="hr-HR"/>
        </a:p>
      </dgm:t>
    </dgm:pt>
    <dgm:pt modelId="{6DDBAC93-5599-459C-B0C0-9694650ED3FC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hr-HR" b="1" dirty="0"/>
            <a:t>Radna skupina za internacionalizaciju</a:t>
          </a:r>
        </a:p>
      </dgm:t>
    </dgm:pt>
    <dgm:pt modelId="{F76FE3B9-4C1C-4459-9007-22657F219E66}" type="parTrans" cxnId="{7962EE8D-DBA6-4776-BB15-76CA6977BC78}">
      <dgm:prSet/>
      <dgm:spPr/>
      <dgm:t>
        <a:bodyPr/>
        <a:lstStyle/>
        <a:p>
          <a:endParaRPr lang="hr-HR"/>
        </a:p>
      </dgm:t>
    </dgm:pt>
    <dgm:pt modelId="{03DB94F9-7EEF-43A5-BEBA-DCF4D48D0F4E}" type="sibTrans" cxnId="{7962EE8D-DBA6-4776-BB15-76CA6977BC78}">
      <dgm:prSet/>
      <dgm:spPr/>
      <dgm:t>
        <a:bodyPr/>
        <a:lstStyle/>
        <a:p>
          <a:endParaRPr lang="hr-HR"/>
        </a:p>
      </dgm:t>
    </dgm:pt>
    <dgm:pt modelId="{AFB38552-A568-458A-B307-2A62022F164C}">
      <dgm:prSet phldrT="[Text]"/>
      <dgm:spPr>
        <a:ln>
          <a:noFill/>
        </a:ln>
      </dgm:spPr>
      <dgm:t>
        <a:bodyPr/>
        <a:lstStyle/>
        <a:p>
          <a:r>
            <a:rPr lang="hr-HR" b="1" dirty="0"/>
            <a:t>Institut za razvoj obrazovanja i ostali dionici</a:t>
          </a:r>
        </a:p>
      </dgm:t>
    </dgm:pt>
    <dgm:pt modelId="{F7BE5B4E-A30C-4461-A338-9D8F76BF311A}" type="sibTrans" cxnId="{B2595F01-677B-48E6-88B2-E3D6412FB9EE}">
      <dgm:prSet/>
      <dgm:spPr/>
      <dgm:t>
        <a:bodyPr/>
        <a:lstStyle/>
        <a:p>
          <a:endParaRPr lang="hr-HR"/>
        </a:p>
      </dgm:t>
    </dgm:pt>
    <dgm:pt modelId="{80EF12DC-6F29-44C2-8C19-59390E918E19}" type="parTrans" cxnId="{B2595F01-677B-48E6-88B2-E3D6412FB9EE}">
      <dgm:prSet/>
      <dgm:spPr/>
      <dgm:t>
        <a:bodyPr/>
        <a:lstStyle/>
        <a:p>
          <a:endParaRPr lang="hr-HR"/>
        </a:p>
      </dgm:t>
    </dgm:pt>
    <dgm:pt modelId="{E67FCBA3-2E42-4350-9656-5ADC9C4CED7F}" type="pres">
      <dgm:prSet presAssocID="{BF18FF3C-5889-4183-8530-069E0CC6705A}" presName="Name0" presStyleCnt="0">
        <dgm:presLayoutVars>
          <dgm:chMax val="7"/>
          <dgm:dir/>
          <dgm:resizeHandles val="exact"/>
        </dgm:presLayoutVars>
      </dgm:prSet>
      <dgm:spPr/>
    </dgm:pt>
    <dgm:pt modelId="{45881D5C-BE9B-4B65-B2DB-F245969C3CA1}" type="pres">
      <dgm:prSet presAssocID="{BF18FF3C-5889-4183-8530-069E0CC6705A}" presName="ellipse1" presStyleLbl="vennNode1" presStyleIdx="0" presStyleCnt="5" custLinFactNeighborX="16360" custLinFactNeighborY="-17779">
        <dgm:presLayoutVars>
          <dgm:bulletEnabled val="1"/>
        </dgm:presLayoutVars>
      </dgm:prSet>
      <dgm:spPr/>
    </dgm:pt>
    <dgm:pt modelId="{06061AC4-D1E7-49B3-9C75-081EBFB84DC7}" type="pres">
      <dgm:prSet presAssocID="{BF18FF3C-5889-4183-8530-069E0CC6705A}" presName="ellipse2" presStyleLbl="vennNode1" presStyleIdx="1" presStyleCnt="5" custLinFactNeighborX="-39920" custLinFactNeighborY="19673">
        <dgm:presLayoutVars>
          <dgm:bulletEnabled val="1"/>
        </dgm:presLayoutVars>
      </dgm:prSet>
      <dgm:spPr/>
    </dgm:pt>
    <dgm:pt modelId="{00ED6641-D821-4220-9F37-FDFECF9DD74E}" type="pres">
      <dgm:prSet presAssocID="{BF18FF3C-5889-4183-8530-069E0CC6705A}" presName="ellipse3" presStyleLbl="vennNode1" presStyleIdx="2" presStyleCnt="5" custLinFactNeighborX="58271" custLinFactNeighborY="-18559">
        <dgm:presLayoutVars>
          <dgm:bulletEnabled val="1"/>
        </dgm:presLayoutVars>
      </dgm:prSet>
      <dgm:spPr/>
    </dgm:pt>
    <dgm:pt modelId="{49375C11-A78C-4BB6-B2F6-FC94262AF569}" type="pres">
      <dgm:prSet presAssocID="{BF18FF3C-5889-4183-8530-069E0CC6705A}" presName="ellipse4" presStyleLbl="vennNode1" presStyleIdx="3" presStyleCnt="5" custScaleX="141295" custScaleY="69071" custLinFactNeighborX="-69216" custLinFactNeighborY="-36168">
        <dgm:presLayoutVars>
          <dgm:bulletEnabled val="1"/>
        </dgm:presLayoutVars>
      </dgm:prSet>
      <dgm:spPr/>
    </dgm:pt>
    <dgm:pt modelId="{2FD20A1F-F515-42A9-9DAC-65FFB569F49A}" type="pres">
      <dgm:prSet presAssocID="{BF18FF3C-5889-4183-8530-069E0CC6705A}" presName="ellipse5" presStyleLbl="vennNode1" presStyleIdx="4" presStyleCnt="5" custLinFactNeighborX="-42543" custLinFactNeighborY="82871">
        <dgm:presLayoutVars>
          <dgm:bulletEnabled val="1"/>
        </dgm:presLayoutVars>
      </dgm:prSet>
      <dgm:spPr/>
    </dgm:pt>
  </dgm:ptLst>
  <dgm:cxnLst>
    <dgm:cxn modelId="{B2595F01-677B-48E6-88B2-E3D6412FB9EE}" srcId="{BF18FF3C-5889-4183-8530-069E0CC6705A}" destId="{AFB38552-A568-458A-B307-2A62022F164C}" srcOrd="4" destOrd="0" parTransId="{80EF12DC-6F29-44C2-8C19-59390E918E19}" sibTransId="{F7BE5B4E-A30C-4461-A338-9D8F76BF311A}"/>
    <dgm:cxn modelId="{AF5B5E06-00AF-40FE-A646-3DF07587BC67}" type="presOf" srcId="{2D7F1C3B-7EE6-4C24-B4EA-1F2CCD37A996}" destId="{45881D5C-BE9B-4B65-B2DB-F245969C3CA1}" srcOrd="0" destOrd="0" presId="urn:microsoft.com/office/officeart/2005/8/layout/rings+Icon"/>
    <dgm:cxn modelId="{E053D922-8341-41A7-BE7A-EE226CA2D92A}" srcId="{BF18FF3C-5889-4183-8530-069E0CC6705A}" destId="{A2A8A174-4162-45E4-A7D5-822E4426E394}" srcOrd="1" destOrd="0" parTransId="{4DB25737-ECB3-4118-BD99-02910E2DEE05}" sibTransId="{1A526FEC-088D-4925-967E-67C9E707B290}"/>
    <dgm:cxn modelId="{0E4DBD2C-32A7-4299-B352-075ED9B6EE62}" type="presOf" srcId="{BF18FF3C-5889-4183-8530-069E0CC6705A}" destId="{E67FCBA3-2E42-4350-9656-5ADC9C4CED7F}" srcOrd="0" destOrd="0" presId="urn:microsoft.com/office/officeart/2005/8/layout/rings+Icon"/>
    <dgm:cxn modelId="{3037A567-87B4-4BAF-8795-3A7B31B8799E}" type="presOf" srcId="{6DDBAC93-5599-459C-B0C0-9694650ED3FC}" destId="{49375C11-A78C-4BB6-B2F6-FC94262AF569}" srcOrd="0" destOrd="0" presId="urn:microsoft.com/office/officeart/2005/8/layout/rings+Icon"/>
    <dgm:cxn modelId="{99CD887E-3CE0-4D50-B542-371E3C4F5A75}" type="presOf" srcId="{A2A8A174-4162-45E4-A7D5-822E4426E394}" destId="{06061AC4-D1E7-49B3-9C75-081EBFB84DC7}" srcOrd="0" destOrd="0" presId="urn:microsoft.com/office/officeart/2005/8/layout/rings+Icon"/>
    <dgm:cxn modelId="{D4244E84-F1F7-4C94-8B5A-3FBE375539EF}" srcId="{BF18FF3C-5889-4183-8530-069E0CC6705A}" destId="{2D7F1C3B-7EE6-4C24-B4EA-1F2CCD37A996}" srcOrd="0" destOrd="0" parTransId="{F822C3B4-FA7E-4811-AA64-A23B5324C943}" sibTransId="{1CB9CF69-6F8F-4CC3-829F-B30927911462}"/>
    <dgm:cxn modelId="{7962EE8D-DBA6-4776-BB15-76CA6977BC78}" srcId="{BF18FF3C-5889-4183-8530-069E0CC6705A}" destId="{6DDBAC93-5599-459C-B0C0-9694650ED3FC}" srcOrd="3" destOrd="0" parTransId="{F76FE3B9-4C1C-4459-9007-22657F219E66}" sibTransId="{03DB94F9-7EEF-43A5-BEBA-DCF4D48D0F4E}"/>
    <dgm:cxn modelId="{8290159F-7DBA-4E73-BEDF-F1EC624E365C}" type="presOf" srcId="{18B1385A-11C4-43D3-9CCF-44DA1701A1F0}" destId="{00ED6641-D821-4220-9F37-FDFECF9DD74E}" srcOrd="0" destOrd="0" presId="urn:microsoft.com/office/officeart/2005/8/layout/rings+Icon"/>
    <dgm:cxn modelId="{A550F5AC-24B8-4C90-8FB2-A51E8D4978E3}" srcId="{BF18FF3C-5889-4183-8530-069E0CC6705A}" destId="{18B1385A-11C4-43D3-9CCF-44DA1701A1F0}" srcOrd="2" destOrd="0" parTransId="{AA2D9EE8-49EB-4F78-A3CC-9A6C52EA8065}" sibTransId="{4B6EA725-2C02-434F-B7AE-6BA64394C052}"/>
    <dgm:cxn modelId="{5D6E05B2-3ED6-4522-886A-E65D7B68912B}" type="presOf" srcId="{AFB38552-A568-458A-B307-2A62022F164C}" destId="{2FD20A1F-F515-42A9-9DAC-65FFB569F49A}" srcOrd="0" destOrd="0" presId="urn:microsoft.com/office/officeart/2005/8/layout/rings+Icon"/>
    <dgm:cxn modelId="{3ED81065-07B2-4A3F-B56C-4F8DD1EF4EC7}" type="presParOf" srcId="{E67FCBA3-2E42-4350-9656-5ADC9C4CED7F}" destId="{45881D5C-BE9B-4B65-B2DB-F245969C3CA1}" srcOrd="0" destOrd="0" presId="urn:microsoft.com/office/officeart/2005/8/layout/rings+Icon"/>
    <dgm:cxn modelId="{D50084D7-0AB1-4CF8-BB39-15C47D3A0EB6}" type="presParOf" srcId="{E67FCBA3-2E42-4350-9656-5ADC9C4CED7F}" destId="{06061AC4-D1E7-49B3-9C75-081EBFB84DC7}" srcOrd="1" destOrd="0" presId="urn:microsoft.com/office/officeart/2005/8/layout/rings+Icon"/>
    <dgm:cxn modelId="{C463AC1B-3A7F-49D5-9F34-E6255E28BC74}" type="presParOf" srcId="{E67FCBA3-2E42-4350-9656-5ADC9C4CED7F}" destId="{00ED6641-D821-4220-9F37-FDFECF9DD74E}" srcOrd="2" destOrd="0" presId="urn:microsoft.com/office/officeart/2005/8/layout/rings+Icon"/>
    <dgm:cxn modelId="{FDD3FFDC-36F5-4086-9604-D851FEE1F34F}" type="presParOf" srcId="{E67FCBA3-2E42-4350-9656-5ADC9C4CED7F}" destId="{49375C11-A78C-4BB6-B2F6-FC94262AF569}" srcOrd="3" destOrd="0" presId="urn:microsoft.com/office/officeart/2005/8/layout/rings+Icon"/>
    <dgm:cxn modelId="{83F89469-8C18-4BD1-9EAE-8148C1432C28}" type="presParOf" srcId="{E67FCBA3-2E42-4350-9656-5ADC9C4CED7F}" destId="{2FD20A1F-F515-42A9-9DAC-65FFB569F49A}" srcOrd="4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75FF80-4811-43AB-927D-E79F5C8D2D64}" type="doc">
      <dgm:prSet loTypeId="urn:microsoft.com/office/officeart/2008/layout/AlternatingHexagons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434F2B8-1F5B-4DCB-90C3-0D0AA9326940}">
      <dgm:prSet phldrT="[Text]" custT="1"/>
      <dgm:spPr/>
      <dgm:t>
        <a:bodyPr vert="vert"/>
        <a:lstStyle/>
        <a:p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Posredničke</a:t>
          </a:r>
          <a:endParaRPr lang="en-US" sz="16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  <a:p>
          <a:r>
            <a:rPr lang="en-US" sz="16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</a:t>
          </a: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agencije</a:t>
          </a:r>
          <a:endParaRPr lang="en-US" sz="16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</dgm:t>
    </dgm:pt>
    <dgm:pt modelId="{A44CACFD-1EA1-4960-A8B1-04D4463C81AA}" type="parTrans" cxnId="{99BB0A5D-03D4-4457-8C8B-39306FF0A113}">
      <dgm:prSet/>
      <dgm:spPr/>
      <dgm:t>
        <a:bodyPr/>
        <a:lstStyle/>
        <a:p>
          <a:endParaRPr lang="en-US"/>
        </a:p>
      </dgm:t>
    </dgm:pt>
    <dgm:pt modelId="{8AFD4BD5-0136-4C11-877D-42FE24F91952}" type="sibTrans" cxnId="{99BB0A5D-03D4-4457-8C8B-39306FF0A113}">
      <dgm:prSet custT="1"/>
      <dgm:spPr/>
      <dgm:t>
        <a:bodyPr vert="vert" anchor="ctr" anchorCtr="1"/>
        <a:lstStyle/>
        <a:p>
          <a:r>
            <a:rPr lang="en-US" sz="1600" b="1" dirty="0" err="1"/>
            <a:t>Partnerske</a:t>
          </a:r>
          <a:r>
            <a:rPr lang="en-US" sz="1600" b="1" dirty="0"/>
            <a:t> </a:t>
          </a:r>
          <a:r>
            <a:rPr lang="en-US" sz="1600" b="1" dirty="0" err="1"/>
            <a:t>mreže</a:t>
          </a:r>
          <a:r>
            <a:rPr lang="en-US" sz="1600" b="1" dirty="0"/>
            <a:t> </a:t>
          </a:r>
          <a:r>
            <a:rPr lang="en-US" sz="1600" b="1" dirty="0" err="1"/>
            <a:t>i</a:t>
          </a:r>
          <a:r>
            <a:rPr lang="en-US" sz="1600" b="1" dirty="0"/>
            <a:t> </a:t>
          </a:r>
          <a:r>
            <a:rPr lang="en-US" sz="1600" b="1" dirty="0" err="1"/>
            <a:t>strukovna</a:t>
          </a:r>
          <a:r>
            <a:rPr lang="en-US" sz="1600" b="1" dirty="0"/>
            <a:t> </a:t>
          </a:r>
          <a:r>
            <a:rPr lang="en-US" sz="1600" b="1" dirty="0" err="1"/>
            <a:t>udruženja</a:t>
          </a:r>
          <a:endParaRPr lang="en-US" sz="1600" b="1" dirty="0"/>
        </a:p>
      </dgm:t>
    </dgm:pt>
    <dgm:pt modelId="{79DEF7E8-609D-454E-A149-FA4C4CB24883}">
      <dgm:prSet phldrT="[Text]" custT="1"/>
      <dgm:spPr/>
      <dgm:t>
        <a:bodyPr vert="vert"/>
        <a:lstStyle/>
        <a:p>
          <a:r>
            <a:rPr lang="en-US" sz="1600" b="1" dirty="0"/>
            <a:t>Erasmus </a:t>
          </a:r>
          <a:r>
            <a:rPr lang="en-US" sz="1600" b="1" dirty="0" err="1"/>
            <a:t>studenti</a:t>
          </a:r>
          <a:endParaRPr lang="en-US" sz="1600" b="1" dirty="0"/>
        </a:p>
      </dgm:t>
    </dgm:pt>
    <dgm:pt modelId="{E9098BD6-1A86-4B46-87C7-2DA2D87F4FDD}" type="parTrans" cxnId="{5A3DB289-8FF0-449A-BF20-78105E167004}">
      <dgm:prSet/>
      <dgm:spPr/>
      <dgm:t>
        <a:bodyPr/>
        <a:lstStyle/>
        <a:p>
          <a:endParaRPr lang="en-US"/>
        </a:p>
      </dgm:t>
    </dgm:pt>
    <dgm:pt modelId="{0B5E04CF-B91F-4748-8A75-E1C851D8673C}" type="sibTrans" cxnId="{5A3DB289-8FF0-449A-BF20-78105E167004}">
      <dgm:prSet/>
      <dgm:spPr/>
      <dgm:t>
        <a:bodyPr/>
        <a:lstStyle/>
        <a:p>
          <a:endParaRPr lang="en-US"/>
        </a:p>
      </dgm:t>
    </dgm:pt>
    <dgm:pt modelId="{4040FFAD-3E33-422C-8C85-CBE57D1E0A1D}">
      <dgm:prSet phldrT="[Text]" custT="1"/>
      <dgm:spPr/>
      <dgm:t>
        <a:bodyPr vert="vert"/>
        <a:lstStyle/>
        <a:p>
          <a:r>
            <a:rPr lang="en-US" sz="1600" b="1" dirty="0" err="1"/>
            <a:t>Inozemne</a:t>
          </a:r>
          <a:r>
            <a:rPr lang="en-US" sz="1600" b="1" dirty="0"/>
            <a:t> </a:t>
          </a:r>
          <a:r>
            <a:rPr lang="en-US" sz="1600" b="1" dirty="0" err="1"/>
            <a:t>akreditacije</a:t>
          </a:r>
          <a:endParaRPr lang="en-US" sz="1600" b="1" dirty="0"/>
        </a:p>
      </dgm:t>
    </dgm:pt>
    <dgm:pt modelId="{4C850326-FABE-490C-918C-887DF3A963E8}" type="parTrans" cxnId="{D373B822-C250-4014-98BA-DC86A263B210}">
      <dgm:prSet/>
      <dgm:spPr/>
      <dgm:t>
        <a:bodyPr/>
        <a:lstStyle/>
        <a:p>
          <a:endParaRPr lang="en-US"/>
        </a:p>
      </dgm:t>
    </dgm:pt>
    <dgm:pt modelId="{44026D23-E863-4EF4-8849-DFF6CF19D2A0}" type="sibTrans" cxnId="{D373B822-C250-4014-98BA-DC86A263B210}">
      <dgm:prSet custT="1"/>
      <dgm:spPr/>
      <dgm:t>
        <a:bodyPr/>
        <a:lstStyle/>
        <a:p>
          <a:r>
            <a:rPr lang="en-US" sz="1600" b="1" dirty="0" err="1"/>
            <a:t>Studenti</a:t>
          </a:r>
          <a:r>
            <a:rPr lang="en-US" sz="1600" b="1" dirty="0"/>
            <a:t> za </a:t>
          </a:r>
          <a:r>
            <a:rPr lang="en-US" sz="1600" b="1" dirty="0" err="1"/>
            <a:t>studente</a:t>
          </a:r>
          <a:endParaRPr lang="en-US" sz="1600" b="1" dirty="0"/>
        </a:p>
      </dgm:t>
    </dgm:pt>
    <dgm:pt modelId="{2C3C6956-61D5-4CEF-9C3E-AC84A54DE68D}">
      <dgm:prSet phldrT="[Text]" custT="1"/>
      <dgm:spPr/>
      <dgm:t>
        <a:bodyPr/>
        <a:lstStyle/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Oglašavanje</a:t>
          </a:r>
          <a:r>
            <a:rPr lang="en-US" sz="16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</a:t>
          </a: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na</a:t>
          </a:r>
          <a:r>
            <a:rPr lang="en-US" sz="16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</a:t>
          </a: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specijaliziranim</a:t>
          </a:r>
          <a:endParaRPr lang="en-US" sz="16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</a:t>
          </a: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portalima</a:t>
          </a:r>
          <a:endParaRPr lang="en-US" sz="16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</dgm:t>
    </dgm:pt>
    <dgm:pt modelId="{AF107CE8-E960-429E-9B38-207149FE323D}" type="parTrans" cxnId="{E063993A-525F-45E9-9384-47BDEA01DC09}">
      <dgm:prSet/>
      <dgm:spPr/>
      <dgm:t>
        <a:bodyPr/>
        <a:lstStyle/>
        <a:p>
          <a:endParaRPr lang="en-US"/>
        </a:p>
      </dgm:t>
    </dgm:pt>
    <dgm:pt modelId="{5D751BDC-28CD-4019-AC65-745A40291131}" type="sibTrans" cxnId="{E063993A-525F-45E9-9384-47BDEA01DC09}">
      <dgm:prSet/>
      <dgm:spPr/>
      <dgm:t>
        <a:bodyPr/>
        <a:lstStyle/>
        <a:p>
          <a:endParaRPr lang="en-US"/>
        </a:p>
      </dgm:t>
    </dgm:pt>
    <dgm:pt modelId="{98A8C32F-B5E1-4460-9C32-5841A87BDA0F}" type="pres">
      <dgm:prSet presAssocID="{6A75FF80-4811-43AB-927D-E79F5C8D2D64}" presName="Name0" presStyleCnt="0">
        <dgm:presLayoutVars>
          <dgm:chMax/>
          <dgm:chPref/>
          <dgm:dir/>
          <dgm:animLvl val="lvl"/>
        </dgm:presLayoutVars>
      </dgm:prSet>
      <dgm:spPr/>
    </dgm:pt>
    <dgm:pt modelId="{388A0DB3-CFF4-450E-8600-C1A1FA0E8419}" type="pres">
      <dgm:prSet presAssocID="{0434F2B8-1F5B-4DCB-90C3-0D0AA9326940}" presName="composite" presStyleCnt="0"/>
      <dgm:spPr/>
    </dgm:pt>
    <dgm:pt modelId="{ED1C771C-5305-4964-8B70-B1B4EA23BD4E}" type="pres">
      <dgm:prSet presAssocID="{0434F2B8-1F5B-4DCB-90C3-0D0AA9326940}" presName="Parent1" presStyleLbl="node1" presStyleIdx="0" presStyleCnt="6" custAng="15625770" custScaleX="99759" custLinFactNeighborX="98574" custLinFactNeighborY="1050">
        <dgm:presLayoutVars>
          <dgm:chMax val="1"/>
          <dgm:chPref val="1"/>
          <dgm:bulletEnabled val="1"/>
        </dgm:presLayoutVars>
      </dgm:prSet>
      <dgm:spPr>
        <a:prstGeom prst="wedgeEllipseCallout">
          <a:avLst/>
        </a:prstGeom>
      </dgm:spPr>
    </dgm:pt>
    <dgm:pt modelId="{55636FAF-BF78-4832-ABF4-082BBF4F00FA}" type="pres">
      <dgm:prSet presAssocID="{0434F2B8-1F5B-4DCB-90C3-0D0AA9326940}" presName="Childtext1" presStyleLbl="revTx" presStyleIdx="0" presStyleCnt="3" custLinFactX="-63409" custLinFactNeighborX="-100000" custLinFactNeighborY="16203">
        <dgm:presLayoutVars>
          <dgm:chMax val="0"/>
          <dgm:chPref val="0"/>
          <dgm:bulletEnabled val="1"/>
        </dgm:presLayoutVars>
      </dgm:prSet>
      <dgm:spPr/>
    </dgm:pt>
    <dgm:pt modelId="{F6F5A117-EF90-464F-8BEE-A36A58102EF3}" type="pres">
      <dgm:prSet presAssocID="{0434F2B8-1F5B-4DCB-90C3-0D0AA9326940}" presName="BalanceSpacing" presStyleCnt="0"/>
      <dgm:spPr/>
    </dgm:pt>
    <dgm:pt modelId="{0D26F35D-28E7-4025-889B-545009DE7753}" type="pres">
      <dgm:prSet presAssocID="{0434F2B8-1F5B-4DCB-90C3-0D0AA9326940}" presName="BalanceSpacing1" presStyleCnt="0"/>
      <dgm:spPr/>
    </dgm:pt>
    <dgm:pt modelId="{4AE489F9-9524-41AA-A1BB-E0F54EAC31A7}" type="pres">
      <dgm:prSet presAssocID="{8AFD4BD5-0136-4C11-877D-42FE24F91952}" presName="Accent1Text" presStyleLbl="node1" presStyleIdx="1" presStyleCnt="6" custAng="16815814" custLinFactNeighborX="-59791" custLinFactNeighborY="-35"/>
      <dgm:spPr>
        <a:prstGeom prst="wedgeEllipseCallout">
          <a:avLst/>
        </a:prstGeom>
      </dgm:spPr>
    </dgm:pt>
    <dgm:pt modelId="{12000875-5BCC-420E-9660-8D458CB865C5}" type="pres">
      <dgm:prSet presAssocID="{8AFD4BD5-0136-4C11-877D-42FE24F91952}" presName="spaceBetweenRectangles" presStyleCnt="0"/>
      <dgm:spPr/>
    </dgm:pt>
    <dgm:pt modelId="{B96294A3-D39B-4A18-8BB3-E9104649D653}" type="pres">
      <dgm:prSet presAssocID="{79DEF7E8-609D-454E-A149-FA4C4CB24883}" presName="composite" presStyleCnt="0"/>
      <dgm:spPr/>
    </dgm:pt>
    <dgm:pt modelId="{BC6BC8DF-A41A-45E4-A600-86D98C37BBB4}" type="pres">
      <dgm:prSet presAssocID="{79DEF7E8-609D-454E-A149-FA4C4CB24883}" presName="Parent1" presStyleLbl="node1" presStyleIdx="2" presStyleCnt="6" custAng="16591164" custLinFactNeighborX="-337" custLinFactNeighborY="-17102">
        <dgm:presLayoutVars>
          <dgm:chMax val="1"/>
          <dgm:chPref val="1"/>
          <dgm:bulletEnabled val="1"/>
        </dgm:presLayoutVars>
      </dgm:prSet>
      <dgm:spPr>
        <a:prstGeom prst="wedgeEllipseCallout">
          <a:avLst/>
        </a:prstGeom>
      </dgm:spPr>
    </dgm:pt>
    <dgm:pt modelId="{95F33985-B53C-4FD8-B14C-E03CC5D34666}" type="pres">
      <dgm:prSet presAssocID="{79DEF7E8-609D-454E-A149-FA4C4CB24883}" presName="Childtext1" presStyleLbl="revTx" presStyleIdx="1" presStyleCnt="3" custLinFactY="45598" custLinFactNeighborX="42743" custLinFactNeighborY="100000">
        <dgm:presLayoutVars>
          <dgm:chMax val="0"/>
          <dgm:chPref val="0"/>
          <dgm:bulletEnabled val="1"/>
        </dgm:presLayoutVars>
      </dgm:prSet>
      <dgm:spPr/>
    </dgm:pt>
    <dgm:pt modelId="{8D8709A8-7578-4407-9205-A93438E7790D}" type="pres">
      <dgm:prSet presAssocID="{79DEF7E8-609D-454E-A149-FA4C4CB24883}" presName="BalanceSpacing" presStyleCnt="0"/>
      <dgm:spPr/>
    </dgm:pt>
    <dgm:pt modelId="{241060F2-F88D-4787-B559-D790E71D9A78}" type="pres">
      <dgm:prSet presAssocID="{79DEF7E8-609D-454E-A149-FA4C4CB24883}" presName="BalanceSpacing1" presStyleCnt="0"/>
      <dgm:spPr/>
    </dgm:pt>
    <dgm:pt modelId="{ECAA3105-67E4-4124-A73D-CE4001C9C489}" type="pres">
      <dgm:prSet presAssocID="{0B5E04CF-B91F-4748-8A75-E1C851D8673C}" presName="Accent1Text" presStyleLbl="node1" presStyleIdx="3" presStyleCnt="6" custAng="13993560" custLinFactNeighborX="63068" custLinFactNeighborY="28673"/>
      <dgm:spPr>
        <a:prstGeom prst="wedgeEllipseCallout">
          <a:avLst/>
        </a:prstGeom>
      </dgm:spPr>
    </dgm:pt>
    <dgm:pt modelId="{3DB17D47-75C2-42A9-A920-BA6F458E13F6}" type="pres">
      <dgm:prSet presAssocID="{0B5E04CF-B91F-4748-8A75-E1C851D8673C}" presName="spaceBetweenRectangles" presStyleCnt="0"/>
      <dgm:spPr/>
    </dgm:pt>
    <dgm:pt modelId="{08E77BB9-D8FC-43C4-8C63-61978ACE579B}" type="pres">
      <dgm:prSet presAssocID="{4040FFAD-3E33-422C-8C85-CBE57D1E0A1D}" presName="composite" presStyleCnt="0"/>
      <dgm:spPr/>
    </dgm:pt>
    <dgm:pt modelId="{2FE0D64C-61B7-4D60-B176-54490DA13160}" type="pres">
      <dgm:prSet presAssocID="{4040FFAD-3E33-422C-8C85-CBE57D1E0A1D}" presName="Parent1" presStyleLbl="node1" presStyleIdx="4" presStyleCnt="6" custAng="15439515" custLinFactNeighborX="0" custLinFactNeighborY="0">
        <dgm:presLayoutVars>
          <dgm:chMax val="1"/>
          <dgm:chPref val="1"/>
          <dgm:bulletEnabled val="1"/>
        </dgm:presLayoutVars>
      </dgm:prSet>
      <dgm:spPr>
        <a:prstGeom prst="wedgeEllipseCallout">
          <a:avLst/>
        </a:prstGeom>
      </dgm:spPr>
    </dgm:pt>
    <dgm:pt modelId="{99F36CF5-C3B0-454C-ACCC-24E8BE6F45BF}" type="pres">
      <dgm:prSet presAssocID="{4040FFAD-3E33-422C-8C85-CBE57D1E0A1D}" presName="Childtext1" presStyleLbl="revTx" presStyleIdx="2" presStyleCnt="3" custAng="20624757" custScaleX="76938" custLinFactNeighborX="1273" custLinFactNeighborY="-89273">
        <dgm:presLayoutVars>
          <dgm:chMax val="0"/>
          <dgm:chPref val="0"/>
          <dgm:bulletEnabled val="1"/>
        </dgm:presLayoutVars>
      </dgm:prSet>
      <dgm:spPr/>
    </dgm:pt>
    <dgm:pt modelId="{E38BBF9A-0E46-4010-82A7-014256288504}" type="pres">
      <dgm:prSet presAssocID="{4040FFAD-3E33-422C-8C85-CBE57D1E0A1D}" presName="BalanceSpacing" presStyleCnt="0"/>
      <dgm:spPr/>
    </dgm:pt>
    <dgm:pt modelId="{9986218E-5A8C-446E-A377-BD9CE25954D1}" type="pres">
      <dgm:prSet presAssocID="{4040FFAD-3E33-422C-8C85-CBE57D1E0A1D}" presName="BalanceSpacing1" presStyleCnt="0"/>
      <dgm:spPr/>
    </dgm:pt>
    <dgm:pt modelId="{1E11DDE7-0456-4098-AACF-3D0E07B95093}" type="pres">
      <dgm:prSet presAssocID="{44026D23-E863-4EF4-8849-DFF6CF19D2A0}" presName="Accent1Text" presStyleLbl="node1" presStyleIdx="5" presStyleCnt="6" custLinFactNeighborX="-55423" custLinFactNeighborY="-17778"/>
      <dgm:spPr>
        <a:prstGeom prst="wedgeEllipseCallout">
          <a:avLst/>
        </a:prstGeom>
      </dgm:spPr>
    </dgm:pt>
  </dgm:ptLst>
  <dgm:cxnLst>
    <dgm:cxn modelId="{EAD43C21-9273-44B8-B51C-231830E0ED73}" type="presOf" srcId="{79DEF7E8-609D-454E-A149-FA4C4CB24883}" destId="{BC6BC8DF-A41A-45E4-A600-86D98C37BBB4}" srcOrd="0" destOrd="0" presId="urn:microsoft.com/office/officeart/2008/layout/AlternatingHexagons"/>
    <dgm:cxn modelId="{D373B822-C250-4014-98BA-DC86A263B210}" srcId="{6A75FF80-4811-43AB-927D-E79F5C8D2D64}" destId="{4040FFAD-3E33-422C-8C85-CBE57D1E0A1D}" srcOrd="2" destOrd="0" parTransId="{4C850326-FABE-490C-918C-887DF3A963E8}" sibTransId="{44026D23-E863-4EF4-8849-DFF6CF19D2A0}"/>
    <dgm:cxn modelId="{E063993A-525F-45E9-9384-47BDEA01DC09}" srcId="{4040FFAD-3E33-422C-8C85-CBE57D1E0A1D}" destId="{2C3C6956-61D5-4CEF-9C3E-AC84A54DE68D}" srcOrd="0" destOrd="0" parTransId="{AF107CE8-E960-429E-9B38-207149FE323D}" sibTransId="{5D751BDC-28CD-4019-AC65-745A40291131}"/>
    <dgm:cxn modelId="{E5BECB3C-396D-47D6-88D2-E88B110CB03B}" type="presOf" srcId="{4040FFAD-3E33-422C-8C85-CBE57D1E0A1D}" destId="{2FE0D64C-61B7-4D60-B176-54490DA13160}" srcOrd="0" destOrd="0" presId="urn:microsoft.com/office/officeart/2008/layout/AlternatingHexagons"/>
    <dgm:cxn modelId="{99BB0A5D-03D4-4457-8C8B-39306FF0A113}" srcId="{6A75FF80-4811-43AB-927D-E79F5C8D2D64}" destId="{0434F2B8-1F5B-4DCB-90C3-0D0AA9326940}" srcOrd="0" destOrd="0" parTransId="{A44CACFD-1EA1-4960-A8B1-04D4463C81AA}" sibTransId="{8AFD4BD5-0136-4C11-877D-42FE24F91952}"/>
    <dgm:cxn modelId="{5EBD3E64-64E0-43A2-BA82-4A124B25AC25}" type="presOf" srcId="{6A75FF80-4811-43AB-927D-E79F5C8D2D64}" destId="{98A8C32F-B5E1-4460-9C32-5841A87BDA0F}" srcOrd="0" destOrd="0" presId="urn:microsoft.com/office/officeart/2008/layout/AlternatingHexagons"/>
    <dgm:cxn modelId="{9AB2806A-7861-4F72-823B-FCC7BB5A3F0C}" type="presOf" srcId="{2C3C6956-61D5-4CEF-9C3E-AC84A54DE68D}" destId="{99F36CF5-C3B0-454C-ACCC-24E8BE6F45BF}" srcOrd="0" destOrd="0" presId="urn:microsoft.com/office/officeart/2008/layout/AlternatingHexagons"/>
    <dgm:cxn modelId="{813CC782-3AFE-404E-93F7-F77ACEC5D824}" type="presOf" srcId="{0B5E04CF-B91F-4748-8A75-E1C851D8673C}" destId="{ECAA3105-67E4-4124-A73D-CE4001C9C489}" srcOrd="0" destOrd="0" presId="urn:microsoft.com/office/officeart/2008/layout/AlternatingHexagons"/>
    <dgm:cxn modelId="{28E4D587-2CDB-4429-A7BD-3E6209B8AB3A}" type="presOf" srcId="{8AFD4BD5-0136-4C11-877D-42FE24F91952}" destId="{4AE489F9-9524-41AA-A1BB-E0F54EAC31A7}" srcOrd="0" destOrd="0" presId="urn:microsoft.com/office/officeart/2008/layout/AlternatingHexagons"/>
    <dgm:cxn modelId="{5A3DB289-8FF0-449A-BF20-78105E167004}" srcId="{6A75FF80-4811-43AB-927D-E79F5C8D2D64}" destId="{79DEF7E8-609D-454E-A149-FA4C4CB24883}" srcOrd="1" destOrd="0" parTransId="{E9098BD6-1A86-4B46-87C7-2DA2D87F4FDD}" sibTransId="{0B5E04CF-B91F-4748-8A75-E1C851D8673C}"/>
    <dgm:cxn modelId="{1B341890-8517-48D1-BB15-AC72E80605BC}" type="presOf" srcId="{44026D23-E863-4EF4-8849-DFF6CF19D2A0}" destId="{1E11DDE7-0456-4098-AACF-3D0E07B95093}" srcOrd="0" destOrd="0" presId="urn:microsoft.com/office/officeart/2008/layout/AlternatingHexagons"/>
    <dgm:cxn modelId="{2624FDAF-DA5B-4D1D-B96B-8A60E7E4C6FA}" type="presOf" srcId="{0434F2B8-1F5B-4DCB-90C3-0D0AA9326940}" destId="{ED1C771C-5305-4964-8B70-B1B4EA23BD4E}" srcOrd="0" destOrd="0" presId="urn:microsoft.com/office/officeart/2008/layout/AlternatingHexagons"/>
    <dgm:cxn modelId="{D76D965F-C206-4C73-B1C4-C75AAF69D682}" type="presParOf" srcId="{98A8C32F-B5E1-4460-9C32-5841A87BDA0F}" destId="{388A0DB3-CFF4-450E-8600-C1A1FA0E8419}" srcOrd="0" destOrd="0" presId="urn:microsoft.com/office/officeart/2008/layout/AlternatingHexagons"/>
    <dgm:cxn modelId="{91C4AC44-F7EF-410A-9946-C642792AA0E8}" type="presParOf" srcId="{388A0DB3-CFF4-450E-8600-C1A1FA0E8419}" destId="{ED1C771C-5305-4964-8B70-B1B4EA23BD4E}" srcOrd="0" destOrd="0" presId="urn:microsoft.com/office/officeart/2008/layout/AlternatingHexagons"/>
    <dgm:cxn modelId="{59180171-66E1-452D-890E-7C210D7ED422}" type="presParOf" srcId="{388A0DB3-CFF4-450E-8600-C1A1FA0E8419}" destId="{55636FAF-BF78-4832-ABF4-082BBF4F00FA}" srcOrd="1" destOrd="0" presId="urn:microsoft.com/office/officeart/2008/layout/AlternatingHexagons"/>
    <dgm:cxn modelId="{3F6930D7-71A9-4E14-AC13-18D70E15B728}" type="presParOf" srcId="{388A0DB3-CFF4-450E-8600-C1A1FA0E8419}" destId="{F6F5A117-EF90-464F-8BEE-A36A58102EF3}" srcOrd="2" destOrd="0" presId="urn:microsoft.com/office/officeart/2008/layout/AlternatingHexagons"/>
    <dgm:cxn modelId="{AB4B78DE-4CE3-4A8F-BE27-C696AFB98081}" type="presParOf" srcId="{388A0DB3-CFF4-450E-8600-C1A1FA0E8419}" destId="{0D26F35D-28E7-4025-889B-545009DE7753}" srcOrd="3" destOrd="0" presId="urn:microsoft.com/office/officeart/2008/layout/AlternatingHexagons"/>
    <dgm:cxn modelId="{1931D800-2656-4ADF-8D38-CE44EF7278F2}" type="presParOf" srcId="{388A0DB3-CFF4-450E-8600-C1A1FA0E8419}" destId="{4AE489F9-9524-41AA-A1BB-E0F54EAC31A7}" srcOrd="4" destOrd="0" presId="urn:microsoft.com/office/officeart/2008/layout/AlternatingHexagons"/>
    <dgm:cxn modelId="{3752DAE6-3DA5-437E-991D-BA759F4E59BB}" type="presParOf" srcId="{98A8C32F-B5E1-4460-9C32-5841A87BDA0F}" destId="{12000875-5BCC-420E-9660-8D458CB865C5}" srcOrd="1" destOrd="0" presId="urn:microsoft.com/office/officeart/2008/layout/AlternatingHexagons"/>
    <dgm:cxn modelId="{E4677F42-345B-474B-9BED-F0C6E21EDDF1}" type="presParOf" srcId="{98A8C32F-B5E1-4460-9C32-5841A87BDA0F}" destId="{B96294A3-D39B-4A18-8BB3-E9104649D653}" srcOrd="2" destOrd="0" presId="urn:microsoft.com/office/officeart/2008/layout/AlternatingHexagons"/>
    <dgm:cxn modelId="{E1E3DEFA-1522-40BA-8D43-F91611A6C3F7}" type="presParOf" srcId="{B96294A3-D39B-4A18-8BB3-E9104649D653}" destId="{BC6BC8DF-A41A-45E4-A600-86D98C37BBB4}" srcOrd="0" destOrd="0" presId="urn:microsoft.com/office/officeart/2008/layout/AlternatingHexagons"/>
    <dgm:cxn modelId="{FF1935CF-168B-4587-9EDA-38D0B66452C2}" type="presParOf" srcId="{B96294A3-D39B-4A18-8BB3-E9104649D653}" destId="{95F33985-B53C-4FD8-B14C-E03CC5D34666}" srcOrd="1" destOrd="0" presId="urn:microsoft.com/office/officeart/2008/layout/AlternatingHexagons"/>
    <dgm:cxn modelId="{F50816EC-6040-471F-AE86-10BCC36FF4DE}" type="presParOf" srcId="{B96294A3-D39B-4A18-8BB3-E9104649D653}" destId="{8D8709A8-7578-4407-9205-A93438E7790D}" srcOrd="2" destOrd="0" presId="urn:microsoft.com/office/officeart/2008/layout/AlternatingHexagons"/>
    <dgm:cxn modelId="{3B3402CA-63AC-4078-8207-6E6A48775E87}" type="presParOf" srcId="{B96294A3-D39B-4A18-8BB3-E9104649D653}" destId="{241060F2-F88D-4787-B559-D790E71D9A78}" srcOrd="3" destOrd="0" presId="urn:microsoft.com/office/officeart/2008/layout/AlternatingHexagons"/>
    <dgm:cxn modelId="{29D6C477-3150-4E90-956E-647FD17973E9}" type="presParOf" srcId="{B96294A3-D39B-4A18-8BB3-E9104649D653}" destId="{ECAA3105-67E4-4124-A73D-CE4001C9C489}" srcOrd="4" destOrd="0" presId="urn:microsoft.com/office/officeart/2008/layout/AlternatingHexagons"/>
    <dgm:cxn modelId="{0981E607-7E0F-4C8C-B4C3-14C4BA686640}" type="presParOf" srcId="{98A8C32F-B5E1-4460-9C32-5841A87BDA0F}" destId="{3DB17D47-75C2-42A9-A920-BA6F458E13F6}" srcOrd="3" destOrd="0" presId="urn:microsoft.com/office/officeart/2008/layout/AlternatingHexagons"/>
    <dgm:cxn modelId="{A58C69F6-244F-4F38-9B34-CE2E28B9F8AB}" type="presParOf" srcId="{98A8C32F-B5E1-4460-9C32-5841A87BDA0F}" destId="{08E77BB9-D8FC-43C4-8C63-61978ACE579B}" srcOrd="4" destOrd="0" presId="urn:microsoft.com/office/officeart/2008/layout/AlternatingHexagons"/>
    <dgm:cxn modelId="{A563B27F-8343-4E90-806D-A6F81892AD17}" type="presParOf" srcId="{08E77BB9-D8FC-43C4-8C63-61978ACE579B}" destId="{2FE0D64C-61B7-4D60-B176-54490DA13160}" srcOrd="0" destOrd="0" presId="urn:microsoft.com/office/officeart/2008/layout/AlternatingHexagons"/>
    <dgm:cxn modelId="{D995BCBA-2B60-4DDA-A93A-82871957A8D9}" type="presParOf" srcId="{08E77BB9-D8FC-43C4-8C63-61978ACE579B}" destId="{99F36CF5-C3B0-454C-ACCC-24E8BE6F45BF}" srcOrd="1" destOrd="0" presId="urn:microsoft.com/office/officeart/2008/layout/AlternatingHexagons"/>
    <dgm:cxn modelId="{5AC0E4CF-9B2D-49D6-B97A-90F60FC1A23C}" type="presParOf" srcId="{08E77BB9-D8FC-43C4-8C63-61978ACE579B}" destId="{E38BBF9A-0E46-4010-82A7-014256288504}" srcOrd="2" destOrd="0" presId="urn:microsoft.com/office/officeart/2008/layout/AlternatingHexagons"/>
    <dgm:cxn modelId="{EDD1C706-1858-4E39-BB09-AF60C35AF752}" type="presParOf" srcId="{08E77BB9-D8FC-43C4-8C63-61978ACE579B}" destId="{9986218E-5A8C-446E-A377-BD9CE25954D1}" srcOrd="3" destOrd="0" presId="urn:microsoft.com/office/officeart/2008/layout/AlternatingHexagons"/>
    <dgm:cxn modelId="{F9CB2B7E-6256-420D-A622-70F3564100D7}" type="presParOf" srcId="{08E77BB9-D8FC-43C4-8C63-61978ACE579B}" destId="{1E11DDE7-0456-4098-AACF-3D0E07B9509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7DA770-54E3-42E6-B100-9D507AECD09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B64454-62C2-4AE5-8321-8F2D83B02F50}">
      <dgm:prSet phldrT="[Text]" custT="1"/>
      <dgm:spPr/>
      <dgm:t>
        <a:bodyPr/>
        <a:lstStyle/>
        <a:p>
          <a:r>
            <a:rPr lang="en-US" sz="2400" dirty="0" err="1"/>
            <a:t>Pouke</a:t>
          </a:r>
          <a:r>
            <a:rPr lang="en-US" sz="2400" dirty="0"/>
            <a:t> </a:t>
          </a:r>
          <a:r>
            <a:rPr lang="en-US" sz="2400" dirty="0" err="1"/>
            <a:t>iz</a:t>
          </a:r>
          <a:r>
            <a:rPr lang="en-US" sz="2400" dirty="0"/>
            <a:t> </a:t>
          </a:r>
          <a:r>
            <a:rPr lang="en-US" sz="2400" dirty="0" err="1"/>
            <a:t>Erasmusa</a:t>
          </a:r>
          <a:endParaRPr lang="en-US" sz="2400" dirty="0"/>
        </a:p>
      </dgm:t>
    </dgm:pt>
    <dgm:pt modelId="{4319C6EB-F089-4BCF-ABD7-387C9B19042A}" type="parTrans" cxnId="{A732639F-0741-4931-903B-66C672A14186}">
      <dgm:prSet/>
      <dgm:spPr/>
      <dgm:t>
        <a:bodyPr/>
        <a:lstStyle/>
        <a:p>
          <a:endParaRPr lang="en-US"/>
        </a:p>
      </dgm:t>
    </dgm:pt>
    <dgm:pt modelId="{1BA8A111-EA97-4135-BBDD-5B60B95AC4EC}" type="sibTrans" cxnId="{A732639F-0741-4931-903B-66C672A14186}">
      <dgm:prSet/>
      <dgm:spPr/>
      <dgm:t>
        <a:bodyPr/>
        <a:lstStyle/>
        <a:p>
          <a:endParaRPr lang="en-US"/>
        </a:p>
      </dgm:t>
    </dgm:pt>
    <dgm:pt modelId="{F0714B81-8493-47D3-BD6A-1F83F251F1C5}">
      <dgm:prSet phldrT="[Text]"/>
      <dgm:spPr/>
      <dgm:t>
        <a:bodyPr/>
        <a:lstStyle/>
        <a:p>
          <a:r>
            <a:rPr lang="en-US" dirty="0" err="1"/>
            <a:t>Konzultativna</a:t>
          </a:r>
          <a:r>
            <a:rPr lang="en-US" dirty="0"/>
            <a:t> </a:t>
          </a:r>
          <a:r>
            <a:rPr lang="en-US" dirty="0" err="1"/>
            <a:t>nastava</a:t>
          </a:r>
          <a:endParaRPr lang="en-US" dirty="0"/>
        </a:p>
      </dgm:t>
    </dgm:pt>
    <dgm:pt modelId="{B46B17D8-E35A-4FF4-B390-4D861E931DF8}" type="parTrans" cxnId="{9B75F3AF-2D88-46AB-968C-7037EFBB4FCA}">
      <dgm:prSet/>
      <dgm:spPr/>
      <dgm:t>
        <a:bodyPr/>
        <a:lstStyle/>
        <a:p>
          <a:endParaRPr lang="en-US"/>
        </a:p>
      </dgm:t>
    </dgm:pt>
    <dgm:pt modelId="{668697FD-DF89-41FF-8E88-E9D993A1B0D3}" type="sibTrans" cxnId="{9B75F3AF-2D88-46AB-968C-7037EFBB4FCA}">
      <dgm:prSet/>
      <dgm:spPr/>
      <dgm:t>
        <a:bodyPr/>
        <a:lstStyle/>
        <a:p>
          <a:endParaRPr lang="en-US"/>
        </a:p>
      </dgm:t>
    </dgm:pt>
    <dgm:pt modelId="{6C009C96-0C0E-49D5-BF13-EF0E5229E7AA}">
      <dgm:prSet phldrT="[Text]"/>
      <dgm:spPr/>
      <dgm:t>
        <a:bodyPr/>
        <a:lstStyle/>
        <a:p>
          <a:r>
            <a:rPr lang="en-US" dirty="0" err="1"/>
            <a:t>Studentski</a:t>
          </a:r>
          <a:r>
            <a:rPr lang="en-US" dirty="0"/>
            <a:t> standard (</a:t>
          </a:r>
          <a:r>
            <a:rPr lang="en-US" dirty="0" err="1"/>
            <a:t>smještaj</a:t>
          </a:r>
          <a:r>
            <a:rPr lang="en-US" dirty="0"/>
            <a:t>)</a:t>
          </a:r>
        </a:p>
      </dgm:t>
    </dgm:pt>
    <dgm:pt modelId="{8E06476A-F820-4EC7-882A-50F93916333D}" type="parTrans" cxnId="{D1A24277-36F7-480F-97E4-22BBC20CC1E3}">
      <dgm:prSet/>
      <dgm:spPr/>
      <dgm:t>
        <a:bodyPr/>
        <a:lstStyle/>
        <a:p>
          <a:endParaRPr lang="en-US"/>
        </a:p>
      </dgm:t>
    </dgm:pt>
    <dgm:pt modelId="{876AAC83-CC32-4483-AB22-B0CECFB2C0F8}" type="sibTrans" cxnId="{D1A24277-36F7-480F-97E4-22BBC20CC1E3}">
      <dgm:prSet/>
      <dgm:spPr/>
      <dgm:t>
        <a:bodyPr/>
        <a:lstStyle/>
        <a:p>
          <a:endParaRPr lang="en-US"/>
        </a:p>
      </dgm:t>
    </dgm:pt>
    <dgm:pt modelId="{AC6AA615-014C-4794-957D-C991783B8713}">
      <dgm:prSet phldrT="[Text]" custT="1"/>
      <dgm:spPr/>
      <dgm:t>
        <a:bodyPr/>
        <a:lstStyle/>
        <a:p>
          <a:r>
            <a:rPr lang="en-US" sz="2400" dirty="0" err="1"/>
            <a:t>Strateški</a:t>
          </a:r>
          <a:r>
            <a:rPr lang="en-US" sz="2400" dirty="0"/>
            <a:t> </a:t>
          </a:r>
          <a:r>
            <a:rPr lang="en-US" sz="2400" dirty="0" err="1"/>
            <a:t>pristup</a:t>
          </a:r>
          <a:endParaRPr lang="en-US" sz="2400" dirty="0"/>
        </a:p>
      </dgm:t>
    </dgm:pt>
    <dgm:pt modelId="{80976F61-01A9-4BC6-B895-19128FCC7D79}" type="parTrans" cxnId="{810CF990-4758-4B57-BCDA-3C20AF4D292A}">
      <dgm:prSet/>
      <dgm:spPr/>
      <dgm:t>
        <a:bodyPr/>
        <a:lstStyle/>
        <a:p>
          <a:endParaRPr lang="en-US"/>
        </a:p>
      </dgm:t>
    </dgm:pt>
    <dgm:pt modelId="{8B7AB14B-F53E-45A0-BA39-8597D9A796BD}" type="sibTrans" cxnId="{810CF990-4758-4B57-BCDA-3C20AF4D292A}">
      <dgm:prSet/>
      <dgm:spPr/>
      <dgm:t>
        <a:bodyPr/>
        <a:lstStyle/>
        <a:p>
          <a:endParaRPr lang="en-US"/>
        </a:p>
      </dgm:t>
    </dgm:pt>
    <dgm:pt modelId="{40A05BC4-B9CC-4541-A227-1C0C137CC80D}">
      <dgm:prSet phldrT="[Text]"/>
      <dgm:spPr/>
      <dgm:t>
        <a:bodyPr/>
        <a:lstStyle/>
        <a:p>
          <a:r>
            <a:rPr lang="en-US" dirty="0" err="1"/>
            <a:t>Ciljana</a:t>
          </a:r>
          <a:r>
            <a:rPr lang="en-US" dirty="0"/>
            <a:t> </a:t>
          </a:r>
          <a:r>
            <a:rPr lang="en-US" dirty="0" err="1"/>
            <a:t>skupina</a:t>
          </a:r>
          <a:endParaRPr lang="en-US" dirty="0"/>
        </a:p>
      </dgm:t>
    </dgm:pt>
    <dgm:pt modelId="{1E3A7203-5DA8-4D20-9D2C-8BD7CFBCB00D}" type="parTrans" cxnId="{A01BD653-0D18-4DEF-BC35-17046E6F1E83}">
      <dgm:prSet/>
      <dgm:spPr/>
      <dgm:t>
        <a:bodyPr/>
        <a:lstStyle/>
        <a:p>
          <a:endParaRPr lang="en-US"/>
        </a:p>
      </dgm:t>
    </dgm:pt>
    <dgm:pt modelId="{5063C9EE-F4A3-4387-A717-F3B56F9448CF}" type="sibTrans" cxnId="{A01BD653-0D18-4DEF-BC35-17046E6F1E83}">
      <dgm:prSet/>
      <dgm:spPr/>
      <dgm:t>
        <a:bodyPr/>
        <a:lstStyle/>
        <a:p>
          <a:endParaRPr lang="en-US"/>
        </a:p>
      </dgm:t>
    </dgm:pt>
    <dgm:pt modelId="{4BFCAA1A-7481-4F37-9974-7AF6A134CA81}">
      <dgm:prSet phldrT="[Text]"/>
      <dgm:spPr/>
      <dgm:t>
        <a:bodyPr/>
        <a:lstStyle/>
        <a:p>
          <a:r>
            <a:rPr lang="en-US" dirty="0" err="1"/>
            <a:t>Ciljane</a:t>
          </a:r>
          <a:r>
            <a:rPr lang="en-US" dirty="0"/>
            <a:t> </a:t>
          </a:r>
          <a:r>
            <a:rPr lang="en-US" dirty="0" err="1"/>
            <a:t>poruke</a:t>
          </a:r>
          <a:endParaRPr lang="en-US" dirty="0"/>
        </a:p>
      </dgm:t>
    </dgm:pt>
    <dgm:pt modelId="{1554B50C-4E92-4D8F-99B6-3A88E92C4363}" type="parTrans" cxnId="{9B5A3276-9C06-4172-AC36-9BA01426578C}">
      <dgm:prSet/>
      <dgm:spPr/>
      <dgm:t>
        <a:bodyPr/>
        <a:lstStyle/>
        <a:p>
          <a:endParaRPr lang="en-US"/>
        </a:p>
      </dgm:t>
    </dgm:pt>
    <dgm:pt modelId="{80B2871C-AD37-4611-9EE6-C774B119CA12}" type="sibTrans" cxnId="{9B5A3276-9C06-4172-AC36-9BA01426578C}">
      <dgm:prSet/>
      <dgm:spPr/>
      <dgm:t>
        <a:bodyPr/>
        <a:lstStyle/>
        <a:p>
          <a:endParaRPr lang="en-US"/>
        </a:p>
      </dgm:t>
    </dgm:pt>
    <dgm:pt modelId="{FB45E8F8-1C6D-4585-AF15-E80B460D2580}">
      <dgm:prSet phldrT="[Text]"/>
      <dgm:spPr/>
      <dgm:t>
        <a:bodyPr/>
        <a:lstStyle/>
        <a:p>
          <a:endParaRPr lang="en-US" dirty="0"/>
        </a:p>
      </dgm:t>
    </dgm:pt>
    <dgm:pt modelId="{6BEB9943-A524-4473-A35B-C2903BA6FD68}" type="parTrans" cxnId="{FC3C2B7B-E3AB-41A1-9CCC-1E5B46D283E5}">
      <dgm:prSet/>
      <dgm:spPr/>
      <dgm:t>
        <a:bodyPr/>
        <a:lstStyle/>
        <a:p>
          <a:endParaRPr lang="en-US"/>
        </a:p>
      </dgm:t>
    </dgm:pt>
    <dgm:pt modelId="{9C2CBE5D-73E3-49F8-8700-F29D99D9D194}" type="sibTrans" cxnId="{FC3C2B7B-E3AB-41A1-9CCC-1E5B46D283E5}">
      <dgm:prSet/>
      <dgm:spPr/>
      <dgm:t>
        <a:bodyPr/>
        <a:lstStyle/>
        <a:p>
          <a:endParaRPr lang="en-US"/>
        </a:p>
      </dgm:t>
    </dgm:pt>
    <dgm:pt modelId="{DBEDA6E8-4CC6-42B3-A239-3F1A93E25557}">
      <dgm:prSet phldrT="[Text]"/>
      <dgm:spPr/>
      <dgm:t>
        <a:bodyPr/>
        <a:lstStyle/>
        <a:p>
          <a:r>
            <a:rPr lang="en-US" dirty="0" err="1"/>
            <a:t>Internacionalizacija</a:t>
          </a:r>
          <a:r>
            <a:rPr lang="en-US" dirty="0"/>
            <a:t> </a:t>
          </a:r>
          <a:r>
            <a:rPr lang="en-US" dirty="0" err="1"/>
            <a:t>kod</a:t>
          </a:r>
          <a:r>
            <a:rPr lang="en-US" dirty="0"/>
            <a:t> </a:t>
          </a:r>
          <a:r>
            <a:rPr lang="en-US" dirty="0" err="1"/>
            <a:t>kuće</a:t>
          </a:r>
          <a:endParaRPr lang="en-US" dirty="0"/>
        </a:p>
      </dgm:t>
    </dgm:pt>
    <dgm:pt modelId="{7E1BB14D-35EB-4D6D-ACE6-7DE6C33C48B8}" type="parTrans" cxnId="{581737F6-B0AC-4229-8E14-4CE8DE9B08D7}">
      <dgm:prSet/>
      <dgm:spPr/>
      <dgm:t>
        <a:bodyPr/>
        <a:lstStyle/>
        <a:p>
          <a:endParaRPr lang="en-US"/>
        </a:p>
      </dgm:t>
    </dgm:pt>
    <dgm:pt modelId="{82DEEFC0-FF6C-4C5D-B72A-18B29D087C93}" type="sibTrans" cxnId="{581737F6-B0AC-4229-8E14-4CE8DE9B08D7}">
      <dgm:prSet/>
      <dgm:spPr/>
      <dgm:t>
        <a:bodyPr/>
        <a:lstStyle/>
        <a:p>
          <a:endParaRPr lang="en-US"/>
        </a:p>
      </dgm:t>
    </dgm:pt>
    <dgm:pt modelId="{8BAB17B4-3F75-48A2-8BB1-B2C98DE4A574}">
      <dgm:prSet phldrT="[Text]"/>
      <dgm:spPr/>
      <dgm:t>
        <a:bodyPr/>
        <a:lstStyle/>
        <a:p>
          <a:r>
            <a:rPr lang="en-US" dirty="0" err="1"/>
            <a:t>Kanali</a:t>
          </a:r>
          <a:r>
            <a:rPr lang="en-US" dirty="0"/>
            <a:t> </a:t>
          </a:r>
          <a:r>
            <a:rPr lang="en-US" dirty="0" err="1"/>
            <a:t>komunikacije</a:t>
          </a:r>
          <a:endParaRPr lang="en-US" dirty="0"/>
        </a:p>
      </dgm:t>
    </dgm:pt>
    <dgm:pt modelId="{9716A699-DC3D-4B65-8817-22EDCAF530AB}" type="parTrans" cxnId="{5FD0752A-B2A2-404F-82B3-413DA59F83FE}">
      <dgm:prSet/>
      <dgm:spPr/>
      <dgm:t>
        <a:bodyPr/>
        <a:lstStyle/>
        <a:p>
          <a:endParaRPr lang="en-US"/>
        </a:p>
      </dgm:t>
    </dgm:pt>
    <dgm:pt modelId="{C96BB1F2-56C8-4B48-8F77-49B1C3948435}" type="sibTrans" cxnId="{5FD0752A-B2A2-404F-82B3-413DA59F83FE}">
      <dgm:prSet/>
      <dgm:spPr/>
      <dgm:t>
        <a:bodyPr/>
        <a:lstStyle/>
        <a:p>
          <a:endParaRPr lang="en-US"/>
        </a:p>
      </dgm:t>
    </dgm:pt>
    <dgm:pt modelId="{52F717E9-FF33-4809-A356-6E071AC62D73}">
      <dgm:prSet phldrT="[Text]"/>
      <dgm:spPr/>
      <dgm:t>
        <a:bodyPr/>
        <a:lstStyle/>
        <a:p>
          <a:r>
            <a:rPr lang="en-US" dirty="0" err="1"/>
            <a:t>Odgovarajući</a:t>
          </a:r>
          <a:r>
            <a:rPr lang="en-US" dirty="0"/>
            <a:t> info </a:t>
          </a:r>
          <a:r>
            <a:rPr lang="en-US" dirty="0" err="1"/>
            <a:t>materijali</a:t>
          </a:r>
          <a:endParaRPr lang="en-US" dirty="0"/>
        </a:p>
      </dgm:t>
    </dgm:pt>
    <dgm:pt modelId="{6AA4CB85-D530-418B-9206-3B2E40AA6702}" type="parTrans" cxnId="{E529DDD0-93EA-455A-ADCE-85D8EC03D7D9}">
      <dgm:prSet/>
      <dgm:spPr/>
      <dgm:t>
        <a:bodyPr/>
        <a:lstStyle/>
        <a:p>
          <a:endParaRPr lang="en-US"/>
        </a:p>
      </dgm:t>
    </dgm:pt>
    <dgm:pt modelId="{5634D624-F7F9-49F9-B018-300C9B9DFCD9}" type="sibTrans" cxnId="{E529DDD0-93EA-455A-ADCE-85D8EC03D7D9}">
      <dgm:prSet/>
      <dgm:spPr/>
      <dgm:t>
        <a:bodyPr/>
        <a:lstStyle/>
        <a:p>
          <a:endParaRPr lang="en-US"/>
        </a:p>
      </dgm:t>
    </dgm:pt>
    <dgm:pt modelId="{B9C7EAE0-8591-43BC-A421-81E6A8233CA4}">
      <dgm:prSet phldrT="[Text]"/>
      <dgm:spPr/>
      <dgm:t>
        <a:bodyPr/>
        <a:lstStyle/>
        <a:p>
          <a:r>
            <a:rPr lang="en-US" dirty="0" err="1"/>
            <a:t>Dostupnost</a:t>
          </a:r>
          <a:r>
            <a:rPr lang="en-US" dirty="0"/>
            <a:t> </a:t>
          </a:r>
          <a:r>
            <a:rPr lang="en-US" dirty="0" err="1"/>
            <a:t>informacija</a:t>
          </a:r>
          <a:r>
            <a:rPr lang="en-US" dirty="0"/>
            <a:t> (web)</a:t>
          </a:r>
        </a:p>
      </dgm:t>
    </dgm:pt>
    <dgm:pt modelId="{F25312B1-37BA-4995-84C5-C0AF81213B26}" type="parTrans" cxnId="{2CB7D3F5-6CC3-4ED2-B2A9-BB902DCE0848}">
      <dgm:prSet/>
      <dgm:spPr/>
      <dgm:t>
        <a:bodyPr/>
        <a:lstStyle/>
        <a:p>
          <a:endParaRPr lang="en-US"/>
        </a:p>
      </dgm:t>
    </dgm:pt>
    <dgm:pt modelId="{D0B30A99-FC9E-4B45-A666-5686D11631FA}" type="sibTrans" cxnId="{2CB7D3F5-6CC3-4ED2-B2A9-BB902DCE0848}">
      <dgm:prSet/>
      <dgm:spPr/>
      <dgm:t>
        <a:bodyPr/>
        <a:lstStyle/>
        <a:p>
          <a:endParaRPr lang="en-US"/>
        </a:p>
      </dgm:t>
    </dgm:pt>
    <dgm:pt modelId="{FF27A469-5CBC-4E0F-AB37-AA2803B421F5}">
      <dgm:prSet phldrT="[Text]"/>
      <dgm:spPr/>
      <dgm:t>
        <a:bodyPr/>
        <a:lstStyle/>
        <a:p>
          <a:r>
            <a:rPr lang="en-US" dirty="0" err="1"/>
            <a:t>Održivost</a:t>
          </a:r>
          <a:r>
            <a:rPr lang="en-US" dirty="0"/>
            <a:t> </a:t>
          </a:r>
          <a:r>
            <a:rPr lang="en-US" dirty="0" err="1"/>
            <a:t>programa</a:t>
          </a:r>
          <a:r>
            <a:rPr lang="en-US" dirty="0"/>
            <a:t> </a:t>
          </a:r>
          <a:r>
            <a:rPr lang="en-US" dirty="0" err="1"/>
            <a:t>na</a:t>
          </a:r>
          <a:r>
            <a:rPr lang="en-US" dirty="0"/>
            <a:t> </a:t>
          </a:r>
          <a:r>
            <a:rPr lang="en-US" dirty="0" err="1"/>
            <a:t>stranom</a:t>
          </a:r>
          <a:r>
            <a:rPr lang="en-US" dirty="0"/>
            <a:t> </a:t>
          </a:r>
          <a:r>
            <a:rPr lang="en-US" dirty="0" err="1"/>
            <a:t>jeziku</a:t>
          </a:r>
          <a:endParaRPr lang="en-US" dirty="0"/>
        </a:p>
      </dgm:t>
    </dgm:pt>
    <dgm:pt modelId="{A4DA23C2-98D9-484B-B9FD-2570731AE52E}" type="parTrans" cxnId="{68A84DD3-11AD-46CB-BAD8-12AA1F5BAD09}">
      <dgm:prSet/>
      <dgm:spPr/>
      <dgm:t>
        <a:bodyPr/>
        <a:lstStyle/>
        <a:p>
          <a:endParaRPr lang="en-US"/>
        </a:p>
      </dgm:t>
    </dgm:pt>
    <dgm:pt modelId="{C61F331B-7A4B-4566-BE06-6BAA22FF97F1}" type="sibTrans" cxnId="{68A84DD3-11AD-46CB-BAD8-12AA1F5BAD09}">
      <dgm:prSet/>
      <dgm:spPr/>
      <dgm:t>
        <a:bodyPr/>
        <a:lstStyle/>
        <a:p>
          <a:endParaRPr lang="en-US"/>
        </a:p>
      </dgm:t>
    </dgm:pt>
    <dgm:pt modelId="{FBC778EB-5E30-42AE-8FDC-921A2B327319}">
      <dgm:prSet phldrT="[Text]"/>
      <dgm:spPr/>
      <dgm:t>
        <a:bodyPr/>
        <a:lstStyle/>
        <a:p>
          <a:r>
            <a:rPr lang="en-US" dirty="0" err="1"/>
            <a:t>Ciljane</a:t>
          </a:r>
          <a:r>
            <a:rPr lang="en-US" dirty="0"/>
            <a:t> </a:t>
          </a:r>
          <a:r>
            <a:rPr lang="en-US" dirty="0" err="1"/>
            <a:t>zemlje</a:t>
          </a:r>
          <a:r>
            <a:rPr lang="en-US" dirty="0"/>
            <a:t> </a:t>
          </a:r>
          <a:r>
            <a:rPr lang="en-US" dirty="0" err="1"/>
            <a:t>ili</a:t>
          </a:r>
          <a:r>
            <a:rPr lang="en-US" dirty="0"/>
            <a:t> </a:t>
          </a:r>
          <a:r>
            <a:rPr lang="en-US" dirty="0" err="1"/>
            <a:t>regije</a:t>
          </a:r>
          <a:endParaRPr lang="en-US" dirty="0"/>
        </a:p>
      </dgm:t>
    </dgm:pt>
    <dgm:pt modelId="{978B4EA7-241E-4D68-BAEF-88054B843FBD}" type="parTrans" cxnId="{F99CFC49-C3B3-435A-85A9-E8AA2F0C81CF}">
      <dgm:prSet/>
      <dgm:spPr/>
      <dgm:t>
        <a:bodyPr/>
        <a:lstStyle/>
        <a:p>
          <a:endParaRPr lang="en-US"/>
        </a:p>
      </dgm:t>
    </dgm:pt>
    <dgm:pt modelId="{5E841B2D-3DD1-4BF8-8574-9191C453656C}" type="sibTrans" cxnId="{F99CFC49-C3B3-435A-85A9-E8AA2F0C81CF}">
      <dgm:prSet/>
      <dgm:spPr/>
      <dgm:t>
        <a:bodyPr/>
        <a:lstStyle/>
        <a:p>
          <a:endParaRPr lang="en-US"/>
        </a:p>
      </dgm:t>
    </dgm:pt>
    <dgm:pt modelId="{BB374881-9F65-4D9F-908D-6C84F3E663F0}">
      <dgm:prSet phldrT="[Text]"/>
      <dgm:spPr/>
      <dgm:t>
        <a:bodyPr/>
        <a:lstStyle/>
        <a:p>
          <a:r>
            <a:rPr lang="en-US" dirty="0" err="1"/>
            <a:t>Atraktivnost</a:t>
          </a:r>
          <a:r>
            <a:rPr lang="en-US" dirty="0"/>
            <a:t> </a:t>
          </a:r>
          <a:r>
            <a:rPr lang="en-US" dirty="0" err="1"/>
            <a:t>programa</a:t>
          </a:r>
          <a:r>
            <a:rPr lang="en-US" dirty="0"/>
            <a:t> (</a:t>
          </a:r>
          <a:r>
            <a:rPr lang="en-US" dirty="0" err="1"/>
            <a:t>praksa</a:t>
          </a:r>
          <a:r>
            <a:rPr lang="en-US" dirty="0"/>
            <a:t>, mobility windows)</a:t>
          </a:r>
        </a:p>
      </dgm:t>
    </dgm:pt>
    <dgm:pt modelId="{08CE491B-A4D7-48BF-BE9A-661E1D1FD5C9}" type="parTrans" cxnId="{2BBF8E80-933D-40C6-8EB1-18AF6CEFF79A}">
      <dgm:prSet/>
      <dgm:spPr/>
      <dgm:t>
        <a:bodyPr/>
        <a:lstStyle/>
        <a:p>
          <a:endParaRPr lang="en-US"/>
        </a:p>
      </dgm:t>
    </dgm:pt>
    <dgm:pt modelId="{A28E134F-46C2-458C-814E-0EF10FAE564A}" type="sibTrans" cxnId="{2BBF8E80-933D-40C6-8EB1-18AF6CEFF79A}">
      <dgm:prSet/>
      <dgm:spPr/>
      <dgm:t>
        <a:bodyPr/>
        <a:lstStyle/>
        <a:p>
          <a:endParaRPr lang="en-US"/>
        </a:p>
      </dgm:t>
    </dgm:pt>
    <dgm:pt modelId="{5C56C438-94B8-44A7-8540-91ED8BF26331}">
      <dgm:prSet phldrT="[Text]"/>
      <dgm:spPr/>
      <dgm:t>
        <a:bodyPr/>
        <a:lstStyle/>
        <a:p>
          <a:r>
            <a:rPr lang="en-US" dirty="0" err="1"/>
            <a:t>Institucijska</a:t>
          </a:r>
          <a:r>
            <a:rPr lang="en-US" dirty="0"/>
            <a:t> </a:t>
          </a:r>
          <a:r>
            <a:rPr lang="en-US" dirty="0" err="1"/>
            <a:t>posvećenost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dostatni</a:t>
          </a:r>
          <a:r>
            <a:rPr lang="en-US" dirty="0"/>
            <a:t> </a:t>
          </a:r>
          <a:r>
            <a:rPr lang="en-US" dirty="0" err="1"/>
            <a:t>kapaciteti</a:t>
          </a:r>
          <a:endParaRPr lang="en-US" dirty="0"/>
        </a:p>
      </dgm:t>
    </dgm:pt>
    <dgm:pt modelId="{E80DA249-1F66-4384-B4D6-CBC89E366296}" type="parTrans" cxnId="{CE7266CF-01B2-4F25-A50E-CB60677E4AB0}">
      <dgm:prSet/>
      <dgm:spPr/>
      <dgm:t>
        <a:bodyPr/>
        <a:lstStyle/>
        <a:p>
          <a:endParaRPr lang="en-US"/>
        </a:p>
      </dgm:t>
    </dgm:pt>
    <dgm:pt modelId="{96A1C41D-1E25-4184-943D-162B1E7D03B3}" type="sibTrans" cxnId="{CE7266CF-01B2-4F25-A50E-CB60677E4AB0}">
      <dgm:prSet/>
      <dgm:spPr/>
      <dgm:t>
        <a:bodyPr/>
        <a:lstStyle/>
        <a:p>
          <a:endParaRPr lang="en-US"/>
        </a:p>
      </dgm:t>
    </dgm:pt>
    <dgm:pt modelId="{EE37A160-8AC1-4BC7-ADFB-C71077CE3C49}" type="pres">
      <dgm:prSet presAssocID="{FC7DA770-54E3-42E6-B100-9D507AECD094}" presName="Name0" presStyleCnt="0">
        <dgm:presLayoutVars>
          <dgm:dir/>
          <dgm:animLvl val="lvl"/>
          <dgm:resizeHandles val="exact"/>
        </dgm:presLayoutVars>
      </dgm:prSet>
      <dgm:spPr/>
    </dgm:pt>
    <dgm:pt modelId="{E728D42D-0A21-4D43-BE02-2D990483D256}" type="pres">
      <dgm:prSet presAssocID="{D1B64454-62C2-4AE5-8321-8F2D83B02F50}" presName="composite" presStyleCnt="0"/>
      <dgm:spPr/>
    </dgm:pt>
    <dgm:pt modelId="{C190C582-A1EA-4076-9579-93EEDB1CC951}" type="pres">
      <dgm:prSet presAssocID="{D1B64454-62C2-4AE5-8321-8F2D83B02F5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90410DC-74A8-43A9-BF46-501A3FF66E13}" type="pres">
      <dgm:prSet presAssocID="{D1B64454-62C2-4AE5-8321-8F2D83B02F50}" presName="desTx" presStyleLbl="alignAccFollowNode1" presStyleIdx="0" presStyleCnt="2">
        <dgm:presLayoutVars>
          <dgm:bulletEnabled val="1"/>
        </dgm:presLayoutVars>
      </dgm:prSet>
      <dgm:spPr/>
    </dgm:pt>
    <dgm:pt modelId="{0F59A4A7-AA80-4181-A36B-3A33EA70BD06}" type="pres">
      <dgm:prSet presAssocID="{1BA8A111-EA97-4135-BBDD-5B60B95AC4EC}" presName="space" presStyleCnt="0"/>
      <dgm:spPr/>
    </dgm:pt>
    <dgm:pt modelId="{7BCFBFCF-1509-4989-A6B1-34132B6F0017}" type="pres">
      <dgm:prSet presAssocID="{AC6AA615-014C-4794-957D-C991783B8713}" presName="composite" presStyleCnt="0"/>
      <dgm:spPr/>
    </dgm:pt>
    <dgm:pt modelId="{67066424-0C4C-4DD5-B188-A07DCB9D84AF}" type="pres">
      <dgm:prSet presAssocID="{AC6AA615-014C-4794-957D-C991783B871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505B25F-6EDD-4976-BE4B-5B444224C8CE}" type="pres">
      <dgm:prSet presAssocID="{AC6AA615-014C-4794-957D-C991783B871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21448708-47C2-40D0-B671-653D652DEF97}" type="presOf" srcId="{FF27A469-5CBC-4E0F-AB37-AA2803B421F5}" destId="{0505B25F-6EDD-4976-BE4B-5B444224C8CE}" srcOrd="0" destOrd="5" presId="urn:microsoft.com/office/officeart/2005/8/layout/hList1"/>
    <dgm:cxn modelId="{D37A450C-0829-4F85-B3ED-1D4187CC5620}" type="presOf" srcId="{40A05BC4-B9CC-4541-A227-1C0C137CC80D}" destId="{0505B25F-6EDD-4976-BE4B-5B444224C8CE}" srcOrd="0" destOrd="1" presId="urn:microsoft.com/office/officeart/2005/8/layout/hList1"/>
    <dgm:cxn modelId="{A0A9D50C-941D-4A91-AC18-7DAED6E578B5}" type="presOf" srcId="{FBC778EB-5E30-42AE-8FDC-921A2B327319}" destId="{0505B25F-6EDD-4976-BE4B-5B444224C8CE}" srcOrd="0" destOrd="0" presId="urn:microsoft.com/office/officeart/2005/8/layout/hList1"/>
    <dgm:cxn modelId="{7C787B0E-75CC-487D-AADF-F491F63B2FA9}" type="presOf" srcId="{AC6AA615-014C-4794-957D-C991783B8713}" destId="{67066424-0C4C-4DD5-B188-A07DCB9D84AF}" srcOrd="0" destOrd="0" presId="urn:microsoft.com/office/officeart/2005/8/layout/hList1"/>
    <dgm:cxn modelId="{7BCABD0F-BE0A-4489-8715-FF6C19AA0028}" type="presOf" srcId="{FC7DA770-54E3-42E6-B100-9D507AECD094}" destId="{EE37A160-8AC1-4BC7-ADFB-C71077CE3C49}" srcOrd="0" destOrd="0" presId="urn:microsoft.com/office/officeart/2005/8/layout/hList1"/>
    <dgm:cxn modelId="{5FD0752A-B2A2-404F-82B3-413DA59F83FE}" srcId="{AC6AA615-014C-4794-957D-C991783B8713}" destId="{8BAB17B4-3F75-48A2-8BB1-B2C98DE4A574}" srcOrd="3" destOrd="0" parTransId="{9716A699-DC3D-4B65-8817-22EDCAF530AB}" sibTransId="{C96BB1F2-56C8-4B48-8F77-49B1C3948435}"/>
    <dgm:cxn modelId="{F1225D33-0F04-4E06-86BC-F6740673DDE8}" type="presOf" srcId="{FB45E8F8-1C6D-4585-AF15-E80B460D2580}" destId="{090410DC-74A8-43A9-BF46-501A3FF66E13}" srcOrd="0" destOrd="5" presId="urn:microsoft.com/office/officeart/2005/8/layout/hList1"/>
    <dgm:cxn modelId="{F99CFC49-C3B3-435A-85A9-E8AA2F0C81CF}" srcId="{AC6AA615-014C-4794-957D-C991783B8713}" destId="{FBC778EB-5E30-42AE-8FDC-921A2B327319}" srcOrd="0" destOrd="0" parTransId="{978B4EA7-241E-4D68-BAEF-88054B843FBD}" sibTransId="{5E841B2D-3DD1-4BF8-8574-9191C453656C}"/>
    <dgm:cxn modelId="{D8F7A84C-DE2C-4754-90D7-7F18F6D7ABC4}" type="presOf" srcId="{6C009C96-0C0E-49D5-BF13-EF0E5229E7AA}" destId="{090410DC-74A8-43A9-BF46-501A3FF66E13}" srcOrd="0" destOrd="1" presId="urn:microsoft.com/office/officeart/2005/8/layout/hList1"/>
    <dgm:cxn modelId="{4D73874E-0C02-4F18-A995-48588B5A2AC4}" type="presOf" srcId="{8BAB17B4-3F75-48A2-8BB1-B2C98DE4A574}" destId="{0505B25F-6EDD-4976-BE4B-5B444224C8CE}" srcOrd="0" destOrd="3" presId="urn:microsoft.com/office/officeart/2005/8/layout/hList1"/>
    <dgm:cxn modelId="{C1FD7F52-F9E0-4790-8984-E4364065AB48}" type="presOf" srcId="{4BFCAA1A-7481-4F37-9974-7AF6A134CA81}" destId="{0505B25F-6EDD-4976-BE4B-5B444224C8CE}" srcOrd="0" destOrd="2" presId="urn:microsoft.com/office/officeart/2005/8/layout/hList1"/>
    <dgm:cxn modelId="{A01BD653-0D18-4DEF-BC35-17046E6F1E83}" srcId="{AC6AA615-014C-4794-957D-C991783B8713}" destId="{40A05BC4-B9CC-4541-A227-1C0C137CC80D}" srcOrd="1" destOrd="0" parTransId="{1E3A7203-5DA8-4D20-9D2C-8BD7CFBCB00D}" sibTransId="{5063C9EE-F4A3-4387-A717-F3B56F9448CF}"/>
    <dgm:cxn modelId="{9B5A3276-9C06-4172-AC36-9BA01426578C}" srcId="{AC6AA615-014C-4794-957D-C991783B8713}" destId="{4BFCAA1A-7481-4F37-9974-7AF6A134CA81}" srcOrd="2" destOrd="0" parTransId="{1554B50C-4E92-4D8F-99B6-3A88E92C4363}" sibTransId="{80B2871C-AD37-4611-9EE6-C774B119CA12}"/>
    <dgm:cxn modelId="{D1A24277-36F7-480F-97E4-22BBC20CC1E3}" srcId="{D1B64454-62C2-4AE5-8321-8F2D83B02F50}" destId="{6C009C96-0C0E-49D5-BF13-EF0E5229E7AA}" srcOrd="1" destOrd="0" parTransId="{8E06476A-F820-4EC7-882A-50F93916333D}" sibTransId="{876AAC83-CC32-4483-AB22-B0CECFB2C0F8}"/>
    <dgm:cxn modelId="{FC3C2B7B-E3AB-41A1-9CCC-1E5B46D283E5}" srcId="{D1B64454-62C2-4AE5-8321-8F2D83B02F50}" destId="{FB45E8F8-1C6D-4585-AF15-E80B460D2580}" srcOrd="5" destOrd="0" parTransId="{6BEB9943-A524-4473-A35B-C2903BA6FD68}" sibTransId="{9C2CBE5D-73E3-49F8-8700-F29D99D9D194}"/>
    <dgm:cxn modelId="{2BBF8E80-933D-40C6-8EB1-18AF6CEFF79A}" srcId="{AC6AA615-014C-4794-957D-C991783B8713}" destId="{BB374881-9F65-4D9F-908D-6C84F3E663F0}" srcOrd="6" destOrd="0" parTransId="{08CE491B-A4D7-48BF-BE9A-661E1D1FD5C9}" sibTransId="{A28E134F-46C2-458C-814E-0EF10FAE564A}"/>
    <dgm:cxn modelId="{73A6B08D-2960-4049-B0CE-42607396B985}" type="presOf" srcId="{F0714B81-8493-47D3-BD6A-1F83F251F1C5}" destId="{090410DC-74A8-43A9-BF46-501A3FF66E13}" srcOrd="0" destOrd="0" presId="urn:microsoft.com/office/officeart/2005/8/layout/hList1"/>
    <dgm:cxn modelId="{71AE888E-173D-4C4D-B1FC-C0A33BA88D20}" type="presOf" srcId="{52F717E9-FF33-4809-A356-6E071AC62D73}" destId="{0505B25F-6EDD-4976-BE4B-5B444224C8CE}" srcOrd="0" destOrd="4" presId="urn:microsoft.com/office/officeart/2005/8/layout/hList1"/>
    <dgm:cxn modelId="{810CF990-4758-4B57-BCDA-3C20AF4D292A}" srcId="{FC7DA770-54E3-42E6-B100-9D507AECD094}" destId="{AC6AA615-014C-4794-957D-C991783B8713}" srcOrd="1" destOrd="0" parTransId="{80976F61-01A9-4BC6-B895-19128FCC7D79}" sibTransId="{8B7AB14B-F53E-45A0-BA39-8597D9A796BD}"/>
    <dgm:cxn modelId="{A732639F-0741-4931-903B-66C672A14186}" srcId="{FC7DA770-54E3-42E6-B100-9D507AECD094}" destId="{D1B64454-62C2-4AE5-8321-8F2D83B02F50}" srcOrd="0" destOrd="0" parTransId="{4319C6EB-F089-4BCF-ABD7-387C9B19042A}" sibTransId="{1BA8A111-EA97-4135-BBDD-5B60B95AC4EC}"/>
    <dgm:cxn modelId="{DE0E9CA5-2CD2-4F15-89F9-BC18176A636C}" type="presOf" srcId="{DBEDA6E8-4CC6-42B3-A239-3F1A93E25557}" destId="{090410DC-74A8-43A9-BF46-501A3FF66E13}" srcOrd="0" destOrd="2" presId="urn:microsoft.com/office/officeart/2005/8/layout/hList1"/>
    <dgm:cxn modelId="{9B75F3AF-2D88-46AB-968C-7037EFBB4FCA}" srcId="{D1B64454-62C2-4AE5-8321-8F2D83B02F50}" destId="{F0714B81-8493-47D3-BD6A-1F83F251F1C5}" srcOrd="0" destOrd="0" parTransId="{B46B17D8-E35A-4FF4-B390-4D861E931DF8}" sibTransId="{668697FD-DF89-41FF-8E88-E9D993A1B0D3}"/>
    <dgm:cxn modelId="{250D8FC4-3FD4-4F2C-AFD8-1F3DCF5ECC9B}" type="presOf" srcId="{D1B64454-62C2-4AE5-8321-8F2D83B02F50}" destId="{C190C582-A1EA-4076-9579-93EEDB1CC951}" srcOrd="0" destOrd="0" presId="urn:microsoft.com/office/officeart/2005/8/layout/hList1"/>
    <dgm:cxn modelId="{09869BC7-18D7-45EB-BFFB-15D491D479C0}" type="presOf" srcId="{5C56C438-94B8-44A7-8540-91ED8BF26331}" destId="{090410DC-74A8-43A9-BF46-501A3FF66E13}" srcOrd="0" destOrd="4" presId="urn:microsoft.com/office/officeart/2005/8/layout/hList1"/>
    <dgm:cxn modelId="{CE7266CF-01B2-4F25-A50E-CB60677E4AB0}" srcId="{D1B64454-62C2-4AE5-8321-8F2D83B02F50}" destId="{5C56C438-94B8-44A7-8540-91ED8BF26331}" srcOrd="4" destOrd="0" parTransId="{E80DA249-1F66-4384-B4D6-CBC89E366296}" sibTransId="{96A1C41D-1E25-4184-943D-162B1E7D03B3}"/>
    <dgm:cxn modelId="{E529DDD0-93EA-455A-ADCE-85D8EC03D7D9}" srcId="{AC6AA615-014C-4794-957D-C991783B8713}" destId="{52F717E9-FF33-4809-A356-6E071AC62D73}" srcOrd="4" destOrd="0" parTransId="{6AA4CB85-D530-418B-9206-3B2E40AA6702}" sibTransId="{5634D624-F7F9-49F9-B018-300C9B9DFCD9}"/>
    <dgm:cxn modelId="{2E5204D1-FDAF-4B59-BC85-8C5A40BA1DAA}" type="presOf" srcId="{BB374881-9F65-4D9F-908D-6C84F3E663F0}" destId="{0505B25F-6EDD-4976-BE4B-5B444224C8CE}" srcOrd="0" destOrd="6" presId="urn:microsoft.com/office/officeart/2005/8/layout/hList1"/>
    <dgm:cxn modelId="{68A84DD3-11AD-46CB-BAD8-12AA1F5BAD09}" srcId="{AC6AA615-014C-4794-957D-C991783B8713}" destId="{FF27A469-5CBC-4E0F-AB37-AA2803B421F5}" srcOrd="5" destOrd="0" parTransId="{A4DA23C2-98D9-484B-B9FD-2570731AE52E}" sibTransId="{C61F331B-7A4B-4566-BE06-6BAA22FF97F1}"/>
    <dgm:cxn modelId="{F739E3E5-8747-4280-B397-668FE3F4808E}" type="presOf" srcId="{B9C7EAE0-8591-43BC-A421-81E6A8233CA4}" destId="{090410DC-74A8-43A9-BF46-501A3FF66E13}" srcOrd="0" destOrd="3" presId="urn:microsoft.com/office/officeart/2005/8/layout/hList1"/>
    <dgm:cxn modelId="{2CB7D3F5-6CC3-4ED2-B2A9-BB902DCE0848}" srcId="{D1B64454-62C2-4AE5-8321-8F2D83B02F50}" destId="{B9C7EAE0-8591-43BC-A421-81E6A8233CA4}" srcOrd="3" destOrd="0" parTransId="{F25312B1-37BA-4995-84C5-C0AF81213B26}" sibTransId="{D0B30A99-FC9E-4B45-A666-5686D11631FA}"/>
    <dgm:cxn modelId="{581737F6-B0AC-4229-8E14-4CE8DE9B08D7}" srcId="{D1B64454-62C2-4AE5-8321-8F2D83B02F50}" destId="{DBEDA6E8-4CC6-42B3-A239-3F1A93E25557}" srcOrd="2" destOrd="0" parTransId="{7E1BB14D-35EB-4D6D-ACE6-7DE6C33C48B8}" sibTransId="{82DEEFC0-FF6C-4C5D-B72A-18B29D087C93}"/>
    <dgm:cxn modelId="{36CB9ABA-7464-4E56-9D54-2FDF0DA59B99}" type="presParOf" srcId="{EE37A160-8AC1-4BC7-ADFB-C71077CE3C49}" destId="{E728D42D-0A21-4D43-BE02-2D990483D256}" srcOrd="0" destOrd="0" presId="urn:microsoft.com/office/officeart/2005/8/layout/hList1"/>
    <dgm:cxn modelId="{290D0EA3-179D-49B5-A5B3-339531AE5022}" type="presParOf" srcId="{E728D42D-0A21-4D43-BE02-2D990483D256}" destId="{C190C582-A1EA-4076-9579-93EEDB1CC951}" srcOrd="0" destOrd="0" presId="urn:microsoft.com/office/officeart/2005/8/layout/hList1"/>
    <dgm:cxn modelId="{76713D9E-346B-4734-B244-399119474F5C}" type="presParOf" srcId="{E728D42D-0A21-4D43-BE02-2D990483D256}" destId="{090410DC-74A8-43A9-BF46-501A3FF66E13}" srcOrd="1" destOrd="0" presId="urn:microsoft.com/office/officeart/2005/8/layout/hList1"/>
    <dgm:cxn modelId="{823F5D73-036B-4750-B4FE-DD4DFB0DC632}" type="presParOf" srcId="{EE37A160-8AC1-4BC7-ADFB-C71077CE3C49}" destId="{0F59A4A7-AA80-4181-A36B-3A33EA70BD06}" srcOrd="1" destOrd="0" presId="urn:microsoft.com/office/officeart/2005/8/layout/hList1"/>
    <dgm:cxn modelId="{813E31A9-E07C-4B17-8ECC-3F334C0B30FF}" type="presParOf" srcId="{EE37A160-8AC1-4BC7-ADFB-C71077CE3C49}" destId="{7BCFBFCF-1509-4989-A6B1-34132B6F0017}" srcOrd="2" destOrd="0" presId="urn:microsoft.com/office/officeart/2005/8/layout/hList1"/>
    <dgm:cxn modelId="{E3A948F5-B68D-41A9-B714-9F136E51E1F2}" type="presParOf" srcId="{7BCFBFCF-1509-4989-A6B1-34132B6F0017}" destId="{67066424-0C4C-4DD5-B188-A07DCB9D84AF}" srcOrd="0" destOrd="0" presId="urn:microsoft.com/office/officeart/2005/8/layout/hList1"/>
    <dgm:cxn modelId="{F0C9059B-FC5D-4D09-8203-0D9A6144EBF1}" type="presParOf" srcId="{7BCFBFCF-1509-4989-A6B1-34132B6F0017}" destId="{0505B25F-6EDD-4976-BE4B-5B444224C8C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81D5C-BE9B-4B65-B2DB-F245969C3CA1}">
      <dsp:nvSpPr>
        <dsp:cNvPr id="0" name=""/>
        <dsp:cNvSpPr/>
      </dsp:nvSpPr>
      <dsp:spPr>
        <a:xfrm>
          <a:off x="326218" y="15546"/>
          <a:ext cx="1994001" cy="199399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/>
            <a:t>Ministarstvo znanosti i obrazovanja</a:t>
          </a:r>
        </a:p>
      </dsp:txBody>
      <dsp:txXfrm>
        <a:off x="618233" y="307560"/>
        <a:ext cx="1409971" cy="1409968"/>
      </dsp:txXfrm>
    </dsp:sp>
    <dsp:sp modelId="{06061AC4-D1E7-49B3-9C75-081EBFB84DC7}">
      <dsp:nvSpPr>
        <dsp:cNvPr id="0" name=""/>
        <dsp:cNvSpPr/>
      </dsp:nvSpPr>
      <dsp:spPr>
        <a:xfrm>
          <a:off x="229341" y="2070003"/>
          <a:ext cx="1994001" cy="1993996"/>
        </a:xfrm>
        <a:prstGeom prst="ellipse">
          <a:avLst/>
        </a:prstGeom>
        <a:solidFill>
          <a:schemeClr val="accent2">
            <a:alpha val="50000"/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/>
            <a:t>AMPEU</a:t>
          </a:r>
        </a:p>
      </dsp:txBody>
      <dsp:txXfrm>
        <a:off x="521356" y="2362017"/>
        <a:ext cx="1409971" cy="1409968"/>
      </dsp:txXfrm>
    </dsp:sp>
    <dsp:sp modelId="{00ED6641-D821-4220-9F37-FDFECF9DD74E}">
      <dsp:nvSpPr>
        <dsp:cNvPr id="0" name=""/>
        <dsp:cNvSpPr/>
      </dsp:nvSpPr>
      <dsp:spPr>
        <a:xfrm>
          <a:off x="3213228" y="0"/>
          <a:ext cx="1994001" cy="1993996"/>
        </a:xfrm>
        <a:prstGeom prst="ellipse">
          <a:avLst/>
        </a:prstGeom>
        <a:solidFill>
          <a:schemeClr val="accent2">
            <a:alpha val="50000"/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/>
            <a:t>Visoka učilišta</a:t>
          </a:r>
        </a:p>
      </dsp:txBody>
      <dsp:txXfrm>
        <a:off x="3505243" y="292014"/>
        <a:ext cx="1409971" cy="1409968"/>
      </dsp:txXfrm>
    </dsp:sp>
    <dsp:sp modelId="{49375C11-A78C-4BB6-B2F6-FC94262AF569}">
      <dsp:nvSpPr>
        <dsp:cNvPr id="0" name=""/>
        <dsp:cNvSpPr/>
      </dsp:nvSpPr>
      <dsp:spPr>
        <a:xfrm>
          <a:off x="1284771" y="1287117"/>
          <a:ext cx="2817424" cy="1377273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/>
            <a:t>Radna skupina za internacionalizaciju</a:t>
          </a:r>
        </a:p>
      </dsp:txBody>
      <dsp:txXfrm>
        <a:off x="1697373" y="1488814"/>
        <a:ext cx="1992220" cy="973879"/>
      </dsp:txXfrm>
    </dsp:sp>
    <dsp:sp modelId="{2FD20A1F-F515-42A9-9DAC-65FFB569F49A}">
      <dsp:nvSpPr>
        <dsp:cNvPr id="0" name=""/>
        <dsp:cNvSpPr/>
      </dsp:nvSpPr>
      <dsp:spPr>
        <a:xfrm>
          <a:off x="3253690" y="2022504"/>
          <a:ext cx="1994001" cy="1993996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/>
            <a:t>Institut za razvoj obrazovanja i ostali dionici</a:t>
          </a:r>
        </a:p>
      </dsp:txBody>
      <dsp:txXfrm>
        <a:off x="3545705" y="2314518"/>
        <a:ext cx="1409971" cy="1409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C771C-5305-4964-8B70-B1B4EA23BD4E}">
      <dsp:nvSpPr>
        <dsp:cNvPr id="0" name=""/>
        <dsp:cNvSpPr/>
      </dsp:nvSpPr>
      <dsp:spPr>
        <a:xfrm rot="21025770">
          <a:off x="4699717" y="145695"/>
          <a:ext cx="1894741" cy="1644452"/>
        </a:xfrm>
        <a:prstGeom prst="wedgeEllipseCallou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Posredničke</a:t>
          </a:r>
          <a:endParaRPr lang="en-US" sz="16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</a:t>
          </a: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agencije</a:t>
          </a:r>
          <a:endParaRPr lang="en-US" sz="16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</dsp:txBody>
      <dsp:txXfrm rot="-5400000">
        <a:off x="5065685" y="298029"/>
        <a:ext cx="1162804" cy="1339785"/>
      </dsp:txXfrm>
    </dsp:sp>
    <dsp:sp modelId="{55636FAF-BF78-4832-ABF4-082BBF4F00FA}">
      <dsp:nvSpPr>
        <dsp:cNvPr id="0" name=""/>
        <dsp:cNvSpPr/>
      </dsp:nvSpPr>
      <dsp:spPr>
        <a:xfrm>
          <a:off x="1441068" y="563807"/>
          <a:ext cx="2114531" cy="1136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489F9-9524-41AA-A1BB-E0F54EAC31A7}">
      <dsp:nvSpPr>
        <dsp:cNvPr id="0" name=""/>
        <dsp:cNvSpPr/>
      </dsp:nvSpPr>
      <dsp:spPr>
        <a:xfrm rot="615814">
          <a:off x="308889" y="123151"/>
          <a:ext cx="1894741" cy="1648425"/>
        </a:xfrm>
        <a:prstGeom prst="wedgeEllipseCallout">
          <a:avLst/>
        </a:prstGeom>
        <a:gradFill rotWithShape="0">
          <a:gsLst>
            <a:gs pos="0">
              <a:schemeClr val="accent1">
                <a:shade val="80000"/>
                <a:hueOff val="61249"/>
                <a:satOff val="-878"/>
                <a:lumOff val="5123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61249"/>
                <a:satOff val="-878"/>
                <a:lumOff val="5123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61249"/>
                <a:satOff val="-878"/>
                <a:lumOff val="512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0" tIns="0" rIns="0" bIns="0" numCol="1" spcCol="1270" anchor="ctr" anchorCtr="1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Partnerske</a:t>
          </a:r>
          <a:r>
            <a:rPr lang="en-US" sz="1600" b="1" kern="1200" dirty="0"/>
            <a:t> </a:t>
          </a:r>
          <a:r>
            <a:rPr lang="en-US" sz="1600" b="1" kern="1200" dirty="0" err="1"/>
            <a:t>mreže</a:t>
          </a:r>
          <a:r>
            <a:rPr lang="en-US" sz="1600" b="1" kern="1200" dirty="0"/>
            <a:t> </a:t>
          </a:r>
          <a:r>
            <a:rPr lang="en-US" sz="1600" b="1" kern="1200" dirty="0" err="1"/>
            <a:t>i</a:t>
          </a:r>
          <a:r>
            <a:rPr lang="en-US" sz="1600" b="1" kern="1200" dirty="0"/>
            <a:t> </a:t>
          </a:r>
          <a:r>
            <a:rPr lang="en-US" sz="1600" b="1" kern="1200" dirty="0" err="1"/>
            <a:t>strukovna</a:t>
          </a:r>
          <a:r>
            <a:rPr lang="en-US" sz="1600" b="1" kern="1200" dirty="0"/>
            <a:t> </a:t>
          </a:r>
          <a:r>
            <a:rPr lang="en-US" sz="1600" b="1" kern="1200" dirty="0" err="1"/>
            <a:t>udruženja</a:t>
          </a:r>
          <a:endParaRPr lang="en-US" sz="1600" b="1" kern="1200" dirty="0"/>
        </a:p>
      </dsp:txBody>
      <dsp:txXfrm rot="-5400000">
        <a:off x="673453" y="277471"/>
        <a:ext cx="1165613" cy="1339785"/>
      </dsp:txXfrm>
    </dsp:sp>
    <dsp:sp modelId="{BC6BC8DF-A41A-45E4-A600-86D98C37BBB4}">
      <dsp:nvSpPr>
        <dsp:cNvPr id="0" name=""/>
        <dsp:cNvSpPr/>
      </dsp:nvSpPr>
      <dsp:spPr>
        <a:xfrm rot="391164">
          <a:off x="2175683" y="1408032"/>
          <a:ext cx="1894741" cy="1648425"/>
        </a:xfrm>
        <a:prstGeom prst="wedgeEllipseCallout">
          <a:avLst/>
        </a:prstGeom>
        <a:gradFill rotWithShape="0">
          <a:gsLst>
            <a:gs pos="0">
              <a:schemeClr val="accent1">
                <a:shade val="80000"/>
                <a:hueOff val="122498"/>
                <a:satOff val="-1757"/>
                <a:lumOff val="10246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122498"/>
                <a:satOff val="-1757"/>
                <a:lumOff val="10246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122498"/>
                <a:satOff val="-1757"/>
                <a:lumOff val="1024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Erasmus </a:t>
          </a:r>
          <a:r>
            <a:rPr lang="en-US" sz="1600" b="1" kern="1200" dirty="0" err="1"/>
            <a:t>studenti</a:t>
          </a:r>
          <a:endParaRPr lang="en-US" sz="1600" b="1" kern="1200" dirty="0"/>
        </a:p>
      </dsp:txBody>
      <dsp:txXfrm rot="-5400000">
        <a:off x="2540247" y="1562352"/>
        <a:ext cx="1165613" cy="1339785"/>
      </dsp:txXfrm>
    </dsp:sp>
    <dsp:sp modelId="{95F33985-B53C-4FD8-B14C-E03CC5D34666}">
      <dsp:nvSpPr>
        <dsp:cNvPr id="0" name=""/>
        <dsp:cNvSpPr/>
      </dsp:nvSpPr>
      <dsp:spPr>
        <a:xfrm>
          <a:off x="1064523" y="3643085"/>
          <a:ext cx="2046321" cy="1136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AA3105-67E4-4124-A73D-CE4001C9C489}">
      <dsp:nvSpPr>
        <dsp:cNvPr id="0" name=""/>
        <dsp:cNvSpPr/>
      </dsp:nvSpPr>
      <dsp:spPr>
        <a:xfrm rot="19393560">
          <a:off x="5001166" y="2275350"/>
          <a:ext cx="1894741" cy="1648425"/>
        </a:xfrm>
        <a:prstGeom prst="wedgeEllipseCallout">
          <a:avLst/>
        </a:prstGeom>
        <a:gradFill rotWithShape="0">
          <a:gsLst>
            <a:gs pos="0">
              <a:schemeClr val="accent1">
                <a:shade val="80000"/>
                <a:hueOff val="183747"/>
                <a:satOff val="-2635"/>
                <a:lumOff val="15369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183747"/>
                <a:satOff val="-2635"/>
                <a:lumOff val="15369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183747"/>
                <a:satOff val="-2635"/>
                <a:lumOff val="1536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5365730" y="2429670"/>
        <a:ext cx="1165613" cy="1339785"/>
      </dsp:txXfrm>
    </dsp:sp>
    <dsp:sp modelId="{2FE0D64C-61B7-4D60-B176-54490DA13160}">
      <dsp:nvSpPr>
        <dsp:cNvPr id="0" name=""/>
        <dsp:cNvSpPr/>
      </dsp:nvSpPr>
      <dsp:spPr>
        <a:xfrm rot="20839515">
          <a:off x="3074798" y="3340328"/>
          <a:ext cx="1894741" cy="1648425"/>
        </a:xfrm>
        <a:prstGeom prst="wedgeEllipseCallout">
          <a:avLst/>
        </a:prstGeom>
        <a:gradFill rotWithShape="0">
          <a:gsLst>
            <a:gs pos="0">
              <a:schemeClr val="accent1">
                <a:shade val="80000"/>
                <a:hueOff val="244997"/>
                <a:satOff val="-3514"/>
                <a:lumOff val="20492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244997"/>
                <a:satOff val="-3514"/>
                <a:lumOff val="20492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244997"/>
                <a:satOff val="-3514"/>
                <a:lumOff val="2049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Inozemne</a:t>
          </a:r>
          <a:r>
            <a:rPr lang="en-US" sz="1600" b="1" kern="1200" dirty="0"/>
            <a:t> </a:t>
          </a:r>
          <a:r>
            <a:rPr lang="en-US" sz="1600" b="1" kern="1200" dirty="0" err="1"/>
            <a:t>akreditacije</a:t>
          </a:r>
          <a:endParaRPr lang="en-US" sz="1600" b="1" kern="1200" dirty="0"/>
        </a:p>
      </dsp:txBody>
      <dsp:txXfrm rot="-5400000">
        <a:off x="3439362" y="3494648"/>
        <a:ext cx="1165613" cy="1339785"/>
      </dsp:txXfrm>
    </dsp:sp>
    <dsp:sp modelId="{99F36CF5-C3B0-454C-ACCC-24E8BE6F45BF}">
      <dsp:nvSpPr>
        <dsp:cNvPr id="0" name=""/>
        <dsp:cNvSpPr/>
      </dsp:nvSpPr>
      <dsp:spPr>
        <a:xfrm rot="20624757">
          <a:off x="5167148" y="2581222"/>
          <a:ext cx="1626878" cy="1136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Oglašavanje</a:t>
          </a:r>
          <a:r>
            <a:rPr lang="en-US" sz="16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</a:t>
          </a: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na</a:t>
          </a:r>
          <a:r>
            <a:rPr lang="en-US" sz="16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</a:t>
          </a: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specijaliziranim</a:t>
          </a:r>
          <a:endParaRPr lang="en-US" sz="16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</a:t>
          </a:r>
          <a:r>
            <a:rPr lang="en-US" sz="1600" b="1" kern="1200" dirty="0" err="1">
              <a:solidFill>
                <a:prstClr val="black"/>
              </a:solidFill>
              <a:latin typeface="Calibri"/>
              <a:ea typeface="+mn-ea"/>
              <a:cs typeface="+mn-cs"/>
            </a:rPr>
            <a:t>portalima</a:t>
          </a:r>
          <a:endParaRPr lang="en-US" sz="16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</dsp:txBody>
      <dsp:txXfrm>
        <a:off x="5167148" y="2581222"/>
        <a:ext cx="1626878" cy="1136845"/>
      </dsp:txXfrm>
    </dsp:sp>
    <dsp:sp modelId="{1E11DDE7-0456-4098-AACF-3D0E07B95093}">
      <dsp:nvSpPr>
        <dsp:cNvPr id="0" name=""/>
        <dsp:cNvSpPr/>
      </dsp:nvSpPr>
      <dsp:spPr>
        <a:xfrm rot="5400000">
          <a:off x="380892" y="3003480"/>
          <a:ext cx="1894741" cy="1648425"/>
        </a:xfrm>
        <a:prstGeom prst="wedgeEllipseCallout">
          <a:avLst/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306246"/>
                <a:satOff val="-4392"/>
                <a:lumOff val="25615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Studenti</a:t>
          </a:r>
          <a:r>
            <a:rPr lang="en-US" sz="1600" b="1" kern="1200" dirty="0"/>
            <a:t> za </a:t>
          </a:r>
          <a:r>
            <a:rPr lang="en-US" sz="1600" b="1" kern="1200" dirty="0" err="1"/>
            <a:t>studente</a:t>
          </a:r>
          <a:endParaRPr lang="en-US" sz="1600" b="1" kern="1200" dirty="0"/>
        </a:p>
      </dsp:txBody>
      <dsp:txXfrm rot="-5400000">
        <a:off x="745456" y="3157800"/>
        <a:ext cx="1165613" cy="13397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0C582-A1EA-4076-9579-93EEDB1CC951}">
      <dsp:nvSpPr>
        <dsp:cNvPr id="0" name=""/>
        <dsp:cNvSpPr/>
      </dsp:nvSpPr>
      <dsp:spPr>
        <a:xfrm>
          <a:off x="29" y="95508"/>
          <a:ext cx="2848570" cy="5378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Pouke</a:t>
          </a:r>
          <a:r>
            <a:rPr lang="en-US" sz="2400" kern="1200" dirty="0"/>
            <a:t> </a:t>
          </a:r>
          <a:r>
            <a:rPr lang="en-US" sz="2400" kern="1200" dirty="0" err="1"/>
            <a:t>iz</a:t>
          </a:r>
          <a:r>
            <a:rPr lang="en-US" sz="2400" kern="1200" dirty="0"/>
            <a:t> </a:t>
          </a:r>
          <a:r>
            <a:rPr lang="en-US" sz="2400" kern="1200" dirty="0" err="1"/>
            <a:t>Erasmusa</a:t>
          </a:r>
          <a:endParaRPr lang="en-US" sz="2400" kern="1200" dirty="0"/>
        </a:p>
      </dsp:txBody>
      <dsp:txXfrm>
        <a:off x="29" y="95508"/>
        <a:ext cx="2848570" cy="537807"/>
      </dsp:txXfrm>
    </dsp:sp>
    <dsp:sp modelId="{090410DC-74A8-43A9-BF46-501A3FF66E13}">
      <dsp:nvSpPr>
        <dsp:cNvPr id="0" name=""/>
        <dsp:cNvSpPr/>
      </dsp:nvSpPr>
      <dsp:spPr>
        <a:xfrm>
          <a:off x="29" y="633316"/>
          <a:ext cx="2848570" cy="3335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Konzultativna</a:t>
          </a:r>
          <a:r>
            <a:rPr lang="en-US" sz="1800" kern="1200" dirty="0"/>
            <a:t> </a:t>
          </a:r>
          <a:r>
            <a:rPr lang="en-US" sz="1800" kern="1200" dirty="0" err="1"/>
            <a:t>nastava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Studentski</a:t>
          </a:r>
          <a:r>
            <a:rPr lang="en-US" sz="1800" kern="1200" dirty="0"/>
            <a:t> standard (</a:t>
          </a:r>
          <a:r>
            <a:rPr lang="en-US" sz="1800" kern="1200" dirty="0" err="1"/>
            <a:t>smještaj</a:t>
          </a:r>
          <a:r>
            <a:rPr lang="en-US" sz="1800" kern="1200" dirty="0"/>
            <a:t>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Internacionalizacija</a:t>
          </a:r>
          <a:r>
            <a:rPr lang="en-US" sz="1800" kern="1200" dirty="0"/>
            <a:t> </a:t>
          </a:r>
          <a:r>
            <a:rPr lang="en-US" sz="1800" kern="1200" dirty="0" err="1"/>
            <a:t>kod</a:t>
          </a:r>
          <a:r>
            <a:rPr lang="en-US" sz="1800" kern="1200" dirty="0"/>
            <a:t> </a:t>
          </a:r>
          <a:r>
            <a:rPr lang="en-US" sz="1800" kern="1200" dirty="0" err="1"/>
            <a:t>kuće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Dostupnost</a:t>
          </a:r>
          <a:r>
            <a:rPr lang="en-US" sz="1800" kern="1200" dirty="0"/>
            <a:t> </a:t>
          </a:r>
          <a:r>
            <a:rPr lang="en-US" sz="1800" kern="1200" dirty="0" err="1"/>
            <a:t>informacija</a:t>
          </a:r>
          <a:r>
            <a:rPr lang="en-US" sz="1800" kern="1200" dirty="0"/>
            <a:t> (web)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Institucijska</a:t>
          </a:r>
          <a:r>
            <a:rPr lang="en-US" sz="1800" kern="1200" dirty="0"/>
            <a:t> </a:t>
          </a:r>
          <a:r>
            <a:rPr lang="en-US" sz="1800" kern="1200" dirty="0" err="1"/>
            <a:t>posvećenost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dostatni</a:t>
          </a:r>
          <a:r>
            <a:rPr lang="en-US" sz="1800" kern="1200" dirty="0"/>
            <a:t> </a:t>
          </a:r>
          <a:r>
            <a:rPr lang="en-US" sz="1800" kern="1200" dirty="0" err="1"/>
            <a:t>kapaciteti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</dsp:txBody>
      <dsp:txXfrm>
        <a:off x="29" y="633316"/>
        <a:ext cx="2848570" cy="3335175"/>
      </dsp:txXfrm>
    </dsp:sp>
    <dsp:sp modelId="{67066424-0C4C-4DD5-B188-A07DCB9D84AF}">
      <dsp:nvSpPr>
        <dsp:cNvPr id="0" name=""/>
        <dsp:cNvSpPr/>
      </dsp:nvSpPr>
      <dsp:spPr>
        <a:xfrm>
          <a:off x="3247399" y="95508"/>
          <a:ext cx="2848570" cy="5378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Strateški</a:t>
          </a:r>
          <a:r>
            <a:rPr lang="en-US" sz="2400" kern="1200" dirty="0"/>
            <a:t> </a:t>
          </a:r>
          <a:r>
            <a:rPr lang="en-US" sz="2400" kern="1200" dirty="0" err="1"/>
            <a:t>pristup</a:t>
          </a:r>
          <a:endParaRPr lang="en-US" sz="2400" kern="1200" dirty="0"/>
        </a:p>
      </dsp:txBody>
      <dsp:txXfrm>
        <a:off x="3247399" y="95508"/>
        <a:ext cx="2848570" cy="537807"/>
      </dsp:txXfrm>
    </dsp:sp>
    <dsp:sp modelId="{0505B25F-6EDD-4976-BE4B-5B444224C8CE}">
      <dsp:nvSpPr>
        <dsp:cNvPr id="0" name=""/>
        <dsp:cNvSpPr/>
      </dsp:nvSpPr>
      <dsp:spPr>
        <a:xfrm>
          <a:off x="3247399" y="633316"/>
          <a:ext cx="2848570" cy="3335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Ciljane</a:t>
          </a:r>
          <a:r>
            <a:rPr lang="en-US" sz="1800" kern="1200" dirty="0"/>
            <a:t> </a:t>
          </a:r>
          <a:r>
            <a:rPr lang="en-US" sz="1800" kern="1200" dirty="0" err="1"/>
            <a:t>zemlje</a:t>
          </a:r>
          <a:r>
            <a:rPr lang="en-US" sz="1800" kern="1200" dirty="0"/>
            <a:t> </a:t>
          </a:r>
          <a:r>
            <a:rPr lang="en-US" sz="1800" kern="1200" dirty="0" err="1"/>
            <a:t>ili</a:t>
          </a:r>
          <a:r>
            <a:rPr lang="en-US" sz="1800" kern="1200" dirty="0"/>
            <a:t> </a:t>
          </a:r>
          <a:r>
            <a:rPr lang="en-US" sz="1800" kern="1200" dirty="0" err="1"/>
            <a:t>regije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Ciljana</a:t>
          </a:r>
          <a:r>
            <a:rPr lang="en-US" sz="1800" kern="1200" dirty="0"/>
            <a:t> </a:t>
          </a:r>
          <a:r>
            <a:rPr lang="en-US" sz="1800" kern="1200" dirty="0" err="1"/>
            <a:t>skupina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Ciljane</a:t>
          </a:r>
          <a:r>
            <a:rPr lang="en-US" sz="1800" kern="1200" dirty="0"/>
            <a:t> </a:t>
          </a:r>
          <a:r>
            <a:rPr lang="en-US" sz="1800" kern="1200" dirty="0" err="1"/>
            <a:t>poruke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Kanali</a:t>
          </a:r>
          <a:r>
            <a:rPr lang="en-US" sz="1800" kern="1200" dirty="0"/>
            <a:t> </a:t>
          </a:r>
          <a:r>
            <a:rPr lang="en-US" sz="1800" kern="1200" dirty="0" err="1"/>
            <a:t>komunikacije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Odgovarajući</a:t>
          </a:r>
          <a:r>
            <a:rPr lang="en-US" sz="1800" kern="1200" dirty="0"/>
            <a:t> info </a:t>
          </a:r>
          <a:r>
            <a:rPr lang="en-US" sz="1800" kern="1200" dirty="0" err="1"/>
            <a:t>materijali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Održivost</a:t>
          </a:r>
          <a:r>
            <a:rPr lang="en-US" sz="1800" kern="1200" dirty="0"/>
            <a:t> </a:t>
          </a:r>
          <a:r>
            <a:rPr lang="en-US" sz="1800" kern="1200" dirty="0" err="1"/>
            <a:t>programa</a:t>
          </a:r>
          <a:r>
            <a:rPr lang="en-US" sz="1800" kern="1200" dirty="0"/>
            <a:t> </a:t>
          </a:r>
          <a:r>
            <a:rPr lang="en-US" sz="1800" kern="1200" dirty="0" err="1"/>
            <a:t>na</a:t>
          </a:r>
          <a:r>
            <a:rPr lang="en-US" sz="1800" kern="1200" dirty="0"/>
            <a:t> </a:t>
          </a:r>
          <a:r>
            <a:rPr lang="en-US" sz="1800" kern="1200" dirty="0" err="1"/>
            <a:t>stranom</a:t>
          </a:r>
          <a:r>
            <a:rPr lang="en-US" sz="1800" kern="1200" dirty="0"/>
            <a:t> </a:t>
          </a:r>
          <a:r>
            <a:rPr lang="en-US" sz="1800" kern="1200" dirty="0" err="1"/>
            <a:t>jeziku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Atraktivnost</a:t>
          </a:r>
          <a:r>
            <a:rPr lang="en-US" sz="1800" kern="1200" dirty="0"/>
            <a:t> </a:t>
          </a:r>
          <a:r>
            <a:rPr lang="en-US" sz="1800" kern="1200" dirty="0" err="1"/>
            <a:t>programa</a:t>
          </a:r>
          <a:r>
            <a:rPr lang="en-US" sz="1800" kern="1200" dirty="0"/>
            <a:t> (</a:t>
          </a:r>
          <a:r>
            <a:rPr lang="en-US" sz="1800" kern="1200" dirty="0" err="1"/>
            <a:t>praksa</a:t>
          </a:r>
          <a:r>
            <a:rPr lang="en-US" sz="1800" kern="1200" dirty="0"/>
            <a:t>, mobility windows)</a:t>
          </a:r>
        </a:p>
      </dsp:txBody>
      <dsp:txXfrm>
        <a:off x="3247399" y="633316"/>
        <a:ext cx="2848570" cy="3335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F5052-2D74-4877-9316-8A0B8A0D562D}" type="datetimeFigureOut">
              <a:rPr lang="hr-HR" smtClean="0"/>
              <a:t>11.06.2019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2619F-80E5-4205-B83A-6A8CB8954DD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20314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FC3CD-7385-4D4E-B7D0-FCF1FBCC5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09611-42A9-4DC1-85C0-FD3740DA52D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 b="1" i="1">
                <a:solidFill>
                  <a:srgbClr val="FF0000"/>
                </a:solidFill>
              </a:rPr>
              <a:t>PREUZETO IZ PPT/MLADI</a:t>
            </a:r>
          </a:p>
          <a:p>
            <a:pPr lvl="0"/>
            <a:endParaRPr lang="hr-HR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4464B-CD13-4EA7-95BD-8B8BC27443D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FCD4DD6-4549-4502-97A9-EF4788587053}" type="slidenum">
              <a:t>2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378A-FB33-4D63-BA7C-6CC17F6BE262}" type="slidenum">
              <a:rPr lang="hr-HR" smtClean="0">
                <a:solidFill>
                  <a:prstClr val="black"/>
                </a:solidFill>
              </a:rPr>
              <a:pPr/>
              <a:t>3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655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378A-FB33-4D63-BA7C-6CC17F6BE262}" type="slidenum">
              <a:rPr lang="hr-HR" smtClean="0">
                <a:solidFill>
                  <a:prstClr val="black"/>
                </a:solidFill>
              </a:rPr>
              <a:pPr/>
              <a:t>4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149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378A-FB33-4D63-BA7C-6CC17F6BE262}" type="slidenum">
              <a:rPr lang="hr-HR" smtClean="0">
                <a:solidFill>
                  <a:prstClr val="black"/>
                </a:solidFill>
              </a:rPr>
              <a:pPr/>
              <a:t>5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261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378A-FB33-4D63-BA7C-6CC17F6BE262}" type="slidenum">
              <a:rPr lang="hr-HR" smtClean="0">
                <a:solidFill>
                  <a:prstClr val="black"/>
                </a:solidFill>
              </a:rPr>
              <a:pPr/>
              <a:t>6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075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378A-FB33-4D63-BA7C-6CC17F6BE262}" type="slidenum">
              <a:rPr lang="hr-HR" smtClean="0">
                <a:solidFill>
                  <a:prstClr val="black"/>
                </a:solidFill>
              </a:rPr>
              <a:pPr/>
              <a:t>7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50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378A-FB33-4D63-BA7C-6CC17F6BE262}" type="slidenum">
              <a:rPr lang="hr-HR" smtClean="0">
                <a:solidFill>
                  <a:prstClr val="black"/>
                </a:solidFill>
              </a:rPr>
              <a:pPr/>
              <a:t>9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829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378A-FB33-4D63-BA7C-6CC17F6BE262}" type="slidenum">
              <a:rPr lang="hr-HR" smtClean="0">
                <a:solidFill>
                  <a:prstClr val="black"/>
                </a:solidFill>
              </a:rPr>
              <a:pPr/>
              <a:t>10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554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2619F-80E5-4205-B83A-6A8CB8954DDB}" type="slidenum">
              <a:rPr lang="hr-HR" smtClean="0"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6496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D378A-FB33-4D63-BA7C-6CC17F6BE262}" type="slidenum">
              <a:rPr lang="hr-HR" smtClean="0">
                <a:solidFill>
                  <a:prstClr val="black"/>
                </a:solidFill>
              </a:rPr>
              <a:pPr/>
              <a:t>15</a:t>
            </a:fld>
            <a:endParaRPr lang="hr-H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96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a-IN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FE2F54-D52C-4BA8-9B85-246EE76658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92" y="0"/>
            <a:ext cx="911961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F4555"/>
                </a:solidFill>
                <a:latin typeface="+mj-lt"/>
              </a:defRPr>
            </a:lvl1pPr>
          </a:lstStyle>
          <a:p>
            <a:r>
              <a:rPr lang="ta-IN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a-I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a-I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Naslov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a-IN"/>
              <a:t>Click to edit Master text styles</a:t>
            </a:r>
          </a:p>
          <a:p>
            <a:pPr lvl="1"/>
            <a:r>
              <a:rPr lang="ta-IN"/>
              <a:t>Second level</a:t>
            </a:r>
          </a:p>
          <a:p>
            <a:pPr lvl="2"/>
            <a:r>
              <a:rPr lang="ta-IN"/>
              <a:t>Third level</a:t>
            </a:r>
          </a:p>
          <a:p>
            <a:pPr lvl="3"/>
            <a:r>
              <a:rPr lang="ta-IN"/>
              <a:t>Fourth level</a:t>
            </a:r>
          </a:p>
          <a:p>
            <a:pPr lvl="4"/>
            <a:r>
              <a:rPr lang="ta-I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AA199-7F09-FA49-B481-E8685DD530A1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10590-135A-A349-8E59-9E6F81FE9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457200" rtl="0" eaLnBrk="1" latinLnBrk="0" hangingPunct="1">
        <a:spcBef>
          <a:spcPct val="0"/>
        </a:spcBef>
        <a:buNone/>
        <a:defRPr sz="3200" kern="1200">
          <a:solidFill>
            <a:srgbClr val="0F455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hyperlink" Target="http://www.studyincroatia.hr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facebook-blue-logo-2661207/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studyincroatia.hr/" TargetMode="External"/><Relationship Id="rId5" Type="http://schemas.openxmlformats.org/officeDocument/2006/relationships/hyperlink" Target="mailto:ana.biskup@iro.hr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integraledu.com/docs/forms/EDUfair_report_2019_EN.pdf" TargetMode="Externa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hyperlink" Target="https://tinyurl.com/studyincroati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studyineuropefairs.eu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hyperlink" Target="mailto:erasmus@mobilnost.hr" TargetMode="External"/><Relationship Id="rId4" Type="http://schemas.openxmlformats.org/officeDocument/2006/relationships/hyperlink" Target="https://ec.europa.eu/education/study-in-europ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umultirank.org/about/contact-us/university-registration/" TargetMode="External"/><Relationship Id="rId5" Type="http://schemas.openxmlformats.org/officeDocument/2006/relationships/hyperlink" Target="https://www.umultirank.org/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acea.ec.europa.eu/sites/eacea-site/files/erasmus_building_on_experience.pdf" TargetMode="External"/><Relationship Id="rId2" Type="http://schemas.openxmlformats.org/officeDocument/2006/relationships/hyperlink" Target="https://www.eaie.org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g"/><Relationship Id="rId5" Type="http://schemas.openxmlformats.org/officeDocument/2006/relationships/hyperlink" Target="https://mzo.hr/sites/default/files/migrated/smjernice_brosura.pdf" TargetMode="External"/><Relationship Id="rId4" Type="http://schemas.openxmlformats.org/officeDocument/2006/relationships/hyperlink" Target="https://eacea.ec.europa.eu/erasmus-plus/funding_e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g"/><Relationship Id="rId4" Type="http://schemas.openxmlformats.org/officeDocument/2006/relationships/hyperlink" Target="mailto:erasmus@mobilnost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mpeu_PP_hr-1.jpg">
            <a:extLst>
              <a:ext uri="{FF2B5EF4-FFF2-40B4-BE49-F238E27FC236}">
                <a16:creationId xmlns:a16="http://schemas.microsoft.com/office/drawing/2014/main" id="{2B434DFD-9616-434A-B528-4D817406F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055"/>
            <a:ext cx="9220200" cy="692105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004048" y="891808"/>
            <a:ext cx="3691136" cy="4572000"/>
          </a:xfrm>
        </p:spPr>
        <p:txBody>
          <a:bodyPr anchor="t">
            <a:normAutofit/>
          </a:bodyPr>
          <a:lstStyle/>
          <a:p>
            <a:r>
              <a:rPr lang="hr-H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Study in Croatia </a:t>
            </a:r>
            <a:r>
              <a:rPr lang="hr-H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-</a:t>
            </a:r>
            <a:r>
              <a:rPr lang="hr-H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hr-H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prom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ocija</a:t>
            </a:r>
            <a:r>
              <a:rPr lang="hr-H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hrvatskih visokih učilišta u inozemstvu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68E2E5-D945-4FDD-916F-2ECB721AF12A}"/>
              </a:ext>
            </a:extLst>
          </p:cNvPr>
          <p:cNvSpPr txBox="1"/>
          <p:nvPr/>
        </p:nvSpPr>
        <p:spPr>
          <a:xfrm>
            <a:off x="7148304" y="5079742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E4D52E-96E5-4DF1-BEA7-AE79F223369C}"/>
              </a:ext>
            </a:extLst>
          </p:cNvPr>
          <p:cNvSpPr txBox="1"/>
          <p:nvPr/>
        </p:nvSpPr>
        <p:spPr>
          <a:xfrm>
            <a:off x="5569542" y="4581128"/>
            <a:ext cx="3403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Jasmina Skočilić, </a:t>
            </a:r>
            <a:r>
              <a:rPr lang="en-US" dirty="0" err="1"/>
              <a:t>Agencija</a:t>
            </a:r>
            <a:r>
              <a:rPr lang="en-US" dirty="0"/>
              <a:t> za </a:t>
            </a:r>
            <a:r>
              <a:rPr lang="en-US" dirty="0" err="1"/>
              <a:t>mobilnost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programe</a:t>
            </a:r>
            <a:r>
              <a:rPr lang="en-US" dirty="0"/>
              <a:t> EU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mpeu_PP_hr-2.jpg">
            <a:extLst>
              <a:ext uri="{FF2B5EF4-FFF2-40B4-BE49-F238E27FC236}">
                <a16:creationId xmlns:a16="http://schemas.microsoft.com/office/drawing/2014/main" id="{C1FE0FC8-32B6-4816-8431-0A8CAECC9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963"/>
            <a:ext cx="9131454" cy="68674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4C0E5E37-5635-4F9C-A4CA-0F4790327074}"/>
              </a:ext>
            </a:extLst>
          </p:cNvPr>
          <p:cNvSpPr/>
          <p:nvPr/>
        </p:nvSpPr>
        <p:spPr>
          <a:xfrm>
            <a:off x="251524" y="1052840"/>
            <a:ext cx="4724147" cy="511279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F79646"/>
            </a:solidFill>
            <a:prstDash val="solid"/>
            <a:round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  </a:t>
            </a: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                   </a:t>
            </a: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O</a:t>
            </a:r>
            <a:r>
              <a:rPr lang="hr-HR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PĆI PODATCI</a:t>
            </a:r>
            <a:endParaRPr lang="en-US" sz="1800" b="1" i="0" u="none" strike="noStrike" kern="1200" cap="none" spc="0" baseline="0">
              <a:solidFill>
                <a:srgbClr val="87888C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Naziv: </a:t>
            </a: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Agencija za mobilnost i programe Europske unije, AMPEU</a:t>
            </a: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Osnivač: </a:t>
            </a: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Vlada RH</a:t>
            </a:r>
            <a:endParaRPr lang="hr-HR" sz="1800" b="0" i="0" u="none" strike="noStrike" kern="1200" cap="none" spc="0" baseline="0">
              <a:solidFill>
                <a:srgbClr val="87888C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Datum osnivanja: </a:t>
            </a: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10. listopada 2007.</a:t>
            </a: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Akreditacija </a:t>
            </a:r>
            <a:r>
              <a:rPr lang="hr-HR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Europske komisije</a:t>
            </a: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:</a:t>
            </a:r>
            <a:r>
              <a:rPr lang="hr-HR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 LLP i YiA</a:t>
            </a: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 2010. godine</a:t>
            </a:r>
            <a:endParaRPr lang="hr-HR" sz="1800" b="0" i="0" u="none" strike="noStrike" kern="1200" cap="none" spc="0" baseline="0">
              <a:solidFill>
                <a:srgbClr val="87888C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Punopravno pristupanje </a:t>
            </a: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programima: 2011. godine</a:t>
            </a: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Nacionalna agencija za Erasmus+:  od 1. siječnja 2014.</a:t>
            </a:r>
            <a:endParaRPr lang="hr-HR" sz="1800" b="0" i="0" u="none" strike="noStrike" kern="1200" cap="none" spc="0" baseline="0">
              <a:solidFill>
                <a:srgbClr val="87888C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Sektori: </a:t>
            </a: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o</a:t>
            </a:r>
            <a:r>
              <a:rPr lang="hr-HR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brazovanje, mladi i znanost</a:t>
            </a: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Ključni programi: </a:t>
            </a:r>
            <a:r>
              <a:rPr lang="en-US" sz="1800" b="1" i="0" u="none" strike="noStrike" kern="1200" cap="none" spc="0" baseline="0">
                <a:solidFill>
                  <a:srgbClr val="215968"/>
                </a:solidFill>
                <a:uFillTx/>
                <a:latin typeface="Arial" pitchFamily="34"/>
                <a:cs typeface="Arial" pitchFamily="34"/>
              </a:rPr>
              <a:t>Erasmus+, </a:t>
            </a: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Obzor 2020.</a:t>
            </a:r>
            <a:r>
              <a:rPr lang="hr-HR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, ESS</a:t>
            </a: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Nadležna </a:t>
            </a:r>
            <a:r>
              <a:rPr lang="hr-HR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tijela</a:t>
            </a:r>
            <a:r>
              <a:rPr lang="en-US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: </a:t>
            </a:r>
            <a:r>
              <a:rPr lang="en-US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MZO i MDOMSP</a:t>
            </a:r>
            <a:r>
              <a:rPr lang="hr-HR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,</a:t>
            </a: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Europska komisija</a:t>
            </a:r>
            <a:endParaRPr lang="en-US" sz="1800" b="0" i="0" u="none" strike="noStrike" kern="1200" cap="none" spc="0" baseline="0">
              <a:solidFill>
                <a:srgbClr val="87888C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1" i="0" u="none" strike="noStrike" kern="1200" cap="none" spc="0" baseline="0">
                <a:solidFill>
                  <a:srgbClr val="7F7F7F"/>
                </a:solidFill>
                <a:uFillTx/>
                <a:latin typeface="Arial" pitchFamily="34"/>
                <a:cs typeface="Arial" pitchFamily="34"/>
              </a:rPr>
              <a:t>Proračun 201</a:t>
            </a:r>
            <a:r>
              <a:rPr lang="en-US" sz="1800" b="1" i="0" u="none" strike="noStrike" kern="1200" cap="none" spc="0" baseline="0">
                <a:solidFill>
                  <a:srgbClr val="7F7F7F"/>
                </a:solidFill>
                <a:uFillTx/>
                <a:latin typeface="Arial" pitchFamily="34"/>
                <a:cs typeface="Arial" pitchFamily="34"/>
              </a:rPr>
              <a:t>8</a:t>
            </a:r>
            <a:r>
              <a:rPr lang="hr-HR" sz="1800" b="1" i="0" u="none" strike="noStrike" kern="1200" cap="none" spc="0" baseline="0">
                <a:solidFill>
                  <a:srgbClr val="7F7F7F"/>
                </a:solidFill>
                <a:uFillTx/>
                <a:latin typeface="Arial" pitchFamily="34"/>
                <a:cs typeface="Arial" pitchFamily="34"/>
              </a:rPr>
              <a:t>.: </a:t>
            </a:r>
            <a:r>
              <a:rPr lang="hr-HR" sz="1800" b="0" i="0" u="none" strike="noStrike" kern="1200" cap="none" spc="0" baseline="0">
                <a:solidFill>
                  <a:srgbClr val="7F7F7F"/>
                </a:solidFill>
                <a:uFillTx/>
                <a:latin typeface="Arial" pitchFamily="34"/>
                <a:cs typeface="Arial" pitchFamily="34"/>
              </a:rPr>
              <a:t>166.372.437</a:t>
            </a:r>
            <a:r>
              <a:rPr lang="en-US" sz="1800" b="0" i="0" u="none" strike="noStrike" kern="1200" cap="none" spc="0" baseline="0">
                <a:solidFill>
                  <a:srgbClr val="7F7F7F"/>
                </a:solidFill>
                <a:uFillTx/>
                <a:latin typeface="Arial" pitchFamily="34"/>
                <a:cs typeface="Arial" pitchFamily="34"/>
              </a:rPr>
              <a:t>,00 kn</a:t>
            </a:r>
            <a:endParaRPr lang="hr-HR" sz="1800" b="0" i="0" u="none" strike="noStrike" kern="1200" cap="none" spc="0" baseline="0">
              <a:solidFill>
                <a:srgbClr val="7F7F7F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7F7F7F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F23AE5D-AD39-4E72-8D3C-B8415FF9EC5D}"/>
              </a:ext>
            </a:extLst>
          </p:cNvPr>
          <p:cNvSpPr/>
          <p:nvPr/>
        </p:nvSpPr>
        <p:spPr>
          <a:xfrm>
            <a:off x="5226189" y="1259558"/>
            <a:ext cx="3451210" cy="181837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CD5B5"/>
          </a:solidFill>
          <a:ln w="38103" cap="flat">
            <a:solidFill>
              <a:srgbClr val="F79646"/>
            </a:solidFill>
            <a:prstDash val="solid"/>
            <a:round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MISIJA</a:t>
            </a:r>
            <a:r>
              <a:rPr lang="hr-HR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 Omogućuje provedbu programa Europske unije u području znanosti, odgoja, obrazovanja i osposobljavanja te mladih u Republici Hrvatskoj.</a:t>
            </a:r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799D79C2-F972-4A5B-A77A-416A77B4C25B}"/>
              </a:ext>
            </a:extLst>
          </p:cNvPr>
          <p:cNvSpPr/>
          <p:nvPr/>
        </p:nvSpPr>
        <p:spPr>
          <a:xfrm>
            <a:off x="5220263" y="3284982"/>
            <a:ext cx="3457136" cy="279385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CD5B5"/>
          </a:solidFill>
          <a:ln w="38103" cap="flat">
            <a:solidFill>
              <a:srgbClr val="F79646"/>
            </a:solidFill>
            <a:prstDash val="solid"/>
            <a:round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1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VIZIJA</a:t>
            </a:r>
            <a:r>
              <a:rPr lang="hr-HR" sz="1800" b="0" i="0" u="none" strike="noStrike" kern="1200" cap="none" spc="0" baseline="0">
                <a:solidFill>
                  <a:srgbClr val="87888C"/>
                </a:solidFill>
                <a:uFillTx/>
                <a:latin typeface="Arial" pitchFamily="34"/>
                <a:cs typeface="Arial" pitchFamily="34"/>
              </a:rPr>
              <a:t> Želimo da se što više korisnika iz Republike Hrvatske uključi u europski prostor obrazovanja, znanosti i mladih radi jačanja ljudskog i demokratskog potencijala, socijalne kohezije te konkurentnosti hrvatskog društva.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AF6CF3-925F-4DAE-8EAF-F48ADE8FB154}"/>
              </a:ext>
            </a:extLst>
          </p:cNvPr>
          <p:cNvSpPr txBox="1"/>
          <p:nvPr/>
        </p:nvSpPr>
        <p:spPr>
          <a:xfrm>
            <a:off x="3131838" y="258875"/>
            <a:ext cx="5842988" cy="7198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31859C"/>
                </a:solidFill>
                <a:uFillTx/>
                <a:latin typeface="Arial" pitchFamily="34"/>
                <a:cs typeface="Arial" pitchFamily="34"/>
              </a:rPr>
              <a:t>AMPEU - osobna iskaznica</a:t>
            </a:r>
            <a:r>
              <a:rPr lang="hr-HR" sz="2800" b="1" i="0" u="none" strike="noStrike" kern="1200" cap="none" spc="0" baseline="0">
                <a:solidFill>
                  <a:srgbClr val="31859C"/>
                </a:solidFill>
                <a:uFillTx/>
                <a:latin typeface="Arial" pitchFamily="34"/>
                <a:cs typeface="Arial" pitchFamily="34"/>
              </a:rPr>
              <a:t> </a:t>
            </a:r>
            <a:endParaRPr lang="hr-HR" sz="2800" b="1" i="0" u="none" strike="noStrike" kern="1200" cap="none" spc="0" baseline="0">
              <a:solidFill>
                <a:srgbClr val="206F88"/>
              </a:solidFill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peu_PP_hr-2b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" y="0"/>
            <a:ext cx="9133585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570569" y="1196752"/>
            <a:ext cx="2178917" cy="16256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683568" y="1628800"/>
            <a:ext cx="793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040A450-E9FE-4197-829E-6E7EB319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76817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r-HR" sz="3000" b="1" dirty="0">
                <a:solidFill>
                  <a:srgbClr val="206F88"/>
                </a:solidFill>
                <a:cs typeface="Arial"/>
              </a:rPr>
              <a:t>	</a:t>
            </a:r>
            <a:endParaRPr lang="hr-HR" sz="2400" b="1" dirty="0">
              <a:solidFill>
                <a:srgbClr val="206F88"/>
              </a:solidFill>
              <a:cs typeface="Arial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C479004-6C7F-4E10-93C0-D77A4F9E00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0612454"/>
              </p:ext>
            </p:extLst>
          </p:nvPr>
        </p:nvGraphicFramePr>
        <p:xfrm>
          <a:off x="79069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081529B-E13F-4923-8864-D5619D700E5B}"/>
              </a:ext>
            </a:extLst>
          </p:cNvPr>
          <p:cNvSpPr txBox="1"/>
          <p:nvPr/>
        </p:nvSpPr>
        <p:spPr>
          <a:xfrm>
            <a:off x="3635896" y="146609"/>
            <a:ext cx="527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sz="2400" b="1" dirty="0">
                <a:solidFill>
                  <a:srgbClr val="206F88"/>
                </a:solidFill>
              </a:rPr>
              <a:t>Promidžba hrvatskog visokog obrazovanja u inozemstvu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A6C88E-90A7-46A5-A710-60C90E5A88BC}"/>
              </a:ext>
            </a:extLst>
          </p:cNvPr>
          <p:cNvSpPr txBox="1"/>
          <p:nvPr/>
        </p:nvSpPr>
        <p:spPr>
          <a:xfrm>
            <a:off x="5358573" y="1957705"/>
            <a:ext cx="378021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/>
              <a:t>Portal </a:t>
            </a:r>
            <a:r>
              <a:rPr lang="hr-HR" dirty="0" err="1"/>
              <a:t>Study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Croatia, </a:t>
            </a:r>
            <a:r>
              <a:rPr lang="hr-HR" dirty="0">
                <a:hlinkClick r:id="rId9"/>
              </a:rPr>
              <a:t>http://www.studyincroatia.hr</a:t>
            </a:r>
            <a:r>
              <a:rPr lang="hr-HR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/>
              <a:t>Zajedničko sudjelovanje na sajmovima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 err="1"/>
              <a:t>Webinari</a:t>
            </a:r>
            <a:r>
              <a:rPr lang="hr-HR" dirty="0"/>
              <a:t> i ostale korisne informacije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dirty="0"/>
              <a:t>Planiranje zajedničke promidžbe hrvatskog visokog obrazovanja </a:t>
            </a:r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17447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570569" y="1196752"/>
            <a:ext cx="2178917" cy="16256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683568" y="1628800"/>
            <a:ext cx="793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mpeu_PP_hr-2bb.jpg">
            <a:extLst>
              <a:ext uri="{FF2B5EF4-FFF2-40B4-BE49-F238E27FC236}">
                <a16:creationId xmlns:a16="http://schemas.microsoft.com/office/drawing/2014/main" id="{FB48E203-0591-4654-A10B-9F1E406D0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417" y="0"/>
            <a:ext cx="9364417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A8BC27-84A5-4ED6-880B-837A18B4D39A}"/>
              </a:ext>
            </a:extLst>
          </p:cNvPr>
          <p:cNvSpPr txBox="1"/>
          <p:nvPr/>
        </p:nvSpPr>
        <p:spPr>
          <a:xfrm>
            <a:off x="3635896" y="146609"/>
            <a:ext cx="5277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sz="2400" b="1" dirty="0">
                <a:solidFill>
                  <a:srgbClr val="206F88"/>
                </a:solidFill>
              </a:rPr>
              <a:t>Portal </a:t>
            </a:r>
            <a:r>
              <a:rPr lang="hr-HR" sz="2400" b="1" dirty="0" err="1">
                <a:solidFill>
                  <a:srgbClr val="206F88"/>
                </a:solidFill>
              </a:rPr>
              <a:t>Study</a:t>
            </a:r>
            <a:r>
              <a:rPr lang="hr-HR" sz="2400" b="1" dirty="0">
                <a:solidFill>
                  <a:srgbClr val="206F88"/>
                </a:solidFill>
              </a:rPr>
              <a:t> </a:t>
            </a:r>
            <a:r>
              <a:rPr lang="hr-HR" sz="2400" b="1" dirty="0" err="1">
                <a:solidFill>
                  <a:srgbClr val="206F88"/>
                </a:solidFill>
              </a:rPr>
              <a:t>in</a:t>
            </a:r>
            <a:r>
              <a:rPr lang="hr-HR" sz="2400" b="1" dirty="0">
                <a:solidFill>
                  <a:srgbClr val="206F88"/>
                </a:solidFill>
              </a:rPr>
              <a:t> Croatia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7B46EF-CDE2-488A-9723-887D9E03D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979" y="2431284"/>
            <a:ext cx="6869180" cy="43317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EFA50EC-5220-453D-8882-DA52693E57C5}"/>
              </a:ext>
            </a:extLst>
          </p:cNvPr>
          <p:cNvSpPr txBox="1"/>
          <p:nvPr/>
        </p:nvSpPr>
        <p:spPr>
          <a:xfrm>
            <a:off x="-220417" y="867423"/>
            <a:ext cx="91335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br>
              <a:rPr lang="hr-HR" dirty="0"/>
            </a:br>
            <a:r>
              <a:rPr lang="hr-HR" dirty="0"/>
              <a:t>- ažuriranje podataka o visokim učilištima početkom akademske godine i dodatno po potrebi: Institut za razvoj obrazovanja (</a:t>
            </a:r>
            <a:r>
              <a:rPr lang="hr-HR" dirty="0">
                <a:hlinkClick r:id="rId5"/>
              </a:rPr>
              <a:t>ana.biskup@iro.hr</a:t>
            </a:r>
            <a:r>
              <a:rPr lang="hr-HR" dirty="0"/>
              <a:t>)</a:t>
            </a:r>
          </a:p>
          <a:p>
            <a:r>
              <a:rPr lang="hr-HR" dirty="0"/>
              <a:t>     </a:t>
            </a:r>
            <a:br>
              <a:rPr lang="hr-HR" dirty="0"/>
            </a:br>
            <a:r>
              <a:rPr lang="hr-HR" dirty="0"/>
              <a:t>                 </a:t>
            </a:r>
            <a:r>
              <a:rPr lang="hr-HR" dirty="0" err="1"/>
              <a:t>Study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Croatia (&gt; 2100 pratitelja)</a:t>
            </a:r>
          </a:p>
          <a:p>
            <a:pPr marL="285750" indent="-285750">
              <a:buFontTx/>
              <a:buChar char="-"/>
            </a:pPr>
            <a:endParaRPr lang="hr-HR" dirty="0"/>
          </a:p>
          <a:p>
            <a:r>
              <a:rPr lang="hr-HR" dirty="0"/>
              <a:t>     </a:t>
            </a:r>
          </a:p>
          <a:p>
            <a:endParaRPr lang="hr-HR" dirty="0"/>
          </a:p>
          <a:p>
            <a:pPr marL="285750" indent="-285750">
              <a:buFontTx/>
              <a:buChar char="-"/>
            </a:pPr>
            <a:endParaRPr lang="hr-HR" dirty="0"/>
          </a:p>
          <a:p>
            <a:r>
              <a:rPr lang="hr-HR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1390B2-65AF-44F8-B23E-A8B4697BFC7F}"/>
              </a:ext>
            </a:extLst>
          </p:cNvPr>
          <p:cNvSpPr/>
          <p:nvPr/>
        </p:nvSpPr>
        <p:spPr>
          <a:xfrm>
            <a:off x="5779849" y="1933804"/>
            <a:ext cx="2950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>
                <a:hlinkClick r:id="rId6"/>
              </a:rPr>
              <a:t>http://www.studyincroatia.hr</a:t>
            </a:r>
            <a:endParaRPr lang="hr-HR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A0A0038-84C5-4B4F-9130-39ADA58710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40871" y="1861355"/>
            <a:ext cx="474312" cy="47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31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peu_PP_hr-2b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5" y="4574"/>
            <a:ext cx="9133585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570569" y="1196752"/>
            <a:ext cx="2178917" cy="16256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683568" y="1628800"/>
            <a:ext cx="793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040A450-E9FE-4197-829E-6E7EB319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76817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r-HR" sz="3000" b="1" dirty="0">
                <a:solidFill>
                  <a:srgbClr val="206F88"/>
                </a:solidFill>
                <a:cs typeface="Arial"/>
              </a:rPr>
              <a:t>	</a:t>
            </a:r>
            <a:endParaRPr lang="hr-HR" sz="2400" b="1" dirty="0">
              <a:solidFill>
                <a:srgbClr val="206F88"/>
              </a:solidFill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81529B-E13F-4923-8864-D5619D700E5B}"/>
              </a:ext>
            </a:extLst>
          </p:cNvPr>
          <p:cNvSpPr txBox="1"/>
          <p:nvPr/>
        </p:nvSpPr>
        <p:spPr>
          <a:xfrm>
            <a:off x="3635896" y="146609"/>
            <a:ext cx="5277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sz="2400" b="1" dirty="0">
                <a:solidFill>
                  <a:srgbClr val="206F88"/>
                </a:solidFill>
              </a:rPr>
              <a:t>Zajedničko sudjelovanje na sajmovima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372B21-2B1A-496C-8F6E-968ED3F35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86" y="1126406"/>
            <a:ext cx="2970330" cy="39604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D633A3-1C22-4BC8-B60E-F0EBBBC05196}"/>
              </a:ext>
            </a:extLst>
          </p:cNvPr>
          <p:cNvSpPr txBox="1"/>
          <p:nvPr/>
        </p:nvSpPr>
        <p:spPr>
          <a:xfrm>
            <a:off x="3212572" y="836712"/>
            <a:ext cx="590679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hr-HR" dirty="0"/>
              <a:t>održan </a:t>
            </a:r>
            <a:r>
              <a:rPr lang="hr-HR" b="1" dirty="0" err="1"/>
              <a:t>EduFair</a:t>
            </a:r>
            <a:r>
              <a:rPr lang="hr-HR" b="1" dirty="0"/>
              <a:t> Beograd</a:t>
            </a:r>
            <a:r>
              <a:rPr lang="hr-HR" dirty="0"/>
              <a:t>, </a:t>
            </a:r>
            <a:r>
              <a:rPr lang="hr-HR" b="1" dirty="0"/>
              <a:t>8.-9.3.2019.</a:t>
            </a:r>
          </a:p>
          <a:p>
            <a:pPr marL="285750" indent="-285750" algn="just">
              <a:buFontTx/>
              <a:buChar char="-"/>
            </a:pPr>
            <a:r>
              <a:rPr lang="hr-HR" dirty="0"/>
              <a:t>Poslan poziv za iskaz interesa u okviru Radne skupine za internacionalizaciju</a:t>
            </a:r>
          </a:p>
          <a:p>
            <a:pPr marL="285750" indent="-285750" algn="just">
              <a:buFontTx/>
              <a:buChar char="-"/>
            </a:pPr>
            <a:r>
              <a:rPr lang="hr-HR" dirty="0"/>
              <a:t>zajednički štand iz proračuna AMPEU</a:t>
            </a:r>
          </a:p>
          <a:p>
            <a:pPr marL="285750" indent="-285750" algn="just">
              <a:buFontTx/>
              <a:buChar char="-"/>
            </a:pPr>
            <a:r>
              <a:rPr lang="hr-HR" dirty="0"/>
              <a:t>predstavnici AMPEU, UNIST, ASPIRA, UNIN, PAR prisutni na štandu, ostali zainteresirani poslali </a:t>
            </a:r>
            <a:r>
              <a:rPr lang="hr-HR" dirty="0" err="1"/>
              <a:t>promo</a:t>
            </a:r>
            <a:r>
              <a:rPr lang="hr-HR" dirty="0"/>
              <a:t> materijale</a:t>
            </a:r>
          </a:p>
          <a:p>
            <a:pPr marL="285750" indent="-285750" algn="just">
              <a:buFontTx/>
              <a:buChar char="-"/>
            </a:pPr>
            <a:r>
              <a:rPr lang="hr-HR" dirty="0"/>
              <a:t>3200 registriranih sudionika</a:t>
            </a:r>
            <a:endParaRPr lang="hr-HR" dirty="0">
              <a:hlinkClick r:id="rId5"/>
            </a:endParaRPr>
          </a:p>
          <a:p>
            <a:pPr algn="just"/>
            <a:r>
              <a:rPr lang="hr-HR" dirty="0"/>
              <a:t>-    </a:t>
            </a:r>
            <a:r>
              <a:rPr lang="en-GB" u="sng" dirty="0" err="1">
                <a:hlinkClick r:id="rId5"/>
              </a:rPr>
              <a:t>EDUfair</a:t>
            </a:r>
            <a:r>
              <a:rPr lang="en-GB" u="sng" dirty="0">
                <a:hlinkClick r:id="rId5"/>
              </a:rPr>
              <a:t> 2019 report English</a:t>
            </a:r>
            <a:endParaRPr lang="hr-HR" dirty="0"/>
          </a:p>
          <a:p>
            <a:pPr algn="just"/>
            <a:endParaRPr lang="hr-HR" dirty="0"/>
          </a:p>
          <a:p>
            <a:pPr marL="285750" indent="-285750" algn="just">
              <a:buFontTx/>
              <a:buChar char="-"/>
            </a:pPr>
            <a:r>
              <a:rPr lang="hr-HR" dirty="0"/>
              <a:t>planirano sudjelovanje na </a:t>
            </a:r>
            <a:r>
              <a:rPr lang="hr-HR" b="1" dirty="0"/>
              <a:t>EAIE Helsinki, 24.-27.9.2019. </a:t>
            </a:r>
            <a:r>
              <a:rPr lang="hr-HR" dirty="0"/>
              <a:t>(zajednički štand iz proračuna AMPEU)</a:t>
            </a:r>
          </a:p>
          <a:p>
            <a:pPr marL="285750" indent="-285750" algn="just">
              <a:buFontTx/>
              <a:buChar char="-"/>
            </a:pPr>
            <a:r>
              <a:rPr lang="hr-HR" b="1" dirty="0"/>
              <a:t>22.5. - 26.6</a:t>
            </a:r>
            <a:r>
              <a:rPr lang="hr-HR" b="1" i="1" dirty="0"/>
              <a:t>. </a:t>
            </a:r>
            <a:r>
              <a:rPr lang="hr-HR" i="1" dirty="0" err="1"/>
              <a:t>Early</a:t>
            </a:r>
            <a:r>
              <a:rPr lang="hr-HR" i="1" dirty="0"/>
              <a:t> Bird </a:t>
            </a:r>
            <a:r>
              <a:rPr lang="hr-HR" i="1" dirty="0" err="1"/>
              <a:t>Registration</a:t>
            </a:r>
            <a:r>
              <a:rPr lang="hr-HR" i="1" dirty="0"/>
              <a:t> </a:t>
            </a:r>
            <a:r>
              <a:rPr lang="hr-HR" dirty="0"/>
              <a:t>(snose VU)</a:t>
            </a:r>
          </a:p>
          <a:p>
            <a:pPr marL="285750" indent="-285750" algn="just">
              <a:buFontTx/>
              <a:buChar char="-"/>
            </a:pPr>
            <a:r>
              <a:rPr lang="hr-HR" b="1" dirty="0"/>
              <a:t>MZO        Rektorski zbor + Vijeće Veleučilišta i visokih škola </a:t>
            </a:r>
            <a:r>
              <a:rPr lang="hr-HR" dirty="0"/>
              <a:t>(prijedlog kriterija za odabir: institucijski profil VU, internacionalizacija u programskim ugovorima javnih VU (posebno indikator dolazne studentske mobilnosti)</a:t>
            </a:r>
          </a:p>
          <a:p>
            <a:pPr marL="285750" indent="-285750" algn="just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endParaRPr lang="hr-HR" b="1" dirty="0"/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endParaRPr lang="hr-HR" b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DF84B6F-E35B-4670-9677-5D15F070EBE5}"/>
              </a:ext>
            </a:extLst>
          </p:cNvPr>
          <p:cNvCxnSpPr>
            <a:cxnSpLocks/>
          </p:cNvCxnSpPr>
          <p:nvPr/>
        </p:nvCxnSpPr>
        <p:spPr>
          <a:xfrm>
            <a:off x="4139952" y="4293096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31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peu_PP_hr-2b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3585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570569" y="1196752"/>
            <a:ext cx="2178917" cy="16256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1120367" y="2528695"/>
            <a:ext cx="46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040A450-E9FE-4197-829E-6E7EB319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76817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r-HR" sz="3000" b="1" dirty="0">
                <a:solidFill>
                  <a:srgbClr val="206F88"/>
                </a:solidFill>
                <a:cs typeface="Arial"/>
              </a:rPr>
              <a:t>	</a:t>
            </a:r>
            <a:endParaRPr lang="hr-HR" sz="2400" b="1" dirty="0">
              <a:solidFill>
                <a:srgbClr val="206F88"/>
              </a:solidFill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81529B-E13F-4923-8864-D5619D700E5B}"/>
              </a:ext>
            </a:extLst>
          </p:cNvPr>
          <p:cNvSpPr txBox="1"/>
          <p:nvPr/>
        </p:nvSpPr>
        <p:spPr>
          <a:xfrm>
            <a:off x="3635896" y="146609"/>
            <a:ext cx="5277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err="1">
                <a:solidFill>
                  <a:srgbClr val="206F88"/>
                </a:solidFill>
              </a:rPr>
              <a:t>Ostale</a:t>
            </a:r>
            <a:r>
              <a:rPr lang="en-US" sz="2400" b="1" dirty="0">
                <a:solidFill>
                  <a:srgbClr val="206F88"/>
                </a:solidFill>
              </a:rPr>
              <a:t> </a:t>
            </a:r>
            <a:r>
              <a:rPr lang="en-US" sz="2400" b="1" dirty="0" err="1">
                <a:solidFill>
                  <a:srgbClr val="206F88"/>
                </a:solidFill>
              </a:rPr>
              <a:t>aktivnosti</a:t>
            </a:r>
            <a:endParaRPr lang="hr-HR" sz="2400" b="1" dirty="0">
              <a:solidFill>
                <a:srgbClr val="206F88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9950CF-08BA-45D3-8334-6825AB2CD0D7}"/>
              </a:ext>
            </a:extLst>
          </p:cNvPr>
          <p:cNvSpPr txBox="1"/>
          <p:nvPr/>
        </p:nvSpPr>
        <p:spPr>
          <a:xfrm>
            <a:off x="537529" y="2528695"/>
            <a:ext cx="41294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hr-H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r-H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E294B6-9906-4CE9-8DA6-20C2029BF6A9}"/>
              </a:ext>
            </a:extLst>
          </p:cNvPr>
          <p:cNvSpPr txBox="1"/>
          <p:nvPr/>
        </p:nvSpPr>
        <p:spPr>
          <a:xfrm>
            <a:off x="519803" y="3954683"/>
            <a:ext cx="84936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/>
              <a:t>PLANIRANA DVA WEBINARA U 2019.: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b="1" dirty="0"/>
              <a:t>za visoka učilišta u RH </a:t>
            </a:r>
            <a:r>
              <a:rPr lang="hr-HR" dirty="0"/>
              <a:t>– planiranje budućih promidžbenih aktivnosti (rujan 2019., termin naknadno)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b="1" dirty="0"/>
              <a:t>za strane studente, promocija studiranja u Hrvatskoj </a:t>
            </a:r>
            <a:r>
              <a:rPr lang="hr-HR" dirty="0"/>
              <a:t>– Facebook Live događanje (listopad 2019., Erasmus </a:t>
            </a:r>
            <a:r>
              <a:rPr lang="hr-HR" dirty="0" err="1"/>
              <a:t>Days</a:t>
            </a:r>
            <a:r>
              <a:rPr lang="hr-HR" dirty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5421BF-6664-4FA9-A33B-D55D20481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511" y="1375199"/>
            <a:ext cx="4410456" cy="230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94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peu_PP_hr-2b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6" y="0"/>
            <a:ext cx="9133585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570569" y="1196752"/>
            <a:ext cx="2178917" cy="16256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471641" y="1471584"/>
            <a:ext cx="851353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r>
              <a:rPr lang="hr-HR" dirty="0">
                <a:cs typeface="Arial" panose="020B0604020202020204" pitchFamily="34" charset="0"/>
              </a:rPr>
              <a:t>Molimo razmislite o sljedećim pitanjima te upišite Vaše odgovore i komentare u Padlet na poveznici:</a:t>
            </a:r>
            <a:r>
              <a:rPr lang="en-US" dirty="0">
                <a:cs typeface="Arial" panose="020B0604020202020204" pitchFamily="34" charset="0"/>
              </a:rPr>
              <a:t> </a:t>
            </a:r>
            <a:r>
              <a:rPr lang="hr-HR" dirty="0">
                <a:cs typeface="Arial" panose="020B0604020202020204" pitchFamily="34" charset="0"/>
                <a:hlinkClick r:id="rId4"/>
              </a:rPr>
              <a:t>https://tinyurl.com/studyincroatia</a:t>
            </a:r>
            <a:r>
              <a:rPr lang="en-US" dirty="0">
                <a:cs typeface="Arial" panose="020B0604020202020204" pitchFamily="34" charset="0"/>
              </a:rPr>
              <a:t>   </a:t>
            </a:r>
            <a:br>
              <a:rPr lang="hr-HR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endParaRPr lang="hr-HR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cs typeface="Arial" panose="020B0604020202020204" pitchFamily="34" charset="0"/>
              </a:rPr>
              <a:t>Koji su prioriteti Vašeg visokog učilišta vezano za promidžbu u inozemstvu? Planirate li određene promidžbene aktivnosti i ako da, koje?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cs typeface="Arial" panose="020B0604020202020204" pitchFamily="34" charset="0"/>
              </a:rPr>
              <a:t>Trebate li podršku u razvoju promidžbenih aktivnosti i ako da, u kojim područjima?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cs typeface="Arial" panose="020B0604020202020204" pitchFamily="34" charset="0"/>
              </a:rPr>
              <a:t>Jeste li zainteresirani za predlaganje primjera dobre prakse stranih studenata koji bi u zimskom semestru 2019./2020. godine mogli sudjelovati na Facebook Live događanju u organizaciji AMPEU?</a:t>
            </a:r>
          </a:p>
          <a:p>
            <a:pPr marL="285750" indent="-285750">
              <a:buFontTx/>
              <a:buChar char="-"/>
            </a:pPr>
            <a:endParaRPr lang="hr-HR" dirty="0"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hr-HR" dirty="0"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hr-HR" dirty="0"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hr-HR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040A450-E9FE-4197-829E-6E7EB319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76817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r-HR" sz="3000" b="1" dirty="0">
                <a:solidFill>
                  <a:srgbClr val="206F88"/>
                </a:solidFill>
                <a:cs typeface="Arial"/>
              </a:rPr>
              <a:t>	</a:t>
            </a:r>
            <a:endParaRPr lang="hr-HR" sz="2400" b="1" dirty="0">
              <a:solidFill>
                <a:srgbClr val="206F88"/>
              </a:solidFill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BBD60E-CEC3-406B-9673-64DE515D9FAA}"/>
              </a:ext>
            </a:extLst>
          </p:cNvPr>
          <p:cNvSpPr txBox="1"/>
          <p:nvPr/>
        </p:nvSpPr>
        <p:spPr>
          <a:xfrm>
            <a:off x="3635896" y="146609"/>
            <a:ext cx="527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sz="2400" b="1" dirty="0">
                <a:solidFill>
                  <a:srgbClr val="206F88"/>
                </a:solidFill>
              </a:rPr>
              <a:t>Planiranje zajedničke promidžbe hrvatskih visokih učilišta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9C914B-96FC-4BCC-BA35-4503343DC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2367" y="1458137"/>
            <a:ext cx="168873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7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907B3-D3E2-4E4D-9F87-1FFE1813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526" y="82537"/>
            <a:ext cx="8229600" cy="1143000"/>
          </a:xfrm>
        </p:spPr>
        <p:txBody>
          <a:bodyPr/>
          <a:lstStyle/>
          <a:p>
            <a:r>
              <a:rPr lang="en-US" sz="2400" b="1" dirty="0">
                <a:solidFill>
                  <a:srgbClr val="206F88"/>
                </a:solidFill>
                <a:latin typeface="+mn-lt"/>
                <a:ea typeface="+mn-ea"/>
                <a:cs typeface="+mn-cs"/>
              </a:rPr>
              <a:t>Study in Europe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3B7FF85-8203-465D-8A16-B568913D72FB}"/>
              </a:ext>
            </a:extLst>
          </p:cNvPr>
          <p:cNvSpPr txBox="1">
            <a:spLocks/>
          </p:cNvSpPr>
          <p:nvPr/>
        </p:nvSpPr>
        <p:spPr>
          <a:xfrm>
            <a:off x="755576" y="7161"/>
            <a:ext cx="8229600" cy="858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F4555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7C6030-60BF-4BBD-84EE-866D44E1A824}"/>
              </a:ext>
            </a:extLst>
          </p:cNvPr>
          <p:cNvSpPr txBox="1">
            <a:spLocks/>
          </p:cNvSpPr>
          <p:nvPr/>
        </p:nvSpPr>
        <p:spPr>
          <a:xfrm>
            <a:off x="458055" y="1672342"/>
            <a:ext cx="8229600" cy="371692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Projekt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EK,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provodi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konzorcij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NA</a:t>
            </a:r>
          </a:p>
          <a:p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Promocija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EHEA-e</a:t>
            </a:r>
          </a:p>
          <a:p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Promoviranje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nacionalnih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portala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Study in…</a:t>
            </a: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Study in Europe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sajmovi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en-US" sz="2000" dirty="0">
                <a:hlinkClick r:id="rId2"/>
              </a:rPr>
              <a:t>https://www.studyineuropefairs.eu/</a:t>
            </a:r>
            <a:r>
              <a:rPr lang="en-US" sz="2000" dirty="0"/>
              <a:t>  </a:t>
            </a:r>
          </a:p>
          <a:p>
            <a:pPr marL="0" indent="0">
              <a:buFont typeface="Arial"/>
              <a:buNone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Arial"/>
              <a:buNone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Arial"/>
              <a:buNone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Arial"/>
              <a:buNone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979BF13-B5C3-4B7D-842E-724FF0356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508467"/>
              </p:ext>
            </p:extLst>
          </p:nvPr>
        </p:nvGraphicFramePr>
        <p:xfrm>
          <a:off x="1331640" y="3345510"/>
          <a:ext cx="5832647" cy="1811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460662076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4343292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114597089"/>
                    </a:ext>
                  </a:extLst>
                </a:gridCol>
              </a:tblGrid>
              <a:tr h="3903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Mjesto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Datum </a:t>
                      </a:r>
                      <a:r>
                        <a:rPr lang="en-US" sz="1600" dirty="0" err="1"/>
                        <a:t>održavanja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Rok</a:t>
                      </a:r>
                      <a:r>
                        <a:rPr lang="en-US" sz="1600" dirty="0"/>
                        <a:t> za </a:t>
                      </a:r>
                      <a:r>
                        <a:rPr lang="en-US" sz="1600" dirty="0" err="1"/>
                        <a:t>prijavu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90939"/>
                  </a:ext>
                </a:extLst>
              </a:tr>
              <a:tr h="390368">
                <a:tc>
                  <a:txBody>
                    <a:bodyPr/>
                    <a:lstStyle/>
                    <a:p>
                      <a:r>
                        <a:rPr lang="en-US" dirty="0" err="1"/>
                        <a:t>Etiopija</a:t>
                      </a:r>
                      <a:r>
                        <a:rPr lang="en-US" dirty="0"/>
                        <a:t>, Addis</a:t>
                      </a:r>
                    </a:p>
                    <a:p>
                      <a:r>
                        <a:rPr lang="en-US" dirty="0"/>
                        <a:t>Ababa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16.11.2019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6. 7. 2019.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510936"/>
                  </a:ext>
                </a:extLst>
              </a:tr>
              <a:tr h="390368">
                <a:tc>
                  <a:txBody>
                    <a:bodyPr/>
                    <a:lstStyle/>
                    <a:p>
                      <a:r>
                        <a:rPr lang="en-US" dirty="0"/>
                        <a:t>Africa webinar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19-28.11.2019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6.7.2019.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99242"/>
                  </a:ext>
                </a:extLst>
              </a:tr>
              <a:tr h="390368">
                <a:tc>
                  <a:txBody>
                    <a:bodyPr/>
                    <a:lstStyle/>
                    <a:p>
                      <a:r>
                        <a:rPr lang="en-US" dirty="0"/>
                        <a:t>JAR, tbc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prva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polovica</a:t>
                      </a:r>
                      <a:r>
                        <a:rPr lang="en-US" dirty="0"/>
                        <a:t>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399712"/>
                  </a:ext>
                </a:extLst>
              </a:tr>
            </a:tbl>
          </a:graphicData>
        </a:graphic>
      </p:graphicFrame>
      <p:pic>
        <p:nvPicPr>
          <p:cNvPr id="7" name="Image 1" descr="cid:image006.png@01D40E2A.F1F6B6C0">
            <a:extLst>
              <a:ext uri="{FF2B5EF4-FFF2-40B4-BE49-F238E27FC236}">
                <a16:creationId xmlns:a16="http://schemas.microsoft.com/office/drawing/2014/main" id="{1C2F3F01-6152-4DF3-AAA0-681B74D70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760" y="1225537"/>
            <a:ext cx="3792538" cy="594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6F0EF2-B9FF-44EB-AFD3-CDC313A11D72}"/>
              </a:ext>
            </a:extLst>
          </p:cNvPr>
          <p:cNvSpPr txBox="1"/>
          <p:nvPr/>
        </p:nvSpPr>
        <p:spPr>
          <a:xfrm>
            <a:off x="435016" y="5389264"/>
            <a:ext cx="757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Webinar za </a:t>
            </a:r>
            <a:r>
              <a:rPr lang="en-US" dirty="0" err="1"/>
              <a:t>visoka</a:t>
            </a:r>
            <a:r>
              <a:rPr lang="en-US" dirty="0"/>
              <a:t> </a:t>
            </a:r>
            <a:r>
              <a:rPr lang="en-US" dirty="0" err="1"/>
              <a:t>učilišta</a:t>
            </a:r>
            <a:r>
              <a:rPr lang="en-US" dirty="0"/>
              <a:t> 12. 6. 2019.</a:t>
            </a:r>
          </a:p>
        </p:txBody>
      </p:sp>
    </p:spTree>
    <p:extLst>
      <p:ext uri="{BB962C8B-B14F-4D97-AF65-F5344CB8AC3E}">
        <p14:creationId xmlns:p14="http://schemas.microsoft.com/office/powerpoint/2010/main" val="456628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peu_PP_hr-2b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7097"/>
            <a:ext cx="9133585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570569" y="1196752"/>
            <a:ext cx="2178917" cy="16256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683568" y="1628800"/>
            <a:ext cx="793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040A450-E9FE-4197-829E-6E7EB319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76817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r-HR" sz="3000" b="1" dirty="0">
                <a:solidFill>
                  <a:srgbClr val="206F88"/>
                </a:solidFill>
                <a:cs typeface="Arial"/>
              </a:rPr>
              <a:t>	</a:t>
            </a:r>
            <a:endParaRPr lang="hr-HR" sz="2400" b="1" dirty="0">
              <a:solidFill>
                <a:srgbClr val="206F88"/>
              </a:solidFill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BBD60E-CEC3-406B-9673-64DE515D9FAA}"/>
              </a:ext>
            </a:extLst>
          </p:cNvPr>
          <p:cNvSpPr txBox="1"/>
          <p:nvPr/>
        </p:nvSpPr>
        <p:spPr>
          <a:xfrm>
            <a:off x="3635896" y="146609"/>
            <a:ext cx="5277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206F88"/>
                </a:solidFill>
              </a:rPr>
              <a:t>Study in Europe</a:t>
            </a:r>
            <a:endParaRPr lang="hr-HR" sz="2400" b="1" dirty="0">
              <a:solidFill>
                <a:srgbClr val="206F88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EBB1CC-CE55-42F3-9BF0-C4C40081B7F1}"/>
              </a:ext>
            </a:extLst>
          </p:cNvPr>
          <p:cNvSpPr txBox="1"/>
          <p:nvPr/>
        </p:nvSpPr>
        <p:spPr>
          <a:xfrm>
            <a:off x="4545269" y="889843"/>
            <a:ext cx="45883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Središnji portal </a:t>
            </a:r>
            <a:r>
              <a:rPr lang="hr-HR" dirty="0" err="1"/>
              <a:t>Study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Europe (</a:t>
            </a:r>
            <a:r>
              <a:rPr lang="hr-HR" dirty="0">
                <a:hlinkClick r:id="rId4"/>
              </a:rPr>
              <a:t>https://ec.europa.eu/education/study-in-europe</a:t>
            </a:r>
            <a:r>
              <a:rPr lang="hr-HR" dirty="0"/>
              <a:t>)</a:t>
            </a:r>
          </a:p>
          <a:p>
            <a:r>
              <a:rPr lang="hr-HR" dirty="0"/>
              <a:t>-     195.000 posjetitelja u 2018. </a:t>
            </a:r>
          </a:p>
          <a:p>
            <a:pPr marL="285750" indent="-285750">
              <a:buFontTx/>
              <a:buChar char="-"/>
            </a:pPr>
            <a:r>
              <a:rPr lang="hr-HR" dirty="0"/>
              <a:t>najčešće zemlje iz kojih dolaze – Indija, SAD, Turska, UK, Italija </a:t>
            </a:r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r>
              <a:rPr lang="hr-HR" dirty="0"/>
              <a:t>planirane nove rubrike (</a:t>
            </a:r>
            <a:r>
              <a:rPr lang="hr-HR" i="1" dirty="0"/>
              <a:t>Student Life, </a:t>
            </a:r>
            <a:r>
              <a:rPr lang="hr-HR" i="1" dirty="0" err="1"/>
              <a:t>Country</a:t>
            </a:r>
            <a:r>
              <a:rPr lang="hr-HR" i="1" dirty="0"/>
              <a:t> </a:t>
            </a:r>
            <a:r>
              <a:rPr lang="hr-HR" i="1" dirty="0" err="1"/>
              <a:t>in</a:t>
            </a:r>
            <a:r>
              <a:rPr lang="hr-HR" i="1" dirty="0"/>
              <a:t> </a:t>
            </a:r>
            <a:r>
              <a:rPr lang="hr-HR" i="1" dirty="0" err="1"/>
              <a:t>the</a:t>
            </a:r>
            <a:r>
              <a:rPr lang="hr-HR" i="1" dirty="0"/>
              <a:t> </a:t>
            </a:r>
            <a:r>
              <a:rPr lang="hr-HR" i="1" dirty="0" err="1"/>
              <a:t>Spotlight</a:t>
            </a:r>
            <a:r>
              <a:rPr lang="hr-HR" dirty="0"/>
              <a:t> (</a:t>
            </a:r>
            <a:r>
              <a:rPr lang="hr-HR" dirty="0" err="1"/>
              <a:t>SiE</a:t>
            </a:r>
            <a:r>
              <a:rPr lang="hr-HR" dirty="0"/>
              <a:t> tim će kontaktirati nacionalne agencije)</a:t>
            </a:r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r>
              <a:rPr lang="hr-HR" dirty="0"/>
              <a:t>u planu redovite ankete za posjetitelje portala  </a:t>
            </a:r>
          </a:p>
          <a:p>
            <a:pPr marL="285750" indent="-285750">
              <a:buFontTx/>
              <a:buChar char="-"/>
            </a:pPr>
            <a:endParaRPr lang="hr-HR" dirty="0"/>
          </a:p>
          <a:p>
            <a:pPr marL="285750" indent="-285750">
              <a:buFontTx/>
              <a:buChar char="-"/>
            </a:pPr>
            <a:r>
              <a:rPr lang="hr-HR" dirty="0"/>
              <a:t>slanje prijedloga za sadržaj portala, primjera dobre prakse – </a:t>
            </a:r>
            <a:r>
              <a:rPr lang="hr-HR" dirty="0">
                <a:hlinkClick r:id="rId5"/>
              </a:rPr>
              <a:t>erasmus@mobilnost.hr</a:t>
            </a:r>
            <a:r>
              <a:rPr lang="hr-HR" dirty="0"/>
              <a:t> (AMPEU prosljeđuje EK)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91CCCF-8F4D-4161-8163-BC7E77BA4A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03509">
            <a:off x="341992" y="842960"/>
            <a:ext cx="3923929" cy="22099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61E648-C5B4-4FC1-A802-F9BEFF027E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989" y="2425861"/>
            <a:ext cx="3238455" cy="417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20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peu_PP_hr-2b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6" y="0"/>
            <a:ext cx="9133585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570569" y="1196752"/>
            <a:ext cx="2178917" cy="16256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683568" y="1628800"/>
            <a:ext cx="793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040A450-E9FE-4197-829E-6E7EB319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76817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r-HR" sz="3000" b="1" dirty="0">
                <a:solidFill>
                  <a:srgbClr val="206F88"/>
                </a:solidFill>
                <a:cs typeface="Arial"/>
              </a:rPr>
              <a:t>	</a:t>
            </a:r>
            <a:endParaRPr lang="hr-HR" sz="2400" b="1" dirty="0">
              <a:solidFill>
                <a:srgbClr val="206F88"/>
              </a:solidFill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BBD60E-CEC3-406B-9673-64DE515D9FAA}"/>
              </a:ext>
            </a:extLst>
          </p:cNvPr>
          <p:cNvSpPr txBox="1"/>
          <p:nvPr/>
        </p:nvSpPr>
        <p:spPr>
          <a:xfrm>
            <a:off x="3635896" y="146609"/>
            <a:ext cx="5277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sz="2400" b="1" dirty="0">
                <a:solidFill>
                  <a:srgbClr val="206F88"/>
                </a:solidFill>
              </a:rPr>
              <a:t>Ostale korisne informacije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1EBF92-CEBA-4D5D-A862-0E5967473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432" y="1460977"/>
            <a:ext cx="3923554" cy="27227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EBB1CC-CE55-42F3-9BF0-C4C40081B7F1}"/>
              </a:ext>
            </a:extLst>
          </p:cNvPr>
          <p:cNvSpPr txBox="1"/>
          <p:nvPr/>
        </p:nvSpPr>
        <p:spPr>
          <a:xfrm>
            <a:off x="4355976" y="1190891"/>
            <a:ext cx="47880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r-HR" dirty="0">
                <a:hlinkClick r:id="rId5"/>
              </a:rPr>
              <a:t>alat U-</a:t>
            </a:r>
            <a:r>
              <a:rPr lang="hr-HR" dirty="0" err="1">
                <a:hlinkClick r:id="rId5"/>
              </a:rPr>
              <a:t>Multirank</a:t>
            </a:r>
            <a:r>
              <a:rPr lang="hr-HR" dirty="0">
                <a:hlinkClick r:id="rId5"/>
              </a:rPr>
              <a:t> </a:t>
            </a:r>
            <a:r>
              <a:rPr lang="hr-HR" dirty="0"/>
              <a:t>za podršku studentima pri informiranom odabiru visokog učilišta</a:t>
            </a:r>
          </a:p>
          <a:p>
            <a:pPr marL="285750" indent="-285750">
              <a:buFontTx/>
              <a:buChar char="-"/>
            </a:pPr>
            <a:r>
              <a:rPr lang="hr-HR" dirty="0"/>
              <a:t>ustanove se rangiraju višedimenzionalno, pomoću više od 30 indikatora</a:t>
            </a:r>
          </a:p>
          <a:p>
            <a:pPr marL="285750" indent="-285750">
              <a:buFontTx/>
              <a:buChar char="-"/>
            </a:pPr>
            <a:r>
              <a:rPr lang="hr-HR" dirty="0"/>
              <a:t>u 2018. pokriveno je 1614 ustanova iz 95 zemalja te 21 studijsko područje</a:t>
            </a:r>
          </a:p>
          <a:p>
            <a:pPr marL="285750" indent="-285750">
              <a:buFontTx/>
              <a:buChar char="-"/>
            </a:pPr>
            <a:r>
              <a:rPr lang="hr-HR" dirty="0"/>
              <a:t>više od 100.000 studenata od upisane 2. godine nadalje dalo je povratne informacije o studiranju na visokim učilištima</a:t>
            </a:r>
          </a:p>
          <a:p>
            <a:pPr marL="285750" indent="-285750">
              <a:buFontTx/>
              <a:buChar char="-"/>
            </a:pPr>
            <a:r>
              <a:rPr lang="hr-HR" dirty="0"/>
              <a:t>hrvatska VU su također uključena (sukladno iskazanom interesu)</a:t>
            </a:r>
          </a:p>
          <a:p>
            <a:pPr marL="285750" indent="-285750">
              <a:buFontTx/>
              <a:buChar char="-"/>
            </a:pPr>
            <a:r>
              <a:rPr lang="hr-HR" dirty="0"/>
              <a:t>Za uključivanje se javiti putem poveznice </a:t>
            </a:r>
            <a:r>
              <a:rPr lang="hr-HR" dirty="0">
                <a:hlinkClick r:id="rId6"/>
              </a:rPr>
              <a:t>https://www.umultirank.org/about/contact-us/university-registration/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875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A9C2-CA7A-4762-B1D4-CA60400FB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53752"/>
            <a:ext cx="8229600" cy="1143000"/>
          </a:xfrm>
        </p:spPr>
        <p:txBody>
          <a:bodyPr/>
          <a:lstStyle/>
          <a:p>
            <a:r>
              <a:rPr lang="en-US" dirty="0" err="1"/>
              <a:t>Uočene</a:t>
            </a:r>
            <a:r>
              <a:rPr lang="en-US" dirty="0"/>
              <a:t> </a:t>
            </a:r>
            <a:r>
              <a:rPr lang="en-US" dirty="0" err="1"/>
              <a:t>prakse</a:t>
            </a:r>
            <a:r>
              <a:rPr lang="en-US" dirty="0"/>
              <a:t> u </a:t>
            </a:r>
            <a:r>
              <a:rPr lang="en-US" dirty="0" err="1"/>
              <a:t>promociji</a:t>
            </a:r>
            <a:endParaRPr lang="hr-HR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155CCDC-368A-4A29-A8CC-2ABB8B22B0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7375958"/>
              </p:ext>
            </p:extLst>
          </p:nvPr>
        </p:nvGraphicFramePr>
        <p:xfrm>
          <a:off x="683568" y="1196752"/>
          <a:ext cx="72008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3492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A9C2-CA7A-4762-B1D4-CA60400F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Preporuke</a:t>
            </a:r>
            <a:endParaRPr lang="hr-HR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A256501-8701-4802-813B-51D73F4A70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789375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8441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879C-14F0-4748-A8AA-08C48FBC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267" y="-26304"/>
            <a:ext cx="8229600" cy="863016"/>
          </a:xfrm>
        </p:spPr>
        <p:txBody>
          <a:bodyPr/>
          <a:lstStyle/>
          <a:p>
            <a:r>
              <a:rPr lang="en-US" dirty="0"/>
              <a:t>E+</a:t>
            </a:r>
            <a:r>
              <a:rPr lang="hr-HR" dirty="0"/>
              <a:t> mobilnosti</a:t>
            </a:r>
            <a:r>
              <a:rPr lang="en-US" dirty="0"/>
              <a:t> u RH</a:t>
            </a:r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6B8F1A-6D56-4F55-AA41-FBC5C3FF77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81"/>
          <a:stretch/>
        </p:blipFill>
        <p:spPr>
          <a:xfrm>
            <a:off x="683568" y="836712"/>
            <a:ext cx="7465009" cy="5691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29AB68-0774-4007-8531-6F8E23210258}"/>
              </a:ext>
            </a:extLst>
          </p:cNvPr>
          <p:cNvSpPr txBox="1"/>
          <p:nvPr/>
        </p:nvSpPr>
        <p:spPr>
          <a:xfrm>
            <a:off x="6516216" y="2276872"/>
            <a:ext cx="24146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/>
              <a:t>Dolazni</a:t>
            </a:r>
            <a:r>
              <a:rPr lang="en-US" u="sng" dirty="0"/>
              <a:t> E+ </a:t>
            </a:r>
            <a:r>
              <a:rPr lang="en-US" u="sng" dirty="0" err="1"/>
              <a:t>studenti</a:t>
            </a:r>
            <a:r>
              <a:rPr lang="en-US" u="sng" dirty="0"/>
              <a:t>:</a:t>
            </a:r>
          </a:p>
          <a:p>
            <a:r>
              <a:rPr lang="en-US" dirty="0"/>
              <a:t>2 097</a:t>
            </a:r>
          </a:p>
          <a:p>
            <a:endParaRPr lang="en-US" dirty="0"/>
          </a:p>
          <a:p>
            <a:r>
              <a:rPr lang="en-US" u="sng" dirty="0" err="1"/>
              <a:t>Odlazni</a:t>
            </a:r>
            <a:r>
              <a:rPr lang="en-US" u="sng" dirty="0"/>
              <a:t> E+ </a:t>
            </a:r>
            <a:r>
              <a:rPr lang="en-US" u="sng" dirty="0" err="1"/>
              <a:t>studenti</a:t>
            </a:r>
            <a:r>
              <a:rPr lang="en-US" u="sng" dirty="0"/>
              <a:t>:</a:t>
            </a:r>
          </a:p>
          <a:p>
            <a:r>
              <a:rPr lang="en-US" dirty="0"/>
              <a:t>1 778</a:t>
            </a:r>
          </a:p>
          <a:p>
            <a:endParaRPr lang="en-US" dirty="0"/>
          </a:p>
          <a:p>
            <a:r>
              <a:rPr lang="en-US" dirty="0"/>
              <a:t>1.45% </a:t>
            </a:r>
            <a:r>
              <a:rPr lang="en-US" dirty="0" err="1"/>
              <a:t>mobilnih</a:t>
            </a:r>
            <a:r>
              <a:rPr lang="en-US" dirty="0"/>
              <a:t> </a:t>
            </a:r>
            <a:r>
              <a:rPr lang="en-US" dirty="0" err="1"/>
              <a:t>domaćih</a:t>
            </a:r>
            <a:r>
              <a:rPr lang="en-US" dirty="0"/>
              <a:t> </a:t>
            </a:r>
            <a:r>
              <a:rPr lang="en-US" dirty="0" err="1"/>
              <a:t>studenata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474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A3AA2-6060-4131-964A-F902844EE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Pomoć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727CD-2884-451F-A4B8-F5B87BBC92CE}"/>
              </a:ext>
            </a:extLst>
          </p:cNvPr>
          <p:cNvSpPr txBox="1"/>
          <p:nvPr/>
        </p:nvSpPr>
        <p:spPr>
          <a:xfrm>
            <a:off x="470571" y="3948183"/>
            <a:ext cx="8229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EAIE- </a:t>
            </a:r>
            <a:r>
              <a:rPr lang="en-US" sz="1600" dirty="0" err="1"/>
              <a:t>publikacije</a:t>
            </a:r>
            <a:r>
              <a:rPr lang="en-US" sz="1600" dirty="0"/>
              <a:t>, blog, </a:t>
            </a:r>
            <a:r>
              <a:rPr lang="en-US" sz="1600" dirty="0" err="1"/>
              <a:t>webinari</a:t>
            </a:r>
            <a:r>
              <a:rPr lang="en-US" sz="1600" dirty="0"/>
              <a:t>: </a:t>
            </a:r>
            <a:r>
              <a:rPr lang="en-US" dirty="0">
                <a:hlinkClick r:id="rId2"/>
              </a:rPr>
              <a:t>https://www.eaie.org/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Erasmus+ Building on Experience Testimonials of Erasmus Mundus  Promotion </a:t>
            </a:r>
            <a:r>
              <a:rPr lang="en-US" dirty="0"/>
              <a:t>Projects: </a:t>
            </a:r>
            <a:r>
              <a:rPr lang="en-US" sz="1600" dirty="0">
                <a:hlinkClick r:id="rId3"/>
              </a:rPr>
              <a:t>https://eacea.ec.europa.eu/sites/eacea-site/files/erasmus_building_on_experience.pdf</a:t>
            </a:r>
            <a:r>
              <a:rPr lang="en-US" sz="1600" dirty="0"/>
              <a:t> 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Erasmus+ Funding: </a:t>
            </a:r>
            <a:r>
              <a:rPr lang="en-US" sz="1600" dirty="0">
                <a:hlinkClick r:id="rId4"/>
              </a:rPr>
              <a:t>https://eacea.ec.europa.eu/erasmus-plus/funding_en</a:t>
            </a:r>
            <a:r>
              <a:rPr lang="en-US" sz="1600" dirty="0"/>
              <a:t>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Projekt</a:t>
            </a:r>
            <a:r>
              <a:rPr lang="en-US" sz="1600" dirty="0"/>
              <a:t> Rocco-</a:t>
            </a:r>
            <a:r>
              <a:rPr lang="en-US" sz="1600" dirty="0" err="1"/>
              <a:t>Smjernice</a:t>
            </a:r>
            <a:r>
              <a:rPr lang="en-US" sz="1600" dirty="0"/>
              <a:t> za </a:t>
            </a:r>
            <a:r>
              <a:rPr lang="en-US" sz="1600" dirty="0" err="1"/>
              <a:t>razvoj</a:t>
            </a:r>
            <a:r>
              <a:rPr lang="en-US" sz="1600" dirty="0"/>
              <a:t>, </a:t>
            </a:r>
            <a:r>
              <a:rPr lang="en-US" sz="1600" dirty="0" err="1"/>
              <a:t>akreditaciju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provedbu</a:t>
            </a:r>
            <a:r>
              <a:rPr lang="en-US" sz="1600" dirty="0"/>
              <a:t> </a:t>
            </a:r>
            <a:r>
              <a:rPr lang="en-US" sz="1600" dirty="0" err="1"/>
              <a:t>združenih</a:t>
            </a:r>
            <a:r>
              <a:rPr lang="en-US" sz="1600" dirty="0"/>
              <a:t> </a:t>
            </a:r>
            <a:r>
              <a:rPr lang="en-US" sz="1600" dirty="0" err="1"/>
              <a:t>studija</a:t>
            </a:r>
            <a:r>
              <a:rPr lang="en-US" sz="1600" dirty="0"/>
              <a:t>: </a:t>
            </a:r>
            <a:r>
              <a:rPr lang="en-US" sz="1600" dirty="0">
                <a:hlinkClick r:id="rId5"/>
              </a:rPr>
              <a:t>https://mzo.hr/sites/default/files/migrated/smjernice_brosura.pdf</a:t>
            </a:r>
            <a:r>
              <a:rPr lang="en-US" sz="1600" dirty="0"/>
              <a:t> 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32D170-A4C7-45EE-921F-E57B0EA7733F}"/>
              </a:ext>
            </a:extLst>
          </p:cNvPr>
          <p:cNvSpPr txBox="1"/>
          <p:nvPr/>
        </p:nvSpPr>
        <p:spPr>
          <a:xfrm>
            <a:off x="5292080" y="2098135"/>
            <a:ext cx="28083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Izvor</a:t>
            </a:r>
            <a:r>
              <a:rPr lang="en-US" sz="1400" dirty="0"/>
              <a:t>: </a:t>
            </a:r>
            <a:r>
              <a:rPr lang="en-US" sz="1400" dirty="0" err="1"/>
              <a:t>preuzeto</a:t>
            </a:r>
            <a:r>
              <a:rPr lang="en-US" sz="1400" dirty="0"/>
              <a:t> </a:t>
            </a:r>
            <a:r>
              <a:rPr lang="en-US" sz="1400" dirty="0" err="1"/>
              <a:t>iz</a:t>
            </a:r>
            <a:r>
              <a:rPr lang="en-US" sz="1400" dirty="0"/>
              <a:t> </a:t>
            </a:r>
            <a:r>
              <a:rPr lang="en-US" sz="1400" dirty="0" err="1"/>
              <a:t>prezentacije</a:t>
            </a:r>
            <a:r>
              <a:rPr lang="en-US" sz="1400" dirty="0"/>
              <a:t> “EAIE Barometer – Croatian results Kick off Meeting Erasmus+ projects in higher education 28-29 May 2019, Anna-Malin Sandstrom”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2B573A-D867-4831-A38B-3918081348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1348402"/>
            <a:ext cx="4608512" cy="237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47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peu_PP_hr-2b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" y="0"/>
            <a:ext cx="9133585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570569" y="1196752"/>
            <a:ext cx="2178917" cy="16256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extBox 1"/>
          <p:cNvSpPr txBox="1"/>
          <p:nvPr/>
        </p:nvSpPr>
        <p:spPr>
          <a:xfrm>
            <a:off x="683568" y="1628800"/>
            <a:ext cx="793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040A450-E9FE-4197-829E-6E7EB319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76817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r-HR" sz="3000" b="1" dirty="0">
                <a:solidFill>
                  <a:srgbClr val="206F88"/>
                </a:solidFill>
                <a:cs typeface="Arial"/>
              </a:rPr>
              <a:t>	</a:t>
            </a:r>
            <a:endParaRPr lang="hr-HR" sz="2400" b="1" dirty="0">
              <a:solidFill>
                <a:srgbClr val="206F88"/>
              </a:solidFill>
              <a:cs typeface="Arial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C3B553C-81AF-416E-9A63-BE12F5083E21}"/>
              </a:ext>
            </a:extLst>
          </p:cNvPr>
          <p:cNvSpPr txBox="1">
            <a:spLocks/>
          </p:cNvSpPr>
          <p:nvPr/>
        </p:nvSpPr>
        <p:spPr>
          <a:xfrm>
            <a:off x="3491880" y="153634"/>
            <a:ext cx="481997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r-HR" sz="3200" b="1" dirty="0">
                <a:solidFill>
                  <a:srgbClr val="206F88"/>
                </a:solidFill>
                <a:cs typeface="Arial"/>
              </a:rPr>
              <a:t>Zahvaljujemo na pažnji!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F15CD9-12AD-4D26-AC89-47FC1128626E}"/>
              </a:ext>
            </a:extLst>
          </p:cNvPr>
          <p:cNvSpPr txBox="1"/>
          <p:nvPr/>
        </p:nvSpPr>
        <p:spPr>
          <a:xfrm>
            <a:off x="3106180" y="5805264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Kontakt</a:t>
            </a:r>
            <a:r>
              <a:rPr lang="en-US" sz="2000" dirty="0"/>
              <a:t>: </a:t>
            </a:r>
            <a:r>
              <a:rPr lang="en-US" sz="2000" dirty="0">
                <a:hlinkClick r:id="rId4"/>
              </a:rPr>
              <a:t>erasmus@mobilnost.hr</a:t>
            </a:r>
            <a:r>
              <a:rPr lang="en-US" sz="2000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43E480-AA12-4F09-BCD4-5E0150BDA3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9725" y="1326117"/>
            <a:ext cx="5309705" cy="407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6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6224</TotalTime>
  <Words>920</Words>
  <Application>Microsoft Office PowerPoint</Application>
  <PresentationFormat>On-screen Show (4:3)</PresentationFormat>
  <Paragraphs>177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Study in Croatia - promocija hrvatskih visokih učilišta u inozemstvu</vt:lpstr>
      <vt:lpstr>PowerPoint Presentation</vt:lpstr>
      <vt:lpstr> </vt:lpstr>
      <vt:lpstr>PowerPoint Presentation</vt:lpstr>
      <vt:lpstr> </vt:lpstr>
      <vt:lpstr> </vt:lpstr>
      <vt:lpstr> </vt:lpstr>
      <vt:lpstr>Study in Europe</vt:lpstr>
      <vt:lpstr> </vt:lpstr>
      <vt:lpstr> </vt:lpstr>
      <vt:lpstr>Uočene prakse u promociji</vt:lpstr>
      <vt:lpstr>Preporuke</vt:lpstr>
      <vt:lpstr>E+ mobilnosti u RH</vt:lpstr>
      <vt:lpstr>Pomoć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Ime Prezime</dc:creator>
  <cp:lastModifiedBy>Jasmina Skočilić</cp:lastModifiedBy>
  <cp:revision>703</cp:revision>
  <cp:lastPrinted>2017-05-24T14:19:58Z</cp:lastPrinted>
  <dcterms:created xsi:type="dcterms:W3CDTF">2015-02-04T12:01:34Z</dcterms:created>
  <dcterms:modified xsi:type="dcterms:W3CDTF">2019-06-11T12:14:37Z</dcterms:modified>
</cp:coreProperties>
</file>