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3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4" r:id="rId18"/>
    <p:sldId id="272" r:id="rId19"/>
    <p:sldId id="273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99"/>
    <a:srgbClr val="FF5050"/>
    <a:srgbClr val="CC00CC"/>
    <a:srgbClr val="FF66FF"/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21"/>
    <p:restoredTop sz="94673"/>
  </p:normalViewPr>
  <p:slideViewPr>
    <p:cSldViewPr snapToGrid="0" snapToObjects="1">
      <p:cViewPr varScale="1">
        <p:scale>
          <a:sx n="107" d="100"/>
          <a:sy n="107" d="100"/>
        </p:scale>
        <p:origin x="50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2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2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Book2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Broj kolegija na stranom jeziku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Broj kolegija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0">
                  <c:v>0</c:v>
                </c:pt>
                <c:pt idx="1">
                  <c:v>0</c:v>
                </c:pt>
                <c:pt idx="2">
                  <c:v>33</c:v>
                </c:pt>
                <c:pt idx="3">
                  <c:v>61</c:v>
                </c:pt>
                <c:pt idx="4">
                  <c:v>69</c:v>
                </c:pt>
                <c:pt idx="5">
                  <c:v>80</c:v>
                </c:pt>
                <c:pt idx="6">
                  <c:v>100</c:v>
                </c:pt>
                <c:pt idx="7">
                  <c:v>131</c:v>
                </c:pt>
                <c:pt idx="8">
                  <c:v>151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D4-E74C-9B14-183BAEC412B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782553200"/>
        <c:axId val="1782555376"/>
      </c:barChart>
      <c:catAx>
        <c:axId val="1782553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782555376"/>
        <c:crosses val="autoZero"/>
        <c:auto val="1"/>
        <c:lblAlgn val="ctr"/>
        <c:lblOffset val="100"/>
        <c:noMultiLvlLbl val="0"/>
      </c:catAx>
      <c:valAx>
        <c:axId val="178255537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782553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500" b="1" i="0" u="none" strike="noStrike" kern="1200" cap="all" spc="100" normalizeH="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r>
              <a:rPr lang="hr-HR" dirty="0"/>
              <a:t>Broj erasmus+</a:t>
            </a:r>
            <a:r>
              <a:rPr lang="hr-HR" baseline="0" dirty="0"/>
              <a:t> </a:t>
            </a:r>
            <a:r>
              <a:rPr lang="hr-HR" dirty="0"/>
              <a:t>studenata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cap="all" spc="100" normalizeH="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Broj studenata</c:v>
                </c:pt>
              </c:strCache>
            </c:strRef>
          </c:tx>
          <c:spPr>
            <a:gradFill>
              <a:gsLst>
                <a:gs pos="0">
                  <a:schemeClr val="lt1">
                    <a:alpha val="50000"/>
                  </a:schemeClr>
                </a:gs>
                <a:gs pos="100000">
                  <a:schemeClr val="lt1">
                    <a:alpha val="0"/>
                  </a:schemeClr>
                </a:gs>
              </a:gsLst>
              <a:lin ang="5400000" scaled="0"/>
            </a:gradFill>
            <a:ln>
              <a:solidFill>
                <a:schemeClr val="accent1"/>
              </a:solidFill>
            </a:ln>
            <a:effectLst>
              <a:innerShdw dist="38100" dir="16200000">
                <a:schemeClr val="lt1"/>
              </a:inn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Sheet1!$C$2:$C$10</c:f>
              <c:numCache>
                <c:formatCode>General</c:formatCode>
                <c:ptCount val="9"/>
                <c:pt idx="0">
                  <c:v>0</c:v>
                </c:pt>
                <c:pt idx="1">
                  <c:v>0</c:v>
                </c:pt>
                <c:pt idx="2">
                  <c:v>30</c:v>
                </c:pt>
                <c:pt idx="3">
                  <c:v>31</c:v>
                </c:pt>
                <c:pt idx="4">
                  <c:v>54</c:v>
                </c:pt>
                <c:pt idx="5">
                  <c:v>58</c:v>
                </c:pt>
                <c:pt idx="6">
                  <c:v>103</c:v>
                </c:pt>
                <c:pt idx="7">
                  <c:v>111</c:v>
                </c:pt>
                <c:pt idx="8">
                  <c:v>123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89-1241-99EA-5589BC0CF31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gradFill>
                <a:gsLst>
                  <a:gs pos="0">
                    <a:schemeClr val="lt1"/>
                  </a:gs>
                  <a:gs pos="50000">
                    <a:schemeClr val="lt1">
                      <a:alpha val="0"/>
                    </a:schemeClr>
                  </a:gs>
                </a:gsLst>
                <a:lin ang="5400000" scaled="0"/>
              </a:gradFill>
              <a:round/>
            </a:ln>
            <a:effectLst/>
          </c:spPr>
        </c:dropLines>
        <c:axId val="1782558640"/>
        <c:axId val="1782553744"/>
      </c:areaChart>
      <c:catAx>
        <c:axId val="1782558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1">
                <a:lumMod val="40000"/>
                <a:lumOff val="60000"/>
                <a:alpha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782553744"/>
        <c:crosses val="autoZero"/>
        <c:auto val="1"/>
        <c:lblAlgn val="ctr"/>
        <c:lblOffset val="100"/>
        <c:noMultiLvlLbl val="0"/>
      </c:catAx>
      <c:valAx>
        <c:axId val="17825537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825586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solidFill>
      <a:schemeClr val="accent1"/>
    </a:solidFill>
    <a:ln w="9525" cap="flat" cmpd="sng" algn="ctr">
      <a:solidFill>
        <a:schemeClr val="accent1"/>
      </a:solidFill>
      <a:round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Broj studenata dvojnih studija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Sheet1!$A$7:$A$10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Sheet1!$D$7:$D$10</c:f>
              <c:numCache>
                <c:formatCode>General</c:formatCode>
                <c:ptCount val="4"/>
                <c:pt idx="0">
                  <c:v>0</c:v>
                </c:pt>
                <c:pt idx="1">
                  <c:v>10</c:v>
                </c:pt>
                <c:pt idx="2">
                  <c:v>17</c:v>
                </c:pt>
                <c:pt idx="3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EE-554D-AAA0-63EF01BFB29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box"/>
        <c:axId val="1782554288"/>
        <c:axId val="1782559184"/>
        <c:axId val="0"/>
      </c:bar3DChart>
      <c:catAx>
        <c:axId val="1782554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782559184"/>
        <c:crosses val="autoZero"/>
        <c:auto val="1"/>
        <c:lblAlgn val="ctr"/>
        <c:lblOffset val="100"/>
        <c:noMultiLvlLbl val="0"/>
      </c:catAx>
      <c:valAx>
        <c:axId val="1782559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782554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85">
  <cs:axisTitle>
    <cs:lnRef idx="0"/>
    <cs:fillRef idx="0"/>
    <cs:effectRef idx="0"/>
    <cs:fontRef idx="minor">
      <a:schemeClr val="lt1"/>
    </cs:fontRef>
    <cs:defRPr sz="900" kern="1200"/>
  </cs:axisTitle>
  <cs:categoryAxis>
    <cs:lnRef idx="0">
      <cs:styleClr val="0"/>
    </cs:lnRef>
    <cs:fillRef idx="0"/>
    <cs:effectRef idx="0"/>
    <cs:fontRef idx="minor">
      <a:schemeClr val="lt1"/>
    </cs:fontRef>
    <cs:spPr>
      <a:ln w="9525" cap="flat" cmpd="sng" algn="ctr">
        <a:solidFill>
          <a:schemeClr val="phClr">
            <a:lumMod val="40000"/>
            <a:lumOff val="60000"/>
            <a:alpha val="25000"/>
          </a:schemeClr>
        </a:solidFill>
        <a:round/>
      </a:ln>
    </cs:spPr>
    <cs:defRPr sz="900" kern="1200"/>
  </cs:categoryAxis>
  <cs:chartArea>
    <cs:lnRef idx="0">
      <cs:styleClr val="0"/>
    </cs:lnRef>
    <cs:fillRef idx="0">
      <cs:styleClr val="0"/>
    </cs:fillRef>
    <cs:effectRef idx="0"/>
    <cs:fontRef idx="minor">
      <a:schemeClr val="lt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/>
    <cs:fontRef idx="minor">
      <a:schemeClr val="tx1"/>
    </cs:fontRef>
    <cs:spPr>
      <a:gradFill>
        <a:gsLst>
          <a:gs pos="0">
            <a:schemeClr val="lt1">
              <a:alpha val="50000"/>
            </a:schemeClr>
          </a:gs>
          <a:gs pos="100000">
            <a:schemeClr val="lt1">
              <a:alpha val="0"/>
            </a:schemeClr>
          </a:gs>
        </a:gsLst>
        <a:lin ang="5400000" scaled="0"/>
      </a:gradFill>
      <a:ln>
        <a:solidFill>
          <a:schemeClr val="phClr"/>
        </a:solidFill>
      </a:ln>
      <a:effectLst>
        <a:innerShdw dist="38100" dir="16200000">
          <a:schemeClr val="lt1"/>
        </a:innerShdw>
      </a:effectLst>
    </cs:spPr>
  </cs:dataPoint>
  <cs:dataPoint3D>
    <cs:lnRef idx="0">
      <cs:styleClr val="auto"/>
    </cs:lnRef>
    <cs:fillRef idx="0"/>
    <cs:effectRef idx="0"/>
    <cs:fontRef idx="minor">
      <a:schemeClr val="lt1"/>
    </cs:fontRef>
    <cs:spPr>
      <a:gradFill>
        <a:gsLst>
          <a:gs pos="0">
            <a:schemeClr val="lt1">
              <a:alpha val="50000"/>
            </a:schemeClr>
          </a:gs>
          <a:gs pos="100000">
            <a:schemeClr val="lt1">
              <a:alpha val="0"/>
            </a:schemeClr>
          </a:gs>
        </a:gsLst>
        <a:lin ang="5400000" scaled="0"/>
      </a:gradFill>
      <a:ln>
        <a:solidFill>
          <a:schemeClr val="phClr"/>
        </a:solidFill>
      </a:ln>
      <a:effectLst>
        <a:innerShdw dist="38100" dir="16200000">
          <a:schemeClr val="lt1"/>
        </a:innerShdw>
      </a:effectLst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lt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lt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40000"/>
            <a:lumOff val="60000"/>
            <a:alpha val="25000"/>
          </a:schemeClr>
        </a:solidFill>
      </a:ln>
    </cs:spPr>
    <cs:defRPr sz="900" kern="1200"/>
  </cs:dataTable>
  <cs:downBar>
    <cs:lnRef idx="0">
      <cs:styleClr val="0"/>
    </cs:lnRef>
    <cs:fillRef idx="0"/>
    <cs:effectRef idx="0"/>
    <cs:fontRef idx="minor">
      <a:schemeClr val="lt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 cap="flat" cmpd="sng" algn="ctr">
        <a:gradFill>
          <a:gsLst>
            <a:gs pos="0">
              <a:schemeClr val="lt1"/>
            </a:gs>
            <a:gs pos="50000">
              <a:schemeClr val="lt1">
                <a:alpha val="0"/>
              </a:schemeClr>
            </a:gs>
          </a:gsLst>
          <a:lin ang="5400000" scaled="0"/>
        </a:gradFill>
        <a:round/>
      </a:ln>
    </cs:spPr>
  </cs:dropLine>
  <cs:errorBar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lt1"/>
    </cs:fontRef>
  </cs:floor>
  <cs:gridlineMajor>
    <cs:lnRef idx="0">
      <cs:styleClr val="0"/>
    </cs:lnRef>
    <cs:fillRef idx="0"/>
    <cs:effectRef idx="0"/>
    <cs:fontRef idx="minor">
      <a:schemeClr val="lt1"/>
    </cs:fontRef>
    <cs:spPr>
      <a:ln>
        <a:solidFill>
          <a:schemeClr val="phClr">
            <a:lumMod val="40000"/>
            <a:lumOff val="60000"/>
            <a:alpha val="25000"/>
          </a:schemeClr>
        </a:solidFill>
      </a:ln>
    </cs:spPr>
  </cs:gridlineMajor>
  <cs:gridlineMinor>
    <cs:lnRef idx="0">
      <cs:styleClr val="0"/>
    </cs:lnRef>
    <cs:fillRef idx="0"/>
    <cs:effectRef idx="0"/>
    <cs:fontRef idx="minor">
      <a:schemeClr val="lt1"/>
    </cs:fontRef>
    <cs:spPr>
      <a:ln>
        <a:solidFill>
          <a:schemeClr val="phClr">
            <a:lumMod val="40000"/>
            <a:lumOff val="60000"/>
            <a:alpha val="25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</cs:hiLoLine>
  <cs:leaderLin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9525" cap="flat" cmpd="sng" algn="ctr">
        <a:solidFill>
          <a:schemeClr val="phClr">
            <a:lumMod val="40000"/>
            <a:lumOff val="60000"/>
            <a:alpha val="25000"/>
          </a:schemeClr>
        </a:solidFill>
        <a:round/>
      </a:ln>
    </cs:spPr>
    <cs:defRPr sz="900" kern="1200"/>
  </cs:seriesAxis>
  <cs:seriesLin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500" b="1" kern="1200" cap="all" spc="100" normalizeH="0" baseline="0"/>
  </cs:title>
  <cs:trendline>
    <cs:lnRef idx="0"/>
    <cs:fillRef idx="0"/>
    <cs:effectRef idx="0"/>
    <cs:fontRef idx="minor">
      <a:schemeClr val="lt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900" kern="1200"/>
  </cs:trendlineLabel>
  <cs:upBar>
    <cs:lnRef idx="0">
      <cs:styleClr val="0"/>
    </cs:lnRef>
    <cs:fillRef idx="0"/>
    <cs:effectRef idx="0"/>
    <cs:fontRef idx="minor">
      <a:schemeClr val="lt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900" kern="1200"/>
    <cs:bodyPr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2C20EE-11C2-0544-999D-04C0EB15DD32}" type="doc">
      <dgm:prSet loTypeId="urn:microsoft.com/office/officeart/2005/8/layout/arrow2" loCatId="" qsTypeId="urn:microsoft.com/office/officeart/2005/8/quickstyle/simple1" qsCatId="simple" csTypeId="urn:microsoft.com/office/officeart/2005/8/colors/accent1_2" csCatId="accent1" phldr="1"/>
      <dgm:spPr/>
    </dgm:pt>
    <dgm:pt modelId="{3324C35D-F897-0145-B204-5B8EC4E1E4AB}">
      <dgm:prSet phldrT="[Text]"/>
      <dgm:spPr/>
      <dgm:t>
        <a:bodyPr/>
        <a:lstStyle/>
        <a:p>
          <a:r>
            <a:rPr lang="en-GB" b="1" u="sng" dirty="0">
              <a:solidFill>
                <a:srgbClr val="CC00CC"/>
              </a:solidFill>
              <a:latin typeface="Cambria" panose="02040503050406030204" pitchFamily="18" charset="0"/>
            </a:rPr>
            <a:t>Erasmus+</a:t>
          </a:r>
        </a:p>
      </dgm:t>
    </dgm:pt>
    <dgm:pt modelId="{73A552D3-29A2-DA42-B67A-1AF82E53D198}" type="parTrans" cxnId="{F4A6D003-D464-2B45-93C8-5A9148E34B1F}">
      <dgm:prSet/>
      <dgm:spPr/>
      <dgm:t>
        <a:bodyPr/>
        <a:lstStyle/>
        <a:p>
          <a:endParaRPr lang="en-GB">
            <a:solidFill>
              <a:srgbClr val="FF0000"/>
            </a:solidFill>
          </a:endParaRPr>
        </a:p>
      </dgm:t>
    </dgm:pt>
    <dgm:pt modelId="{6842F1CA-4B9F-7F49-8E97-058A41E1BBF2}" type="sibTrans" cxnId="{F4A6D003-D464-2B45-93C8-5A9148E34B1F}">
      <dgm:prSet/>
      <dgm:spPr/>
      <dgm:t>
        <a:bodyPr/>
        <a:lstStyle/>
        <a:p>
          <a:endParaRPr lang="en-GB">
            <a:solidFill>
              <a:srgbClr val="FF0000"/>
            </a:solidFill>
          </a:endParaRPr>
        </a:p>
      </dgm:t>
    </dgm:pt>
    <dgm:pt modelId="{1813A08C-991A-6743-A313-50B0A35766AC}">
      <dgm:prSet phldrT="[Text]"/>
      <dgm:spPr/>
      <dgm:t>
        <a:bodyPr/>
        <a:lstStyle/>
        <a:p>
          <a:r>
            <a:rPr lang="en-GB" dirty="0">
              <a:solidFill>
                <a:srgbClr val="CC00CC"/>
              </a:solidFill>
              <a:latin typeface="Cambria" panose="02040503050406030204" pitchFamily="18" charset="0"/>
            </a:rPr>
            <a:t>Double degree</a:t>
          </a:r>
        </a:p>
      </dgm:t>
    </dgm:pt>
    <dgm:pt modelId="{ABA57994-50C6-634A-AB71-918D87B8DC98}" type="parTrans" cxnId="{AF543810-DC71-0B43-930E-5A709DA8F6D3}">
      <dgm:prSet/>
      <dgm:spPr/>
      <dgm:t>
        <a:bodyPr/>
        <a:lstStyle/>
        <a:p>
          <a:endParaRPr lang="en-GB">
            <a:solidFill>
              <a:srgbClr val="FF0000"/>
            </a:solidFill>
          </a:endParaRPr>
        </a:p>
      </dgm:t>
    </dgm:pt>
    <dgm:pt modelId="{5F0E27F1-CCA5-464E-B7C0-E1F729477333}" type="sibTrans" cxnId="{AF543810-DC71-0B43-930E-5A709DA8F6D3}">
      <dgm:prSet/>
      <dgm:spPr/>
      <dgm:t>
        <a:bodyPr/>
        <a:lstStyle/>
        <a:p>
          <a:endParaRPr lang="en-GB">
            <a:solidFill>
              <a:srgbClr val="FF0000"/>
            </a:solidFill>
          </a:endParaRPr>
        </a:p>
      </dgm:t>
    </dgm:pt>
    <dgm:pt modelId="{4DB05BD3-2DED-5F42-8AEF-517D457D920F}">
      <dgm:prSet phldrT="[Text]"/>
      <dgm:spPr/>
      <dgm:t>
        <a:bodyPr/>
        <a:lstStyle/>
        <a:p>
          <a:r>
            <a:rPr lang="en-GB" dirty="0">
              <a:solidFill>
                <a:srgbClr val="CC00CC"/>
              </a:solidFill>
              <a:latin typeface="Cambria" panose="02040503050406030204" pitchFamily="18" charset="0"/>
            </a:rPr>
            <a:t>Erasmus Mundus JMD</a:t>
          </a:r>
        </a:p>
      </dgm:t>
    </dgm:pt>
    <dgm:pt modelId="{C60E1A14-8071-3949-B0B9-BA8FAE64E01B}" type="parTrans" cxnId="{2A99DD24-EA32-FF47-B579-43BF88FE6FF4}">
      <dgm:prSet/>
      <dgm:spPr/>
      <dgm:t>
        <a:bodyPr/>
        <a:lstStyle/>
        <a:p>
          <a:endParaRPr lang="en-GB">
            <a:solidFill>
              <a:srgbClr val="FF0000"/>
            </a:solidFill>
          </a:endParaRPr>
        </a:p>
      </dgm:t>
    </dgm:pt>
    <dgm:pt modelId="{241B5F9E-5A4C-CD4B-87F4-0DD59C19EC1E}" type="sibTrans" cxnId="{2A99DD24-EA32-FF47-B579-43BF88FE6FF4}">
      <dgm:prSet/>
      <dgm:spPr/>
      <dgm:t>
        <a:bodyPr/>
        <a:lstStyle/>
        <a:p>
          <a:endParaRPr lang="en-GB">
            <a:solidFill>
              <a:srgbClr val="FF0000"/>
            </a:solidFill>
          </a:endParaRPr>
        </a:p>
      </dgm:t>
    </dgm:pt>
    <dgm:pt modelId="{7A1CE323-4106-DD40-93EE-2B97386E30AB}" type="pres">
      <dgm:prSet presAssocID="{692C20EE-11C2-0544-999D-04C0EB15DD32}" presName="arrowDiagram" presStyleCnt="0">
        <dgm:presLayoutVars>
          <dgm:chMax val="5"/>
          <dgm:dir/>
          <dgm:resizeHandles val="exact"/>
        </dgm:presLayoutVars>
      </dgm:prSet>
      <dgm:spPr/>
    </dgm:pt>
    <dgm:pt modelId="{63A3BCCB-A5B8-AD4D-A62D-B584989ED3DD}" type="pres">
      <dgm:prSet presAssocID="{692C20EE-11C2-0544-999D-04C0EB15DD32}" presName="arrow" presStyleLbl="bgShp" presStyleIdx="0" presStyleCnt="1"/>
      <dgm:spPr/>
    </dgm:pt>
    <dgm:pt modelId="{143B516F-375D-2F4B-9BE0-6E6F33D1264F}" type="pres">
      <dgm:prSet presAssocID="{692C20EE-11C2-0544-999D-04C0EB15DD32}" presName="arrowDiagram3" presStyleCnt="0"/>
      <dgm:spPr/>
    </dgm:pt>
    <dgm:pt modelId="{28EE71D2-AE0C-874C-B020-4061D9972A5E}" type="pres">
      <dgm:prSet presAssocID="{3324C35D-F897-0145-B204-5B8EC4E1E4AB}" presName="bullet3a" presStyleLbl="node1" presStyleIdx="0" presStyleCnt="3"/>
      <dgm:spPr/>
    </dgm:pt>
    <dgm:pt modelId="{C088EDA0-216D-7843-8088-FE2C316AE092}" type="pres">
      <dgm:prSet presAssocID="{3324C35D-F897-0145-B204-5B8EC4E1E4AB}" presName="textBox3a" presStyleLbl="revTx" presStyleIdx="0" presStyleCnt="3">
        <dgm:presLayoutVars>
          <dgm:bulletEnabled val="1"/>
        </dgm:presLayoutVars>
      </dgm:prSet>
      <dgm:spPr/>
    </dgm:pt>
    <dgm:pt modelId="{1CB97CC6-23BD-0D4A-983B-AD026476AEB4}" type="pres">
      <dgm:prSet presAssocID="{1813A08C-991A-6743-A313-50B0A35766AC}" presName="bullet3b" presStyleLbl="node1" presStyleIdx="1" presStyleCnt="3"/>
      <dgm:spPr/>
    </dgm:pt>
    <dgm:pt modelId="{50CCE97B-84AD-7941-BC03-2F724E6D6623}" type="pres">
      <dgm:prSet presAssocID="{1813A08C-991A-6743-A313-50B0A35766AC}" presName="textBox3b" presStyleLbl="revTx" presStyleIdx="1" presStyleCnt="3">
        <dgm:presLayoutVars>
          <dgm:bulletEnabled val="1"/>
        </dgm:presLayoutVars>
      </dgm:prSet>
      <dgm:spPr/>
    </dgm:pt>
    <dgm:pt modelId="{4AB75472-5E9F-C04E-9FB1-E0AC9FC4B64D}" type="pres">
      <dgm:prSet presAssocID="{4DB05BD3-2DED-5F42-8AEF-517D457D920F}" presName="bullet3c" presStyleLbl="node1" presStyleIdx="2" presStyleCnt="3"/>
      <dgm:spPr/>
    </dgm:pt>
    <dgm:pt modelId="{1392F771-F769-364C-9C64-DE47FD676FB1}" type="pres">
      <dgm:prSet presAssocID="{4DB05BD3-2DED-5F42-8AEF-517D457D920F}" presName="textBox3c" presStyleLbl="revTx" presStyleIdx="2" presStyleCnt="3">
        <dgm:presLayoutVars>
          <dgm:bulletEnabled val="1"/>
        </dgm:presLayoutVars>
      </dgm:prSet>
      <dgm:spPr/>
    </dgm:pt>
  </dgm:ptLst>
  <dgm:cxnLst>
    <dgm:cxn modelId="{F4A6D003-D464-2B45-93C8-5A9148E34B1F}" srcId="{692C20EE-11C2-0544-999D-04C0EB15DD32}" destId="{3324C35D-F897-0145-B204-5B8EC4E1E4AB}" srcOrd="0" destOrd="0" parTransId="{73A552D3-29A2-DA42-B67A-1AF82E53D198}" sibTransId="{6842F1CA-4B9F-7F49-8E97-058A41E1BBF2}"/>
    <dgm:cxn modelId="{AF543810-DC71-0B43-930E-5A709DA8F6D3}" srcId="{692C20EE-11C2-0544-999D-04C0EB15DD32}" destId="{1813A08C-991A-6743-A313-50B0A35766AC}" srcOrd="1" destOrd="0" parTransId="{ABA57994-50C6-634A-AB71-918D87B8DC98}" sibTransId="{5F0E27F1-CCA5-464E-B7C0-E1F729477333}"/>
    <dgm:cxn modelId="{2A99DD24-EA32-FF47-B579-43BF88FE6FF4}" srcId="{692C20EE-11C2-0544-999D-04C0EB15DD32}" destId="{4DB05BD3-2DED-5F42-8AEF-517D457D920F}" srcOrd="2" destOrd="0" parTransId="{C60E1A14-8071-3949-B0B9-BA8FAE64E01B}" sibTransId="{241B5F9E-5A4C-CD4B-87F4-0DD59C19EC1E}"/>
    <dgm:cxn modelId="{5182EB9C-E655-F44F-94E4-F3B89B28100F}" type="presOf" srcId="{692C20EE-11C2-0544-999D-04C0EB15DD32}" destId="{7A1CE323-4106-DD40-93EE-2B97386E30AB}" srcOrd="0" destOrd="0" presId="urn:microsoft.com/office/officeart/2005/8/layout/arrow2"/>
    <dgm:cxn modelId="{0C91D5A2-6BD1-7646-B593-2A63CDA92E5A}" type="presOf" srcId="{4DB05BD3-2DED-5F42-8AEF-517D457D920F}" destId="{1392F771-F769-364C-9C64-DE47FD676FB1}" srcOrd="0" destOrd="0" presId="urn:microsoft.com/office/officeart/2005/8/layout/arrow2"/>
    <dgm:cxn modelId="{80050AC2-8973-1348-87D0-5779E9D96160}" type="presOf" srcId="{3324C35D-F897-0145-B204-5B8EC4E1E4AB}" destId="{C088EDA0-216D-7843-8088-FE2C316AE092}" srcOrd="0" destOrd="0" presId="urn:microsoft.com/office/officeart/2005/8/layout/arrow2"/>
    <dgm:cxn modelId="{82A37BDE-BCBE-3B43-A72B-999FD5ECA60A}" type="presOf" srcId="{1813A08C-991A-6743-A313-50B0A35766AC}" destId="{50CCE97B-84AD-7941-BC03-2F724E6D6623}" srcOrd="0" destOrd="0" presId="urn:microsoft.com/office/officeart/2005/8/layout/arrow2"/>
    <dgm:cxn modelId="{155F1FB7-2DD6-6C42-AAB8-F57ED47C6445}" type="presParOf" srcId="{7A1CE323-4106-DD40-93EE-2B97386E30AB}" destId="{63A3BCCB-A5B8-AD4D-A62D-B584989ED3DD}" srcOrd="0" destOrd="0" presId="urn:microsoft.com/office/officeart/2005/8/layout/arrow2"/>
    <dgm:cxn modelId="{A2F669B3-F575-1145-B230-BB8FEEA25355}" type="presParOf" srcId="{7A1CE323-4106-DD40-93EE-2B97386E30AB}" destId="{143B516F-375D-2F4B-9BE0-6E6F33D1264F}" srcOrd="1" destOrd="0" presId="urn:microsoft.com/office/officeart/2005/8/layout/arrow2"/>
    <dgm:cxn modelId="{EEC39C6A-33ED-DB42-9826-A3809C0425AE}" type="presParOf" srcId="{143B516F-375D-2F4B-9BE0-6E6F33D1264F}" destId="{28EE71D2-AE0C-874C-B020-4061D9972A5E}" srcOrd="0" destOrd="0" presId="urn:microsoft.com/office/officeart/2005/8/layout/arrow2"/>
    <dgm:cxn modelId="{421ACA49-9D5B-F745-8AD5-F3F50B96BF82}" type="presParOf" srcId="{143B516F-375D-2F4B-9BE0-6E6F33D1264F}" destId="{C088EDA0-216D-7843-8088-FE2C316AE092}" srcOrd="1" destOrd="0" presId="urn:microsoft.com/office/officeart/2005/8/layout/arrow2"/>
    <dgm:cxn modelId="{B905651D-BD3F-1E42-B12B-A957353689A0}" type="presParOf" srcId="{143B516F-375D-2F4B-9BE0-6E6F33D1264F}" destId="{1CB97CC6-23BD-0D4A-983B-AD026476AEB4}" srcOrd="2" destOrd="0" presId="urn:microsoft.com/office/officeart/2005/8/layout/arrow2"/>
    <dgm:cxn modelId="{8F08CDF8-C59C-E44D-8EAD-E8D192F30FCF}" type="presParOf" srcId="{143B516F-375D-2F4B-9BE0-6E6F33D1264F}" destId="{50CCE97B-84AD-7941-BC03-2F724E6D6623}" srcOrd="3" destOrd="0" presId="urn:microsoft.com/office/officeart/2005/8/layout/arrow2"/>
    <dgm:cxn modelId="{5CB8697C-D06B-E949-9FA5-DC3E56894BB2}" type="presParOf" srcId="{143B516F-375D-2F4B-9BE0-6E6F33D1264F}" destId="{4AB75472-5E9F-C04E-9FB1-E0AC9FC4B64D}" srcOrd="4" destOrd="0" presId="urn:microsoft.com/office/officeart/2005/8/layout/arrow2"/>
    <dgm:cxn modelId="{2BAF53FB-2BB4-B14C-98D3-6883B09A8B8B}" type="presParOf" srcId="{143B516F-375D-2F4B-9BE0-6E6F33D1264F}" destId="{1392F771-F769-364C-9C64-DE47FD676FB1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2C20EE-11C2-0544-999D-04C0EB15DD32}" type="doc">
      <dgm:prSet loTypeId="urn:microsoft.com/office/officeart/2005/8/layout/arrow2" loCatId="" qsTypeId="urn:microsoft.com/office/officeart/2005/8/quickstyle/simple1" qsCatId="simple" csTypeId="urn:microsoft.com/office/officeart/2005/8/colors/accent1_2" csCatId="accent1" phldr="1"/>
      <dgm:spPr/>
    </dgm:pt>
    <dgm:pt modelId="{3324C35D-F897-0145-B204-5B8EC4E1E4AB}">
      <dgm:prSet phldrT="[Text]"/>
      <dgm:spPr/>
      <dgm:t>
        <a:bodyPr/>
        <a:lstStyle/>
        <a:p>
          <a:r>
            <a:rPr lang="en-GB" b="0" dirty="0">
              <a:solidFill>
                <a:srgbClr val="CC00CC"/>
              </a:solidFill>
              <a:latin typeface="Cambria" panose="02040503050406030204" pitchFamily="18" charset="0"/>
            </a:rPr>
            <a:t>Erasmus+</a:t>
          </a:r>
        </a:p>
      </dgm:t>
    </dgm:pt>
    <dgm:pt modelId="{73A552D3-29A2-DA42-B67A-1AF82E53D198}" type="parTrans" cxnId="{F4A6D003-D464-2B45-93C8-5A9148E34B1F}">
      <dgm:prSet/>
      <dgm:spPr/>
      <dgm:t>
        <a:bodyPr/>
        <a:lstStyle/>
        <a:p>
          <a:endParaRPr lang="en-GB">
            <a:solidFill>
              <a:srgbClr val="FF0000"/>
            </a:solidFill>
          </a:endParaRPr>
        </a:p>
      </dgm:t>
    </dgm:pt>
    <dgm:pt modelId="{6842F1CA-4B9F-7F49-8E97-058A41E1BBF2}" type="sibTrans" cxnId="{F4A6D003-D464-2B45-93C8-5A9148E34B1F}">
      <dgm:prSet/>
      <dgm:spPr/>
      <dgm:t>
        <a:bodyPr/>
        <a:lstStyle/>
        <a:p>
          <a:endParaRPr lang="en-GB">
            <a:solidFill>
              <a:srgbClr val="FF0000"/>
            </a:solidFill>
          </a:endParaRPr>
        </a:p>
      </dgm:t>
    </dgm:pt>
    <dgm:pt modelId="{1813A08C-991A-6743-A313-50B0A35766AC}">
      <dgm:prSet phldrT="[Text]"/>
      <dgm:spPr/>
      <dgm:t>
        <a:bodyPr/>
        <a:lstStyle/>
        <a:p>
          <a:r>
            <a:rPr lang="en-GB" b="1" u="sng" dirty="0">
              <a:solidFill>
                <a:srgbClr val="CC00CC"/>
              </a:solidFill>
              <a:latin typeface="Cambria" panose="02040503050406030204" pitchFamily="18" charset="0"/>
            </a:rPr>
            <a:t>Double degree</a:t>
          </a:r>
        </a:p>
      </dgm:t>
    </dgm:pt>
    <dgm:pt modelId="{ABA57994-50C6-634A-AB71-918D87B8DC98}" type="parTrans" cxnId="{AF543810-DC71-0B43-930E-5A709DA8F6D3}">
      <dgm:prSet/>
      <dgm:spPr/>
      <dgm:t>
        <a:bodyPr/>
        <a:lstStyle/>
        <a:p>
          <a:endParaRPr lang="en-GB">
            <a:solidFill>
              <a:srgbClr val="FF0000"/>
            </a:solidFill>
          </a:endParaRPr>
        </a:p>
      </dgm:t>
    </dgm:pt>
    <dgm:pt modelId="{5F0E27F1-CCA5-464E-B7C0-E1F729477333}" type="sibTrans" cxnId="{AF543810-DC71-0B43-930E-5A709DA8F6D3}">
      <dgm:prSet/>
      <dgm:spPr/>
      <dgm:t>
        <a:bodyPr/>
        <a:lstStyle/>
        <a:p>
          <a:endParaRPr lang="en-GB">
            <a:solidFill>
              <a:srgbClr val="FF0000"/>
            </a:solidFill>
          </a:endParaRPr>
        </a:p>
      </dgm:t>
    </dgm:pt>
    <dgm:pt modelId="{4DB05BD3-2DED-5F42-8AEF-517D457D920F}">
      <dgm:prSet phldrT="[Text]"/>
      <dgm:spPr/>
      <dgm:t>
        <a:bodyPr/>
        <a:lstStyle/>
        <a:p>
          <a:r>
            <a:rPr lang="en-GB" dirty="0">
              <a:solidFill>
                <a:srgbClr val="CC00CC"/>
              </a:solidFill>
              <a:latin typeface="Cambria" panose="02040503050406030204" pitchFamily="18" charset="0"/>
            </a:rPr>
            <a:t>Erasmus Mundus JMD</a:t>
          </a:r>
        </a:p>
      </dgm:t>
    </dgm:pt>
    <dgm:pt modelId="{C60E1A14-8071-3949-B0B9-BA8FAE64E01B}" type="parTrans" cxnId="{2A99DD24-EA32-FF47-B579-43BF88FE6FF4}">
      <dgm:prSet/>
      <dgm:spPr/>
      <dgm:t>
        <a:bodyPr/>
        <a:lstStyle/>
        <a:p>
          <a:endParaRPr lang="en-GB">
            <a:solidFill>
              <a:srgbClr val="FF0000"/>
            </a:solidFill>
          </a:endParaRPr>
        </a:p>
      </dgm:t>
    </dgm:pt>
    <dgm:pt modelId="{241B5F9E-5A4C-CD4B-87F4-0DD59C19EC1E}" type="sibTrans" cxnId="{2A99DD24-EA32-FF47-B579-43BF88FE6FF4}">
      <dgm:prSet/>
      <dgm:spPr/>
      <dgm:t>
        <a:bodyPr/>
        <a:lstStyle/>
        <a:p>
          <a:endParaRPr lang="en-GB">
            <a:solidFill>
              <a:srgbClr val="FF0000"/>
            </a:solidFill>
          </a:endParaRPr>
        </a:p>
      </dgm:t>
    </dgm:pt>
    <dgm:pt modelId="{7A1CE323-4106-DD40-93EE-2B97386E30AB}" type="pres">
      <dgm:prSet presAssocID="{692C20EE-11C2-0544-999D-04C0EB15DD32}" presName="arrowDiagram" presStyleCnt="0">
        <dgm:presLayoutVars>
          <dgm:chMax val="5"/>
          <dgm:dir/>
          <dgm:resizeHandles val="exact"/>
        </dgm:presLayoutVars>
      </dgm:prSet>
      <dgm:spPr/>
    </dgm:pt>
    <dgm:pt modelId="{63A3BCCB-A5B8-AD4D-A62D-B584989ED3DD}" type="pres">
      <dgm:prSet presAssocID="{692C20EE-11C2-0544-999D-04C0EB15DD32}" presName="arrow" presStyleLbl="bgShp" presStyleIdx="0" presStyleCnt="1"/>
      <dgm:spPr/>
    </dgm:pt>
    <dgm:pt modelId="{143B516F-375D-2F4B-9BE0-6E6F33D1264F}" type="pres">
      <dgm:prSet presAssocID="{692C20EE-11C2-0544-999D-04C0EB15DD32}" presName="arrowDiagram3" presStyleCnt="0"/>
      <dgm:spPr/>
    </dgm:pt>
    <dgm:pt modelId="{28EE71D2-AE0C-874C-B020-4061D9972A5E}" type="pres">
      <dgm:prSet presAssocID="{3324C35D-F897-0145-B204-5B8EC4E1E4AB}" presName="bullet3a" presStyleLbl="node1" presStyleIdx="0" presStyleCnt="3"/>
      <dgm:spPr/>
    </dgm:pt>
    <dgm:pt modelId="{C088EDA0-216D-7843-8088-FE2C316AE092}" type="pres">
      <dgm:prSet presAssocID="{3324C35D-F897-0145-B204-5B8EC4E1E4AB}" presName="textBox3a" presStyleLbl="revTx" presStyleIdx="0" presStyleCnt="3">
        <dgm:presLayoutVars>
          <dgm:bulletEnabled val="1"/>
        </dgm:presLayoutVars>
      </dgm:prSet>
      <dgm:spPr/>
    </dgm:pt>
    <dgm:pt modelId="{1CB97CC6-23BD-0D4A-983B-AD026476AEB4}" type="pres">
      <dgm:prSet presAssocID="{1813A08C-991A-6743-A313-50B0A35766AC}" presName="bullet3b" presStyleLbl="node1" presStyleIdx="1" presStyleCnt="3"/>
      <dgm:spPr/>
    </dgm:pt>
    <dgm:pt modelId="{50CCE97B-84AD-7941-BC03-2F724E6D6623}" type="pres">
      <dgm:prSet presAssocID="{1813A08C-991A-6743-A313-50B0A35766AC}" presName="textBox3b" presStyleLbl="revTx" presStyleIdx="1" presStyleCnt="3">
        <dgm:presLayoutVars>
          <dgm:bulletEnabled val="1"/>
        </dgm:presLayoutVars>
      </dgm:prSet>
      <dgm:spPr/>
    </dgm:pt>
    <dgm:pt modelId="{4AB75472-5E9F-C04E-9FB1-E0AC9FC4B64D}" type="pres">
      <dgm:prSet presAssocID="{4DB05BD3-2DED-5F42-8AEF-517D457D920F}" presName="bullet3c" presStyleLbl="node1" presStyleIdx="2" presStyleCnt="3"/>
      <dgm:spPr/>
    </dgm:pt>
    <dgm:pt modelId="{1392F771-F769-364C-9C64-DE47FD676FB1}" type="pres">
      <dgm:prSet presAssocID="{4DB05BD3-2DED-5F42-8AEF-517D457D920F}" presName="textBox3c" presStyleLbl="revTx" presStyleIdx="2" presStyleCnt="3">
        <dgm:presLayoutVars>
          <dgm:bulletEnabled val="1"/>
        </dgm:presLayoutVars>
      </dgm:prSet>
      <dgm:spPr/>
    </dgm:pt>
  </dgm:ptLst>
  <dgm:cxnLst>
    <dgm:cxn modelId="{F4A6D003-D464-2B45-93C8-5A9148E34B1F}" srcId="{692C20EE-11C2-0544-999D-04C0EB15DD32}" destId="{3324C35D-F897-0145-B204-5B8EC4E1E4AB}" srcOrd="0" destOrd="0" parTransId="{73A552D3-29A2-DA42-B67A-1AF82E53D198}" sibTransId="{6842F1CA-4B9F-7F49-8E97-058A41E1BBF2}"/>
    <dgm:cxn modelId="{AF543810-DC71-0B43-930E-5A709DA8F6D3}" srcId="{692C20EE-11C2-0544-999D-04C0EB15DD32}" destId="{1813A08C-991A-6743-A313-50B0A35766AC}" srcOrd="1" destOrd="0" parTransId="{ABA57994-50C6-634A-AB71-918D87B8DC98}" sibTransId="{5F0E27F1-CCA5-464E-B7C0-E1F729477333}"/>
    <dgm:cxn modelId="{2A99DD24-EA32-FF47-B579-43BF88FE6FF4}" srcId="{692C20EE-11C2-0544-999D-04C0EB15DD32}" destId="{4DB05BD3-2DED-5F42-8AEF-517D457D920F}" srcOrd="2" destOrd="0" parTransId="{C60E1A14-8071-3949-B0B9-BA8FAE64E01B}" sibTransId="{241B5F9E-5A4C-CD4B-87F4-0DD59C19EC1E}"/>
    <dgm:cxn modelId="{5182EB9C-E655-F44F-94E4-F3B89B28100F}" type="presOf" srcId="{692C20EE-11C2-0544-999D-04C0EB15DD32}" destId="{7A1CE323-4106-DD40-93EE-2B97386E30AB}" srcOrd="0" destOrd="0" presId="urn:microsoft.com/office/officeart/2005/8/layout/arrow2"/>
    <dgm:cxn modelId="{0C91D5A2-6BD1-7646-B593-2A63CDA92E5A}" type="presOf" srcId="{4DB05BD3-2DED-5F42-8AEF-517D457D920F}" destId="{1392F771-F769-364C-9C64-DE47FD676FB1}" srcOrd="0" destOrd="0" presId="urn:microsoft.com/office/officeart/2005/8/layout/arrow2"/>
    <dgm:cxn modelId="{80050AC2-8973-1348-87D0-5779E9D96160}" type="presOf" srcId="{3324C35D-F897-0145-B204-5B8EC4E1E4AB}" destId="{C088EDA0-216D-7843-8088-FE2C316AE092}" srcOrd="0" destOrd="0" presId="urn:microsoft.com/office/officeart/2005/8/layout/arrow2"/>
    <dgm:cxn modelId="{82A37BDE-BCBE-3B43-A72B-999FD5ECA60A}" type="presOf" srcId="{1813A08C-991A-6743-A313-50B0A35766AC}" destId="{50CCE97B-84AD-7941-BC03-2F724E6D6623}" srcOrd="0" destOrd="0" presId="urn:microsoft.com/office/officeart/2005/8/layout/arrow2"/>
    <dgm:cxn modelId="{155F1FB7-2DD6-6C42-AAB8-F57ED47C6445}" type="presParOf" srcId="{7A1CE323-4106-DD40-93EE-2B97386E30AB}" destId="{63A3BCCB-A5B8-AD4D-A62D-B584989ED3DD}" srcOrd="0" destOrd="0" presId="urn:microsoft.com/office/officeart/2005/8/layout/arrow2"/>
    <dgm:cxn modelId="{A2F669B3-F575-1145-B230-BB8FEEA25355}" type="presParOf" srcId="{7A1CE323-4106-DD40-93EE-2B97386E30AB}" destId="{143B516F-375D-2F4B-9BE0-6E6F33D1264F}" srcOrd="1" destOrd="0" presId="urn:microsoft.com/office/officeart/2005/8/layout/arrow2"/>
    <dgm:cxn modelId="{EEC39C6A-33ED-DB42-9826-A3809C0425AE}" type="presParOf" srcId="{143B516F-375D-2F4B-9BE0-6E6F33D1264F}" destId="{28EE71D2-AE0C-874C-B020-4061D9972A5E}" srcOrd="0" destOrd="0" presId="urn:microsoft.com/office/officeart/2005/8/layout/arrow2"/>
    <dgm:cxn modelId="{421ACA49-9D5B-F745-8AD5-F3F50B96BF82}" type="presParOf" srcId="{143B516F-375D-2F4B-9BE0-6E6F33D1264F}" destId="{C088EDA0-216D-7843-8088-FE2C316AE092}" srcOrd="1" destOrd="0" presId="urn:microsoft.com/office/officeart/2005/8/layout/arrow2"/>
    <dgm:cxn modelId="{B905651D-BD3F-1E42-B12B-A957353689A0}" type="presParOf" srcId="{143B516F-375D-2F4B-9BE0-6E6F33D1264F}" destId="{1CB97CC6-23BD-0D4A-983B-AD026476AEB4}" srcOrd="2" destOrd="0" presId="urn:microsoft.com/office/officeart/2005/8/layout/arrow2"/>
    <dgm:cxn modelId="{8F08CDF8-C59C-E44D-8EAD-E8D192F30FCF}" type="presParOf" srcId="{143B516F-375D-2F4B-9BE0-6E6F33D1264F}" destId="{50CCE97B-84AD-7941-BC03-2F724E6D6623}" srcOrd="3" destOrd="0" presId="urn:microsoft.com/office/officeart/2005/8/layout/arrow2"/>
    <dgm:cxn modelId="{5CB8697C-D06B-E949-9FA5-DC3E56894BB2}" type="presParOf" srcId="{143B516F-375D-2F4B-9BE0-6E6F33D1264F}" destId="{4AB75472-5E9F-C04E-9FB1-E0AC9FC4B64D}" srcOrd="4" destOrd="0" presId="urn:microsoft.com/office/officeart/2005/8/layout/arrow2"/>
    <dgm:cxn modelId="{2BAF53FB-2BB4-B14C-98D3-6883B09A8B8B}" type="presParOf" srcId="{143B516F-375D-2F4B-9BE0-6E6F33D1264F}" destId="{1392F771-F769-364C-9C64-DE47FD676FB1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92C20EE-11C2-0544-999D-04C0EB15DD32}" type="doc">
      <dgm:prSet loTypeId="urn:microsoft.com/office/officeart/2005/8/layout/arrow2" loCatId="" qsTypeId="urn:microsoft.com/office/officeart/2005/8/quickstyle/simple1" qsCatId="simple" csTypeId="urn:microsoft.com/office/officeart/2005/8/colors/accent1_2" csCatId="accent1" phldr="1"/>
      <dgm:spPr/>
    </dgm:pt>
    <dgm:pt modelId="{3324C35D-F897-0145-B204-5B8EC4E1E4AB}">
      <dgm:prSet phldrT="[Text]"/>
      <dgm:spPr/>
      <dgm:t>
        <a:bodyPr/>
        <a:lstStyle/>
        <a:p>
          <a:r>
            <a:rPr lang="en-GB" dirty="0">
              <a:solidFill>
                <a:srgbClr val="CC00CC"/>
              </a:solidFill>
              <a:latin typeface="Cambria" panose="02040503050406030204" pitchFamily="18" charset="0"/>
            </a:rPr>
            <a:t>Erasmus+</a:t>
          </a:r>
        </a:p>
      </dgm:t>
    </dgm:pt>
    <dgm:pt modelId="{73A552D3-29A2-DA42-B67A-1AF82E53D198}" type="parTrans" cxnId="{F4A6D003-D464-2B45-93C8-5A9148E34B1F}">
      <dgm:prSet/>
      <dgm:spPr/>
      <dgm:t>
        <a:bodyPr/>
        <a:lstStyle/>
        <a:p>
          <a:endParaRPr lang="en-GB">
            <a:solidFill>
              <a:srgbClr val="FF0000"/>
            </a:solidFill>
          </a:endParaRPr>
        </a:p>
      </dgm:t>
    </dgm:pt>
    <dgm:pt modelId="{6842F1CA-4B9F-7F49-8E97-058A41E1BBF2}" type="sibTrans" cxnId="{F4A6D003-D464-2B45-93C8-5A9148E34B1F}">
      <dgm:prSet/>
      <dgm:spPr/>
      <dgm:t>
        <a:bodyPr/>
        <a:lstStyle/>
        <a:p>
          <a:endParaRPr lang="en-GB">
            <a:solidFill>
              <a:srgbClr val="FF0000"/>
            </a:solidFill>
          </a:endParaRPr>
        </a:p>
      </dgm:t>
    </dgm:pt>
    <dgm:pt modelId="{1813A08C-991A-6743-A313-50B0A35766AC}">
      <dgm:prSet phldrT="[Text]"/>
      <dgm:spPr/>
      <dgm:t>
        <a:bodyPr/>
        <a:lstStyle/>
        <a:p>
          <a:r>
            <a:rPr lang="en-GB" b="0" u="none" dirty="0">
              <a:solidFill>
                <a:srgbClr val="CC00CC"/>
              </a:solidFill>
              <a:latin typeface="Cambria" panose="02040503050406030204" pitchFamily="18" charset="0"/>
            </a:rPr>
            <a:t>Double degree</a:t>
          </a:r>
        </a:p>
      </dgm:t>
    </dgm:pt>
    <dgm:pt modelId="{ABA57994-50C6-634A-AB71-918D87B8DC98}" type="parTrans" cxnId="{AF543810-DC71-0B43-930E-5A709DA8F6D3}">
      <dgm:prSet/>
      <dgm:spPr/>
      <dgm:t>
        <a:bodyPr/>
        <a:lstStyle/>
        <a:p>
          <a:endParaRPr lang="en-GB">
            <a:solidFill>
              <a:srgbClr val="FF0000"/>
            </a:solidFill>
          </a:endParaRPr>
        </a:p>
      </dgm:t>
    </dgm:pt>
    <dgm:pt modelId="{5F0E27F1-CCA5-464E-B7C0-E1F729477333}" type="sibTrans" cxnId="{AF543810-DC71-0B43-930E-5A709DA8F6D3}">
      <dgm:prSet/>
      <dgm:spPr/>
      <dgm:t>
        <a:bodyPr/>
        <a:lstStyle/>
        <a:p>
          <a:endParaRPr lang="en-GB">
            <a:solidFill>
              <a:srgbClr val="FF0000"/>
            </a:solidFill>
          </a:endParaRPr>
        </a:p>
      </dgm:t>
    </dgm:pt>
    <dgm:pt modelId="{4DB05BD3-2DED-5F42-8AEF-517D457D920F}">
      <dgm:prSet phldrT="[Text]"/>
      <dgm:spPr/>
      <dgm:t>
        <a:bodyPr/>
        <a:lstStyle/>
        <a:p>
          <a:r>
            <a:rPr lang="en-GB" b="1" u="sng" dirty="0">
              <a:solidFill>
                <a:srgbClr val="CC00CC"/>
              </a:solidFill>
              <a:latin typeface="Cambria" panose="02040503050406030204" pitchFamily="18" charset="0"/>
            </a:rPr>
            <a:t>Erasmus Mundus JMD</a:t>
          </a:r>
        </a:p>
      </dgm:t>
    </dgm:pt>
    <dgm:pt modelId="{C60E1A14-8071-3949-B0B9-BA8FAE64E01B}" type="parTrans" cxnId="{2A99DD24-EA32-FF47-B579-43BF88FE6FF4}">
      <dgm:prSet/>
      <dgm:spPr/>
      <dgm:t>
        <a:bodyPr/>
        <a:lstStyle/>
        <a:p>
          <a:endParaRPr lang="en-GB">
            <a:solidFill>
              <a:srgbClr val="FF0000"/>
            </a:solidFill>
          </a:endParaRPr>
        </a:p>
      </dgm:t>
    </dgm:pt>
    <dgm:pt modelId="{241B5F9E-5A4C-CD4B-87F4-0DD59C19EC1E}" type="sibTrans" cxnId="{2A99DD24-EA32-FF47-B579-43BF88FE6FF4}">
      <dgm:prSet/>
      <dgm:spPr/>
      <dgm:t>
        <a:bodyPr/>
        <a:lstStyle/>
        <a:p>
          <a:endParaRPr lang="en-GB">
            <a:solidFill>
              <a:srgbClr val="FF0000"/>
            </a:solidFill>
          </a:endParaRPr>
        </a:p>
      </dgm:t>
    </dgm:pt>
    <dgm:pt modelId="{7A1CE323-4106-DD40-93EE-2B97386E30AB}" type="pres">
      <dgm:prSet presAssocID="{692C20EE-11C2-0544-999D-04C0EB15DD32}" presName="arrowDiagram" presStyleCnt="0">
        <dgm:presLayoutVars>
          <dgm:chMax val="5"/>
          <dgm:dir/>
          <dgm:resizeHandles val="exact"/>
        </dgm:presLayoutVars>
      </dgm:prSet>
      <dgm:spPr/>
    </dgm:pt>
    <dgm:pt modelId="{63A3BCCB-A5B8-AD4D-A62D-B584989ED3DD}" type="pres">
      <dgm:prSet presAssocID="{692C20EE-11C2-0544-999D-04C0EB15DD32}" presName="arrow" presStyleLbl="bgShp" presStyleIdx="0" presStyleCnt="1"/>
      <dgm:spPr/>
    </dgm:pt>
    <dgm:pt modelId="{143B516F-375D-2F4B-9BE0-6E6F33D1264F}" type="pres">
      <dgm:prSet presAssocID="{692C20EE-11C2-0544-999D-04C0EB15DD32}" presName="arrowDiagram3" presStyleCnt="0"/>
      <dgm:spPr/>
    </dgm:pt>
    <dgm:pt modelId="{28EE71D2-AE0C-874C-B020-4061D9972A5E}" type="pres">
      <dgm:prSet presAssocID="{3324C35D-F897-0145-B204-5B8EC4E1E4AB}" presName="bullet3a" presStyleLbl="node1" presStyleIdx="0" presStyleCnt="3"/>
      <dgm:spPr/>
    </dgm:pt>
    <dgm:pt modelId="{C088EDA0-216D-7843-8088-FE2C316AE092}" type="pres">
      <dgm:prSet presAssocID="{3324C35D-F897-0145-B204-5B8EC4E1E4AB}" presName="textBox3a" presStyleLbl="revTx" presStyleIdx="0" presStyleCnt="3">
        <dgm:presLayoutVars>
          <dgm:bulletEnabled val="1"/>
        </dgm:presLayoutVars>
      </dgm:prSet>
      <dgm:spPr/>
    </dgm:pt>
    <dgm:pt modelId="{1CB97CC6-23BD-0D4A-983B-AD026476AEB4}" type="pres">
      <dgm:prSet presAssocID="{1813A08C-991A-6743-A313-50B0A35766AC}" presName="bullet3b" presStyleLbl="node1" presStyleIdx="1" presStyleCnt="3"/>
      <dgm:spPr/>
    </dgm:pt>
    <dgm:pt modelId="{50CCE97B-84AD-7941-BC03-2F724E6D6623}" type="pres">
      <dgm:prSet presAssocID="{1813A08C-991A-6743-A313-50B0A35766AC}" presName="textBox3b" presStyleLbl="revTx" presStyleIdx="1" presStyleCnt="3">
        <dgm:presLayoutVars>
          <dgm:bulletEnabled val="1"/>
        </dgm:presLayoutVars>
      </dgm:prSet>
      <dgm:spPr/>
    </dgm:pt>
    <dgm:pt modelId="{4AB75472-5E9F-C04E-9FB1-E0AC9FC4B64D}" type="pres">
      <dgm:prSet presAssocID="{4DB05BD3-2DED-5F42-8AEF-517D457D920F}" presName="bullet3c" presStyleLbl="node1" presStyleIdx="2" presStyleCnt="3"/>
      <dgm:spPr/>
    </dgm:pt>
    <dgm:pt modelId="{1392F771-F769-364C-9C64-DE47FD676FB1}" type="pres">
      <dgm:prSet presAssocID="{4DB05BD3-2DED-5F42-8AEF-517D457D920F}" presName="textBox3c" presStyleLbl="revTx" presStyleIdx="2" presStyleCnt="3">
        <dgm:presLayoutVars>
          <dgm:bulletEnabled val="1"/>
        </dgm:presLayoutVars>
      </dgm:prSet>
      <dgm:spPr/>
    </dgm:pt>
  </dgm:ptLst>
  <dgm:cxnLst>
    <dgm:cxn modelId="{F4A6D003-D464-2B45-93C8-5A9148E34B1F}" srcId="{692C20EE-11C2-0544-999D-04C0EB15DD32}" destId="{3324C35D-F897-0145-B204-5B8EC4E1E4AB}" srcOrd="0" destOrd="0" parTransId="{73A552D3-29A2-DA42-B67A-1AF82E53D198}" sibTransId="{6842F1CA-4B9F-7F49-8E97-058A41E1BBF2}"/>
    <dgm:cxn modelId="{AF543810-DC71-0B43-930E-5A709DA8F6D3}" srcId="{692C20EE-11C2-0544-999D-04C0EB15DD32}" destId="{1813A08C-991A-6743-A313-50B0A35766AC}" srcOrd="1" destOrd="0" parTransId="{ABA57994-50C6-634A-AB71-918D87B8DC98}" sibTransId="{5F0E27F1-CCA5-464E-B7C0-E1F729477333}"/>
    <dgm:cxn modelId="{2A99DD24-EA32-FF47-B579-43BF88FE6FF4}" srcId="{692C20EE-11C2-0544-999D-04C0EB15DD32}" destId="{4DB05BD3-2DED-5F42-8AEF-517D457D920F}" srcOrd="2" destOrd="0" parTransId="{C60E1A14-8071-3949-B0B9-BA8FAE64E01B}" sibTransId="{241B5F9E-5A4C-CD4B-87F4-0DD59C19EC1E}"/>
    <dgm:cxn modelId="{5182EB9C-E655-F44F-94E4-F3B89B28100F}" type="presOf" srcId="{692C20EE-11C2-0544-999D-04C0EB15DD32}" destId="{7A1CE323-4106-DD40-93EE-2B97386E30AB}" srcOrd="0" destOrd="0" presId="urn:microsoft.com/office/officeart/2005/8/layout/arrow2"/>
    <dgm:cxn modelId="{0C91D5A2-6BD1-7646-B593-2A63CDA92E5A}" type="presOf" srcId="{4DB05BD3-2DED-5F42-8AEF-517D457D920F}" destId="{1392F771-F769-364C-9C64-DE47FD676FB1}" srcOrd="0" destOrd="0" presId="urn:microsoft.com/office/officeart/2005/8/layout/arrow2"/>
    <dgm:cxn modelId="{80050AC2-8973-1348-87D0-5779E9D96160}" type="presOf" srcId="{3324C35D-F897-0145-B204-5B8EC4E1E4AB}" destId="{C088EDA0-216D-7843-8088-FE2C316AE092}" srcOrd="0" destOrd="0" presId="urn:microsoft.com/office/officeart/2005/8/layout/arrow2"/>
    <dgm:cxn modelId="{82A37BDE-BCBE-3B43-A72B-999FD5ECA60A}" type="presOf" srcId="{1813A08C-991A-6743-A313-50B0A35766AC}" destId="{50CCE97B-84AD-7941-BC03-2F724E6D6623}" srcOrd="0" destOrd="0" presId="urn:microsoft.com/office/officeart/2005/8/layout/arrow2"/>
    <dgm:cxn modelId="{155F1FB7-2DD6-6C42-AAB8-F57ED47C6445}" type="presParOf" srcId="{7A1CE323-4106-DD40-93EE-2B97386E30AB}" destId="{63A3BCCB-A5B8-AD4D-A62D-B584989ED3DD}" srcOrd="0" destOrd="0" presId="urn:microsoft.com/office/officeart/2005/8/layout/arrow2"/>
    <dgm:cxn modelId="{A2F669B3-F575-1145-B230-BB8FEEA25355}" type="presParOf" srcId="{7A1CE323-4106-DD40-93EE-2B97386E30AB}" destId="{143B516F-375D-2F4B-9BE0-6E6F33D1264F}" srcOrd="1" destOrd="0" presId="urn:microsoft.com/office/officeart/2005/8/layout/arrow2"/>
    <dgm:cxn modelId="{EEC39C6A-33ED-DB42-9826-A3809C0425AE}" type="presParOf" srcId="{143B516F-375D-2F4B-9BE0-6E6F33D1264F}" destId="{28EE71D2-AE0C-874C-B020-4061D9972A5E}" srcOrd="0" destOrd="0" presId="urn:microsoft.com/office/officeart/2005/8/layout/arrow2"/>
    <dgm:cxn modelId="{421ACA49-9D5B-F745-8AD5-F3F50B96BF82}" type="presParOf" srcId="{143B516F-375D-2F4B-9BE0-6E6F33D1264F}" destId="{C088EDA0-216D-7843-8088-FE2C316AE092}" srcOrd="1" destOrd="0" presId="urn:microsoft.com/office/officeart/2005/8/layout/arrow2"/>
    <dgm:cxn modelId="{B905651D-BD3F-1E42-B12B-A957353689A0}" type="presParOf" srcId="{143B516F-375D-2F4B-9BE0-6E6F33D1264F}" destId="{1CB97CC6-23BD-0D4A-983B-AD026476AEB4}" srcOrd="2" destOrd="0" presId="urn:microsoft.com/office/officeart/2005/8/layout/arrow2"/>
    <dgm:cxn modelId="{8F08CDF8-C59C-E44D-8EAD-E8D192F30FCF}" type="presParOf" srcId="{143B516F-375D-2F4B-9BE0-6E6F33D1264F}" destId="{50CCE97B-84AD-7941-BC03-2F724E6D6623}" srcOrd="3" destOrd="0" presId="urn:microsoft.com/office/officeart/2005/8/layout/arrow2"/>
    <dgm:cxn modelId="{5CB8697C-D06B-E949-9FA5-DC3E56894BB2}" type="presParOf" srcId="{143B516F-375D-2F4B-9BE0-6E6F33D1264F}" destId="{4AB75472-5E9F-C04E-9FB1-E0AC9FC4B64D}" srcOrd="4" destOrd="0" presId="urn:microsoft.com/office/officeart/2005/8/layout/arrow2"/>
    <dgm:cxn modelId="{2BAF53FB-2BB4-B14C-98D3-6883B09A8B8B}" type="presParOf" srcId="{143B516F-375D-2F4B-9BE0-6E6F33D1264F}" destId="{1392F771-F769-364C-9C64-DE47FD676FB1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A3BCCB-A5B8-AD4D-A62D-B584989ED3DD}">
      <dsp:nvSpPr>
        <dsp:cNvPr id="0" name=""/>
        <dsp:cNvSpPr/>
      </dsp:nvSpPr>
      <dsp:spPr>
        <a:xfrm>
          <a:off x="82934" y="0"/>
          <a:ext cx="7093768" cy="4433605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EE71D2-AE0C-874C-B020-4061D9972A5E}">
      <dsp:nvSpPr>
        <dsp:cNvPr id="0" name=""/>
        <dsp:cNvSpPr/>
      </dsp:nvSpPr>
      <dsp:spPr>
        <a:xfrm>
          <a:off x="983843" y="3060074"/>
          <a:ext cx="184437" cy="1844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88EDA0-216D-7843-8088-FE2C316AE092}">
      <dsp:nvSpPr>
        <dsp:cNvPr id="0" name=""/>
        <dsp:cNvSpPr/>
      </dsp:nvSpPr>
      <dsp:spPr>
        <a:xfrm>
          <a:off x="1076062" y="3152293"/>
          <a:ext cx="1652847" cy="12813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7730" tIns="0" rIns="0" bIns="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b="1" u="sng" kern="1200" dirty="0">
              <a:solidFill>
                <a:srgbClr val="CC00CC"/>
              </a:solidFill>
              <a:latin typeface="Cambria" panose="02040503050406030204" pitchFamily="18" charset="0"/>
            </a:rPr>
            <a:t>Erasmus+</a:t>
          </a:r>
        </a:p>
      </dsp:txBody>
      <dsp:txXfrm>
        <a:off x="1076062" y="3152293"/>
        <a:ext cx="1652847" cy="1281311"/>
      </dsp:txXfrm>
    </dsp:sp>
    <dsp:sp modelId="{1CB97CC6-23BD-0D4A-983B-AD026476AEB4}">
      <dsp:nvSpPr>
        <dsp:cNvPr id="0" name=""/>
        <dsp:cNvSpPr/>
      </dsp:nvSpPr>
      <dsp:spPr>
        <a:xfrm>
          <a:off x="2611862" y="1855020"/>
          <a:ext cx="333407" cy="3334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CCE97B-84AD-7941-BC03-2F724E6D6623}">
      <dsp:nvSpPr>
        <dsp:cNvPr id="0" name=""/>
        <dsp:cNvSpPr/>
      </dsp:nvSpPr>
      <dsp:spPr>
        <a:xfrm>
          <a:off x="2778566" y="2021723"/>
          <a:ext cx="1702504" cy="24118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6666" tIns="0" rIns="0" bIns="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>
              <a:solidFill>
                <a:srgbClr val="CC00CC"/>
              </a:solidFill>
              <a:latin typeface="Cambria" panose="02040503050406030204" pitchFamily="18" charset="0"/>
            </a:rPr>
            <a:t>Double degree</a:t>
          </a:r>
        </a:p>
      </dsp:txBody>
      <dsp:txXfrm>
        <a:off x="2778566" y="2021723"/>
        <a:ext cx="1702504" cy="2411881"/>
      </dsp:txXfrm>
    </dsp:sp>
    <dsp:sp modelId="{4AB75472-5E9F-C04E-9FB1-E0AC9FC4B64D}">
      <dsp:nvSpPr>
        <dsp:cNvPr id="0" name=""/>
        <dsp:cNvSpPr/>
      </dsp:nvSpPr>
      <dsp:spPr>
        <a:xfrm>
          <a:off x="4569742" y="1121702"/>
          <a:ext cx="461094" cy="46109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92F771-F769-364C-9C64-DE47FD676FB1}">
      <dsp:nvSpPr>
        <dsp:cNvPr id="0" name=""/>
        <dsp:cNvSpPr/>
      </dsp:nvSpPr>
      <dsp:spPr>
        <a:xfrm>
          <a:off x="4800290" y="1352249"/>
          <a:ext cx="1702504" cy="30813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4325" tIns="0" rIns="0" bIns="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>
              <a:solidFill>
                <a:srgbClr val="CC00CC"/>
              </a:solidFill>
              <a:latin typeface="Cambria" panose="02040503050406030204" pitchFamily="18" charset="0"/>
            </a:rPr>
            <a:t>Erasmus Mundus JMD</a:t>
          </a:r>
        </a:p>
      </dsp:txBody>
      <dsp:txXfrm>
        <a:off x="4800290" y="1352249"/>
        <a:ext cx="1702504" cy="30813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A3BCCB-A5B8-AD4D-A62D-B584989ED3DD}">
      <dsp:nvSpPr>
        <dsp:cNvPr id="0" name=""/>
        <dsp:cNvSpPr/>
      </dsp:nvSpPr>
      <dsp:spPr>
        <a:xfrm>
          <a:off x="348848" y="0"/>
          <a:ext cx="7071931" cy="4419957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EE71D2-AE0C-874C-B020-4061D9972A5E}">
      <dsp:nvSpPr>
        <dsp:cNvPr id="0" name=""/>
        <dsp:cNvSpPr/>
      </dsp:nvSpPr>
      <dsp:spPr>
        <a:xfrm>
          <a:off x="1246983" y="3050654"/>
          <a:ext cx="183870" cy="1838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88EDA0-216D-7843-8088-FE2C316AE092}">
      <dsp:nvSpPr>
        <dsp:cNvPr id="0" name=""/>
        <dsp:cNvSpPr/>
      </dsp:nvSpPr>
      <dsp:spPr>
        <a:xfrm>
          <a:off x="1338918" y="3142589"/>
          <a:ext cx="1647759" cy="1277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7429" tIns="0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b="0" kern="1200" dirty="0">
              <a:solidFill>
                <a:srgbClr val="CC00CC"/>
              </a:solidFill>
              <a:latin typeface="Cambria" panose="02040503050406030204" pitchFamily="18" charset="0"/>
            </a:rPr>
            <a:t>Erasmus+</a:t>
          </a:r>
        </a:p>
      </dsp:txBody>
      <dsp:txXfrm>
        <a:off x="1338918" y="3142589"/>
        <a:ext cx="1647759" cy="1277367"/>
      </dsp:txXfrm>
    </dsp:sp>
    <dsp:sp modelId="{1CB97CC6-23BD-0D4A-983B-AD026476AEB4}">
      <dsp:nvSpPr>
        <dsp:cNvPr id="0" name=""/>
        <dsp:cNvSpPr/>
      </dsp:nvSpPr>
      <dsp:spPr>
        <a:xfrm>
          <a:off x="2869991" y="1849310"/>
          <a:ext cx="332380" cy="3323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CCE97B-84AD-7941-BC03-2F724E6D6623}">
      <dsp:nvSpPr>
        <dsp:cNvPr id="0" name=""/>
        <dsp:cNvSpPr/>
      </dsp:nvSpPr>
      <dsp:spPr>
        <a:xfrm>
          <a:off x="3036182" y="2015500"/>
          <a:ext cx="1697263" cy="2404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6122" tIns="0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b="1" u="sng" kern="1200" dirty="0">
              <a:solidFill>
                <a:srgbClr val="CC00CC"/>
              </a:solidFill>
              <a:latin typeface="Cambria" panose="02040503050406030204" pitchFamily="18" charset="0"/>
            </a:rPr>
            <a:t>Double degree</a:t>
          </a:r>
        </a:p>
      </dsp:txBody>
      <dsp:txXfrm>
        <a:off x="3036182" y="2015500"/>
        <a:ext cx="1697263" cy="2404456"/>
      </dsp:txXfrm>
    </dsp:sp>
    <dsp:sp modelId="{4AB75472-5E9F-C04E-9FB1-E0AC9FC4B64D}">
      <dsp:nvSpPr>
        <dsp:cNvPr id="0" name=""/>
        <dsp:cNvSpPr/>
      </dsp:nvSpPr>
      <dsp:spPr>
        <a:xfrm>
          <a:off x="4821844" y="1118249"/>
          <a:ext cx="459675" cy="45967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92F771-F769-364C-9C64-DE47FD676FB1}">
      <dsp:nvSpPr>
        <dsp:cNvPr id="0" name=""/>
        <dsp:cNvSpPr/>
      </dsp:nvSpPr>
      <dsp:spPr>
        <a:xfrm>
          <a:off x="5051682" y="1348086"/>
          <a:ext cx="1697263" cy="30718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573" tIns="0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>
              <a:solidFill>
                <a:srgbClr val="CC00CC"/>
              </a:solidFill>
              <a:latin typeface="Cambria" panose="02040503050406030204" pitchFamily="18" charset="0"/>
            </a:rPr>
            <a:t>Erasmus Mundus JMD</a:t>
          </a:r>
        </a:p>
      </dsp:txBody>
      <dsp:txXfrm>
        <a:off x="5051682" y="1348086"/>
        <a:ext cx="1697263" cy="30718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A3BCCB-A5B8-AD4D-A62D-B584989ED3DD}">
      <dsp:nvSpPr>
        <dsp:cNvPr id="0" name=""/>
        <dsp:cNvSpPr/>
      </dsp:nvSpPr>
      <dsp:spPr>
        <a:xfrm>
          <a:off x="153668" y="0"/>
          <a:ext cx="5966462" cy="3729039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EE71D2-AE0C-874C-B020-4061D9972A5E}">
      <dsp:nvSpPr>
        <dsp:cNvPr id="0" name=""/>
        <dsp:cNvSpPr/>
      </dsp:nvSpPr>
      <dsp:spPr>
        <a:xfrm>
          <a:off x="911409" y="2573782"/>
          <a:ext cx="155128" cy="1551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88EDA0-216D-7843-8088-FE2C316AE092}">
      <dsp:nvSpPr>
        <dsp:cNvPr id="0" name=""/>
        <dsp:cNvSpPr/>
      </dsp:nvSpPr>
      <dsp:spPr>
        <a:xfrm>
          <a:off x="988973" y="2651346"/>
          <a:ext cx="1390185" cy="1077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199" tIns="0" rIns="0" bIns="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solidFill>
                <a:srgbClr val="CC00CC"/>
              </a:solidFill>
              <a:latin typeface="Cambria" panose="02040503050406030204" pitchFamily="18" charset="0"/>
            </a:rPr>
            <a:t>Erasmus+</a:t>
          </a:r>
        </a:p>
      </dsp:txBody>
      <dsp:txXfrm>
        <a:off x="988973" y="2651346"/>
        <a:ext cx="1390185" cy="1077692"/>
      </dsp:txXfrm>
    </dsp:sp>
    <dsp:sp modelId="{1CB97CC6-23BD-0D4A-983B-AD026476AEB4}">
      <dsp:nvSpPr>
        <dsp:cNvPr id="0" name=""/>
        <dsp:cNvSpPr/>
      </dsp:nvSpPr>
      <dsp:spPr>
        <a:xfrm>
          <a:off x="2280712" y="1560229"/>
          <a:ext cx="280423" cy="2804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CCE97B-84AD-7941-BC03-2F724E6D6623}">
      <dsp:nvSpPr>
        <dsp:cNvPr id="0" name=""/>
        <dsp:cNvSpPr/>
      </dsp:nvSpPr>
      <dsp:spPr>
        <a:xfrm>
          <a:off x="2420924" y="1700441"/>
          <a:ext cx="1431950" cy="20285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1" tIns="0" rIns="0" bIns="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0" u="none" kern="1200" dirty="0">
              <a:solidFill>
                <a:srgbClr val="CC00CC"/>
              </a:solidFill>
              <a:latin typeface="Cambria" panose="02040503050406030204" pitchFamily="18" charset="0"/>
            </a:rPr>
            <a:t>Double degree</a:t>
          </a:r>
        </a:p>
      </dsp:txBody>
      <dsp:txXfrm>
        <a:off x="2420924" y="1700441"/>
        <a:ext cx="1431950" cy="2028597"/>
      </dsp:txXfrm>
    </dsp:sp>
    <dsp:sp modelId="{4AB75472-5E9F-C04E-9FB1-E0AC9FC4B64D}">
      <dsp:nvSpPr>
        <dsp:cNvPr id="0" name=""/>
        <dsp:cNvSpPr/>
      </dsp:nvSpPr>
      <dsp:spPr>
        <a:xfrm>
          <a:off x="3927455" y="943446"/>
          <a:ext cx="387820" cy="3878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92F771-F769-364C-9C64-DE47FD676FB1}">
      <dsp:nvSpPr>
        <dsp:cNvPr id="0" name=""/>
        <dsp:cNvSpPr/>
      </dsp:nvSpPr>
      <dsp:spPr>
        <a:xfrm>
          <a:off x="4121365" y="1137356"/>
          <a:ext cx="1431950" cy="25916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5498" tIns="0" rIns="0" bIns="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u="sng" kern="1200" dirty="0">
              <a:solidFill>
                <a:srgbClr val="CC00CC"/>
              </a:solidFill>
              <a:latin typeface="Cambria" panose="02040503050406030204" pitchFamily="18" charset="0"/>
            </a:rPr>
            <a:t>Erasmus Mundus JMD</a:t>
          </a:r>
        </a:p>
      </dsp:txBody>
      <dsp:txXfrm>
        <a:off x="4121365" y="1137356"/>
        <a:ext cx="1431950" cy="25916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41D5-D2A2-CC42-9A1F-620F4D0358CB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04E89-AD03-D847-9E6E-400A5DF32C4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9054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41D5-D2A2-CC42-9A1F-620F4D0358CB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04E89-AD03-D847-9E6E-400A5DF32C4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33291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41D5-D2A2-CC42-9A1F-620F4D0358CB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04E89-AD03-D847-9E6E-400A5DF32C4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130902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41D5-D2A2-CC42-9A1F-620F4D0358CB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04E89-AD03-D847-9E6E-400A5DF32C45}" type="slidenum">
              <a:rPr lang="hr-HR" smtClean="0"/>
              <a:t>‹#›</a:t>
            </a:fld>
            <a:endParaRPr lang="hr-HR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124797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41D5-D2A2-CC42-9A1F-620F4D0358CB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04E89-AD03-D847-9E6E-400A5DF32C4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703380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41D5-D2A2-CC42-9A1F-620F4D0358CB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04E89-AD03-D847-9E6E-400A5DF32C4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092096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41D5-D2A2-CC42-9A1F-620F4D0358CB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04E89-AD03-D847-9E6E-400A5DF32C4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093063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41D5-D2A2-CC42-9A1F-620F4D0358CB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04E89-AD03-D847-9E6E-400A5DF32C4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806078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41D5-D2A2-CC42-9A1F-620F4D0358CB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04E89-AD03-D847-9E6E-400A5DF32C4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85403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41D5-D2A2-CC42-9A1F-620F4D0358CB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04E89-AD03-D847-9E6E-400A5DF32C4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72942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41D5-D2A2-CC42-9A1F-620F4D0358CB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04E89-AD03-D847-9E6E-400A5DF32C4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34647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41D5-D2A2-CC42-9A1F-620F4D0358CB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04E89-AD03-D847-9E6E-400A5DF32C4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32309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41D5-D2A2-CC42-9A1F-620F4D0358CB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04E89-AD03-D847-9E6E-400A5DF32C4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0646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41D5-D2A2-CC42-9A1F-620F4D0358CB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04E89-AD03-D847-9E6E-400A5DF32C4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919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41D5-D2A2-CC42-9A1F-620F4D0358CB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04E89-AD03-D847-9E6E-400A5DF32C4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46147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41D5-D2A2-CC42-9A1F-620F4D0358CB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04E89-AD03-D847-9E6E-400A5DF32C4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8417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41D5-D2A2-CC42-9A1F-620F4D0358CB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04E89-AD03-D847-9E6E-400A5DF32C4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51339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1B141D5-D2A2-CC42-9A1F-620F4D0358CB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FB04E89-AD03-D847-9E6E-400A5DF32C4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68530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  <p:sldLayoutId id="2147483787" r:id="rId14"/>
    <p:sldLayoutId id="2147483788" r:id="rId15"/>
    <p:sldLayoutId id="2147483789" r:id="rId16"/>
    <p:sldLayoutId id="2147483790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0ACD8-F6BA-3245-8C81-5AD3AE4E4B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2137" y="1501253"/>
            <a:ext cx="11627893" cy="2511188"/>
          </a:xfrm>
        </p:spPr>
        <p:txBody>
          <a:bodyPr>
            <a:normAutofit/>
          </a:bodyPr>
          <a:lstStyle/>
          <a:p>
            <a:r>
              <a:rPr lang="hr-H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Iskustva visokih učilišta u razvoju združenih studija i privlačenju studenata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9E9B0A-BF41-B441-BEC9-FED07684C5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1012" y="5143500"/>
            <a:ext cx="8689976" cy="1371599"/>
          </a:xfrm>
        </p:spPr>
        <p:txBody>
          <a:bodyPr>
            <a:normAutofit/>
          </a:bodyPr>
          <a:lstStyle/>
          <a:p>
            <a:r>
              <a:rPr lang="hr-HR" b="1" dirty="0">
                <a:solidFill>
                  <a:schemeClr val="tx1"/>
                </a:solidFill>
                <a:latin typeface="Cambria" panose="02040503050406030204" pitchFamily="18" charset="0"/>
              </a:rPr>
              <a:t>Izv. Prof. dr. sc. Nebojša stojčić, sveučilište u dubrovniku</a:t>
            </a:r>
          </a:p>
          <a:p>
            <a:r>
              <a:rPr lang="hr-HR" b="1" dirty="0">
                <a:solidFill>
                  <a:schemeClr val="tx1"/>
                </a:solidFill>
                <a:latin typeface="Cambria" panose="02040503050406030204" pitchFamily="18" charset="0"/>
              </a:rPr>
              <a:t>Zagreb, 30. listopada 2019. </a:t>
            </a:r>
          </a:p>
        </p:txBody>
      </p:sp>
    </p:spTree>
    <p:extLst>
      <p:ext uri="{BB962C8B-B14F-4D97-AF65-F5344CB8AC3E}">
        <p14:creationId xmlns:p14="http://schemas.microsoft.com/office/powerpoint/2010/main" val="2493139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1B5E9-0B10-4649-AEE8-886BA9D29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hr-HR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Život u dubrovniku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9BF5608-0FB7-3341-AED6-51D41F276AE5}"/>
              </a:ext>
            </a:extLst>
          </p:cNvPr>
          <p:cNvSpPr txBox="1">
            <a:spLocks/>
          </p:cNvSpPr>
          <p:nvPr/>
        </p:nvSpPr>
        <p:spPr>
          <a:xfrm>
            <a:off x="913775" y="2214694"/>
            <a:ext cx="5472608" cy="327170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hr-HR" altLang="sr-Latn-RS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Organizacija stručne prakse i rada</a:t>
            </a:r>
          </a:p>
          <a:p>
            <a:r>
              <a:rPr lang="hr-HR" altLang="sr-Latn-RS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Suradnja s NGO organizacijama</a:t>
            </a:r>
          </a:p>
          <a:p>
            <a:r>
              <a:rPr lang="hr-HR" altLang="sr-Latn-RS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UNIDU sportske aktivnosti </a:t>
            </a:r>
          </a:p>
          <a:p>
            <a:r>
              <a:rPr lang="hr-HR" altLang="sr-Latn-RS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Tečaj hrvatskog jezika </a:t>
            </a:r>
          </a:p>
          <a:p>
            <a:r>
              <a:rPr lang="hr-HR" altLang="sr-Latn-RS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Kulturna iskaznica </a:t>
            </a:r>
          </a:p>
          <a:p>
            <a:endParaRPr lang="hr-HR" altLang="sr-Latn-RS" sz="2800" dirty="0">
              <a:solidFill>
                <a:srgbClr val="990033"/>
              </a:solidFill>
            </a:endParaRPr>
          </a:p>
          <a:p>
            <a:endParaRPr lang="hr-HR" altLang="sr-Latn-R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01EFA5-37B5-2942-9B14-26B0908FB0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0859" y="2214694"/>
            <a:ext cx="4857750" cy="323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68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9FEC0-E635-FF4A-A207-42A84FA7A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0060" y="618518"/>
            <a:ext cx="10118166" cy="1290404"/>
          </a:xfrm>
        </p:spPr>
        <p:txBody>
          <a:bodyPr/>
          <a:lstStyle/>
          <a:p>
            <a:pPr algn="l"/>
            <a:r>
              <a:rPr lang="hr-HR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nastavnici</a:t>
            </a: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BE58508D-5872-DE47-9A01-F2B8D57C4E2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37" y="1833808"/>
            <a:ext cx="2934000" cy="336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">
            <a:extLst>
              <a:ext uri="{FF2B5EF4-FFF2-40B4-BE49-F238E27FC236}">
                <a16:creationId xmlns:a16="http://schemas.microsoft.com/office/drawing/2014/main" id="{FDFE0E2E-CC9E-A749-B29A-0948C48DDD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44" t="11398" r="24780"/>
          <a:stretch/>
        </p:blipFill>
        <p:spPr bwMode="auto">
          <a:xfrm>
            <a:off x="2002037" y="2580434"/>
            <a:ext cx="2938587" cy="3360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86A68B56-5662-2F4E-925B-06D2905F8CA1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127" y="3246058"/>
            <a:ext cx="2934000" cy="336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DE86002-E87C-EA46-9B83-CFA2C4790A25}"/>
              </a:ext>
            </a:extLst>
          </p:cNvPr>
          <p:cNvSpPr txBox="1"/>
          <p:nvPr/>
        </p:nvSpPr>
        <p:spPr>
          <a:xfrm>
            <a:off x="7154525" y="1993314"/>
            <a:ext cx="487518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400" b="1" dirty="0">
                <a:solidFill>
                  <a:srgbClr val="CC00CC"/>
                </a:solidFill>
                <a:latin typeface="Cambria" panose="02040503050406030204" pitchFamily="18" charset="0"/>
              </a:rPr>
              <a:t>Obvezni test engleskog jezika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400" b="1" dirty="0">
                <a:solidFill>
                  <a:srgbClr val="CC00CC"/>
                </a:solidFill>
                <a:latin typeface="Cambria" panose="02040503050406030204" pitchFamily="18" charset="0"/>
              </a:rPr>
              <a:t>Evidencije konzultativne nastave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400" b="1" dirty="0">
                <a:solidFill>
                  <a:srgbClr val="CC00CC"/>
                </a:solidFill>
                <a:latin typeface="Cambria" panose="02040503050406030204" pitchFamily="18" charset="0"/>
              </a:rPr>
              <a:t>Evaluacija kvalitete nastave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400" b="1" dirty="0">
                <a:solidFill>
                  <a:srgbClr val="CC00CC"/>
                </a:solidFill>
                <a:latin typeface="Cambria" panose="02040503050406030204" pitchFamily="18" charset="0"/>
              </a:rPr>
              <a:t>Definirani minimalni uvjeti kvalitete izvođenja nastave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400" b="1" dirty="0">
                <a:solidFill>
                  <a:srgbClr val="CC00CC"/>
                </a:solidFill>
                <a:latin typeface="Cambria" panose="02040503050406030204" pitchFamily="18" charset="0"/>
              </a:rPr>
              <a:t>Mogućnosti usavršavanja nastavnika</a:t>
            </a:r>
            <a:r>
              <a:rPr lang="hr-HR" sz="2400" dirty="0">
                <a:solidFill>
                  <a:srgbClr val="CC00CC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29557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9596F-BCBC-2341-9872-752D1DA3E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659526" cy="1596177"/>
          </a:xfrm>
        </p:spPr>
        <p:txBody>
          <a:bodyPr/>
          <a:lstStyle/>
          <a:p>
            <a:pPr algn="l"/>
            <a:r>
              <a:rPr lang="hr-HR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Putanja internacionalizacije studija unidu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78F8C77B-940A-F749-B9ED-1BD5BC0D44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51988"/>
              </p:ext>
            </p:extLst>
          </p:nvPr>
        </p:nvGraphicFramePr>
        <p:xfrm>
          <a:off x="2043112" y="1937981"/>
          <a:ext cx="7769628" cy="44199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918261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E4A22-4C4D-744F-B3F5-6A1BD0960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hr-HR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 degree (Dvojni) studiji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42B43E-EF17-B94C-8A60-8BC9B6ABA72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727766" cy="3424107"/>
          </a:xfrm>
        </p:spPr>
        <p:txBody>
          <a:bodyPr>
            <a:normAutofit/>
          </a:bodyPr>
          <a:lstStyle/>
          <a:p>
            <a:r>
              <a:rPr lang="hr-HR" sz="2400" b="1" dirty="0">
                <a:solidFill>
                  <a:srgbClr val="7030A0"/>
                </a:solidFill>
                <a:latin typeface="Cambria" panose="02040503050406030204" pitchFamily="18" charset="0"/>
              </a:rPr>
              <a:t>Logičan slijed erasmus+ mobilnosti</a:t>
            </a:r>
          </a:p>
          <a:p>
            <a:r>
              <a:rPr lang="hr-HR" sz="2400" b="1" dirty="0">
                <a:solidFill>
                  <a:srgbClr val="7030A0"/>
                </a:solidFill>
                <a:latin typeface="Cambria" panose="02040503050406030204" pitchFamily="18" charset="0"/>
              </a:rPr>
              <a:t>Fokus na institucije sa </a:t>
            </a:r>
            <a:r>
              <a:rPr lang="hr-HR" sz="2400" b="1" dirty="0">
                <a:solidFill>
                  <a:srgbClr val="CC00CC"/>
                </a:solidFill>
                <a:latin typeface="Cambria" panose="02040503050406030204" pitchFamily="18" charset="0"/>
              </a:rPr>
              <a:t>najvećim stupnjem međusobne mobilnosti</a:t>
            </a:r>
            <a:r>
              <a:rPr lang="hr-HR" sz="2400" b="1" dirty="0">
                <a:solidFill>
                  <a:srgbClr val="7030A0"/>
                </a:solidFill>
                <a:latin typeface="Cambria" panose="02040503050406030204" pitchFamily="18" charset="0"/>
              </a:rPr>
              <a:t> i </a:t>
            </a:r>
            <a:r>
              <a:rPr lang="hr-HR" sz="2400" b="1" dirty="0">
                <a:solidFill>
                  <a:srgbClr val="CC00CC"/>
                </a:solidFill>
                <a:latin typeface="Cambria" panose="02040503050406030204" pitchFamily="18" charset="0"/>
              </a:rPr>
              <a:t>kompatibilnosti programa</a:t>
            </a:r>
          </a:p>
          <a:p>
            <a:r>
              <a:rPr lang="hr-HR" sz="2400" b="1" dirty="0">
                <a:solidFill>
                  <a:srgbClr val="7030A0"/>
                </a:solidFill>
                <a:latin typeface="Cambria" panose="02040503050406030204" pitchFamily="18" charset="0"/>
              </a:rPr>
              <a:t>Prvi kontakti ostvareni 2015. godine</a:t>
            </a:r>
          </a:p>
        </p:txBody>
      </p:sp>
    </p:spTree>
    <p:extLst>
      <p:ext uri="{BB962C8B-B14F-4D97-AF65-F5344CB8AC3E}">
        <p14:creationId xmlns:p14="http://schemas.microsoft.com/office/powerpoint/2010/main" val="14429179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6A3B0-8CF4-754A-A346-2A75A8C77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hr-HR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Double degree (Dvojni) studiji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B9849E-877F-434B-A7C2-6E4EADCA581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2039546"/>
            <a:ext cx="10363826" cy="3424107"/>
          </a:xfrm>
        </p:spPr>
        <p:txBody>
          <a:bodyPr>
            <a:noAutofit/>
          </a:bodyPr>
          <a:lstStyle/>
          <a:p>
            <a:r>
              <a:rPr lang="hr-HR" sz="2200" b="1" dirty="0">
                <a:solidFill>
                  <a:srgbClr val="7030A0"/>
                </a:solidFill>
                <a:latin typeface="Cambria" panose="02040503050406030204" pitchFamily="18" charset="0"/>
              </a:rPr>
              <a:t>Ostvareni povratni kontakti sa:</a:t>
            </a:r>
          </a:p>
          <a:p>
            <a:pPr lvl="1"/>
            <a:r>
              <a:rPr lang="hr-HR" sz="2200" b="1" dirty="0">
                <a:solidFill>
                  <a:srgbClr val="7030A0"/>
                </a:solidFill>
                <a:latin typeface="Cambria" panose="02040503050406030204" pitchFamily="18" charset="0"/>
              </a:rPr>
              <a:t>Sveučilištem u </a:t>
            </a:r>
            <a:r>
              <a:rPr lang="hr-HR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Palermu</a:t>
            </a:r>
            <a:r>
              <a:rPr lang="hr-HR" sz="2200" b="1" dirty="0">
                <a:solidFill>
                  <a:srgbClr val="7030A0"/>
                </a:solidFill>
                <a:latin typeface="Cambria" panose="02040503050406030204" pitchFamily="18" charset="0"/>
              </a:rPr>
              <a:t>, Italija</a:t>
            </a:r>
          </a:p>
          <a:p>
            <a:pPr lvl="1"/>
            <a:r>
              <a:rPr lang="hr-HR" sz="2200" b="1" dirty="0">
                <a:solidFill>
                  <a:srgbClr val="7030A0"/>
                </a:solidFill>
                <a:latin typeface="Cambria" panose="02040503050406030204" pitchFamily="18" charset="0"/>
              </a:rPr>
              <a:t>Sveučilištem u </a:t>
            </a:r>
            <a:r>
              <a:rPr lang="hr-HR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Malagi</a:t>
            </a:r>
            <a:r>
              <a:rPr lang="hr-HR" sz="2200" b="1" dirty="0">
                <a:solidFill>
                  <a:srgbClr val="7030A0"/>
                </a:solidFill>
                <a:latin typeface="Cambria" panose="02040503050406030204" pitchFamily="18" charset="0"/>
              </a:rPr>
              <a:t>, španjolska</a:t>
            </a:r>
          </a:p>
          <a:p>
            <a:pPr lvl="1"/>
            <a:r>
              <a:rPr lang="hr-HR" sz="2200" b="1" dirty="0">
                <a:solidFill>
                  <a:srgbClr val="7030A0"/>
                </a:solidFill>
                <a:latin typeface="Cambria" panose="02040503050406030204" pitchFamily="18" charset="0"/>
              </a:rPr>
              <a:t>Nešto kasnije sveučilištem u </a:t>
            </a:r>
            <a:r>
              <a:rPr lang="hr-HR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rzeszowu</a:t>
            </a:r>
            <a:r>
              <a:rPr lang="hr-HR" sz="2200" b="1" dirty="0">
                <a:solidFill>
                  <a:srgbClr val="7030A0"/>
                </a:solidFill>
                <a:latin typeface="Cambria" panose="02040503050406030204" pitchFamily="18" charset="0"/>
              </a:rPr>
              <a:t>, poljska</a:t>
            </a:r>
          </a:p>
          <a:p>
            <a:endParaRPr lang="hr-HR" sz="2200" b="1" dirty="0">
              <a:solidFill>
                <a:srgbClr val="7030A0"/>
              </a:solidFill>
              <a:latin typeface="Cambria" panose="02040503050406030204" pitchFamily="18" charset="0"/>
            </a:endParaRPr>
          </a:p>
          <a:p>
            <a:r>
              <a:rPr lang="hr-HR" sz="2200" b="1" dirty="0">
                <a:solidFill>
                  <a:srgbClr val="7030A0"/>
                </a:solidFill>
                <a:latin typeface="Cambria" panose="02040503050406030204" pitchFamily="18" charset="0"/>
              </a:rPr>
              <a:t>Činitelji koji su se pojavili kao bitni u pregovorima:</a:t>
            </a:r>
          </a:p>
          <a:p>
            <a:pPr lvl="1"/>
            <a:r>
              <a:rPr lang="hr-HR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Znanstveni output</a:t>
            </a:r>
          </a:p>
          <a:p>
            <a:pPr lvl="1"/>
            <a:r>
              <a:rPr lang="hr-HR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Suradnja između institucija na drugim projektima</a:t>
            </a:r>
          </a:p>
        </p:txBody>
      </p:sp>
    </p:spTree>
    <p:extLst>
      <p:ext uri="{BB962C8B-B14F-4D97-AF65-F5344CB8AC3E}">
        <p14:creationId xmlns:p14="http://schemas.microsoft.com/office/powerpoint/2010/main" val="28317590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3A75A-8819-4140-9313-BE8798703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pPr algn="l"/>
            <a:r>
              <a:rPr lang="hr-HR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Double degree (Dvojni) studiji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052578-1435-E944-B226-40CCEF15E21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hr-HR" sz="2200" b="1" dirty="0">
                <a:solidFill>
                  <a:srgbClr val="7030A0"/>
                </a:solidFill>
                <a:latin typeface="Cambria" panose="02040503050406030204" pitchFamily="18" charset="0"/>
              </a:rPr>
              <a:t>Problemi koji su se pojavili u pregovorima:</a:t>
            </a:r>
          </a:p>
          <a:p>
            <a:pPr lvl="1"/>
            <a:r>
              <a:rPr lang="hr-HR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Pitanje diploma (kako izdati zajedničku diplomu)</a:t>
            </a:r>
          </a:p>
          <a:p>
            <a:pPr lvl="1"/>
            <a:r>
              <a:rPr lang="hr-HR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Prava koja studenti ostvaruju u partnerskim institucijama</a:t>
            </a:r>
          </a:p>
          <a:p>
            <a:pPr lvl="1"/>
            <a:r>
              <a:rPr lang="hr-HR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Koordinacija između studentskih referada</a:t>
            </a:r>
          </a:p>
          <a:p>
            <a:pPr lvl="1"/>
            <a:r>
              <a:rPr lang="hr-HR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Razlike u trajanju ciklusa (4+1 vs 3+2)</a:t>
            </a:r>
          </a:p>
          <a:p>
            <a:pPr lvl="1"/>
            <a:r>
              <a:rPr lang="hr-HR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Usklađivanje ects bodova</a:t>
            </a:r>
          </a:p>
        </p:txBody>
      </p:sp>
    </p:spTree>
    <p:extLst>
      <p:ext uri="{BB962C8B-B14F-4D97-AF65-F5344CB8AC3E}">
        <p14:creationId xmlns:p14="http://schemas.microsoft.com/office/powerpoint/2010/main" val="1899059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A81C77-89BC-A041-B6D1-C9AE1FAF0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hr-HR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Double degree (Dvojni) studiji - ishodi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11800E-2C1A-C24D-962A-49579696A6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6072814" cy="3424107"/>
          </a:xfrm>
        </p:spPr>
        <p:txBody>
          <a:bodyPr>
            <a:normAutofit/>
          </a:bodyPr>
          <a:lstStyle/>
          <a:p>
            <a:r>
              <a:rPr lang="hr-HR" b="1" dirty="0">
                <a:solidFill>
                  <a:srgbClr val="7030A0"/>
                </a:solidFill>
                <a:latin typeface="Cambria" panose="02040503050406030204" pitchFamily="18" charset="0"/>
              </a:rPr>
              <a:t>U srpnju 2016. realiziran </a:t>
            </a:r>
            <a:r>
              <a:rPr lang="hr-HR" b="1" dirty="0">
                <a:solidFill>
                  <a:srgbClr val="FF5050"/>
                </a:solidFill>
                <a:latin typeface="Cambria" panose="02040503050406030204" pitchFamily="18" charset="0"/>
              </a:rPr>
              <a:t>sporazum sa sveučilištem u Palermu</a:t>
            </a:r>
            <a:r>
              <a:rPr lang="hr-HR" b="1" dirty="0">
                <a:solidFill>
                  <a:srgbClr val="7030A0"/>
                </a:solidFill>
                <a:latin typeface="Cambria" panose="02040503050406030204" pitchFamily="18" charset="0"/>
              </a:rPr>
              <a:t> za diplomske studije ekonomija i poslovna ekonomija-marketing</a:t>
            </a:r>
          </a:p>
          <a:p>
            <a:r>
              <a:rPr lang="hr-HR" b="1" dirty="0">
                <a:solidFill>
                  <a:srgbClr val="7030A0"/>
                </a:solidFill>
                <a:latin typeface="Cambria" panose="02040503050406030204" pitchFamily="18" charset="0"/>
              </a:rPr>
              <a:t>2017. </a:t>
            </a:r>
            <a:r>
              <a:rPr lang="hr-HR" b="1" dirty="0">
                <a:solidFill>
                  <a:srgbClr val="FF5050"/>
                </a:solidFill>
                <a:latin typeface="Cambria" panose="02040503050406030204" pitchFamily="18" charset="0"/>
              </a:rPr>
              <a:t>suradnja proširena </a:t>
            </a:r>
            <a:r>
              <a:rPr lang="hr-HR" b="1" dirty="0">
                <a:solidFill>
                  <a:srgbClr val="7030A0"/>
                </a:solidFill>
                <a:latin typeface="Cambria" panose="02040503050406030204" pitchFamily="18" charset="0"/>
              </a:rPr>
              <a:t>i na diplomski studij poslovna ekonomija – turizam</a:t>
            </a:r>
          </a:p>
          <a:p>
            <a:r>
              <a:rPr lang="hr-HR" b="1" dirty="0">
                <a:solidFill>
                  <a:srgbClr val="7030A0"/>
                </a:solidFill>
                <a:latin typeface="Cambria" panose="02040503050406030204" pitchFamily="18" charset="0"/>
              </a:rPr>
              <a:t>Upisna Kvota 15 Ita i 15 HR studenata godišnje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D9C1D7-26AA-AB48-A1E0-EC6DFB78FF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8131" y="2203449"/>
            <a:ext cx="4388094" cy="358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11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62D4F-2CBD-0240-8CFB-3406A3ECC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hr-HR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Double degree (Dvojni) studiji - ishodi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DA048-9DEF-9244-83FA-9E0AC634A84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4024" y="2214694"/>
            <a:ext cx="6808314" cy="3744035"/>
          </a:xfrm>
        </p:spPr>
        <p:txBody>
          <a:bodyPr>
            <a:normAutofit/>
          </a:bodyPr>
          <a:lstStyle/>
          <a:p>
            <a:r>
              <a:rPr lang="hr-HR" sz="2200" b="1" dirty="0">
                <a:solidFill>
                  <a:srgbClr val="7030A0"/>
                </a:solidFill>
                <a:latin typeface="Cambria" panose="02040503050406030204" pitchFamily="18" charset="0"/>
              </a:rPr>
              <a:t>Potpisan sporazum o suradnji sa sveučilištem U Malagi 2017.</a:t>
            </a:r>
          </a:p>
          <a:p>
            <a:pPr lvl="1"/>
            <a:r>
              <a:rPr lang="hr-HR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Double degree pregovori zastali zbog razlika u trajanju ciklusa</a:t>
            </a:r>
          </a:p>
          <a:p>
            <a:r>
              <a:rPr lang="hr-HR" sz="2200" b="1" dirty="0">
                <a:solidFill>
                  <a:srgbClr val="7030A0"/>
                </a:solidFill>
                <a:latin typeface="Cambria" panose="02040503050406030204" pitchFamily="18" charset="0"/>
              </a:rPr>
              <a:t>U TIJEKU Pregovori sa </a:t>
            </a:r>
            <a:r>
              <a:rPr lang="hr-HR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sveučilištem u rzeszowu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FAF833-19DA-0544-977D-1D13759968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431" y="2448979"/>
            <a:ext cx="3924795" cy="261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9974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DC5B5-DBA2-FE45-9CA2-DF0F328DA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hr-HR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Double degree (Dvojni) studiji – problemi tijekom izvođenja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8F4DDF-9B90-6C47-A4B7-05672B1D574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68740" y="2367092"/>
            <a:ext cx="6217835" cy="3424107"/>
          </a:xfrm>
        </p:spPr>
        <p:txBody>
          <a:bodyPr>
            <a:normAutofit/>
          </a:bodyPr>
          <a:lstStyle/>
          <a:p>
            <a:r>
              <a:rPr lang="hr-HR" b="1" dirty="0">
                <a:solidFill>
                  <a:srgbClr val="CC00CC"/>
                </a:solidFill>
                <a:latin typeface="Cambria" panose="02040503050406030204" pitchFamily="18" charset="0"/>
              </a:rPr>
              <a:t>Studenti izvan eU</a:t>
            </a:r>
          </a:p>
          <a:p>
            <a:r>
              <a:rPr lang="hr-HR" b="1" dirty="0">
                <a:solidFill>
                  <a:srgbClr val="CC00CC"/>
                </a:solidFill>
                <a:latin typeface="Cambria" panose="02040503050406030204" pitchFamily="18" charset="0"/>
              </a:rPr>
              <a:t>Isvu sustav na hrvatskom JEZIKU</a:t>
            </a:r>
          </a:p>
          <a:p>
            <a:r>
              <a:rPr lang="hr-HR" b="1" dirty="0">
                <a:solidFill>
                  <a:srgbClr val="CC00CC"/>
                </a:solidFill>
                <a:latin typeface="Cambria" panose="02040503050406030204" pitchFamily="18" charset="0"/>
              </a:rPr>
              <a:t>Problemi u evidentiranju double degree kolegija u diplomi supplement</a:t>
            </a:r>
          </a:p>
          <a:p>
            <a:r>
              <a:rPr lang="hr-HR" b="1" dirty="0">
                <a:solidFill>
                  <a:srgbClr val="CC00CC"/>
                </a:solidFill>
                <a:latin typeface="Cambria" panose="02040503050406030204" pitchFamily="18" charset="0"/>
              </a:rPr>
              <a:t>Plaćanje za privremeni boravak</a:t>
            </a:r>
          </a:p>
          <a:p>
            <a:r>
              <a:rPr lang="hr-HR" b="1" dirty="0">
                <a:solidFill>
                  <a:srgbClr val="CC00CC"/>
                </a:solidFill>
                <a:latin typeface="Cambria" panose="02040503050406030204" pitchFamily="18" charset="0"/>
              </a:rPr>
              <a:t>Kulturološke razlike </a:t>
            </a:r>
          </a:p>
          <a:p>
            <a:r>
              <a:rPr lang="hr-HR" b="1" dirty="0">
                <a:solidFill>
                  <a:srgbClr val="CC00CC"/>
                </a:solidFill>
                <a:latin typeface="Cambria" panose="02040503050406030204" pitchFamily="18" charset="0"/>
              </a:rPr>
              <a:t>Smještaj studenata</a:t>
            </a:r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6E8631-FDA1-EA46-8131-7B422D6DAD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6575" y="2476275"/>
            <a:ext cx="4808159" cy="3009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2952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BE609-E977-4A48-B966-C18A6BF3B2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877824"/>
            <a:ext cx="10364451" cy="1596177"/>
          </a:xfrm>
        </p:spPr>
        <p:txBody>
          <a:bodyPr/>
          <a:lstStyle/>
          <a:p>
            <a:r>
              <a:rPr lang="hr-HR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Putanja internacionalizacije studija unidu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FC6942A2-66F7-F441-A31C-152D104316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99012253"/>
              </p:ext>
            </p:extLst>
          </p:nvPr>
        </p:nvGraphicFramePr>
        <p:xfrm>
          <a:off x="3028950" y="2628899"/>
          <a:ext cx="6273799" cy="37290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06890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B6D7A6-730B-FC45-9253-4C418ACB61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2510" y="2898595"/>
            <a:ext cx="2256260" cy="33865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4B6F59E-A376-0D4F-A68C-FB5E949751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462" y="862744"/>
            <a:ext cx="2062772" cy="30960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368C860-1DC6-0A4C-B2CC-EB875F9193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9738" y="2977051"/>
            <a:ext cx="2256261" cy="33865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C697B9F-0FEA-0D43-9964-684F5D7BB4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2248" y="604987"/>
            <a:ext cx="2256260" cy="33865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493968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6FF70-8EB3-2B44-991B-B305F9BA5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hr-HR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Erasmus mundus joint master degree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951CE3-A73F-C945-8A23-4C37356EA98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just"/>
            <a:r>
              <a:rPr lang="hr-HR" sz="2400" b="1" dirty="0">
                <a:solidFill>
                  <a:srgbClr val="7030A0"/>
                </a:solidFill>
                <a:latin typeface="Cambria" panose="02040503050406030204" pitchFamily="18" charset="0"/>
              </a:rPr>
              <a:t>2018. prijava </a:t>
            </a:r>
            <a:r>
              <a:rPr lang="en-US" sz="2400" b="1" dirty="0">
                <a:solidFill>
                  <a:srgbClr val="CC00CC"/>
                </a:solidFill>
                <a:latin typeface="Cambria" panose="02040503050406030204" pitchFamily="18" charset="0"/>
              </a:rPr>
              <a:t>Erasmus Mundus </a:t>
            </a:r>
            <a:r>
              <a:rPr lang="en-US" sz="2400" b="1" dirty="0">
                <a:solidFill>
                  <a:srgbClr val="7030A0"/>
                </a:solidFill>
                <a:latin typeface="Cambria" panose="02040503050406030204" pitchFamily="18" charset="0"/>
              </a:rPr>
              <a:t>European Master in </a:t>
            </a:r>
            <a:r>
              <a:rPr lang="en-US" sz="2400" b="1" i="1" dirty="0">
                <a:solidFill>
                  <a:srgbClr val="7030A0"/>
                </a:solidFill>
                <a:latin typeface="Cambria" panose="02040503050406030204" pitchFamily="18" charset="0"/>
              </a:rPr>
              <a:t>Tourism Systems and Hospitality Management in Mediterranean destinations (TourMed)</a:t>
            </a:r>
            <a:r>
              <a:rPr lang="hr-HR" sz="2400" b="1" i="1" dirty="0">
                <a:solidFill>
                  <a:srgbClr val="7030A0"/>
                </a:solidFill>
                <a:latin typeface="Cambria" panose="02040503050406030204" pitchFamily="18" charset="0"/>
              </a:rPr>
              <a:t> </a:t>
            </a:r>
            <a:r>
              <a:rPr lang="hr-HR" sz="2400" b="1" dirty="0">
                <a:solidFill>
                  <a:srgbClr val="7030A0"/>
                </a:solidFill>
                <a:latin typeface="Cambria" panose="02040503050406030204" pitchFamily="18" charset="0"/>
              </a:rPr>
              <a:t>s partnerima iz palerma i Malage </a:t>
            </a:r>
          </a:p>
          <a:p>
            <a:pPr algn="just"/>
            <a:r>
              <a:rPr lang="hr-HR" sz="2400" b="1" dirty="0">
                <a:solidFill>
                  <a:srgbClr val="7030A0"/>
                </a:solidFill>
                <a:latin typeface="Cambria" panose="02040503050406030204" pitchFamily="18" charset="0"/>
              </a:rPr>
              <a:t>Nije bila uspješna, ali </a:t>
            </a:r>
            <a:r>
              <a:rPr lang="hr-HR" sz="2400" b="1" dirty="0">
                <a:solidFill>
                  <a:srgbClr val="CC00CC"/>
                </a:solidFill>
                <a:latin typeface="Cambria" panose="02040503050406030204" pitchFamily="18" charset="0"/>
              </a:rPr>
              <a:t>ne odustajemo </a:t>
            </a:r>
            <a:r>
              <a:rPr lang="hr-HR" sz="2400" b="1" dirty="0">
                <a:solidFill>
                  <a:srgbClr val="CC00CC"/>
                </a:solidFill>
                <a:latin typeface="Cambria" panose="02040503050406030204" pitchFamily="18" charset="0"/>
                <a:sym typeface="Wingdings" pitchFamily="2" charset="2"/>
              </a:rPr>
              <a:t></a:t>
            </a:r>
            <a:endParaRPr lang="hr-HR" sz="2400" b="1" dirty="0">
              <a:solidFill>
                <a:srgbClr val="CC00CC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0204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E7E7E-3AAE-9847-B013-3B5E925B0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3582" y="747987"/>
            <a:ext cx="10522423" cy="1596177"/>
          </a:xfrm>
        </p:spPr>
        <p:txBody>
          <a:bodyPr/>
          <a:lstStyle/>
          <a:p>
            <a:pPr algn="l"/>
            <a:r>
              <a:rPr lang="hr-HR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Ostale aktivnosti proizašle iz internacionalizacije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8293BA-3197-D049-9E79-55936DE013B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23582" y="2565779"/>
            <a:ext cx="10890914" cy="3225420"/>
          </a:xfrm>
        </p:spPr>
        <p:txBody>
          <a:bodyPr>
            <a:normAutofit/>
          </a:bodyPr>
          <a:lstStyle/>
          <a:p>
            <a:r>
              <a:rPr lang="hr-HR" sz="2400" b="1" dirty="0">
                <a:solidFill>
                  <a:srgbClr val="CC00CC"/>
                </a:solidFill>
                <a:latin typeface="Cambria" panose="02040503050406030204" pitchFamily="18" charset="0"/>
              </a:rPr>
              <a:t>Erasmus+ strateško partnerstvo  </a:t>
            </a:r>
            <a:r>
              <a:rPr lang="hr-HR" sz="2400" b="1" i="1" dirty="0">
                <a:solidFill>
                  <a:srgbClr val="CC00CC"/>
                </a:solidFill>
                <a:latin typeface="Cambria" panose="02040503050406030204" pitchFamily="18" charset="0"/>
              </a:rPr>
              <a:t>I</a:t>
            </a:r>
            <a:r>
              <a:rPr lang="en-GB" sz="2400" b="1" i="1" dirty="0">
                <a:solidFill>
                  <a:srgbClr val="CC00CC"/>
                </a:solidFill>
                <a:latin typeface="Cambria" panose="02040503050406030204" pitchFamily="18" charset="0"/>
              </a:rPr>
              <a:t>dea – inspiring digital entrepreneurship</a:t>
            </a:r>
          </a:p>
          <a:p>
            <a:pPr lvl="1"/>
            <a:r>
              <a:rPr lang="hr-HR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Uključeni Partneri iz poljske i španjolske</a:t>
            </a:r>
          </a:p>
          <a:p>
            <a:pPr lvl="1"/>
            <a:r>
              <a:rPr lang="hr-HR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Unidu koordinator</a:t>
            </a:r>
          </a:p>
          <a:p>
            <a:pPr lvl="1"/>
            <a:r>
              <a:rPr lang="hr-HR" sz="2400" b="1" dirty="0">
                <a:solidFill>
                  <a:srgbClr val="CC00CC"/>
                </a:solidFill>
                <a:latin typeface="Cambria" panose="02040503050406030204" pitchFamily="18" charset="0"/>
              </a:rPr>
              <a:t>Razvoj OER platforme za e-učenje na 7 jezika</a:t>
            </a:r>
          </a:p>
        </p:txBody>
      </p:sp>
    </p:spTree>
    <p:extLst>
      <p:ext uri="{BB962C8B-B14F-4D97-AF65-F5344CB8AC3E}">
        <p14:creationId xmlns:p14="http://schemas.microsoft.com/office/powerpoint/2010/main" val="682879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03C16-D85D-7D4A-A318-CE33FC355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836947" cy="1596177"/>
          </a:xfrm>
        </p:spPr>
        <p:txBody>
          <a:bodyPr/>
          <a:lstStyle/>
          <a:p>
            <a:pPr algn="l"/>
            <a:r>
              <a:rPr lang="hr-HR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Umjesto zaključka: </a:t>
            </a:r>
            <a:r>
              <a:rPr lang="hr-HR" b="1" dirty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Gdje smo mi mogli bolje?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18A371-EE57-2A46-A677-CA1AE8A1E87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hr-HR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Ranije</a:t>
            </a:r>
            <a:r>
              <a:rPr lang="hr-HR" sz="2200" b="1" dirty="0">
                <a:solidFill>
                  <a:srgbClr val="7030A0"/>
                </a:solidFill>
                <a:latin typeface="Cambria" panose="02040503050406030204" pitchFamily="18" charset="0"/>
              </a:rPr>
              <a:t> objavljivanje </a:t>
            </a:r>
            <a:r>
              <a:rPr lang="hr-HR" sz="2200" b="1" i="1" dirty="0">
                <a:solidFill>
                  <a:srgbClr val="7030A0"/>
                </a:solidFill>
                <a:latin typeface="Cambria" panose="02040503050406030204" pitchFamily="18" charset="0"/>
              </a:rPr>
              <a:t>course</a:t>
            </a:r>
            <a:r>
              <a:rPr lang="hr-HR" sz="2200" b="1" dirty="0">
                <a:solidFill>
                  <a:srgbClr val="7030A0"/>
                </a:solidFill>
                <a:latin typeface="Cambria" panose="02040503050406030204" pitchFamily="18" charset="0"/>
              </a:rPr>
              <a:t> kataloga</a:t>
            </a:r>
          </a:p>
          <a:p>
            <a:r>
              <a:rPr lang="hr-HR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Umrežavanje</a:t>
            </a:r>
            <a:r>
              <a:rPr lang="hr-HR" sz="2200" b="1" dirty="0">
                <a:solidFill>
                  <a:srgbClr val="7030A0"/>
                </a:solidFill>
                <a:latin typeface="Cambria" panose="02040503050406030204" pitchFamily="18" charset="0"/>
              </a:rPr>
              <a:t> gostujućih i domaćih studenata u nastavi</a:t>
            </a:r>
          </a:p>
          <a:p>
            <a:r>
              <a:rPr lang="hr-HR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Disperzija ponude kolegija </a:t>
            </a:r>
            <a:r>
              <a:rPr lang="hr-HR" sz="2200" b="1" dirty="0">
                <a:solidFill>
                  <a:srgbClr val="7030A0"/>
                </a:solidFill>
                <a:latin typeface="Cambria" panose="02040503050406030204" pitchFamily="18" charset="0"/>
              </a:rPr>
              <a:t>na ostalim unidu odjelima (90% kolegija i 100% ostalih vidova internacionalizacije na odjelu za ekonomiju)</a:t>
            </a:r>
          </a:p>
          <a:p>
            <a:r>
              <a:rPr lang="hr-HR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Motivacija</a:t>
            </a:r>
            <a:r>
              <a:rPr lang="hr-HR" sz="2200" b="1" dirty="0">
                <a:solidFill>
                  <a:srgbClr val="7030A0"/>
                </a:solidFill>
                <a:latin typeface="Cambria" panose="02040503050406030204" pitchFamily="18" charset="0"/>
              </a:rPr>
              <a:t> hrvatskih studenata za odlazak na mobilnost (dOUBLE DEGREE kvotu hrvatskih studenata još nismo 100% popunili)</a:t>
            </a:r>
          </a:p>
        </p:txBody>
      </p:sp>
    </p:spTree>
    <p:extLst>
      <p:ext uri="{BB962C8B-B14F-4D97-AF65-F5344CB8AC3E}">
        <p14:creationId xmlns:p14="http://schemas.microsoft.com/office/powerpoint/2010/main" val="4663244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CBCCE-DEFB-5E4D-83D8-6E1E3009DB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5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Hvala za pozornost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DCBEAF-9900-0E4B-A710-1B09766B945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698630" y="5367467"/>
            <a:ext cx="4144001" cy="6904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800" b="1" cap="none" dirty="0">
                <a:solidFill>
                  <a:srgbClr val="CC00CC"/>
                </a:solidFill>
                <a:latin typeface="Cambria" panose="02040503050406030204" pitchFamily="18" charset="0"/>
                <a:ea typeface="Palatino" pitchFamily="2" charset="77"/>
              </a:rPr>
              <a:t>nstojcic@unidu.hr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70EEE1-B843-6B43-9E16-699A7C29C5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2346180"/>
            <a:ext cx="2829645" cy="1885251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0387BC-050A-CD4C-9CFD-62ED0FBAEA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9836" y="3472941"/>
            <a:ext cx="3620113" cy="18945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47F9158-E443-7F43-9FAE-6B84900633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3361" y="2030174"/>
            <a:ext cx="3124695" cy="207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624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A39B20-75B2-6741-95B8-D5CD2F083B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8691" y="1312118"/>
            <a:ext cx="6354618" cy="4233764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964960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4D1B021-5EDA-0A46-ABD6-EBDDE2D22CD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9458493"/>
              </p:ext>
            </p:extLst>
          </p:nvPr>
        </p:nvGraphicFramePr>
        <p:xfrm>
          <a:off x="1332134" y="83898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683655D9-7C78-2F41-88FC-D91FA0CBD67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5292340"/>
              </p:ext>
            </p:extLst>
          </p:nvPr>
        </p:nvGraphicFramePr>
        <p:xfrm>
          <a:off x="6588826" y="20574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16301EA7-F99C-2E46-AD65-5EFB4E18E96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9672643"/>
              </p:ext>
            </p:extLst>
          </p:nvPr>
        </p:nvGraphicFramePr>
        <p:xfrm>
          <a:off x="1708067" y="382682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511509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9596F-BCBC-2341-9872-752D1DA3E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618583" cy="1596177"/>
          </a:xfrm>
        </p:spPr>
        <p:txBody>
          <a:bodyPr/>
          <a:lstStyle/>
          <a:p>
            <a:pPr algn="l"/>
            <a:r>
              <a:rPr lang="hr-H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Putanja internacionalizacije studija unidu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78F8C77B-940A-F749-B9ED-1BD5BC0D44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7919439"/>
              </p:ext>
            </p:extLst>
          </p:nvPr>
        </p:nvGraphicFramePr>
        <p:xfrm>
          <a:off x="2043112" y="1924333"/>
          <a:ext cx="7259637" cy="44336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61508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B2B83-FC3D-0E4A-AB82-7B84A00BA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hr-H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Kako smo došli do toga?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0E8371-6380-984C-A357-20885BD304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273" y="2928808"/>
            <a:ext cx="1004196" cy="34289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F1387EE-27B6-2545-8DB3-C8A1404542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3902" y="2928808"/>
            <a:ext cx="1004196" cy="342899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D792D9C-1276-1649-BE12-AFAC2E0B21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531" y="2928808"/>
            <a:ext cx="1004196" cy="342899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B04F2FC-9390-5946-BB2B-00688DD9955A}"/>
              </a:ext>
            </a:extLst>
          </p:cNvPr>
          <p:cNvSpPr txBox="1"/>
          <p:nvPr/>
        </p:nvSpPr>
        <p:spPr>
          <a:xfrm>
            <a:off x="1932278" y="2282477"/>
            <a:ext cx="1850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r-HR" b="1" dirty="0">
                <a:solidFill>
                  <a:srgbClr val="CC00CC"/>
                </a:solidFill>
                <a:latin typeface="Cambria" panose="02040503050406030204" pitchFamily="18" charset="0"/>
              </a:rPr>
              <a:t>Institucionalna </a:t>
            </a:r>
          </a:p>
          <a:p>
            <a:pPr algn="ctr"/>
            <a:r>
              <a:rPr lang="hr-HR" b="1" dirty="0">
                <a:solidFill>
                  <a:srgbClr val="CC00CC"/>
                </a:solidFill>
                <a:latin typeface="Cambria" panose="02040503050406030204" pitchFamily="18" charset="0"/>
              </a:rPr>
              <a:t>potpora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405C33-496D-AD40-B29E-D4E574005A91}"/>
              </a:ext>
            </a:extLst>
          </p:cNvPr>
          <p:cNvSpPr txBox="1"/>
          <p:nvPr/>
        </p:nvSpPr>
        <p:spPr>
          <a:xfrm>
            <a:off x="5275399" y="2282476"/>
            <a:ext cx="16412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r-HR" b="1" dirty="0">
                <a:solidFill>
                  <a:srgbClr val="CC00CC"/>
                </a:solidFill>
                <a:latin typeface="Cambria" panose="02040503050406030204" pitchFamily="18" charset="0"/>
              </a:rPr>
              <a:t>Život </a:t>
            </a:r>
          </a:p>
          <a:p>
            <a:pPr algn="ctr"/>
            <a:r>
              <a:rPr lang="hr-HR" b="1" dirty="0">
                <a:solidFill>
                  <a:srgbClr val="CC00CC"/>
                </a:solidFill>
                <a:latin typeface="Cambria" panose="02040503050406030204" pitchFamily="18" charset="0"/>
              </a:rPr>
              <a:t>u Dubrovniku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FC1FC6-C810-D240-8C14-6F7895658091}"/>
              </a:ext>
            </a:extLst>
          </p:cNvPr>
          <p:cNvSpPr txBox="1"/>
          <p:nvPr/>
        </p:nvSpPr>
        <p:spPr>
          <a:xfrm>
            <a:off x="8691312" y="2376738"/>
            <a:ext cx="1286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r-HR" b="1" dirty="0">
                <a:solidFill>
                  <a:srgbClr val="CC00CC"/>
                </a:solidFill>
                <a:latin typeface="Cambria" panose="02040503050406030204" pitchFamily="18" charset="0"/>
              </a:rPr>
              <a:t>Nastavnici</a:t>
            </a:r>
          </a:p>
        </p:txBody>
      </p:sp>
    </p:spTree>
    <p:extLst>
      <p:ext uri="{BB962C8B-B14F-4D97-AF65-F5344CB8AC3E}">
        <p14:creationId xmlns:p14="http://schemas.microsoft.com/office/powerpoint/2010/main" val="3910060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96E95-19A2-9147-8876-F85BE9C2F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hr-HR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Institucionalna potpora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F99FA1-703D-4047-AE88-1B377F1536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90" y="1904222"/>
            <a:ext cx="4752975" cy="2632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23653F1-C531-F34D-B9E7-CD7A99FEA2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064" y="3242608"/>
            <a:ext cx="4752976" cy="3148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">
            <a:extLst>
              <a:ext uri="{FF2B5EF4-FFF2-40B4-BE49-F238E27FC236}">
                <a16:creationId xmlns:a16="http://schemas.microsoft.com/office/drawing/2014/main" id="{DD0D1831-B121-9245-8C08-BD2BD0119B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987088"/>
            <a:ext cx="5182225" cy="353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278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EFDA9-A92F-2C49-87C7-74DDCBC65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hr-HR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Život u dubrovniku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46A76F-B74D-D743-B242-36A2ACF6EA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789" y="2535442"/>
            <a:ext cx="3403678" cy="20951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31B841B-BFA2-8849-897F-BE24B7900281}"/>
              </a:ext>
            </a:extLst>
          </p:cNvPr>
          <p:cNvSpPr txBox="1">
            <a:spLocks/>
          </p:cNvSpPr>
          <p:nvPr/>
        </p:nvSpPr>
        <p:spPr>
          <a:xfrm>
            <a:off x="5216560" y="2064568"/>
            <a:ext cx="6670639" cy="33419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hr-HR" altLang="sr-Latn-RS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Studentska PUTOVANJA </a:t>
            </a:r>
            <a:r>
              <a:rPr lang="hr-HR" altLang="sr-Latn-RS" sz="2200" b="1" dirty="0">
                <a:solidFill>
                  <a:srgbClr val="7030A0"/>
                </a:solidFill>
                <a:latin typeface="Cambria" panose="02040503050406030204" pitchFamily="18" charset="0"/>
              </a:rPr>
              <a:t>– Sarajevo, Skopje, Zagreb, Zadar, Split...</a:t>
            </a:r>
          </a:p>
          <a:p>
            <a:r>
              <a:rPr lang="hr-HR" altLang="sr-Latn-RS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SOCIAL ERASMUS RADIONICE </a:t>
            </a:r>
            <a:r>
              <a:rPr lang="hr-HR" altLang="sr-Latn-RS" sz="2200" b="1" dirty="0">
                <a:solidFill>
                  <a:srgbClr val="7030A0"/>
                </a:solidFill>
                <a:latin typeface="Cambria" panose="02040503050406030204" pitchFamily="18" charset="0"/>
              </a:rPr>
              <a:t>– međunarodni projekt - sredstvo podizanja svijesti o raznim društvenim problemima </a:t>
            </a:r>
          </a:p>
          <a:p>
            <a:r>
              <a:rPr lang="hr-HR" altLang="sr-Latn-RS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MOVIE NIGHT, PUB QUIZ, CITY GAME, KARAOKE NIGHT, </a:t>
            </a:r>
            <a:r>
              <a:rPr lang="en-US" altLang="sr-Latn-RS" sz="2200" b="1" dirty="0">
                <a:solidFill>
                  <a:srgbClr val="CC00CC"/>
                </a:solidFill>
                <a:latin typeface="Cambria" panose="02040503050406030204" pitchFamily="18" charset="0"/>
              </a:rPr>
              <a:t>RESPONSIBLE PARTY</a:t>
            </a:r>
          </a:p>
          <a:p>
            <a:endParaRPr lang="hr-HR" altLang="sr-Latn-RS" sz="2800" dirty="0">
              <a:solidFill>
                <a:srgbClr val="990033"/>
              </a:solidFill>
            </a:endParaRPr>
          </a:p>
          <a:p>
            <a:endParaRPr lang="hr-HR" altLang="sr-Latn-RS" sz="2800" dirty="0">
              <a:solidFill>
                <a:srgbClr val="990033"/>
              </a:solidFill>
            </a:endParaRPr>
          </a:p>
          <a:p>
            <a:endParaRPr lang="hr-HR" altLang="sr-Latn-RS" sz="2800" dirty="0">
              <a:solidFill>
                <a:srgbClr val="990033"/>
              </a:solidFill>
            </a:endParaRPr>
          </a:p>
          <a:p>
            <a:endParaRPr lang="hr-HR" altLang="sr-Latn-RS" sz="2800" dirty="0">
              <a:solidFill>
                <a:srgbClr val="990033"/>
              </a:solidFill>
            </a:endParaRPr>
          </a:p>
          <a:p>
            <a:endParaRPr lang="hr-HR" altLang="sr-Latn-RS" sz="2800" dirty="0">
              <a:solidFill>
                <a:srgbClr val="990033"/>
              </a:solidFill>
            </a:endParaRPr>
          </a:p>
          <a:p>
            <a:pPr marL="0" indent="0">
              <a:buNone/>
            </a:pPr>
            <a:r>
              <a:rPr lang="hr-HR" altLang="sr-Latn-RS" sz="2800" dirty="0">
                <a:solidFill>
                  <a:srgbClr val="990033"/>
                </a:solidFill>
              </a:rPr>
              <a:t>			</a:t>
            </a:r>
          </a:p>
          <a:p>
            <a:endParaRPr lang="hr-HR" altLang="sr-Latn-RS" sz="2800" dirty="0">
              <a:solidFill>
                <a:srgbClr val="99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473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AA59AE-3517-3D42-B281-9AEEF6CEC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7546" y="727699"/>
            <a:ext cx="10364451" cy="1596177"/>
          </a:xfrm>
        </p:spPr>
        <p:txBody>
          <a:bodyPr/>
          <a:lstStyle/>
          <a:p>
            <a:pPr algn="l"/>
            <a:r>
              <a:rPr lang="hr-HR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Život u dubrovniku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2DA55E-183A-2E49-85B4-075F414B22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34800">
            <a:off x="1050194" y="2476547"/>
            <a:ext cx="4439249" cy="23232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5880A69-84CF-CD48-B2FE-FD73E8135F49}"/>
              </a:ext>
            </a:extLst>
          </p:cNvPr>
          <p:cNvSpPr txBox="1">
            <a:spLocks/>
          </p:cNvSpPr>
          <p:nvPr/>
        </p:nvSpPr>
        <p:spPr>
          <a:xfrm>
            <a:off x="6259772" y="2683817"/>
            <a:ext cx="5641075" cy="266407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hr-HR" altLang="sr-Latn-RS" sz="2400" b="1" dirty="0">
                <a:solidFill>
                  <a:srgbClr val="7030A0"/>
                </a:solidFill>
                <a:latin typeface="Cambria" panose="02040503050406030204" pitchFamily="18" charset="0"/>
              </a:rPr>
              <a:t>Unidu radio</a:t>
            </a:r>
          </a:p>
          <a:p>
            <a:r>
              <a:rPr lang="hr-HR" altLang="sr-Latn-RS" sz="2400" b="1" dirty="0">
                <a:solidFill>
                  <a:srgbClr val="7030A0"/>
                </a:solidFill>
                <a:latin typeface="Cambria" panose="02040503050406030204" pitchFamily="18" charset="0"/>
              </a:rPr>
              <a:t>Studenti uređuju tjednu emisiju </a:t>
            </a:r>
            <a:r>
              <a:rPr lang="hr-HR" altLang="sr-Latn-RS" sz="2400" b="1" i="1" dirty="0">
                <a:solidFill>
                  <a:srgbClr val="92D050"/>
                </a:solidFill>
                <a:latin typeface="Cambria" panose="02040503050406030204" pitchFamily="18" charset="0"/>
              </a:rPr>
              <a:t>Festa furesta</a:t>
            </a:r>
          </a:p>
          <a:p>
            <a:endParaRPr lang="hr-HR" altLang="sr-Latn-RS" sz="2800" dirty="0">
              <a:solidFill>
                <a:srgbClr val="990033"/>
              </a:solidFill>
            </a:endParaRPr>
          </a:p>
          <a:p>
            <a:endParaRPr lang="hr-HR" altLang="sr-Latn-RS" dirty="0"/>
          </a:p>
        </p:txBody>
      </p:sp>
    </p:spTree>
    <p:extLst>
      <p:ext uri="{BB962C8B-B14F-4D97-AF65-F5344CB8AC3E}">
        <p14:creationId xmlns:p14="http://schemas.microsoft.com/office/powerpoint/2010/main" val="3519842334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{3F7A0954-50FC-FC43-9714-5DBD1A626FAD}tf10001073</Template>
  <TotalTime>314</TotalTime>
  <Words>561</Words>
  <Application>Microsoft Macintosh PowerPoint</Application>
  <PresentationFormat>Widescreen</PresentationFormat>
  <Paragraphs>100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Cambria</vt:lpstr>
      <vt:lpstr>Tw Cen MT</vt:lpstr>
      <vt:lpstr>Droplet</vt:lpstr>
      <vt:lpstr>Iskustva visokih učilišta u razvoju združenih studija i privlačenju studenata</vt:lpstr>
      <vt:lpstr>PowerPoint Presentation</vt:lpstr>
      <vt:lpstr>PowerPoint Presentation</vt:lpstr>
      <vt:lpstr>PowerPoint Presentation</vt:lpstr>
      <vt:lpstr>Putanja internacionalizacije studija unidu</vt:lpstr>
      <vt:lpstr>Kako smo došli do toga?</vt:lpstr>
      <vt:lpstr>Institucionalna potpora</vt:lpstr>
      <vt:lpstr>Život u dubrovniku</vt:lpstr>
      <vt:lpstr>Život u dubrovniku</vt:lpstr>
      <vt:lpstr>Život u dubrovniku</vt:lpstr>
      <vt:lpstr>nastavnici</vt:lpstr>
      <vt:lpstr>Putanja internacionalizacije studija unidu</vt:lpstr>
      <vt:lpstr>Double degree (Dvojni) studiji</vt:lpstr>
      <vt:lpstr>Double degree (Dvojni) studiji</vt:lpstr>
      <vt:lpstr>Double degree (Dvojni) studiji</vt:lpstr>
      <vt:lpstr>Double degree (Dvojni) studiji - ishodi</vt:lpstr>
      <vt:lpstr>Double degree (Dvojni) studiji - ishodi</vt:lpstr>
      <vt:lpstr>Double degree (Dvojni) studiji – problemi tijekom izvođenja</vt:lpstr>
      <vt:lpstr>Putanja internacionalizacije studija unidu</vt:lpstr>
      <vt:lpstr>Erasmus mundus joint master degree</vt:lpstr>
      <vt:lpstr>Ostale aktivnosti proizašle iz internacionalizacije</vt:lpstr>
      <vt:lpstr>Umjesto zaključka: Gdje smo mi mogli bolje?</vt:lpstr>
      <vt:lpstr>Hvala za pozornost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Nebojsa Stojcic</dc:creator>
  <cp:lastModifiedBy>Nebojsa Stojcic</cp:lastModifiedBy>
  <cp:revision>43</cp:revision>
  <dcterms:created xsi:type="dcterms:W3CDTF">2019-10-23T16:20:24Z</dcterms:created>
  <dcterms:modified xsi:type="dcterms:W3CDTF">2019-10-27T07:36:30Z</dcterms:modified>
</cp:coreProperties>
</file>