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0"/>
  </p:notesMasterIdLst>
  <p:sldIdLst>
    <p:sldId id="256" r:id="rId2"/>
    <p:sldId id="271" r:id="rId3"/>
    <p:sldId id="274" r:id="rId4"/>
    <p:sldId id="269" r:id="rId5"/>
    <p:sldId id="270" r:id="rId6"/>
    <p:sldId id="272" r:id="rId7"/>
    <p:sldId id="273" r:id="rId8"/>
    <p:sldId id="258" r:id="rId9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1D5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37" autoAdjust="0"/>
  </p:normalViewPr>
  <p:slideViewPr>
    <p:cSldViewPr>
      <p:cViewPr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7EAACB-E132-4DDA-AD12-96CA04B20F70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428785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685800" y="2278063"/>
            <a:ext cx="7772400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11998354 h 1000"/>
              <a:gd name="T6" fmla="*/ 0 w 1000"/>
              <a:gd name="T7" fmla="*/ 11998354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1D538B"/>
          </a:solidFill>
          <a:ln w="9525">
            <a:solidFill>
              <a:srgbClr val="1D538B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" name="Line 10"/>
          <p:cNvSpPr>
            <a:spLocks noChangeShapeType="1"/>
          </p:cNvSpPr>
          <p:nvPr userDrawn="1"/>
        </p:nvSpPr>
        <p:spPr bwMode="auto">
          <a:xfrm flipV="1">
            <a:off x="609600" y="6308725"/>
            <a:ext cx="7924800" cy="0"/>
          </a:xfrm>
          <a:prstGeom prst="line">
            <a:avLst/>
          </a:prstGeom>
          <a:noFill/>
          <a:ln w="3175">
            <a:solidFill>
              <a:srgbClr val="1D538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62"/>
            <a:ext cx="9144000" cy="110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389188"/>
            <a:ext cx="7772400" cy="1471612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hr-HR" noProof="0" smtClean="0"/>
              <a:t>Click to edit Master 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92863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92863"/>
            <a:ext cx="2895600" cy="349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92863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76D6313E-CC0F-4D0F-A35D-24CD9B6BADB6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14282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8C7CD1-3077-4D9D-906A-5BC67FBF34A9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0967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1125538"/>
            <a:ext cx="2001837" cy="463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1125538"/>
            <a:ext cx="5854700" cy="463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127C59-612D-4678-9A04-2AC696113EB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818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D136E7-3485-42FF-808E-82E57A617F52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42792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CC219-5DF7-4A54-ABBE-59D12C94F7F4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11396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916113"/>
            <a:ext cx="3924300" cy="384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16113"/>
            <a:ext cx="3924300" cy="384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82D9CB-CEC8-4157-96EE-7366F432B6C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9174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C66C69-CEBB-4151-BCAD-05DA6537F7C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9961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27B5B-805B-499B-8045-7411A57CBAFC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25572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D890BF-7D30-45CD-93EE-CEAD6051807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7058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59791-3F43-48A5-92D3-67CFFECA64DF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94831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711036-6F14-4FA6-B5A9-FF68F9CA2862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98008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1125538"/>
            <a:ext cx="800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916113"/>
            <a:ext cx="8001000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en-US" smtClean="0"/>
              <a:t>Click to edit Master text styles</a:t>
            </a:r>
          </a:p>
          <a:p>
            <a:pPr lvl="1"/>
            <a:r>
              <a:rPr lang="hr-HR" altLang="en-US" smtClean="0"/>
              <a:t>Second level</a:t>
            </a:r>
          </a:p>
          <a:p>
            <a:pPr lvl="2"/>
            <a:r>
              <a:rPr lang="hr-HR" altLang="en-US" smtClean="0"/>
              <a:t>Third level</a:t>
            </a:r>
          </a:p>
          <a:p>
            <a:pPr lvl="3"/>
            <a:r>
              <a:rPr lang="hr-HR" altLang="en-US" smtClean="0"/>
              <a:t>Fourth level</a:t>
            </a:r>
          </a:p>
          <a:p>
            <a:pPr lvl="4"/>
            <a:r>
              <a:rPr lang="hr-HR" altLang="en-US" smtClean="0"/>
              <a:t>Fifth level</a:t>
            </a:r>
          </a:p>
        </p:txBody>
      </p:sp>
      <p:sp>
        <p:nvSpPr>
          <p:cNvPr id="1028" name="AutoShape 7"/>
          <p:cNvSpPr>
            <a:spLocks noChangeArrowheads="1"/>
          </p:cNvSpPr>
          <p:nvPr/>
        </p:nvSpPr>
        <p:spPr bwMode="auto">
          <a:xfrm>
            <a:off x="609600" y="1677988"/>
            <a:ext cx="7958138" cy="95250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9072563 h 1000"/>
              <a:gd name="T6" fmla="*/ 0 w 1000"/>
              <a:gd name="T7" fmla="*/ 9072563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1D538B"/>
          </a:solidFill>
          <a:ln w="9525">
            <a:solidFill>
              <a:srgbClr val="1D538B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89688"/>
            <a:ext cx="1981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1D538B"/>
                </a:solidFill>
              </a:defRPr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9688"/>
            <a:ext cx="28956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1D538B"/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9688"/>
            <a:ext cx="1981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1D538B"/>
                </a:solidFill>
              </a:defRPr>
            </a:lvl1pPr>
          </a:lstStyle>
          <a:p>
            <a:fld id="{B0AE1A05-11E0-4A8F-938B-7EA48FDC16D4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1032" name="Picture 2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62"/>
            <a:ext cx="9144000" cy="110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o"/>
        <a:defRPr sz="2800">
          <a:solidFill>
            <a:srgbClr val="1D538B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n"/>
        <a:defRPr sz="2600">
          <a:solidFill>
            <a:srgbClr val="1D538B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o"/>
        <a:defRPr sz="2300">
          <a:solidFill>
            <a:srgbClr val="1D538B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n"/>
        <a:defRPr sz="2000">
          <a:solidFill>
            <a:srgbClr val="1D538B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§"/>
        <a:defRPr sz="2000">
          <a:solidFill>
            <a:srgbClr val="1D538B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2000">
          <a:solidFill>
            <a:srgbClr val="1D538B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2000">
          <a:solidFill>
            <a:srgbClr val="1D538B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2000">
          <a:solidFill>
            <a:srgbClr val="1D538B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2000">
          <a:solidFill>
            <a:srgbClr val="1D538B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zo.hr/sites/default/files/links/hrv-smjernice_brosura-web_objava_19_4_2016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zo.gov.h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800">
                <a:solidFill>
                  <a:srgbClr val="1D538B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600">
                <a:solidFill>
                  <a:srgbClr val="1D538B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300">
                <a:solidFill>
                  <a:srgbClr val="1D538B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06B062F-1A57-40F5-9918-97AF6D58E0D8}" type="slidenum">
              <a:rPr lang="hr-HR" altLang="en-US" sz="1200"/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hr-HR" altLang="en-US" sz="120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350" y="1412776"/>
            <a:ext cx="7772400" cy="4680520"/>
          </a:xfrm>
        </p:spPr>
        <p:txBody>
          <a:bodyPr/>
          <a:lstStyle/>
          <a:p>
            <a:pPr eaLnBrk="1" hangingPunct="1">
              <a:defRPr/>
            </a:pP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sz="3200" dirty="0"/>
              <a:t>FINANCIRANJE I AKREDITACIJA 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sz="3200" dirty="0" smtClean="0"/>
              <a:t>ZDRUŽENIH STUDIJA 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sz="1800" dirty="0" smtClean="0"/>
              <a:t>Uprava za visoko obrazovanje</a:t>
            </a:r>
            <a:br>
              <a:rPr lang="sr-Latn-RS" sz="1800" dirty="0" smtClean="0"/>
            </a:br>
            <a:r>
              <a:rPr lang="sr-Latn-RS" sz="1800" dirty="0" smtClean="0"/>
              <a:t>Služba za kvalitetu visokog obrazovanja</a:t>
            </a:r>
            <a:br>
              <a:rPr lang="sr-Latn-RS" sz="1800" dirty="0" smtClean="0"/>
            </a:br>
            <a:r>
              <a:rPr lang="sr-Latn-RS" sz="1800" dirty="0" smtClean="0"/>
              <a:t/>
            </a:r>
            <a:br>
              <a:rPr lang="sr-Latn-RS" sz="1800" dirty="0" smtClean="0"/>
            </a:br>
            <a:r>
              <a:rPr lang="sr-Latn-RS" dirty="0"/>
              <a:t/>
            </a:r>
            <a:br>
              <a:rPr lang="sr-Latn-RS" dirty="0"/>
            </a:br>
            <a:endParaRPr lang="sr-Latn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SADRŽAJ PREZENTACIJE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Financijski instrumenti EU-a za združene studije  </a:t>
            </a:r>
          </a:p>
          <a:p>
            <a:r>
              <a:rPr lang="hr-HR" dirty="0" smtClean="0"/>
              <a:t>Akreditacija združenih </a:t>
            </a:r>
            <a:r>
              <a:rPr lang="hr-HR" dirty="0" smtClean="0"/>
              <a:t>studija u RH </a:t>
            </a:r>
            <a:endParaRPr lang="hr-H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2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62888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000" dirty="0" smtClean="0"/>
              <a:t>FINANCIJSKI INSTRUMENTI EU-a ZA ZDRUŽENE STUDIJE </a:t>
            </a:r>
            <a:endParaRPr lang="hr-HR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916113"/>
            <a:ext cx="8001000" cy="4609231"/>
          </a:xfrm>
        </p:spPr>
        <p:txBody>
          <a:bodyPr/>
          <a:lstStyle/>
          <a:p>
            <a:r>
              <a:rPr lang="hr-HR" sz="1800" b="1" dirty="0" err="1" smtClean="0"/>
              <a:t>Erasmus</a:t>
            </a:r>
            <a:r>
              <a:rPr lang="hr-HR" sz="1800" b="1" dirty="0" smtClean="0"/>
              <a:t>+ Europska </a:t>
            </a:r>
            <a:r>
              <a:rPr lang="hr-HR" sz="1800" b="1" dirty="0"/>
              <a:t>sveučilišta</a:t>
            </a:r>
            <a:r>
              <a:rPr lang="hr-HR" sz="1800" dirty="0"/>
              <a:t>: </a:t>
            </a:r>
            <a:endParaRPr lang="hr-HR" sz="1800" dirty="0" smtClean="0"/>
          </a:p>
          <a:p>
            <a:pPr marL="0" indent="0" algn="just">
              <a:buNone/>
            </a:pPr>
            <a:r>
              <a:rPr lang="hr-HR" sz="1800" dirty="0" smtClean="0"/>
              <a:t>-     novi </a:t>
            </a:r>
            <a:r>
              <a:rPr lang="hr-HR" sz="1800" dirty="0"/>
              <a:t>koncept kojim se promiče kvaliteta, izvrsnost i </a:t>
            </a:r>
            <a:r>
              <a:rPr lang="hr-HR" sz="1800" dirty="0" smtClean="0"/>
              <a:t>inovacije</a:t>
            </a:r>
          </a:p>
          <a:p>
            <a:pPr algn="just">
              <a:buFontTx/>
              <a:buChar char="-"/>
            </a:pPr>
            <a:r>
              <a:rPr lang="hr-HR" sz="1800" dirty="0" smtClean="0"/>
              <a:t>temeljem prvog poziva među odabranim visokim učilištima su tri iz RH  </a:t>
            </a:r>
          </a:p>
          <a:p>
            <a:pPr algn="just">
              <a:buFontTx/>
              <a:buChar char="-"/>
            </a:pPr>
            <a:r>
              <a:rPr lang="hr-HR" sz="1800" dirty="0" smtClean="0"/>
              <a:t>odluka MZO-a o sufinanciranju visokih učilišta iz RH koja sudjeluju u europskim sveučilištima odabranima temeljem poziva </a:t>
            </a:r>
            <a:r>
              <a:rPr lang="hr-HR" sz="1800" dirty="0" err="1" smtClean="0"/>
              <a:t>Erasmus</a:t>
            </a:r>
            <a:r>
              <a:rPr lang="hr-HR" sz="1800" dirty="0" smtClean="0"/>
              <a:t>+.</a:t>
            </a:r>
          </a:p>
          <a:p>
            <a:r>
              <a:rPr lang="hr-HR" sz="1800" b="1" dirty="0" smtClean="0"/>
              <a:t>Europski socijalni fond:</a:t>
            </a:r>
          </a:p>
          <a:p>
            <a:pPr lvl="0">
              <a:buFontTx/>
              <a:buChar char="-"/>
            </a:pPr>
            <a:r>
              <a:rPr lang="hr-HR" sz="1800" dirty="0" smtClean="0"/>
              <a:t>osigurana </a:t>
            </a:r>
            <a:r>
              <a:rPr lang="hr-HR" sz="1800" dirty="0"/>
              <a:t>sredstava za 30 ESF projekata za internacionalizaciju visokoga obrazovanja ugovorenih 2018. koje provode 22 visoka učilišta: 42 nova studijska programa </a:t>
            </a:r>
            <a:r>
              <a:rPr lang="hr-HR" sz="1800" dirty="0" smtClean="0"/>
              <a:t>(tri združena studija), </a:t>
            </a:r>
            <a:r>
              <a:rPr lang="hr-HR" sz="1800" dirty="0"/>
              <a:t>15 programa ljetnih/zimskih škola te 208 kolegija na stranim </a:t>
            </a:r>
            <a:r>
              <a:rPr lang="hr-HR" sz="1800" dirty="0" smtClean="0"/>
              <a:t>jezicima, </a:t>
            </a:r>
          </a:p>
          <a:p>
            <a:pPr lvl="0">
              <a:buFontTx/>
              <a:buChar char="-"/>
            </a:pPr>
            <a:r>
              <a:rPr lang="hr-HR" sz="1800" dirty="0" smtClean="0"/>
              <a:t>MZO prati prepreke </a:t>
            </a:r>
            <a:r>
              <a:rPr lang="hr-HR" sz="1800" dirty="0"/>
              <a:t>u provedbi projekata</a:t>
            </a:r>
            <a:r>
              <a:rPr lang="hr-HR" sz="1800" dirty="0" smtClean="0"/>
              <a:t>,</a:t>
            </a:r>
          </a:p>
          <a:p>
            <a:pPr lvl="0">
              <a:buFontTx/>
              <a:buChar char="-"/>
            </a:pPr>
            <a:r>
              <a:rPr lang="hr-HR" sz="1800" dirty="0" smtClean="0"/>
              <a:t>MZO nastoji osigurati sredstava za internacionalizaciju u  </a:t>
            </a:r>
            <a:r>
              <a:rPr lang="hr-HR" sz="1800" dirty="0"/>
              <a:t>novom operativnom programu za </a:t>
            </a:r>
            <a:r>
              <a:rPr lang="hr-HR" sz="1800" dirty="0" smtClean="0"/>
              <a:t>ESF.   </a:t>
            </a:r>
            <a:endParaRPr lang="hr-HR" sz="1800" dirty="0"/>
          </a:p>
          <a:p>
            <a:endParaRPr lang="hr-HR" sz="2400" dirty="0" smtClean="0"/>
          </a:p>
          <a:p>
            <a:endParaRPr lang="hr-HR" sz="2400" dirty="0"/>
          </a:p>
          <a:p>
            <a:endParaRPr lang="hr-HR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hr-HR" altLang="sr-Latn-RS" dirty="0"/>
          </a:p>
        </p:txBody>
      </p:sp>
    </p:spTree>
    <p:extLst>
      <p:ext uri="{BB962C8B-B14F-4D97-AF65-F5344CB8AC3E}">
        <p14:creationId xmlns:p14="http://schemas.microsoft.com/office/powerpoint/2010/main" val="1915913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RELEVANTNI PROPISI I DOKUMENTI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916113"/>
            <a:ext cx="8181726" cy="4473575"/>
          </a:xfrm>
        </p:spPr>
        <p:txBody>
          <a:bodyPr/>
          <a:lstStyle/>
          <a:p>
            <a:r>
              <a:rPr lang="hr-HR" sz="1800" dirty="0" smtClean="0"/>
              <a:t>Zakon </a:t>
            </a:r>
            <a:r>
              <a:rPr lang="hr-HR" sz="1800" dirty="0"/>
              <a:t>o znanstvenoj djelatnosti i visokom obrazovanju („Narodne novine“, br. 123/03, 105/04, 174/04, 2/07 – Odluka USRH, 46/07, 45/09, 63/11, 94/13, 139/13, 101/14 – Odluka i Rješenje USRH, 60/15 – Odluka USRH i 131/17</a:t>
            </a:r>
            <a:r>
              <a:rPr lang="hr-HR" sz="1800" dirty="0" smtClean="0"/>
              <a:t>)</a:t>
            </a:r>
          </a:p>
          <a:p>
            <a:r>
              <a:rPr lang="hr-HR" sz="1800" dirty="0" smtClean="0"/>
              <a:t>Zakon o osiguravanju kvalitete u znanosti i visokom obrazovanju („Narodne novine”, br. 45/09)</a:t>
            </a:r>
          </a:p>
          <a:p>
            <a:r>
              <a:rPr lang="hr-HR" sz="1800" dirty="0"/>
              <a:t>Pravilnik o sadržaju dopusnice te uvjetima za izdavanje dopusnice za obavljanje djelatnosti visokog obrazovanja, izvođenje studijskog programa i </a:t>
            </a:r>
            <a:r>
              <a:rPr lang="hr-HR" sz="1800" dirty="0" err="1"/>
              <a:t>reakreditacije</a:t>
            </a:r>
            <a:r>
              <a:rPr lang="hr-HR" sz="1800" dirty="0"/>
              <a:t> visokih </a:t>
            </a:r>
            <a:r>
              <a:rPr lang="hr-HR" sz="1800" dirty="0" smtClean="0"/>
              <a:t>učilišta („</a:t>
            </a:r>
            <a:r>
              <a:rPr lang="hr-HR" sz="1800" dirty="0"/>
              <a:t>Narodne novine”, br. </a:t>
            </a:r>
            <a:r>
              <a:rPr lang="hr-HR" sz="1800" dirty="0" smtClean="0"/>
              <a:t>24/10)</a:t>
            </a:r>
          </a:p>
          <a:p>
            <a:r>
              <a:rPr lang="hr-HR" sz="1800" dirty="0" smtClean="0"/>
              <a:t>Dokumenti Agencije za znanost i visoko obrazovanje </a:t>
            </a:r>
          </a:p>
          <a:p>
            <a:r>
              <a:rPr lang="hr-HR" sz="1800" b="1" dirty="0" smtClean="0"/>
              <a:t>Interni propisi visokih učilišta </a:t>
            </a:r>
          </a:p>
          <a:p>
            <a:r>
              <a:rPr lang="hr-HR" sz="1800" dirty="0" smtClean="0"/>
              <a:t>Europski pristup osiguravanju kvalitete združenih </a:t>
            </a:r>
            <a:r>
              <a:rPr lang="hr-HR" sz="1800" dirty="0" smtClean="0"/>
              <a:t>studija</a:t>
            </a:r>
          </a:p>
          <a:p>
            <a:r>
              <a:rPr lang="hr-HR" sz="1800" dirty="0"/>
              <a:t>Pomoć pri pripremi: </a:t>
            </a:r>
            <a:r>
              <a:rPr lang="hr-HR" sz="1800" dirty="0">
                <a:hlinkClick r:id="rId2"/>
              </a:rPr>
              <a:t>Smjernice razvijene u projektu ROCCO MZO</a:t>
            </a:r>
            <a:r>
              <a:rPr lang="hr-HR" sz="1800" dirty="0"/>
              <a:t> </a:t>
            </a:r>
          </a:p>
          <a:p>
            <a:endParaRPr lang="hr-HR" sz="1800" dirty="0" smtClean="0"/>
          </a:p>
          <a:p>
            <a:pPr marL="0" indent="0">
              <a:buNone/>
            </a:pPr>
            <a:endParaRPr lang="hr-HR" sz="1800" dirty="0"/>
          </a:p>
          <a:p>
            <a:endParaRPr lang="hr-H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4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27247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125538"/>
            <a:ext cx="8001000" cy="1079326"/>
          </a:xfrm>
        </p:spPr>
        <p:txBody>
          <a:bodyPr/>
          <a:lstStyle/>
          <a:p>
            <a:r>
              <a:rPr lang="hr-HR" dirty="0" smtClean="0"/>
              <a:t>AKREDITACIJA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916113"/>
            <a:ext cx="8001000" cy="4321199"/>
          </a:xfrm>
        </p:spPr>
        <p:txBody>
          <a:bodyPr/>
          <a:lstStyle/>
          <a:p>
            <a:endParaRPr lang="hr-HR" altLang="sr-Latn-RS" sz="1800" dirty="0" smtClean="0"/>
          </a:p>
          <a:p>
            <a:r>
              <a:rPr lang="hr-HR" sz="1800" dirty="0" smtClean="0"/>
              <a:t>Čl. 76. Zakona o znanstvenoj djelatnosti i visokom obrazovanju: studij se uspostavlja temeljem </a:t>
            </a:r>
            <a:r>
              <a:rPr lang="hr-HR" sz="1800" b="1" dirty="0" smtClean="0"/>
              <a:t>sporazuma </a:t>
            </a:r>
            <a:r>
              <a:rPr lang="hr-HR" sz="1800" dirty="0" smtClean="0"/>
              <a:t>između visokih </a:t>
            </a:r>
            <a:r>
              <a:rPr lang="hr-HR" sz="1800" dirty="0" smtClean="0"/>
              <a:t>učilišta, koja su </a:t>
            </a:r>
            <a:r>
              <a:rPr lang="hr-HR" sz="1800" b="1" dirty="0" smtClean="0"/>
              <a:t>akreditirana</a:t>
            </a:r>
            <a:r>
              <a:rPr lang="hr-HR" sz="1800" dirty="0" smtClean="0"/>
              <a:t> u skladu s ESG-em ili ekvivalentom, a akreditacijski postupak se provodi </a:t>
            </a:r>
            <a:r>
              <a:rPr lang="hr-HR" sz="1800" b="1" dirty="0" smtClean="0"/>
              <a:t>na svim VU-ima u RH</a:t>
            </a:r>
            <a:endParaRPr lang="hr-HR" sz="1800" b="1" dirty="0" smtClean="0"/>
          </a:p>
          <a:p>
            <a:r>
              <a:rPr lang="hr-HR" sz="1800" dirty="0" smtClean="0"/>
              <a:t>Javna </a:t>
            </a:r>
            <a:r>
              <a:rPr lang="hr-HR" sz="1800" dirty="0" smtClean="0"/>
              <a:t>sveučilišta: samostalno akreditiraju studije, ali je reakreditacija od strane AZVO obvezna</a:t>
            </a:r>
          </a:p>
          <a:p>
            <a:r>
              <a:rPr lang="hr-HR" sz="1800" dirty="0" smtClean="0"/>
              <a:t>Privatna </a:t>
            </a:r>
            <a:r>
              <a:rPr lang="hr-HR" sz="1800" dirty="0" smtClean="0"/>
              <a:t>sveučilišta (i veleučilišta i visoke škole): </a:t>
            </a:r>
            <a:r>
              <a:rPr lang="hr-HR" sz="1800" dirty="0" smtClean="0"/>
              <a:t>obvezna i akreditacija i reakreditacija od strane AZVO</a:t>
            </a:r>
          </a:p>
          <a:p>
            <a:endParaRPr lang="hr-HR" sz="1800" dirty="0" smtClean="0"/>
          </a:p>
          <a:p>
            <a:endParaRPr lang="hr-HR" sz="1800" dirty="0">
              <a:sym typeface="Wingdings" panose="05000000000000000000" pitchFamily="2" charset="2"/>
            </a:endParaRPr>
          </a:p>
          <a:p>
            <a:endParaRPr lang="hr-HR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5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4431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125538"/>
            <a:ext cx="8001000" cy="1079326"/>
          </a:xfrm>
        </p:spPr>
        <p:txBody>
          <a:bodyPr/>
          <a:lstStyle/>
          <a:p>
            <a:r>
              <a:rPr lang="hr-HR" dirty="0" smtClean="0"/>
              <a:t>PRIMJENA EUROPSKOG PRISTUPA: KAKO?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348880"/>
            <a:ext cx="8001000" cy="3340150"/>
          </a:xfrm>
        </p:spPr>
        <p:txBody>
          <a:bodyPr/>
          <a:lstStyle/>
          <a:p>
            <a:r>
              <a:rPr lang="hr-HR" sz="1800" dirty="0" smtClean="0"/>
              <a:t>Dva aspekta: postupak i uvjeti</a:t>
            </a:r>
          </a:p>
          <a:p>
            <a:r>
              <a:rPr lang="hr-HR" sz="1800" dirty="0" smtClean="0"/>
              <a:t>Zakon </a:t>
            </a:r>
            <a:r>
              <a:rPr lang="hr-HR" sz="1800" dirty="0" smtClean="0"/>
              <a:t>i Pravilnik </a:t>
            </a:r>
            <a:r>
              <a:rPr lang="hr-HR" sz="1800" b="1" dirty="0" smtClean="0"/>
              <a:t>ne propisuju detaljno postupak</a:t>
            </a:r>
            <a:r>
              <a:rPr lang="hr-HR" sz="1800" dirty="0" smtClean="0"/>
              <a:t> te </a:t>
            </a:r>
            <a:r>
              <a:rPr lang="hr-HR" sz="1800" b="1" dirty="0" smtClean="0"/>
              <a:t>nema prepreka </a:t>
            </a:r>
            <a:r>
              <a:rPr lang="hr-HR" sz="1800" dirty="0" smtClean="0"/>
              <a:t>da AZVO donese Akreditacijsku preporuku temeljem izvješća druge </a:t>
            </a:r>
            <a:r>
              <a:rPr lang="hr-HR" sz="1800" dirty="0" smtClean="0"/>
              <a:t>agencije iz </a:t>
            </a:r>
            <a:r>
              <a:rPr lang="hr-HR" sz="1800" b="1" dirty="0" err="1" smtClean="0"/>
              <a:t>EQARa</a:t>
            </a:r>
            <a:r>
              <a:rPr lang="hr-HR" sz="1800" dirty="0" smtClean="0"/>
              <a:t> </a:t>
            </a:r>
            <a:r>
              <a:rPr lang="hr-HR" sz="1800" dirty="0" smtClean="0"/>
              <a:t>u skladu s Europskim pristupom – kod </a:t>
            </a:r>
            <a:r>
              <a:rPr lang="hr-HR" sz="1800" b="1" dirty="0" smtClean="0"/>
              <a:t>programske akreditacije </a:t>
            </a:r>
            <a:r>
              <a:rPr lang="hr-HR" sz="1800" dirty="0" smtClean="0"/>
              <a:t>(zasad – inicijalna/ reakreditacija doktorskog studija) </a:t>
            </a:r>
            <a:endParaRPr lang="hr-HR" sz="1800" dirty="0" smtClean="0"/>
          </a:p>
          <a:p>
            <a:r>
              <a:rPr lang="hr-HR" sz="1800" dirty="0"/>
              <a:t>Rokovi: ‘instruktivni’ </a:t>
            </a:r>
            <a:endParaRPr lang="hr-HR" sz="1800" dirty="0" smtClean="0"/>
          </a:p>
          <a:p>
            <a:r>
              <a:rPr lang="hr-HR" sz="1800" dirty="0" smtClean="0"/>
              <a:t>Potrebno je samo </a:t>
            </a:r>
            <a:r>
              <a:rPr lang="hr-HR" sz="1800" dirty="0" smtClean="0"/>
              <a:t>propisati odgovarajući postupak (AZVO/javna sveučilišta) </a:t>
            </a:r>
            <a:endParaRPr lang="hr-HR" sz="1800" dirty="0" smtClean="0"/>
          </a:p>
          <a:p>
            <a:r>
              <a:rPr lang="hr-HR" sz="1800" dirty="0" smtClean="0"/>
              <a:t>AZVO bi </a:t>
            </a:r>
            <a:r>
              <a:rPr lang="hr-HR" sz="1800" dirty="0" smtClean="0"/>
              <a:t>– u skladu s propisima - i </a:t>
            </a:r>
            <a:r>
              <a:rPr lang="hr-HR" sz="1800" dirty="0" smtClean="0"/>
              <a:t>dalje provodio standardnu </a:t>
            </a:r>
            <a:r>
              <a:rPr lang="hr-HR" sz="1800" b="1" dirty="0" err="1" smtClean="0"/>
              <a:t>reakreditaciju</a:t>
            </a:r>
            <a:r>
              <a:rPr lang="hr-HR" sz="1800" b="1" dirty="0" smtClean="0"/>
              <a:t> na razini VU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6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8527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125538"/>
            <a:ext cx="8001000" cy="492125"/>
          </a:xfrm>
        </p:spPr>
        <p:txBody>
          <a:bodyPr/>
          <a:lstStyle/>
          <a:p>
            <a:r>
              <a:rPr lang="hr-HR" dirty="0" smtClean="0"/>
              <a:t>ŠTO S NACIONALNIM </a:t>
            </a:r>
            <a:r>
              <a:rPr lang="hr-HR" dirty="0" smtClean="0"/>
              <a:t>UVJETIMA?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844824"/>
            <a:ext cx="8001000" cy="4752528"/>
          </a:xfrm>
        </p:spPr>
        <p:txBody>
          <a:bodyPr/>
          <a:lstStyle/>
          <a:p>
            <a:r>
              <a:rPr lang="hr-HR" sz="1600" dirty="0" smtClean="0"/>
              <a:t>Europski pristup izričito kaže da se nacionalni </a:t>
            </a:r>
            <a:r>
              <a:rPr lang="hr-HR" sz="1600" dirty="0" smtClean="0"/>
              <a:t>standardi  tj. uvjeti iz nacionalnih propisa </a:t>
            </a:r>
            <a:r>
              <a:rPr lang="hr-HR" sz="1600" dirty="0" smtClean="0"/>
              <a:t>NE uzimaju u obzir – a hrvatski propisi ih </a:t>
            </a:r>
            <a:r>
              <a:rPr lang="hr-HR" sz="1600" dirty="0" smtClean="0"/>
              <a:t>sadrže cijeli niz</a:t>
            </a:r>
            <a:endParaRPr lang="hr-HR" sz="1600" dirty="0" smtClean="0"/>
          </a:p>
          <a:p>
            <a:endParaRPr lang="hr-HR" sz="1600" dirty="0" smtClean="0"/>
          </a:p>
          <a:p>
            <a:r>
              <a:rPr lang="hr-HR" sz="1600" dirty="0"/>
              <a:t>Prijedlog novog </a:t>
            </a:r>
            <a:r>
              <a:rPr lang="hr-HR" sz="1600" dirty="0" smtClean="0"/>
              <a:t>Zakona o osiguravanju kvalitete u znanosti i VO </a:t>
            </a:r>
            <a:r>
              <a:rPr lang="hr-HR" sz="1600" dirty="0"/>
              <a:t>u potpunosti isključuje primjenu nacionalnih kriterija kod združenih studija </a:t>
            </a:r>
          </a:p>
          <a:p>
            <a:pPr marL="0" indent="0">
              <a:buNone/>
            </a:pPr>
            <a:endParaRPr lang="hr-HR" sz="1600" dirty="0" smtClean="0"/>
          </a:p>
          <a:p>
            <a:r>
              <a:rPr lang="hr-HR" sz="1600" dirty="0" smtClean="0"/>
              <a:t>Uvjeti iz propisa RH koji se odnose na OK u VO, smatramo ipak, </a:t>
            </a:r>
            <a:r>
              <a:rPr lang="hr-HR" sz="1600" b="1" dirty="0" smtClean="0"/>
              <a:t>nisu prepreka </a:t>
            </a:r>
            <a:r>
              <a:rPr lang="hr-HR" sz="1600" dirty="0" smtClean="0"/>
              <a:t>jer </a:t>
            </a:r>
            <a:r>
              <a:rPr lang="hr-HR" sz="1600" dirty="0" smtClean="0"/>
              <a:t>ili proizlaze iz ESG-a i izravno su kompatibilni, ili se odnose </a:t>
            </a:r>
            <a:r>
              <a:rPr lang="hr-HR" sz="1600" dirty="0" smtClean="0"/>
              <a:t>na visoko učilište a ne na </a:t>
            </a:r>
            <a:r>
              <a:rPr lang="hr-HR" sz="1600" dirty="0" smtClean="0"/>
              <a:t>pojedini studij</a:t>
            </a:r>
            <a:r>
              <a:rPr lang="hr-HR" sz="1600" dirty="0" smtClean="0"/>
              <a:t>, ili su toliko minimalni da ih studij sigurno zadovoljava (npr. pokrivenost)</a:t>
            </a:r>
          </a:p>
          <a:p>
            <a:endParaRPr lang="hr-HR" sz="1600" dirty="0" smtClean="0"/>
          </a:p>
          <a:p>
            <a:r>
              <a:rPr lang="hr-HR" sz="1600" dirty="0" smtClean="0"/>
              <a:t>Isto se odnosi i na ostale </a:t>
            </a:r>
            <a:r>
              <a:rPr lang="hr-HR" sz="1600" dirty="0" smtClean="0"/>
              <a:t>uvjete iz drugih propisa </a:t>
            </a:r>
            <a:r>
              <a:rPr lang="hr-HR" sz="1600" dirty="0" smtClean="0"/>
              <a:t>(izbori u zvanja, izgled diplome, itd.) – dio rješenja već postoji, dio je moguće propisati – obratite se za savjete i tumačenja (pri čemu većina pitanja spada u akademsku samoupravu i ne treba očekivati gotova rješenja, nego smjernice i dogovore) </a:t>
            </a:r>
          </a:p>
          <a:p>
            <a:endParaRPr lang="hr-HR" sz="1600" dirty="0" smtClean="0"/>
          </a:p>
          <a:p>
            <a:endParaRPr lang="hr-HR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7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27985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800">
                <a:solidFill>
                  <a:srgbClr val="1D538B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600">
                <a:solidFill>
                  <a:srgbClr val="1D538B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300">
                <a:solidFill>
                  <a:srgbClr val="1D538B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49176EC-E4B0-41F6-8C5A-9A42D02D63A5}" type="slidenum">
              <a:rPr lang="hr-HR" altLang="en-US" sz="1200"/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hr-HR" altLang="en-US" sz="120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sr-Latn-RS" dirty="0" smtClean="0"/>
              <a:t>PITANJA I ODGOVORI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3860800"/>
            <a:ext cx="8001000" cy="1800225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hr-HR" altLang="en-US" sz="2400" b="1" dirty="0" smtClean="0"/>
              <a:t>visokoobrazovanje@mzo.hr</a:t>
            </a:r>
          </a:p>
          <a:p>
            <a:pPr marL="0" indent="0" algn="ctr" eaLnBrk="1" hangingPunct="1">
              <a:buNone/>
            </a:pPr>
            <a:r>
              <a:rPr lang="hr-HR" altLang="en-US" sz="2400" dirty="0" smtClean="0"/>
              <a:t>telefon</a:t>
            </a:r>
            <a:r>
              <a:rPr lang="en-US" altLang="en-US" sz="2400" dirty="0" smtClean="0"/>
              <a:t>:</a:t>
            </a:r>
            <a:r>
              <a:rPr lang="hr-HR" altLang="en-US" sz="2400" b="1" dirty="0" smtClean="0"/>
              <a:t>	  </a:t>
            </a:r>
            <a:r>
              <a:rPr lang="hr-HR" altLang="en-US" sz="2400" dirty="0" smtClean="0"/>
              <a:t>+</a:t>
            </a:r>
            <a:r>
              <a:rPr lang="en-US" altLang="en-US" sz="2400" dirty="0" smtClean="0"/>
              <a:t>385 (1) </a:t>
            </a:r>
            <a:r>
              <a:rPr lang="hr-HR" altLang="en-US" sz="2400" dirty="0" smtClean="0"/>
              <a:t>4594 123</a:t>
            </a:r>
          </a:p>
          <a:p>
            <a:pPr marL="0" indent="0" algn="ctr" eaLnBrk="1" hangingPunct="1">
              <a:buNone/>
            </a:pPr>
            <a:r>
              <a:rPr lang="hr-HR" altLang="en-US" sz="2400" dirty="0" smtClean="0"/>
              <a:t>Donje Svetice 38</a:t>
            </a:r>
            <a:r>
              <a:rPr lang="en-US" altLang="en-US" sz="2400" dirty="0" smtClean="0"/>
              <a:t>, 10000 Zagreb</a:t>
            </a:r>
            <a:endParaRPr lang="hr-HR" altLang="en-US" sz="2400" dirty="0" smtClean="0"/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254125" y="2349500"/>
            <a:ext cx="59055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800">
                <a:solidFill>
                  <a:srgbClr val="1D538B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600">
                <a:solidFill>
                  <a:srgbClr val="1D538B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300">
                <a:solidFill>
                  <a:srgbClr val="1D538B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hr-HR" sz="3200" dirty="0">
                <a:hlinkClick r:id="rId2"/>
              </a:rPr>
              <a:t>https://mzo.gov.hr/</a:t>
            </a:r>
            <a:endParaRPr lang="en-US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557</TotalTime>
  <Words>586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Verdana</vt:lpstr>
      <vt:lpstr>Wingdings</vt:lpstr>
      <vt:lpstr>Profile</vt:lpstr>
      <vt:lpstr>         FINANCIRANJE I AKREDITACIJA  ZDRUŽENIH STUDIJA  Uprava za visoko obrazovanje Služba za kvalitetu visokog obrazovanja   </vt:lpstr>
      <vt:lpstr>SADRŽAJ PREZENTACIJE </vt:lpstr>
      <vt:lpstr>FINANCIJSKI INSTRUMENTI EU-a ZA ZDRUŽENE STUDIJE </vt:lpstr>
      <vt:lpstr>RELEVANTNI PROPISI I DOKUMENTI </vt:lpstr>
      <vt:lpstr>AKREDITACIJA  </vt:lpstr>
      <vt:lpstr>PRIMJENA EUROPSKOG PRISTUPA: KAKO? </vt:lpstr>
      <vt:lpstr>ŠTO S NACIONALNIM UVJETIMA? </vt:lpstr>
      <vt:lpstr>PITANJA I ODGOVORI</vt:lpstr>
    </vt:vector>
  </TitlesOfParts>
  <Company>RH-TDU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ažurirano 17-1-2018</dc:creator>
  <cp:lastModifiedBy>Durdica Dragojevic</cp:lastModifiedBy>
  <cp:revision>150</cp:revision>
  <cp:lastPrinted>1601-01-01T00:00:00Z</cp:lastPrinted>
  <dcterms:created xsi:type="dcterms:W3CDTF">2008-10-07T08:14:54Z</dcterms:created>
  <dcterms:modified xsi:type="dcterms:W3CDTF">2019-10-30T10:23:52Z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