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322" r:id="rId3"/>
    <p:sldId id="372" r:id="rId4"/>
    <p:sldId id="386" r:id="rId5"/>
    <p:sldId id="373" r:id="rId6"/>
    <p:sldId id="376" r:id="rId7"/>
    <p:sldId id="391" r:id="rId8"/>
    <p:sldId id="377" r:id="rId9"/>
    <p:sldId id="388" r:id="rId10"/>
    <p:sldId id="389" r:id="rId11"/>
    <p:sldId id="392" r:id="rId12"/>
    <p:sldId id="387" r:id="rId13"/>
    <p:sldId id="390" r:id="rId14"/>
    <p:sldId id="378" r:id="rId15"/>
    <p:sldId id="374" r:id="rId16"/>
    <p:sldId id="379" r:id="rId17"/>
    <p:sldId id="395" r:id="rId18"/>
    <p:sldId id="375" r:id="rId19"/>
    <p:sldId id="394" r:id="rId20"/>
    <p:sldId id="381" r:id="rId21"/>
    <p:sldId id="382" r:id="rId22"/>
    <p:sldId id="384" r:id="rId23"/>
    <p:sldId id="385" r:id="rId24"/>
    <p:sldId id="393" r:id="rId25"/>
    <p:sldId id="371" r:id="rId26"/>
  </p:sldIdLst>
  <p:sldSz cx="9144000" cy="6858000" type="screen4x3"/>
  <p:notesSz cx="6669088" cy="9926638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lemen Subic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21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Objects="1">
      <p:cViewPr varScale="1">
        <p:scale>
          <a:sx n="113" d="100"/>
          <a:sy n="113" d="100"/>
        </p:scale>
        <p:origin x="-8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1828800" cy="18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>
            <a:extLst>
              <a:ext uri="{FF2B5EF4-FFF2-40B4-BE49-F238E27FC236}">
                <a16:creationId xmlns:a16="http://schemas.microsoft.com/office/drawing/2014/main" xmlns="" id="{99A6592F-0712-4553-885F-111717E965D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pitchFamily="58" charset="-128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>
            <a:extLst>
              <a:ext uri="{FF2B5EF4-FFF2-40B4-BE49-F238E27FC236}">
                <a16:creationId xmlns:a16="http://schemas.microsoft.com/office/drawing/2014/main" xmlns="" id="{704FFAB7-FBC9-40CB-A3EF-2024607D2EE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pitchFamily="58" charset="-128"/>
              </a:defRPr>
            </a:lvl1pPr>
          </a:lstStyle>
          <a:p>
            <a:pPr>
              <a:defRPr/>
            </a:pPr>
            <a:fld id="{EC376453-121F-4C6F-A9C9-8F83BD57577C}" type="datetimeFigureOut">
              <a:rPr lang="sl-SI"/>
              <a:pPr>
                <a:defRPr/>
              </a:pPr>
              <a:t>28.10.2019</a:t>
            </a:fld>
            <a:endParaRPr lang="sl-SI"/>
          </a:p>
        </p:txBody>
      </p:sp>
      <p:sp>
        <p:nvSpPr>
          <p:cNvPr id="4" name="Ograda stranske slike 3">
            <a:extLst>
              <a:ext uri="{FF2B5EF4-FFF2-40B4-BE49-F238E27FC236}">
                <a16:creationId xmlns:a16="http://schemas.microsoft.com/office/drawing/2014/main" xmlns="" id="{C4EE9C9F-1B35-4DB2-99BE-13D6B028E9A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Ograda opomb 4">
            <a:extLst>
              <a:ext uri="{FF2B5EF4-FFF2-40B4-BE49-F238E27FC236}">
                <a16:creationId xmlns:a16="http://schemas.microsoft.com/office/drawing/2014/main" xmlns="" id="{B9D6438E-9F57-4722-90EE-AE9B02DDE2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750" y="4714875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noProof="0"/>
              <a:t>Uredite sloge besedila matrice</a:t>
            </a:r>
          </a:p>
          <a:p>
            <a:pPr lvl="1"/>
            <a:r>
              <a:rPr lang="sl-SI" noProof="0"/>
              <a:t>Druga raven</a:t>
            </a:r>
          </a:p>
          <a:p>
            <a:pPr lvl="2"/>
            <a:r>
              <a:rPr lang="sl-SI" noProof="0"/>
              <a:t>Tretja raven</a:t>
            </a:r>
          </a:p>
          <a:p>
            <a:pPr lvl="3"/>
            <a:r>
              <a:rPr lang="sl-SI" noProof="0"/>
              <a:t>Četrta raven</a:t>
            </a:r>
          </a:p>
          <a:p>
            <a:pPr lvl="4"/>
            <a:r>
              <a:rPr lang="sl-SI" noProof="0"/>
              <a:t>Peta raven</a:t>
            </a:r>
          </a:p>
        </p:txBody>
      </p:sp>
      <p:sp>
        <p:nvSpPr>
          <p:cNvPr id="6" name="Ograda noge 5">
            <a:extLst>
              <a:ext uri="{FF2B5EF4-FFF2-40B4-BE49-F238E27FC236}">
                <a16:creationId xmlns:a16="http://schemas.microsoft.com/office/drawing/2014/main" xmlns="" id="{7ADAAECF-8AC3-42EE-883B-2C2C58A35E9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pitchFamily="58" charset="-128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6">
            <a:extLst>
              <a:ext uri="{FF2B5EF4-FFF2-40B4-BE49-F238E27FC236}">
                <a16:creationId xmlns:a16="http://schemas.microsoft.com/office/drawing/2014/main" xmlns="" id="{551C9520-72CD-46AF-B436-1700A8CD1D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778250" y="9428163"/>
            <a:ext cx="288925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1037CF0-512D-4083-8469-6B8DFEADAE2C}" type="slidenum">
              <a:rPr lang="sl-SI" altLang="sl-SI"/>
              <a:pPr>
                <a:defRPr/>
              </a:pPr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35648023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8754182-7D3A-4DC5-A7EE-6C9623512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A1960-37FA-4731-922D-4867B15008A9}" type="datetime1">
              <a:rPr lang="en-US"/>
              <a:pPr>
                <a:defRPr/>
              </a:pPr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91E7427-E6CF-4137-B43B-33F4A9AA0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B6F3A4E-F868-40C9-ACBB-B9BC5E566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61960-D731-47F5-9328-C6706ADDB286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4274556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/>
              <a:t>Click to edit Master text styles</a:t>
            </a:r>
          </a:p>
          <a:p>
            <a:pPr lvl="1"/>
            <a:r>
              <a:rPr lang="sl-SI"/>
              <a:t>Second level</a:t>
            </a:r>
          </a:p>
          <a:p>
            <a:pPr lvl="2"/>
            <a:r>
              <a:rPr lang="sl-SI"/>
              <a:t>Third level</a:t>
            </a:r>
          </a:p>
          <a:p>
            <a:pPr lvl="3"/>
            <a:r>
              <a:rPr lang="sl-SI"/>
              <a:t>Fourth level</a:t>
            </a:r>
          </a:p>
          <a:p>
            <a:pPr lvl="4"/>
            <a:r>
              <a:rPr lang="sl-SI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9547D9F-C4E6-4852-98D2-39B86A897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5DDDE-A023-433A-AA3D-12CA4097B0A4}" type="datetime1">
              <a:rPr lang="en-US"/>
              <a:pPr>
                <a:defRPr/>
              </a:pPr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8C47AA0-23CA-471F-8740-202B5F7EB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1B3C6A0-5469-4B83-ABF4-4B8E43E96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F379B-4272-46B3-87DB-F5207C2BA6B8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435793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/>
              <a:t>Click to edit Master text styles</a:t>
            </a:r>
          </a:p>
          <a:p>
            <a:pPr lvl="1"/>
            <a:r>
              <a:rPr lang="sl-SI"/>
              <a:t>Second level</a:t>
            </a:r>
          </a:p>
          <a:p>
            <a:pPr lvl="2"/>
            <a:r>
              <a:rPr lang="sl-SI"/>
              <a:t>Third level</a:t>
            </a:r>
          </a:p>
          <a:p>
            <a:pPr lvl="3"/>
            <a:r>
              <a:rPr lang="sl-SI"/>
              <a:t>Fourth level</a:t>
            </a:r>
          </a:p>
          <a:p>
            <a:pPr lvl="4"/>
            <a:r>
              <a:rPr lang="sl-SI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1D5AEBE-118F-4D67-972D-D1B5ABE78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B5628-99EE-4C2D-A7FB-72C2C935511A}" type="datetime1">
              <a:rPr lang="en-US"/>
              <a:pPr>
                <a:defRPr/>
              </a:pPr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36044F0-8ECD-40CC-BD6F-162ABBB07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709B75F-4120-4D65-9966-0204B97F0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B0477-63AC-48B5-B367-EBDE3166BFB6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453959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/>
              <a:t>Click to edit Master text styles</a:t>
            </a:r>
          </a:p>
          <a:p>
            <a:pPr lvl="1"/>
            <a:r>
              <a:rPr lang="sl-SI"/>
              <a:t>Second level</a:t>
            </a:r>
          </a:p>
          <a:p>
            <a:pPr lvl="2"/>
            <a:r>
              <a:rPr lang="sl-SI"/>
              <a:t>Third level</a:t>
            </a:r>
          </a:p>
          <a:p>
            <a:pPr lvl="3"/>
            <a:r>
              <a:rPr lang="sl-SI"/>
              <a:t>Fourth level</a:t>
            </a:r>
          </a:p>
          <a:p>
            <a:pPr lvl="4"/>
            <a:r>
              <a:rPr lang="sl-SI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C3C1294-93DE-4D05-A5ED-20992F5F8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72578-FA55-4E49-AB20-CE4FC9B9683F}" type="datetime1">
              <a:rPr lang="en-US"/>
              <a:pPr>
                <a:defRPr/>
              </a:pPr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1DA0242-3DC5-4318-BF88-6E51862D0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C830B34-60D4-45C2-ACC9-D33695A13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9D2F5-942E-4A93-BC18-5739140192E5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4074624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0755A36-60B8-4BAA-9BB1-A8C226AF4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241E9-4181-4EEF-816A-99EB0C11DB8B}" type="datetime1">
              <a:rPr lang="en-US"/>
              <a:pPr>
                <a:defRPr/>
              </a:pPr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6CB82B4-941F-4AD3-87F3-626AA85A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AC66E24-D5B8-4811-9E8F-ED513BEBF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A5806-FF91-4C26-937C-1838A15134BB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728304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/>
              <a:t>Click to edit Master text styles</a:t>
            </a:r>
          </a:p>
          <a:p>
            <a:pPr lvl="1"/>
            <a:r>
              <a:rPr lang="sl-SI"/>
              <a:t>Second level</a:t>
            </a:r>
          </a:p>
          <a:p>
            <a:pPr lvl="2"/>
            <a:r>
              <a:rPr lang="sl-SI"/>
              <a:t>Third level</a:t>
            </a:r>
          </a:p>
          <a:p>
            <a:pPr lvl="3"/>
            <a:r>
              <a:rPr lang="sl-SI"/>
              <a:t>Fourth level</a:t>
            </a:r>
          </a:p>
          <a:p>
            <a:pPr lvl="4"/>
            <a:r>
              <a:rPr lang="sl-SI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/>
              <a:t>Click to edit Master text styles</a:t>
            </a:r>
          </a:p>
          <a:p>
            <a:pPr lvl="1"/>
            <a:r>
              <a:rPr lang="sl-SI"/>
              <a:t>Second level</a:t>
            </a:r>
          </a:p>
          <a:p>
            <a:pPr lvl="2"/>
            <a:r>
              <a:rPr lang="sl-SI"/>
              <a:t>Third level</a:t>
            </a:r>
          </a:p>
          <a:p>
            <a:pPr lvl="3"/>
            <a:r>
              <a:rPr lang="sl-SI"/>
              <a:t>Fourth level</a:t>
            </a:r>
          </a:p>
          <a:p>
            <a:pPr lvl="4"/>
            <a:r>
              <a:rPr lang="sl-SI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9574F964-32B5-4F32-99F9-4C1BD22E2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8D210-4722-4839-9822-0D54A363CB01}" type="datetime1">
              <a:rPr lang="en-US"/>
              <a:pPr>
                <a:defRPr/>
              </a:pPr>
              <a:t>10/28/2019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D1B18497-EFA4-4A6F-BF3D-7C4361F5B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26E30C18-1C8B-48A1-9A76-1A070347D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67463-CAA0-4C81-B3EB-B8D60B6452E9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119974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/>
              <a:t>Click to edit Master text styles</a:t>
            </a:r>
          </a:p>
          <a:p>
            <a:pPr lvl="1"/>
            <a:r>
              <a:rPr lang="sl-SI"/>
              <a:t>Second level</a:t>
            </a:r>
          </a:p>
          <a:p>
            <a:pPr lvl="2"/>
            <a:r>
              <a:rPr lang="sl-SI"/>
              <a:t>Third level</a:t>
            </a:r>
          </a:p>
          <a:p>
            <a:pPr lvl="3"/>
            <a:r>
              <a:rPr lang="sl-SI"/>
              <a:t>Fourth level</a:t>
            </a:r>
          </a:p>
          <a:p>
            <a:pPr lvl="4"/>
            <a:r>
              <a:rPr lang="sl-SI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/>
              <a:t>Click to edit Master text styles</a:t>
            </a:r>
          </a:p>
          <a:p>
            <a:pPr lvl="1"/>
            <a:r>
              <a:rPr lang="sl-SI"/>
              <a:t>Second level</a:t>
            </a:r>
          </a:p>
          <a:p>
            <a:pPr lvl="2"/>
            <a:r>
              <a:rPr lang="sl-SI"/>
              <a:t>Third level</a:t>
            </a:r>
          </a:p>
          <a:p>
            <a:pPr lvl="3"/>
            <a:r>
              <a:rPr lang="sl-SI"/>
              <a:t>Fourth level</a:t>
            </a:r>
          </a:p>
          <a:p>
            <a:pPr lvl="4"/>
            <a:r>
              <a:rPr lang="sl-SI"/>
              <a:t>Fifth level</a:t>
            </a:r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95C9AB9F-307C-4A03-ADDA-BEAAC2A09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AB271-83D6-49BB-A93E-D3512E95559E}" type="datetime1">
              <a:rPr lang="en-US"/>
              <a:pPr>
                <a:defRPr/>
              </a:pPr>
              <a:t>10/28/2019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686B74D2-604F-4E3F-B826-B633147C4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7C0902C6-7565-43E1-83E3-C2EF2AC5A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0FD6A-C4AB-4296-A514-F3A4CA11A23B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708224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Click to edit Master title style</a:t>
            </a:r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xmlns="" id="{8AE5A2D6-CD6A-456F-BD3F-D2E8C8D1F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72D73-38D7-45C0-8A66-F457B254980D}" type="datetime1">
              <a:rPr lang="en-US"/>
              <a:pPr>
                <a:defRPr/>
              </a:pPr>
              <a:t>10/28/2019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1ADA01C5-6E7B-42C5-8F8C-1944F13B1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DDF57883-6172-4EBF-A88E-D97BB3AA9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5B56E-ECB0-414B-8F3A-1AE7654633F5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807545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xmlns="" id="{7F8B03A3-5E82-4A99-B446-7A8E7C44E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C599D-1AA1-45DC-8C61-EB628B1A14B4}" type="datetime1">
              <a:rPr lang="en-US"/>
              <a:pPr>
                <a:defRPr/>
              </a:pPr>
              <a:t>10/28/2019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xmlns="" id="{41747BA1-3B82-44CF-B0E7-8ACA02BE3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0201D6D9-7590-4C8C-96B6-572EA7377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CFDB9-0DF5-4A08-8230-4F69B8F1501C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473492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/>
              <a:t>Click to edit Master text styles</a:t>
            </a:r>
          </a:p>
          <a:p>
            <a:pPr lvl="1"/>
            <a:r>
              <a:rPr lang="sl-SI"/>
              <a:t>Second level</a:t>
            </a:r>
          </a:p>
          <a:p>
            <a:pPr lvl="2"/>
            <a:r>
              <a:rPr lang="sl-SI"/>
              <a:t>Third level</a:t>
            </a:r>
          </a:p>
          <a:p>
            <a:pPr lvl="3"/>
            <a:r>
              <a:rPr lang="sl-SI"/>
              <a:t>Fourth level</a:t>
            </a:r>
          </a:p>
          <a:p>
            <a:pPr lvl="4"/>
            <a:r>
              <a:rPr lang="sl-SI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E8062282-E9D7-441A-851C-EE6C3F5AB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9DBF6-FC76-4AFF-A00C-8DF4F0C2FCA2}" type="datetime1">
              <a:rPr lang="en-US"/>
              <a:pPr>
                <a:defRPr/>
              </a:pPr>
              <a:t>10/28/2019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1FD6546E-753C-48DE-94AE-D6D481CE2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67C0FE3C-77F2-46AD-B459-06E492BE0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A425C-63C5-4F04-9114-A2BED47D115D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748607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5918BF8E-40C1-44E0-9EFF-6AAE2BDDD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05CA7-CDC9-45D3-8964-7CD7DC0978EF}" type="datetime1">
              <a:rPr lang="en-US"/>
              <a:pPr>
                <a:defRPr/>
              </a:pPr>
              <a:t>10/28/2019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45E182E7-FDFF-4B1A-8D74-F568D583B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025AD56E-D3B5-4853-8A07-E60FF09E3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15AC7-D9C5-46E8-98E7-F5FA46F5596B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765829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xmlns="" id="{99E5B5FB-69E2-4FAE-A951-C2358537E89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/>
              <a:t>Click to edit Master title style</a:t>
            </a:r>
            <a:endParaRPr lang="en-US" altLang="sl-SI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xmlns="" id="{6734BD8D-48E3-44DD-8B3A-A4BE65E1CCE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/>
              <a:t>Click to edit Master text styles</a:t>
            </a:r>
          </a:p>
          <a:p>
            <a:pPr lvl="1"/>
            <a:r>
              <a:rPr lang="sl-SI" altLang="sl-SI"/>
              <a:t>Second level</a:t>
            </a:r>
          </a:p>
          <a:p>
            <a:pPr lvl="2"/>
            <a:r>
              <a:rPr lang="sl-SI" altLang="sl-SI"/>
              <a:t>Third level</a:t>
            </a:r>
          </a:p>
          <a:p>
            <a:pPr lvl="3"/>
            <a:r>
              <a:rPr lang="sl-SI" altLang="sl-SI"/>
              <a:t>Fourth level</a:t>
            </a:r>
          </a:p>
          <a:p>
            <a:pPr lvl="4"/>
            <a:r>
              <a:rPr lang="sl-SI" altLang="sl-SI"/>
              <a:t>Fifth level</a:t>
            </a:r>
            <a:endParaRPr lang="en-US" alt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DC2DC95-55C7-443B-96CD-B7B649B18C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Arial" charset="0"/>
                <a:ea typeface="ＭＳ Ｐゴシック" pitchFamily="58" charset="-128"/>
              </a:defRPr>
            </a:lvl1pPr>
          </a:lstStyle>
          <a:p>
            <a:pPr>
              <a:defRPr/>
            </a:pPr>
            <a:fld id="{B6B1883C-E3C7-4DBD-965F-BA55D6682884}" type="datetime1">
              <a:rPr lang="en-US"/>
              <a:pPr>
                <a:defRPr/>
              </a:pPr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49A2FED-9789-466F-9F82-5340931A07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Arial" charset="0"/>
                <a:ea typeface="ＭＳ Ｐゴシック" pitchFamily="58" charset="-128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BC3E108-6D05-43DE-98F2-DD22353A88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8E3A73D-E060-482D-8375-ECBD20D58523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charset="0"/>
          <a:ea typeface="ＭＳ Ｐゴシック" pitchFamily="-60" charset="-128"/>
          <a:cs typeface="ＭＳ Ｐゴシック" pitchFamily="-6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pitchFamily="-60" charset="-128"/>
          <a:cs typeface="ＭＳ Ｐゴシック" pitchFamily="-6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pitchFamily="-60" charset="-128"/>
          <a:cs typeface="ＭＳ Ｐゴシック" pitchFamily="-6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pitchFamily="-60" charset="-128"/>
          <a:cs typeface="ＭＳ Ｐゴシック" pitchFamily="-6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pitchFamily="-60" charset="-128"/>
          <a:cs typeface="ＭＳ Ｐゴシック" pitchFamily="-6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charset="0"/>
          <a:ea typeface="ＭＳ Ｐゴシック" pitchFamily="-60" charset="-128"/>
          <a:cs typeface="ＭＳ Ｐゴシック" pitchFamily="-6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charset="0"/>
          <a:ea typeface="ＭＳ Ｐゴシック" pitchFamily="-6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charset="0"/>
          <a:ea typeface="ＭＳ Ｐゴシック" pitchFamily="-6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charset="0"/>
          <a:ea typeface="ＭＳ Ｐゴシック" pitchFamily="-6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charset="0"/>
          <a:ea typeface="ＭＳ Ｐゴシック" pitchFamily="-6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nakvis.si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Maja.milas@nakvis.si" TargetMode="External"/><Relationship Id="rId5" Type="http://schemas.openxmlformats.org/officeDocument/2006/relationships/hyperlink" Target="mailto:klemen.subic@nakvis.si" TargetMode="Externa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Nakvis PowerPoint_glava1b.jpg">
            <a:extLst>
              <a:ext uri="{FF2B5EF4-FFF2-40B4-BE49-F238E27FC236}">
                <a16:creationId xmlns:a16="http://schemas.microsoft.com/office/drawing/2014/main" xmlns="" id="{D418E805-3459-40E8-9CDE-07C7710E49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95800"/>
            <a:ext cx="9144000" cy="234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3">
            <a:extLst>
              <a:ext uri="{FF2B5EF4-FFF2-40B4-BE49-F238E27FC236}">
                <a16:creationId xmlns:a16="http://schemas.microsoft.com/office/drawing/2014/main" xmlns="" id="{8D5404D9-BF73-4BC2-9F5B-652FA5CAE8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2983442"/>
            <a:ext cx="67818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buNone/>
            </a:pPr>
            <a:r>
              <a:rPr lang="sl-SI" altLang="sl-SI" sz="1600" b="1" dirty="0" smtClean="0">
                <a:solidFill>
                  <a:srgbClr val="A0218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INICIATIVA »EVROPSKIH SVEUČILIŠTVA«</a:t>
            </a:r>
            <a:endParaRPr lang="sl-SI" altLang="sl-SI" sz="1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sl-SI" altLang="sl-SI" sz="2000" b="1" dirty="0">
              <a:solidFill>
                <a:srgbClr val="A0218C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sl-SI" altLang="sl-SI" sz="2000" b="1" dirty="0">
              <a:solidFill>
                <a:srgbClr val="A0218C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sl-SI" altLang="sl-SI" sz="2000" b="1" dirty="0">
              <a:solidFill>
                <a:srgbClr val="A0218C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sl-SI" altLang="sl-SI" sz="2000" b="1" dirty="0">
              <a:solidFill>
                <a:srgbClr val="A0218C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1600" b="1" dirty="0">
                <a:solidFill>
                  <a:srgbClr val="A0218C"/>
                </a:solidFill>
              </a:rPr>
              <a:t>Klemen Šubic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1600" b="1" dirty="0">
                <a:solidFill>
                  <a:srgbClr val="A0218C"/>
                </a:solidFill>
              </a:rPr>
              <a:t>Nacionalna agencija Republike Slovenije za </a:t>
            </a:r>
            <a:r>
              <a:rPr lang="sl-SI" altLang="sl-SI" sz="1600" b="1" dirty="0" smtClean="0">
                <a:solidFill>
                  <a:srgbClr val="A0218C"/>
                </a:solidFill>
              </a:rPr>
              <a:t>kvalitet u </a:t>
            </a:r>
            <a:r>
              <a:rPr lang="sl-SI" altLang="sl-SI" sz="1600" b="1" dirty="0" err="1" smtClean="0">
                <a:solidFill>
                  <a:srgbClr val="A0218C"/>
                </a:solidFill>
              </a:rPr>
              <a:t>visokom</a:t>
            </a:r>
            <a:r>
              <a:rPr lang="sl-SI" altLang="sl-SI" sz="1600" b="1" dirty="0" smtClean="0">
                <a:solidFill>
                  <a:srgbClr val="A0218C"/>
                </a:solidFill>
              </a:rPr>
              <a:t> </a:t>
            </a:r>
            <a:r>
              <a:rPr lang="sl-SI" altLang="sl-SI" sz="1600" b="1" dirty="0" err="1" smtClean="0">
                <a:solidFill>
                  <a:srgbClr val="A0218C"/>
                </a:solidFill>
              </a:rPr>
              <a:t>obrazovanju</a:t>
            </a:r>
            <a:endParaRPr lang="sl-SI" altLang="sl-SI" sz="1600" b="1" dirty="0">
              <a:solidFill>
                <a:srgbClr val="A0218C"/>
              </a:solidFill>
            </a:endParaRPr>
          </a:p>
        </p:txBody>
      </p:sp>
      <p:pic>
        <p:nvPicPr>
          <p:cNvPr id="3076" name="Slika 1">
            <a:extLst>
              <a:ext uri="{FF2B5EF4-FFF2-40B4-BE49-F238E27FC236}">
                <a16:creationId xmlns:a16="http://schemas.microsoft.com/office/drawing/2014/main" xmlns="" id="{5C379111-EF63-40E8-865D-8F1988FF31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852488"/>
            <a:ext cx="3260725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4" descr="Nakvis PowerPointglava.jpg">
            <a:extLst>
              <a:ext uri="{FF2B5EF4-FFF2-40B4-BE49-F238E27FC236}">
                <a16:creationId xmlns:a16="http://schemas.microsoft.com/office/drawing/2014/main" xmlns="" id="{155A4C1C-AB44-4A1C-B605-688946688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sp>
        <p:nvSpPr>
          <p:cNvPr id="4099" name="TextBox 7">
            <a:extLst>
              <a:ext uri="{FF2B5EF4-FFF2-40B4-BE49-F238E27FC236}">
                <a16:creationId xmlns:a16="http://schemas.microsoft.com/office/drawing/2014/main" xmlns="" id="{B630C15D-DA6E-49A2-A375-68A3B5C46E57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66800" y="457200"/>
            <a:ext cx="66325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600">
              <a:solidFill>
                <a:srgbClr val="A0218C"/>
              </a:solidFill>
              <a:cs typeface="Arial" panose="020B0604020202020204" pitchFamily="34" charset="0"/>
            </a:endParaRP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xmlns="" id="{3ED87FF0-A618-489A-AB8C-5455042C9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2000" b="1"/>
              <a:t/>
            </a:r>
            <a:br>
              <a:rPr lang="sl-SI" altLang="sl-SI" sz="2000" b="1"/>
            </a:br>
            <a:r>
              <a:rPr lang="sl-SI" altLang="sl-SI" sz="2000" b="1">
                <a:solidFill>
                  <a:srgbClr val="A0218C"/>
                </a:solidFill>
              </a:rPr>
              <a:t/>
            </a:r>
            <a:br>
              <a:rPr lang="sl-SI" altLang="sl-SI" sz="2000" b="1">
                <a:solidFill>
                  <a:srgbClr val="A0218C"/>
                </a:solidFill>
              </a:rPr>
            </a:br>
            <a:r>
              <a:rPr lang="sl-SI" altLang="sl-SI" sz="2000">
                <a:solidFill>
                  <a:srgbClr val="A0218C"/>
                </a:solidFill>
              </a:rPr>
              <a:t/>
            </a:r>
            <a:br>
              <a:rPr lang="sl-SI" altLang="sl-SI" sz="2000">
                <a:solidFill>
                  <a:srgbClr val="A0218C"/>
                </a:solidFill>
              </a:rPr>
            </a:br>
            <a:endParaRPr lang="sl-SI" altLang="sl-SI" sz="1800">
              <a:solidFill>
                <a:srgbClr val="A0218C"/>
              </a:solidFill>
            </a:endParaRPr>
          </a:p>
        </p:txBody>
      </p:sp>
      <p:pic>
        <p:nvPicPr>
          <p:cNvPr id="4102" name="Picture 2" descr="Nakvis PowerPoint_glava1b.jpg">
            <a:extLst>
              <a:ext uri="{FF2B5EF4-FFF2-40B4-BE49-F238E27FC236}">
                <a16:creationId xmlns:a16="http://schemas.microsoft.com/office/drawing/2014/main" xmlns="" id="{1562A0C0-963F-4BE7-9A4D-B9499BADD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Slika 8">
            <a:extLst>
              <a:ext uri="{FF2B5EF4-FFF2-40B4-BE49-F238E27FC236}">
                <a16:creationId xmlns:a16="http://schemas.microsoft.com/office/drawing/2014/main" xmlns="" id="{3853F550-D287-4826-A890-F85986681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8138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EB5AC51F-A4BA-41D3-A685-A314EC9FE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6872" y="846138"/>
            <a:ext cx="5389927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endParaRPr lang="sl-SI" sz="20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r>
              <a:rPr lang="sl-SI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ZDRUŽENI STUDIJSKI PROGRAMI</a:t>
            </a:r>
          </a:p>
          <a:p>
            <a:pPr marL="0" indent="0" algn="ctr">
              <a:buNone/>
              <a:defRPr/>
            </a:pPr>
            <a:endParaRPr lang="hr-HR" sz="1600" b="1" dirty="0" smtClean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Integrirani </a:t>
            </a:r>
            <a:r>
              <a:rPr lang="hr-HR" sz="20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curriculum</a:t>
            </a:r>
            <a:endParaRPr lang="hr-HR" sz="2000" dirty="0" smtClean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Zajednička priprema, organiziranje i provedba</a:t>
            </a:r>
          </a:p>
          <a:p>
            <a:pPr algn="just">
              <a:spcBef>
                <a:spcPts val="0"/>
              </a:spcBef>
              <a:defRPr/>
            </a:pP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Sudjelovanje različitih </a:t>
            </a:r>
            <a:r>
              <a:rPr lang="hr-HR" sz="20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visokoškolsskih</a:t>
            </a: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institucija iz EHEA</a:t>
            </a:r>
          </a:p>
          <a:p>
            <a:pPr algn="just">
              <a:spcBef>
                <a:spcPts val="0"/>
              </a:spcBef>
              <a:defRPr/>
            </a:pPr>
            <a:r>
              <a:rPr lang="hr-HR" sz="20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Double</a:t>
            </a: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hr-HR" sz="20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multiple</a:t>
            </a: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ili </a:t>
            </a:r>
            <a:r>
              <a:rPr lang="hr-HR" sz="20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joint</a:t>
            </a: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r-HR" sz="20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degree</a:t>
            </a:r>
            <a:endParaRPr lang="hr-HR" sz="2000" dirty="0" smtClean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endParaRPr lang="hr-HR" sz="2000" dirty="0" smtClean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Osnova: konzorcijski ugovor</a:t>
            </a:r>
          </a:p>
          <a:p>
            <a:pPr algn="just">
              <a:spcBef>
                <a:spcPts val="0"/>
              </a:spcBef>
              <a:defRPr/>
            </a:pPr>
            <a:endParaRPr lang="hr-HR" sz="20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r>
              <a:rPr lang="hr-HR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Izazovi: terminologija i mnogo „</a:t>
            </a:r>
            <a:r>
              <a:rPr lang="hr-HR" sz="2000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fake</a:t>
            </a:r>
            <a:r>
              <a:rPr lang="hr-HR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“ </a:t>
            </a:r>
            <a:r>
              <a:rPr lang="hr-HR" sz="2000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joint</a:t>
            </a:r>
            <a:r>
              <a:rPr lang="hr-HR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programa („diploma </a:t>
            </a:r>
            <a:r>
              <a:rPr lang="hr-HR" sz="2000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mills</a:t>
            </a:r>
            <a:r>
              <a:rPr lang="hr-HR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“)</a:t>
            </a:r>
          </a:p>
          <a:p>
            <a:pPr algn="just">
              <a:spcBef>
                <a:spcPts val="0"/>
              </a:spcBef>
              <a:defRPr/>
            </a:pPr>
            <a:endParaRPr lang="sl-SI" sz="20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endParaRPr lang="sl-SI" sz="20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endParaRPr lang="sl-SI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  <p:sp>
        <p:nvSpPr>
          <p:cNvPr id="9" name="Elipsa 8">
            <a:extLst>
              <a:ext uri="{FF2B5EF4-FFF2-40B4-BE49-F238E27FC236}">
                <a16:creationId xmlns:a16="http://schemas.microsoft.com/office/drawing/2014/main" xmlns="" id="{AC5FC0A5-A707-4F0D-BE49-C2A8630971CB}"/>
              </a:ext>
            </a:extLst>
          </p:cNvPr>
          <p:cNvSpPr/>
          <p:nvPr/>
        </p:nvSpPr>
        <p:spPr>
          <a:xfrm>
            <a:off x="738231" y="1925638"/>
            <a:ext cx="2332139" cy="2332139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2400" b="1" dirty="0">
                <a:solidFill>
                  <a:schemeClr val="bg1">
                    <a:lumMod val="95000"/>
                  </a:schemeClr>
                </a:solidFill>
              </a:rPr>
              <a:t>EVROPSKI PRISTOP</a:t>
            </a:r>
          </a:p>
        </p:txBody>
      </p:sp>
      <p:sp>
        <p:nvSpPr>
          <p:cNvPr id="3" name="Zvezda: 5 krakov 2">
            <a:extLst>
              <a:ext uri="{FF2B5EF4-FFF2-40B4-BE49-F238E27FC236}">
                <a16:creationId xmlns:a16="http://schemas.microsoft.com/office/drawing/2014/main" xmlns="" id="{D8ED9A8D-D3F1-4282-9053-581E5ED1E50F}"/>
              </a:ext>
            </a:extLst>
          </p:cNvPr>
          <p:cNvSpPr/>
          <p:nvPr/>
        </p:nvSpPr>
        <p:spPr>
          <a:xfrm>
            <a:off x="1713450" y="1956530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3" name="Zvezda: 5 krakov 12">
            <a:extLst>
              <a:ext uri="{FF2B5EF4-FFF2-40B4-BE49-F238E27FC236}">
                <a16:creationId xmlns:a16="http://schemas.microsoft.com/office/drawing/2014/main" xmlns="" id="{A0A0F08F-D6FC-4A8A-AFE7-4A307C977835}"/>
              </a:ext>
            </a:extLst>
          </p:cNvPr>
          <p:cNvSpPr/>
          <p:nvPr/>
        </p:nvSpPr>
        <p:spPr>
          <a:xfrm>
            <a:off x="2162261" y="2073987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4" name="Zvezda: 5 krakov 13">
            <a:extLst>
              <a:ext uri="{FF2B5EF4-FFF2-40B4-BE49-F238E27FC236}">
                <a16:creationId xmlns:a16="http://schemas.microsoft.com/office/drawing/2014/main" xmlns="" id="{19151B95-C1F4-4257-9F42-31546BFC4F87}"/>
              </a:ext>
            </a:extLst>
          </p:cNvPr>
          <p:cNvSpPr/>
          <p:nvPr/>
        </p:nvSpPr>
        <p:spPr>
          <a:xfrm>
            <a:off x="924886" y="2393194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5" name="Zvezda: 5 krakov 14">
            <a:extLst>
              <a:ext uri="{FF2B5EF4-FFF2-40B4-BE49-F238E27FC236}">
                <a16:creationId xmlns:a16="http://schemas.microsoft.com/office/drawing/2014/main" xmlns="" id="{AC5F99BB-F0B1-4FDF-B622-0376893FB303}"/>
              </a:ext>
            </a:extLst>
          </p:cNvPr>
          <p:cNvSpPr/>
          <p:nvPr/>
        </p:nvSpPr>
        <p:spPr>
          <a:xfrm>
            <a:off x="1254150" y="2081224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6" name="Zvezda: 5 krakov 15">
            <a:extLst>
              <a:ext uri="{FF2B5EF4-FFF2-40B4-BE49-F238E27FC236}">
                <a16:creationId xmlns:a16="http://schemas.microsoft.com/office/drawing/2014/main" xmlns="" id="{B6A351D0-F0DC-485B-B7F1-7E95D19AD3D5}"/>
              </a:ext>
            </a:extLst>
          </p:cNvPr>
          <p:cNvSpPr/>
          <p:nvPr/>
        </p:nvSpPr>
        <p:spPr>
          <a:xfrm>
            <a:off x="2508309" y="2393194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7" name="Zvezda: 5 krakov 16">
            <a:extLst>
              <a:ext uri="{FF2B5EF4-FFF2-40B4-BE49-F238E27FC236}">
                <a16:creationId xmlns:a16="http://schemas.microsoft.com/office/drawing/2014/main" xmlns="" id="{66D2204B-A22F-44A0-A32A-6806A33A4491}"/>
              </a:ext>
            </a:extLst>
          </p:cNvPr>
          <p:cNvSpPr/>
          <p:nvPr/>
        </p:nvSpPr>
        <p:spPr>
          <a:xfrm>
            <a:off x="1713450" y="3847249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8" name="Zvezda: 5 krakov 17">
            <a:extLst>
              <a:ext uri="{FF2B5EF4-FFF2-40B4-BE49-F238E27FC236}">
                <a16:creationId xmlns:a16="http://schemas.microsoft.com/office/drawing/2014/main" xmlns="" id="{93064EE3-0943-43BB-AB13-33282D43F82E}"/>
              </a:ext>
            </a:extLst>
          </p:cNvPr>
          <p:cNvSpPr/>
          <p:nvPr/>
        </p:nvSpPr>
        <p:spPr>
          <a:xfrm>
            <a:off x="2176943" y="3702402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9" name="Zvezda: 5 krakov 18">
            <a:extLst>
              <a:ext uri="{FF2B5EF4-FFF2-40B4-BE49-F238E27FC236}">
                <a16:creationId xmlns:a16="http://schemas.microsoft.com/office/drawing/2014/main" xmlns="" id="{E6D12C46-DFCC-4A17-9706-4FA01FC3AD68}"/>
              </a:ext>
            </a:extLst>
          </p:cNvPr>
          <p:cNvSpPr/>
          <p:nvPr/>
        </p:nvSpPr>
        <p:spPr>
          <a:xfrm>
            <a:off x="2510404" y="3369949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0" name="Zvezda: 5 krakov 19">
            <a:extLst>
              <a:ext uri="{FF2B5EF4-FFF2-40B4-BE49-F238E27FC236}">
                <a16:creationId xmlns:a16="http://schemas.microsoft.com/office/drawing/2014/main" xmlns="" id="{0E90C1BB-45A9-49F6-9A63-9C3A2585B83B}"/>
              </a:ext>
            </a:extLst>
          </p:cNvPr>
          <p:cNvSpPr/>
          <p:nvPr/>
        </p:nvSpPr>
        <p:spPr>
          <a:xfrm>
            <a:off x="2673987" y="2881142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1" name="Zvezda: 5 krakov 20">
            <a:extLst>
              <a:ext uri="{FF2B5EF4-FFF2-40B4-BE49-F238E27FC236}">
                <a16:creationId xmlns:a16="http://schemas.microsoft.com/office/drawing/2014/main" xmlns="" id="{A3FD9CFC-416C-4A2F-95F8-EA141B3B56A5}"/>
              </a:ext>
            </a:extLst>
          </p:cNvPr>
          <p:cNvSpPr/>
          <p:nvPr/>
        </p:nvSpPr>
        <p:spPr>
          <a:xfrm>
            <a:off x="775981" y="2878968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2" name="Zvezda: 5 krakov 21">
            <a:extLst>
              <a:ext uri="{FF2B5EF4-FFF2-40B4-BE49-F238E27FC236}">
                <a16:creationId xmlns:a16="http://schemas.microsoft.com/office/drawing/2014/main" xmlns="" id="{A4A3568F-D7BB-443E-B4A6-84F554EE38F6}"/>
              </a:ext>
            </a:extLst>
          </p:cNvPr>
          <p:cNvSpPr/>
          <p:nvPr/>
        </p:nvSpPr>
        <p:spPr>
          <a:xfrm>
            <a:off x="1254148" y="3694113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3" name="Zvezda: 5 krakov 22">
            <a:extLst>
              <a:ext uri="{FF2B5EF4-FFF2-40B4-BE49-F238E27FC236}">
                <a16:creationId xmlns:a16="http://schemas.microsoft.com/office/drawing/2014/main" xmlns="" id="{67B69885-7A70-4BA1-B381-ED1C18D64A8D}"/>
              </a:ext>
            </a:extLst>
          </p:cNvPr>
          <p:cNvSpPr/>
          <p:nvPr/>
        </p:nvSpPr>
        <p:spPr>
          <a:xfrm>
            <a:off x="880842" y="3369949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0667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4" descr="Nakvis PowerPointglava.jpg">
            <a:extLst>
              <a:ext uri="{FF2B5EF4-FFF2-40B4-BE49-F238E27FC236}">
                <a16:creationId xmlns:a16="http://schemas.microsoft.com/office/drawing/2014/main" xmlns="" id="{155A4C1C-AB44-4A1C-B605-688946688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sp>
        <p:nvSpPr>
          <p:cNvPr id="4099" name="TextBox 7">
            <a:extLst>
              <a:ext uri="{FF2B5EF4-FFF2-40B4-BE49-F238E27FC236}">
                <a16:creationId xmlns:a16="http://schemas.microsoft.com/office/drawing/2014/main" xmlns="" id="{B630C15D-DA6E-49A2-A375-68A3B5C46E57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66800" y="457200"/>
            <a:ext cx="66325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600">
              <a:solidFill>
                <a:srgbClr val="A0218C"/>
              </a:solidFill>
              <a:cs typeface="Arial" panose="020B0604020202020204" pitchFamily="34" charset="0"/>
            </a:endParaRP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xmlns="" id="{3ED87FF0-A618-489A-AB8C-5455042C9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2000" b="1"/>
              <a:t/>
            </a:r>
            <a:br>
              <a:rPr lang="sl-SI" altLang="sl-SI" sz="2000" b="1"/>
            </a:br>
            <a:r>
              <a:rPr lang="sl-SI" altLang="sl-SI" sz="2000" b="1">
                <a:solidFill>
                  <a:srgbClr val="A0218C"/>
                </a:solidFill>
              </a:rPr>
              <a:t/>
            </a:r>
            <a:br>
              <a:rPr lang="sl-SI" altLang="sl-SI" sz="2000" b="1">
                <a:solidFill>
                  <a:srgbClr val="A0218C"/>
                </a:solidFill>
              </a:rPr>
            </a:br>
            <a:r>
              <a:rPr lang="sl-SI" altLang="sl-SI" sz="2000">
                <a:solidFill>
                  <a:srgbClr val="A0218C"/>
                </a:solidFill>
              </a:rPr>
              <a:t/>
            </a:r>
            <a:br>
              <a:rPr lang="sl-SI" altLang="sl-SI" sz="2000">
                <a:solidFill>
                  <a:srgbClr val="A0218C"/>
                </a:solidFill>
              </a:rPr>
            </a:br>
            <a:endParaRPr lang="sl-SI" altLang="sl-SI" sz="1800">
              <a:solidFill>
                <a:srgbClr val="A0218C"/>
              </a:solidFill>
            </a:endParaRPr>
          </a:p>
        </p:txBody>
      </p:sp>
      <p:pic>
        <p:nvPicPr>
          <p:cNvPr id="4102" name="Picture 2" descr="Nakvis PowerPoint_glava1b.jpg">
            <a:extLst>
              <a:ext uri="{FF2B5EF4-FFF2-40B4-BE49-F238E27FC236}">
                <a16:creationId xmlns:a16="http://schemas.microsoft.com/office/drawing/2014/main" xmlns="" id="{1562A0C0-963F-4BE7-9A4D-B9499BADD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Slika 8">
            <a:extLst>
              <a:ext uri="{FF2B5EF4-FFF2-40B4-BE49-F238E27FC236}">
                <a16:creationId xmlns:a16="http://schemas.microsoft.com/office/drawing/2014/main" xmlns="" id="{3853F550-D287-4826-A890-F85986681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8138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EB5AC51F-A4BA-41D3-A685-A314EC9FE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6872" y="846138"/>
            <a:ext cx="5389927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endParaRPr lang="hr-HR" sz="2400" b="1" dirty="0" smtClean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r>
              <a:rPr lang="hr-H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ZDRUŽENI STUDIJSKI PROGRAMI</a:t>
            </a:r>
          </a:p>
          <a:p>
            <a:pPr marL="0" indent="0" algn="ctr">
              <a:buNone/>
              <a:defRPr/>
            </a:pPr>
            <a:r>
              <a:rPr lang="hr-HR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rješenje</a:t>
            </a:r>
          </a:p>
          <a:p>
            <a:pPr algn="just">
              <a:spcBef>
                <a:spcPts val="0"/>
              </a:spcBef>
              <a:defRPr/>
            </a:pPr>
            <a:endParaRPr lang="hr-HR" sz="2000" dirty="0" smtClean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 akreditacijski postupak</a:t>
            </a:r>
          </a:p>
          <a:p>
            <a:pPr algn="just">
              <a:spcBef>
                <a:spcPts val="0"/>
              </a:spcBef>
              <a:defRPr/>
            </a:pP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Fokus je na ukupnom studijskom programu</a:t>
            </a:r>
          </a:p>
          <a:p>
            <a:pPr algn="just">
              <a:spcBef>
                <a:spcPts val="0"/>
              </a:spcBef>
              <a:defRPr/>
            </a:pP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jednaki standardi evaluacije</a:t>
            </a:r>
          </a:p>
          <a:p>
            <a:pPr algn="just">
              <a:spcBef>
                <a:spcPts val="0"/>
              </a:spcBef>
              <a:defRPr/>
            </a:pP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 grupa stručnjaka</a:t>
            </a:r>
          </a:p>
          <a:p>
            <a:pPr algn="just">
              <a:spcBef>
                <a:spcPts val="0"/>
              </a:spcBef>
              <a:defRPr/>
            </a:pP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 site-</a:t>
            </a:r>
            <a:r>
              <a:rPr lang="hr-HR" sz="20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visit</a:t>
            </a:r>
            <a:endParaRPr lang="hr-HR" sz="2000" dirty="0" smtClean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 </a:t>
            </a:r>
            <a:r>
              <a:rPr lang="hr-HR" sz="20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report</a:t>
            </a:r>
            <a:endParaRPr lang="hr-HR" sz="2000" dirty="0" smtClean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 odluka </a:t>
            </a:r>
          </a:p>
          <a:p>
            <a:pPr algn="just">
              <a:spcBef>
                <a:spcPts val="0"/>
              </a:spcBef>
              <a:defRPr/>
            </a:pP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Mutual </a:t>
            </a:r>
            <a:r>
              <a:rPr lang="hr-HR" sz="20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recognition</a:t>
            </a: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(2012 </a:t>
            </a:r>
            <a:r>
              <a:rPr lang="hr-HR" sz="20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Bukarest</a:t>
            </a: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r-HR" sz="20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Communique</a:t>
            </a: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  <a:p>
            <a:pPr algn="just">
              <a:spcBef>
                <a:spcPts val="0"/>
              </a:spcBef>
              <a:defRPr/>
            </a:pPr>
            <a:endParaRPr lang="sl-SI" sz="20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endParaRPr lang="sl-SI" sz="20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endParaRPr lang="sl-SI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  <p:sp>
        <p:nvSpPr>
          <p:cNvPr id="9" name="Elipsa 8">
            <a:extLst>
              <a:ext uri="{FF2B5EF4-FFF2-40B4-BE49-F238E27FC236}">
                <a16:creationId xmlns:a16="http://schemas.microsoft.com/office/drawing/2014/main" xmlns="" id="{AC5FC0A5-A707-4F0D-BE49-C2A8630971CB}"/>
              </a:ext>
            </a:extLst>
          </p:cNvPr>
          <p:cNvSpPr/>
          <p:nvPr/>
        </p:nvSpPr>
        <p:spPr>
          <a:xfrm>
            <a:off x="738231" y="1925638"/>
            <a:ext cx="2332139" cy="2332139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2400" b="1" dirty="0">
                <a:solidFill>
                  <a:schemeClr val="bg1">
                    <a:lumMod val="95000"/>
                  </a:schemeClr>
                </a:solidFill>
              </a:rPr>
              <a:t>EVROPSKI PRISTOP</a:t>
            </a:r>
          </a:p>
        </p:txBody>
      </p:sp>
      <p:sp>
        <p:nvSpPr>
          <p:cNvPr id="3" name="Zvezda: 5 krakov 2">
            <a:extLst>
              <a:ext uri="{FF2B5EF4-FFF2-40B4-BE49-F238E27FC236}">
                <a16:creationId xmlns:a16="http://schemas.microsoft.com/office/drawing/2014/main" xmlns="" id="{D8ED9A8D-D3F1-4282-9053-581E5ED1E50F}"/>
              </a:ext>
            </a:extLst>
          </p:cNvPr>
          <p:cNvSpPr/>
          <p:nvPr/>
        </p:nvSpPr>
        <p:spPr>
          <a:xfrm>
            <a:off x="1713450" y="1956530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3" name="Zvezda: 5 krakov 12">
            <a:extLst>
              <a:ext uri="{FF2B5EF4-FFF2-40B4-BE49-F238E27FC236}">
                <a16:creationId xmlns:a16="http://schemas.microsoft.com/office/drawing/2014/main" xmlns="" id="{A0A0F08F-D6FC-4A8A-AFE7-4A307C977835}"/>
              </a:ext>
            </a:extLst>
          </p:cNvPr>
          <p:cNvSpPr/>
          <p:nvPr/>
        </p:nvSpPr>
        <p:spPr>
          <a:xfrm>
            <a:off x="2162261" y="2073987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4" name="Zvezda: 5 krakov 13">
            <a:extLst>
              <a:ext uri="{FF2B5EF4-FFF2-40B4-BE49-F238E27FC236}">
                <a16:creationId xmlns:a16="http://schemas.microsoft.com/office/drawing/2014/main" xmlns="" id="{19151B95-C1F4-4257-9F42-31546BFC4F87}"/>
              </a:ext>
            </a:extLst>
          </p:cNvPr>
          <p:cNvSpPr/>
          <p:nvPr/>
        </p:nvSpPr>
        <p:spPr>
          <a:xfrm>
            <a:off x="924886" y="2393194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5" name="Zvezda: 5 krakov 14">
            <a:extLst>
              <a:ext uri="{FF2B5EF4-FFF2-40B4-BE49-F238E27FC236}">
                <a16:creationId xmlns:a16="http://schemas.microsoft.com/office/drawing/2014/main" xmlns="" id="{AC5F99BB-F0B1-4FDF-B622-0376893FB303}"/>
              </a:ext>
            </a:extLst>
          </p:cNvPr>
          <p:cNvSpPr/>
          <p:nvPr/>
        </p:nvSpPr>
        <p:spPr>
          <a:xfrm>
            <a:off x="1254150" y="2081224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6" name="Zvezda: 5 krakov 15">
            <a:extLst>
              <a:ext uri="{FF2B5EF4-FFF2-40B4-BE49-F238E27FC236}">
                <a16:creationId xmlns:a16="http://schemas.microsoft.com/office/drawing/2014/main" xmlns="" id="{B6A351D0-F0DC-485B-B7F1-7E95D19AD3D5}"/>
              </a:ext>
            </a:extLst>
          </p:cNvPr>
          <p:cNvSpPr/>
          <p:nvPr/>
        </p:nvSpPr>
        <p:spPr>
          <a:xfrm>
            <a:off x="2508309" y="2393194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7" name="Zvezda: 5 krakov 16">
            <a:extLst>
              <a:ext uri="{FF2B5EF4-FFF2-40B4-BE49-F238E27FC236}">
                <a16:creationId xmlns:a16="http://schemas.microsoft.com/office/drawing/2014/main" xmlns="" id="{66D2204B-A22F-44A0-A32A-6806A33A4491}"/>
              </a:ext>
            </a:extLst>
          </p:cNvPr>
          <p:cNvSpPr/>
          <p:nvPr/>
        </p:nvSpPr>
        <p:spPr>
          <a:xfrm>
            <a:off x="1713450" y="3847249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8" name="Zvezda: 5 krakov 17">
            <a:extLst>
              <a:ext uri="{FF2B5EF4-FFF2-40B4-BE49-F238E27FC236}">
                <a16:creationId xmlns:a16="http://schemas.microsoft.com/office/drawing/2014/main" xmlns="" id="{93064EE3-0943-43BB-AB13-33282D43F82E}"/>
              </a:ext>
            </a:extLst>
          </p:cNvPr>
          <p:cNvSpPr/>
          <p:nvPr/>
        </p:nvSpPr>
        <p:spPr>
          <a:xfrm>
            <a:off x="2176943" y="3702402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9" name="Zvezda: 5 krakov 18">
            <a:extLst>
              <a:ext uri="{FF2B5EF4-FFF2-40B4-BE49-F238E27FC236}">
                <a16:creationId xmlns:a16="http://schemas.microsoft.com/office/drawing/2014/main" xmlns="" id="{E6D12C46-DFCC-4A17-9706-4FA01FC3AD68}"/>
              </a:ext>
            </a:extLst>
          </p:cNvPr>
          <p:cNvSpPr/>
          <p:nvPr/>
        </p:nvSpPr>
        <p:spPr>
          <a:xfrm>
            <a:off x="2510404" y="3369949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0" name="Zvezda: 5 krakov 19">
            <a:extLst>
              <a:ext uri="{FF2B5EF4-FFF2-40B4-BE49-F238E27FC236}">
                <a16:creationId xmlns:a16="http://schemas.microsoft.com/office/drawing/2014/main" xmlns="" id="{0E90C1BB-45A9-49F6-9A63-9C3A2585B83B}"/>
              </a:ext>
            </a:extLst>
          </p:cNvPr>
          <p:cNvSpPr/>
          <p:nvPr/>
        </p:nvSpPr>
        <p:spPr>
          <a:xfrm>
            <a:off x="2673987" y="2881142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1" name="Zvezda: 5 krakov 20">
            <a:extLst>
              <a:ext uri="{FF2B5EF4-FFF2-40B4-BE49-F238E27FC236}">
                <a16:creationId xmlns:a16="http://schemas.microsoft.com/office/drawing/2014/main" xmlns="" id="{A3FD9CFC-416C-4A2F-95F8-EA141B3B56A5}"/>
              </a:ext>
            </a:extLst>
          </p:cNvPr>
          <p:cNvSpPr/>
          <p:nvPr/>
        </p:nvSpPr>
        <p:spPr>
          <a:xfrm>
            <a:off x="775981" y="2878968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2" name="Zvezda: 5 krakov 21">
            <a:extLst>
              <a:ext uri="{FF2B5EF4-FFF2-40B4-BE49-F238E27FC236}">
                <a16:creationId xmlns:a16="http://schemas.microsoft.com/office/drawing/2014/main" xmlns="" id="{A4A3568F-D7BB-443E-B4A6-84F554EE38F6}"/>
              </a:ext>
            </a:extLst>
          </p:cNvPr>
          <p:cNvSpPr/>
          <p:nvPr/>
        </p:nvSpPr>
        <p:spPr>
          <a:xfrm>
            <a:off x="1254148" y="3694113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3" name="Zvezda: 5 krakov 22">
            <a:extLst>
              <a:ext uri="{FF2B5EF4-FFF2-40B4-BE49-F238E27FC236}">
                <a16:creationId xmlns:a16="http://schemas.microsoft.com/office/drawing/2014/main" xmlns="" id="{67B69885-7A70-4BA1-B381-ED1C18D64A8D}"/>
              </a:ext>
            </a:extLst>
          </p:cNvPr>
          <p:cNvSpPr/>
          <p:nvPr/>
        </p:nvSpPr>
        <p:spPr>
          <a:xfrm>
            <a:off x="880842" y="3369949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4291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4" descr="Nakvis PowerPointglava.jpg">
            <a:extLst>
              <a:ext uri="{FF2B5EF4-FFF2-40B4-BE49-F238E27FC236}">
                <a16:creationId xmlns:a16="http://schemas.microsoft.com/office/drawing/2014/main" xmlns="" id="{155A4C1C-AB44-4A1C-B605-688946688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sp>
        <p:nvSpPr>
          <p:cNvPr id="4099" name="TextBox 7">
            <a:extLst>
              <a:ext uri="{FF2B5EF4-FFF2-40B4-BE49-F238E27FC236}">
                <a16:creationId xmlns:a16="http://schemas.microsoft.com/office/drawing/2014/main" xmlns="" id="{B630C15D-DA6E-49A2-A375-68A3B5C46E57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66800" y="457200"/>
            <a:ext cx="66325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600">
              <a:solidFill>
                <a:srgbClr val="A0218C"/>
              </a:solidFill>
              <a:cs typeface="Arial" panose="020B0604020202020204" pitchFamily="34" charset="0"/>
            </a:endParaRP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xmlns="" id="{3ED87FF0-A618-489A-AB8C-5455042C9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287" y="8023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2000" b="1"/>
              <a:t/>
            </a:r>
            <a:br>
              <a:rPr lang="sl-SI" altLang="sl-SI" sz="2000" b="1"/>
            </a:br>
            <a:r>
              <a:rPr lang="sl-SI" altLang="sl-SI" sz="2000" b="1">
                <a:solidFill>
                  <a:srgbClr val="A0218C"/>
                </a:solidFill>
              </a:rPr>
              <a:t/>
            </a:r>
            <a:br>
              <a:rPr lang="sl-SI" altLang="sl-SI" sz="2000" b="1">
                <a:solidFill>
                  <a:srgbClr val="A0218C"/>
                </a:solidFill>
              </a:rPr>
            </a:br>
            <a:r>
              <a:rPr lang="sl-SI" altLang="sl-SI" sz="2000">
                <a:solidFill>
                  <a:srgbClr val="A0218C"/>
                </a:solidFill>
              </a:rPr>
              <a:t/>
            </a:r>
            <a:br>
              <a:rPr lang="sl-SI" altLang="sl-SI" sz="2000">
                <a:solidFill>
                  <a:srgbClr val="A0218C"/>
                </a:solidFill>
              </a:rPr>
            </a:br>
            <a:endParaRPr lang="sl-SI" altLang="sl-SI" sz="1800">
              <a:solidFill>
                <a:srgbClr val="A0218C"/>
              </a:solidFill>
            </a:endParaRPr>
          </a:p>
        </p:txBody>
      </p:sp>
      <p:pic>
        <p:nvPicPr>
          <p:cNvPr id="4102" name="Picture 2" descr="Nakvis PowerPoint_glava1b.jpg">
            <a:extLst>
              <a:ext uri="{FF2B5EF4-FFF2-40B4-BE49-F238E27FC236}">
                <a16:creationId xmlns:a16="http://schemas.microsoft.com/office/drawing/2014/main" xmlns="" id="{1562A0C0-963F-4BE7-9A4D-B9499BADD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Slika 8">
            <a:extLst>
              <a:ext uri="{FF2B5EF4-FFF2-40B4-BE49-F238E27FC236}">
                <a16:creationId xmlns:a16="http://schemas.microsoft.com/office/drawing/2014/main" xmlns="" id="{3853F550-D287-4826-A890-F85986681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8138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EB5AC51F-A4BA-41D3-A685-A314EC9FE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46138"/>
            <a:ext cx="822960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endParaRPr 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r>
              <a:rPr lang="sl-SI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ZAJEDNIČKE VRIJEDNOSTI</a:t>
            </a:r>
            <a:endParaRPr lang="sl-SI" sz="16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  <p:sp>
        <p:nvSpPr>
          <p:cNvPr id="2" name="Elipsa 1">
            <a:extLst>
              <a:ext uri="{FF2B5EF4-FFF2-40B4-BE49-F238E27FC236}">
                <a16:creationId xmlns:a16="http://schemas.microsoft.com/office/drawing/2014/main" xmlns="" id="{CED14E22-095E-40D5-95D4-3EE985C8C09B}"/>
              </a:ext>
            </a:extLst>
          </p:cNvPr>
          <p:cNvSpPr/>
          <p:nvPr/>
        </p:nvSpPr>
        <p:spPr>
          <a:xfrm>
            <a:off x="1510020" y="1612107"/>
            <a:ext cx="1828800" cy="1828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b="1" dirty="0">
                <a:solidFill>
                  <a:schemeClr val="bg1">
                    <a:lumMod val="95000"/>
                  </a:schemeClr>
                </a:solidFill>
              </a:rPr>
              <a:t>SKUPNI ŠTUDIJSKI PROGRAMI</a:t>
            </a:r>
          </a:p>
        </p:txBody>
      </p:sp>
      <p:sp>
        <p:nvSpPr>
          <p:cNvPr id="9" name="Elipsa 8">
            <a:extLst>
              <a:ext uri="{FF2B5EF4-FFF2-40B4-BE49-F238E27FC236}">
                <a16:creationId xmlns:a16="http://schemas.microsoft.com/office/drawing/2014/main" xmlns="" id="{AC5FC0A5-A707-4F0D-BE49-C2A8630971CB}"/>
              </a:ext>
            </a:extLst>
          </p:cNvPr>
          <p:cNvSpPr/>
          <p:nvPr/>
        </p:nvSpPr>
        <p:spPr>
          <a:xfrm>
            <a:off x="3338820" y="2214462"/>
            <a:ext cx="2332139" cy="2332139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2400" b="1" dirty="0">
                <a:solidFill>
                  <a:schemeClr val="bg1">
                    <a:lumMod val="95000"/>
                  </a:schemeClr>
                </a:solidFill>
              </a:rPr>
              <a:t>EVROPSKI PRISTOP</a:t>
            </a:r>
          </a:p>
        </p:txBody>
      </p:sp>
      <p:sp>
        <p:nvSpPr>
          <p:cNvPr id="11" name="Elipsa 10">
            <a:extLst>
              <a:ext uri="{FF2B5EF4-FFF2-40B4-BE49-F238E27FC236}">
                <a16:creationId xmlns:a16="http://schemas.microsoft.com/office/drawing/2014/main" xmlns="" id="{E52A8572-471D-4C5E-B75A-938CF9C96A5E}"/>
              </a:ext>
            </a:extLst>
          </p:cNvPr>
          <p:cNvSpPr/>
          <p:nvPr/>
        </p:nvSpPr>
        <p:spPr>
          <a:xfrm>
            <a:off x="1319172" y="3829845"/>
            <a:ext cx="1828800" cy="1828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2800" b="1" dirty="0">
                <a:solidFill>
                  <a:schemeClr val="bg1">
                    <a:lumMod val="95000"/>
                  </a:schemeClr>
                </a:solidFill>
              </a:rPr>
              <a:t>ESG</a:t>
            </a:r>
          </a:p>
        </p:txBody>
      </p:sp>
      <p:sp>
        <p:nvSpPr>
          <p:cNvPr id="3" name="Zvezda: 5 krakov 2">
            <a:extLst>
              <a:ext uri="{FF2B5EF4-FFF2-40B4-BE49-F238E27FC236}">
                <a16:creationId xmlns:a16="http://schemas.microsoft.com/office/drawing/2014/main" xmlns="" id="{D8ED9A8D-D3F1-4282-9053-581E5ED1E50F}"/>
              </a:ext>
            </a:extLst>
          </p:cNvPr>
          <p:cNvSpPr/>
          <p:nvPr/>
        </p:nvSpPr>
        <p:spPr>
          <a:xfrm>
            <a:off x="4314039" y="2245354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3" name="Zvezda: 5 krakov 12">
            <a:extLst>
              <a:ext uri="{FF2B5EF4-FFF2-40B4-BE49-F238E27FC236}">
                <a16:creationId xmlns:a16="http://schemas.microsoft.com/office/drawing/2014/main" xmlns="" id="{A0A0F08F-D6FC-4A8A-AFE7-4A307C977835}"/>
              </a:ext>
            </a:extLst>
          </p:cNvPr>
          <p:cNvSpPr/>
          <p:nvPr/>
        </p:nvSpPr>
        <p:spPr>
          <a:xfrm>
            <a:off x="4762850" y="2362811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4" name="Zvezda: 5 krakov 13">
            <a:extLst>
              <a:ext uri="{FF2B5EF4-FFF2-40B4-BE49-F238E27FC236}">
                <a16:creationId xmlns:a16="http://schemas.microsoft.com/office/drawing/2014/main" xmlns="" id="{19151B95-C1F4-4257-9F42-31546BFC4F87}"/>
              </a:ext>
            </a:extLst>
          </p:cNvPr>
          <p:cNvSpPr/>
          <p:nvPr/>
        </p:nvSpPr>
        <p:spPr>
          <a:xfrm>
            <a:off x="3525475" y="2682018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5" name="Zvezda: 5 krakov 14">
            <a:extLst>
              <a:ext uri="{FF2B5EF4-FFF2-40B4-BE49-F238E27FC236}">
                <a16:creationId xmlns:a16="http://schemas.microsoft.com/office/drawing/2014/main" xmlns="" id="{AC5F99BB-F0B1-4FDF-B622-0376893FB303}"/>
              </a:ext>
            </a:extLst>
          </p:cNvPr>
          <p:cNvSpPr/>
          <p:nvPr/>
        </p:nvSpPr>
        <p:spPr>
          <a:xfrm>
            <a:off x="3854739" y="2370048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6" name="Zvezda: 5 krakov 15">
            <a:extLst>
              <a:ext uri="{FF2B5EF4-FFF2-40B4-BE49-F238E27FC236}">
                <a16:creationId xmlns:a16="http://schemas.microsoft.com/office/drawing/2014/main" xmlns="" id="{B6A351D0-F0DC-485B-B7F1-7E95D19AD3D5}"/>
              </a:ext>
            </a:extLst>
          </p:cNvPr>
          <p:cNvSpPr/>
          <p:nvPr/>
        </p:nvSpPr>
        <p:spPr>
          <a:xfrm>
            <a:off x="5108898" y="2682018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7" name="Zvezda: 5 krakov 16">
            <a:extLst>
              <a:ext uri="{FF2B5EF4-FFF2-40B4-BE49-F238E27FC236}">
                <a16:creationId xmlns:a16="http://schemas.microsoft.com/office/drawing/2014/main" xmlns="" id="{66D2204B-A22F-44A0-A32A-6806A33A4491}"/>
              </a:ext>
            </a:extLst>
          </p:cNvPr>
          <p:cNvSpPr/>
          <p:nvPr/>
        </p:nvSpPr>
        <p:spPr>
          <a:xfrm>
            <a:off x="4314039" y="4136073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8" name="Zvezda: 5 krakov 17">
            <a:extLst>
              <a:ext uri="{FF2B5EF4-FFF2-40B4-BE49-F238E27FC236}">
                <a16:creationId xmlns:a16="http://schemas.microsoft.com/office/drawing/2014/main" xmlns="" id="{93064EE3-0943-43BB-AB13-33282D43F82E}"/>
              </a:ext>
            </a:extLst>
          </p:cNvPr>
          <p:cNvSpPr/>
          <p:nvPr/>
        </p:nvSpPr>
        <p:spPr>
          <a:xfrm>
            <a:off x="4777532" y="3991226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9" name="Zvezda: 5 krakov 18">
            <a:extLst>
              <a:ext uri="{FF2B5EF4-FFF2-40B4-BE49-F238E27FC236}">
                <a16:creationId xmlns:a16="http://schemas.microsoft.com/office/drawing/2014/main" xmlns="" id="{E6D12C46-DFCC-4A17-9706-4FA01FC3AD68}"/>
              </a:ext>
            </a:extLst>
          </p:cNvPr>
          <p:cNvSpPr/>
          <p:nvPr/>
        </p:nvSpPr>
        <p:spPr>
          <a:xfrm>
            <a:off x="5110993" y="3658773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0" name="Zvezda: 5 krakov 19">
            <a:extLst>
              <a:ext uri="{FF2B5EF4-FFF2-40B4-BE49-F238E27FC236}">
                <a16:creationId xmlns:a16="http://schemas.microsoft.com/office/drawing/2014/main" xmlns="" id="{0E90C1BB-45A9-49F6-9A63-9C3A2585B83B}"/>
              </a:ext>
            </a:extLst>
          </p:cNvPr>
          <p:cNvSpPr/>
          <p:nvPr/>
        </p:nvSpPr>
        <p:spPr>
          <a:xfrm>
            <a:off x="5274576" y="3169966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1" name="Zvezda: 5 krakov 20">
            <a:extLst>
              <a:ext uri="{FF2B5EF4-FFF2-40B4-BE49-F238E27FC236}">
                <a16:creationId xmlns:a16="http://schemas.microsoft.com/office/drawing/2014/main" xmlns="" id="{A3FD9CFC-416C-4A2F-95F8-EA141B3B56A5}"/>
              </a:ext>
            </a:extLst>
          </p:cNvPr>
          <p:cNvSpPr/>
          <p:nvPr/>
        </p:nvSpPr>
        <p:spPr>
          <a:xfrm>
            <a:off x="3376570" y="3167792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2" name="Zvezda: 5 krakov 21">
            <a:extLst>
              <a:ext uri="{FF2B5EF4-FFF2-40B4-BE49-F238E27FC236}">
                <a16:creationId xmlns:a16="http://schemas.microsoft.com/office/drawing/2014/main" xmlns="" id="{A4A3568F-D7BB-443E-B4A6-84F554EE38F6}"/>
              </a:ext>
            </a:extLst>
          </p:cNvPr>
          <p:cNvSpPr/>
          <p:nvPr/>
        </p:nvSpPr>
        <p:spPr>
          <a:xfrm>
            <a:off x="3854737" y="3982937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3" name="Zvezda: 5 krakov 22">
            <a:extLst>
              <a:ext uri="{FF2B5EF4-FFF2-40B4-BE49-F238E27FC236}">
                <a16:creationId xmlns:a16="http://schemas.microsoft.com/office/drawing/2014/main" xmlns="" id="{67B69885-7A70-4BA1-B381-ED1C18D64A8D}"/>
              </a:ext>
            </a:extLst>
          </p:cNvPr>
          <p:cNvSpPr/>
          <p:nvPr/>
        </p:nvSpPr>
        <p:spPr>
          <a:xfrm>
            <a:off x="3481431" y="3658773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4" name="Elipsa 23">
            <a:extLst>
              <a:ext uri="{FF2B5EF4-FFF2-40B4-BE49-F238E27FC236}">
                <a16:creationId xmlns:a16="http://schemas.microsoft.com/office/drawing/2014/main" xmlns="" id="{02C6012F-CB0F-4C26-91A3-44E0AB7A30CC}"/>
              </a:ext>
            </a:extLst>
          </p:cNvPr>
          <p:cNvSpPr/>
          <p:nvPr/>
        </p:nvSpPr>
        <p:spPr>
          <a:xfrm>
            <a:off x="5738069" y="1633350"/>
            <a:ext cx="2171698" cy="208414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b="1" dirty="0">
                <a:solidFill>
                  <a:schemeClr val="bg1">
                    <a:lumMod val="95000"/>
                  </a:schemeClr>
                </a:solidFill>
              </a:rPr>
              <a:t>PROGRAMI MOBILNOSTI</a:t>
            </a:r>
          </a:p>
        </p:txBody>
      </p:sp>
      <p:sp>
        <p:nvSpPr>
          <p:cNvPr id="25" name="Elipsa 24">
            <a:extLst>
              <a:ext uri="{FF2B5EF4-FFF2-40B4-BE49-F238E27FC236}">
                <a16:creationId xmlns:a16="http://schemas.microsoft.com/office/drawing/2014/main" xmlns="" id="{17AFE58E-1D12-41E4-903A-861C159F0CEB}"/>
              </a:ext>
            </a:extLst>
          </p:cNvPr>
          <p:cNvSpPr/>
          <p:nvPr/>
        </p:nvSpPr>
        <p:spPr>
          <a:xfrm>
            <a:off x="3624046" y="4650674"/>
            <a:ext cx="1828800" cy="1828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2400" b="1" dirty="0">
                <a:solidFill>
                  <a:schemeClr val="bg1">
                    <a:lumMod val="95000"/>
                  </a:schemeClr>
                </a:solidFill>
              </a:rPr>
              <a:t>E+</a:t>
            </a:r>
          </a:p>
          <a:p>
            <a:pPr algn="ctr"/>
            <a:r>
              <a:rPr lang="sl-SI" b="1" dirty="0">
                <a:solidFill>
                  <a:schemeClr val="bg1">
                    <a:lumMod val="95000"/>
                  </a:schemeClr>
                </a:solidFill>
              </a:rPr>
              <a:t>PROGRAMI</a:t>
            </a:r>
          </a:p>
        </p:txBody>
      </p:sp>
      <p:sp>
        <p:nvSpPr>
          <p:cNvPr id="26" name="Elipsa 25">
            <a:extLst>
              <a:ext uri="{FF2B5EF4-FFF2-40B4-BE49-F238E27FC236}">
                <a16:creationId xmlns:a16="http://schemas.microsoft.com/office/drawing/2014/main" xmlns="" id="{9952CE9D-FC30-4912-8AA6-036D2FD413E9}"/>
              </a:ext>
            </a:extLst>
          </p:cNvPr>
          <p:cNvSpPr/>
          <p:nvPr/>
        </p:nvSpPr>
        <p:spPr>
          <a:xfrm>
            <a:off x="6354663" y="3786148"/>
            <a:ext cx="2137095" cy="213709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b="1" dirty="0">
                <a:solidFill>
                  <a:schemeClr val="bg1">
                    <a:lumMod val="95000"/>
                  </a:schemeClr>
                </a:solidFill>
              </a:rPr>
              <a:t>PRIZNAVANJE</a:t>
            </a:r>
          </a:p>
        </p:txBody>
      </p:sp>
    </p:spTree>
    <p:extLst>
      <p:ext uri="{BB962C8B-B14F-4D97-AF65-F5344CB8AC3E}">
        <p14:creationId xmlns:p14="http://schemas.microsoft.com/office/powerpoint/2010/main" val="113340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4" descr="Nakvis PowerPointglava.jpg">
            <a:extLst>
              <a:ext uri="{FF2B5EF4-FFF2-40B4-BE49-F238E27FC236}">
                <a16:creationId xmlns:a16="http://schemas.microsoft.com/office/drawing/2014/main" xmlns="" id="{155A4C1C-AB44-4A1C-B605-688946688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pic>
        <p:nvPicPr>
          <p:cNvPr id="4102" name="Picture 2" descr="Nakvis PowerPoint_glava1b.jpg">
            <a:extLst>
              <a:ext uri="{FF2B5EF4-FFF2-40B4-BE49-F238E27FC236}">
                <a16:creationId xmlns:a16="http://schemas.microsoft.com/office/drawing/2014/main" xmlns="" id="{1562A0C0-963F-4BE7-9A4D-B9499BADD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Slika 8">
            <a:extLst>
              <a:ext uri="{FF2B5EF4-FFF2-40B4-BE49-F238E27FC236}">
                <a16:creationId xmlns:a16="http://schemas.microsoft.com/office/drawing/2014/main" xmlns="" id="{3853F550-D287-4826-A890-F85986681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8138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EB5AC51F-A4BA-41D3-A685-A314EC9FE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5201" y="-388486"/>
            <a:ext cx="3911598" cy="622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endParaRPr lang="sl-SI" sz="16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sz="16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sz="16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sz="16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r>
              <a:rPr lang="sl-SI" sz="1800" b="1" dirty="0" smtClean="0">
                <a:solidFill>
                  <a:srgbClr val="A0218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ZDRUŽENI </a:t>
            </a:r>
            <a:r>
              <a:rPr lang="sl-SI" sz="1800" b="1" dirty="0">
                <a:solidFill>
                  <a:srgbClr val="A0218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STUDIJSKI PROGRAMI</a:t>
            </a:r>
          </a:p>
          <a:p>
            <a:pPr marL="0" indent="0" algn="ctr">
              <a:buNone/>
              <a:defRPr/>
            </a:pPr>
            <a:endParaRPr lang="sl-SI" sz="14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r>
              <a:rPr lang="hr-HR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Integrirani </a:t>
            </a:r>
            <a:r>
              <a:rPr lang="hr-HR" sz="18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curriculum</a:t>
            </a:r>
            <a:endParaRPr lang="hr-HR" sz="1800" dirty="0" smtClean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Bef>
                <a:spcPts val="0"/>
              </a:spcBef>
              <a:defRPr/>
            </a:pPr>
            <a:r>
              <a:rPr lang="hr-HR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Zajednička priprema, organiziranje i provedba</a:t>
            </a:r>
          </a:p>
          <a:p>
            <a:pPr>
              <a:spcBef>
                <a:spcPts val="0"/>
              </a:spcBef>
              <a:defRPr/>
            </a:pPr>
            <a:r>
              <a:rPr lang="hr-HR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Sudjelovanje različitih visokoškolskih institucija iz EHEA</a:t>
            </a:r>
          </a:p>
          <a:p>
            <a:pPr>
              <a:spcBef>
                <a:spcPts val="0"/>
              </a:spcBef>
              <a:defRPr/>
            </a:pPr>
            <a:r>
              <a:rPr lang="hr-HR" sz="18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Double</a:t>
            </a:r>
            <a:r>
              <a:rPr lang="hr-HR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hr-HR" sz="18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multiple</a:t>
            </a:r>
            <a:r>
              <a:rPr lang="hr-HR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ili </a:t>
            </a:r>
            <a:r>
              <a:rPr lang="hr-HR" sz="18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joint</a:t>
            </a:r>
            <a:r>
              <a:rPr lang="hr-HR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r-HR" sz="18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degree</a:t>
            </a:r>
            <a:endParaRPr lang="hr-HR" sz="1800" dirty="0" smtClean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r>
              <a:rPr lang="hr-HR" sz="1800" b="1" u="sng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EVROPSKI PRISTUP</a:t>
            </a:r>
          </a:p>
          <a:p>
            <a:pPr algn="just">
              <a:spcBef>
                <a:spcPts val="0"/>
              </a:spcBef>
              <a:defRPr/>
            </a:pPr>
            <a:endParaRPr lang="sl-SI" sz="20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endParaRPr lang="sl-SI" sz="20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endParaRPr lang="sl-SI" sz="20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endParaRPr lang="sl-SI" sz="20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endParaRPr lang="sl-SI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  <p:sp>
        <p:nvSpPr>
          <p:cNvPr id="24" name="Rectangle 7">
            <a:extLst>
              <a:ext uri="{FF2B5EF4-FFF2-40B4-BE49-F238E27FC236}">
                <a16:creationId xmlns:a16="http://schemas.microsoft.com/office/drawing/2014/main" xmlns="" id="{1E7F06F3-622C-4F71-99B5-C8F34A823C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1" y="846459"/>
            <a:ext cx="431800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r>
              <a:rPr lang="sl-SI" sz="1800" b="1" dirty="0">
                <a:solidFill>
                  <a:srgbClr val="A0218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EVROPSKE </a:t>
            </a:r>
            <a:r>
              <a:rPr lang="sl-SI" sz="1800" b="1" dirty="0" smtClean="0">
                <a:solidFill>
                  <a:srgbClr val="A0218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UNIVERZE</a:t>
            </a:r>
          </a:p>
          <a:p>
            <a:pPr marL="0" indent="0" algn="ctr">
              <a:buNone/>
              <a:defRPr/>
            </a:pPr>
            <a:endParaRPr lang="sl-SI" sz="18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  <a:defRPr/>
            </a:pP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Promicanje zajedničkih europskih vrijednosti (najmanje 3 sveučilišta)</a:t>
            </a:r>
          </a:p>
          <a:p>
            <a:pPr>
              <a:spcBef>
                <a:spcPts val="0"/>
              </a:spcBef>
              <a:defRPr/>
            </a:pP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Veliki skok u kvaliteti, konkurentnosti, međunarodnoj suradnji i atraktivnosti</a:t>
            </a:r>
          </a:p>
          <a:p>
            <a:pPr>
              <a:spcBef>
                <a:spcPts val="0"/>
              </a:spcBef>
              <a:defRPr/>
            </a:pP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zajednička, integrirana, dugoročna strategija obrazovanja koja se odnosi na istraživanje i inovacije i društvo općenito</a:t>
            </a:r>
          </a:p>
          <a:p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Studenti biraju gdje će i što će studirati (barem 50% mobilnosti),</a:t>
            </a:r>
          </a:p>
          <a:p>
            <a:pPr>
              <a:spcBef>
                <a:spcPts val="0"/>
              </a:spcBef>
              <a:defRPr/>
            </a:pP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Integrirana mobilnost na svim razinama (razine 1, 2 i 3)</a:t>
            </a:r>
          </a:p>
          <a:p>
            <a:pPr>
              <a:spcBef>
                <a:spcPts val="0"/>
              </a:spcBef>
              <a:defRPr/>
            </a:pP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Novi zajednički i fleksibilni programi,</a:t>
            </a:r>
          </a:p>
          <a:p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Poduzetnički, oni promiču europsko državljanstvo</a:t>
            </a:r>
          </a:p>
          <a:p>
            <a:pPr>
              <a:spcBef>
                <a:spcPts val="0"/>
              </a:spcBef>
              <a:defRPr/>
            </a:pP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Raznolikost tjelesnih tijela (LLL, honorarni rad, netradicionalni</a:t>
            </a:r>
          </a:p>
          <a:p>
            <a:pPr algn="just">
              <a:spcBef>
                <a:spcPts val="0"/>
              </a:spcBef>
              <a:defRPr/>
            </a:pPr>
            <a:endParaRPr lang="sl-SI" sz="16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endParaRPr lang="sl-SI" sz="20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endParaRPr lang="sl-SI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01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4" descr="Nakvis PowerPointglava.jpg">
            <a:extLst>
              <a:ext uri="{FF2B5EF4-FFF2-40B4-BE49-F238E27FC236}">
                <a16:creationId xmlns:a16="http://schemas.microsoft.com/office/drawing/2014/main" xmlns="" id="{155A4C1C-AB44-4A1C-B605-688946688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sp>
        <p:nvSpPr>
          <p:cNvPr id="4099" name="TextBox 7">
            <a:extLst>
              <a:ext uri="{FF2B5EF4-FFF2-40B4-BE49-F238E27FC236}">
                <a16:creationId xmlns:a16="http://schemas.microsoft.com/office/drawing/2014/main" xmlns="" id="{B630C15D-DA6E-49A2-A375-68A3B5C46E57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66800" y="457200"/>
            <a:ext cx="66325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600">
              <a:solidFill>
                <a:srgbClr val="A0218C"/>
              </a:solidFill>
              <a:cs typeface="Arial" panose="020B0604020202020204" pitchFamily="34" charset="0"/>
            </a:endParaRP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xmlns="" id="{3ED87FF0-A618-489A-AB8C-5455042C9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2000" b="1"/>
              <a:t/>
            </a:r>
            <a:br>
              <a:rPr lang="sl-SI" altLang="sl-SI" sz="2000" b="1"/>
            </a:br>
            <a:r>
              <a:rPr lang="sl-SI" altLang="sl-SI" sz="2000" b="1">
                <a:solidFill>
                  <a:srgbClr val="A0218C"/>
                </a:solidFill>
              </a:rPr>
              <a:t/>
            </a:r>
            <a:br>
              <a:rPr lang="sl-SI" altLang="sl-SI" sz="2000" b="1">
                <a:solidFill>
                  <a:srgbClr val="A0218C"/>
                </a:solidFill>
              </a:rPr>
            </a:br>
            <a:r>
              <a:rPr lang="sl-SI" altLang="sl-SI" sz="2000">
                <a:solidFill>
                  <a:srgbClr val="A0218C"/>
                </a:solidFill>
              </a:rPr>
              <a:t/>
            </a:r>
            <a:br>
              <a:rPr lang="sl-SI" altLang="sl-SI" sz="2000">
                <a:solidFill>
                  <a:srgbClr val="A0218C"/>
                </a:solidFill>
              </a:rPr>
            </a:br>
            <a:endParaRPr lang="sl-SI" altLang="sl-SI" sz="1800">
              <a:solidFill>
                <a:srgbClr val="A0218C"/>
              </a:solidFill>
            </a:endParaRPr>
          </a:p>
        </p:txBody>
      </p:sp>
      <p:pic>
        <p:nvPicPr>
          <p:cNvPr id="4102" name="Picture 2" descr="Nakvis PowerPoint_glava1b.jpg">
            <a:extLst>
              <a:ext uri="{FF2B5EF4-FFF2-40B4-BE49-F238E27FC236}">
                <a16:creationId xmlns:a16="http://schemas.microsoft.com/office/drawing/2014/main" xmlns="" id="{1562A0C0-963F-4BE7-9A4D-B9499BADD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Slika 8">
            <a:extLst>
              <a:ext uri="{FF2B5EF4-FFF2-40B4-BE49-F238E27FC236}">
                <a16:creationId xmlns:a16="http://schemas.microsoft.com/office/drawing/2014/main" xmlns="" id="{3853F550-D287-4826-A890-F85986681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8138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EB5AC51F-A4BA-41D3-A685-A314EC9FE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46138"/>
            <a:ext cx="822960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endParaRPr 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r>
              <a:rPr lang="sl-SI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Projekt </a:t>
            </a:r>
            <a:r>
              <a:rPr lang="sl-SI" sz="2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EUniQ</a:t>
            </a:r>
            <a:endParaRPr lang="sl-SI" sz="20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  <a:defRPr/>
            </a:pPr>
            <a:r>
              <a:rPr lang="sl-SI" sz="1200" dirty="0"/>
              <a:t/>
            </a:r>
            <a:br>
              <a:rPr lang="sl-SI" sz="1200" dirty="0"/>
            </a:br>
            <a:endParaRPr lang="sl-SI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vi-VN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Nadgledanje </a:t>
            </a:r>
            <a:r>
              <a:rPr lang="vi-VN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poboljšanje unutarnjih i vanjskih sustava kvalitete europskih sveučilišta nadilazi rad pojedinog sveučilišta, jedne studentske organizacije, pa čak i jedne agencije za osiguranje kvalitete, ali zahtijeva da svi dionici od početka usko surađuju.</a:t>
            </a:r>
          </a:p>
          <a:p>
            <a:pPr marL="0" indent="0">
              <a:buNone/>
              <a:defRPr/>
            </a:pPr>
            <a:endParaRPr lang="sl-SI" sz="18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  <a:defRPr/>
            </a:pPr>
            <a:r>
              <a:rPr lang="hr-HR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Nacionalno tijelo koje se prijavilo za ovaj projekt je flamansko Ministarstvo obrazovanja i osposobljavanja. NVAO djeluje kao pridruženi partner odgovoran za upravljanje projektima. Partnerstvo </a:t>
            </a:r>
            <a:r>
              <a:rPr lang="hr-HR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EUniQ</a:t>
            </a:r>
            <a:r>
              <a:rPr lang="hr-HR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uključuje osam agencija za osiguranje kvalitete, šest ministarstava visokog obrazovanja i tri europska udruženja dionika (ENQA, ESU, EUA).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50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4" descr="Nakvis PowerPointglava.jpg">
            <a:extLst>
              <a:ext uri="{FF2B5EF4-FFF2-40B4-BE49-F238E27FC236}">
                <a16:creationId xmlns:a16="http://schemas.microsoft.com/office/drawing/2014/main" xmlns="" id="{155A4C1C-AB44-4A1C-B605-688946688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sp>
        <p:nvSpPr>
          <p:cNvPr id="4099" name="TextBox 7">
            <a:extLst>
              <a:ext uri="{FF2B5EF4-FFF2-40B4-BE49-F238E27FC236}">
                <a16:creationId xmlns:a16="http://schemas.microsoft.com/office/drawing/2014/main" xmlns="" id="{B630C15D-DA6E-49A2-A375-68A3B5C46E57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66800" y="457200"/>
            <a:ext cx="66325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600">
              <a:solidFill>
                <a:srgbClr val="A0218C"/>
              </a:solidFill>
              <a:cs typeface="Arial" panose="020B0604020202020204" pitchFamily="34" charset="0"/>
            </a:endParaRP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xmlns="" id="{3ED87FF0-A618-489A-AB8C-5455042C9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2000" b="1"/>
              <a:t/>
            </a:r>
            <a:br>
              <a:rPr lang="sl-SI" altLang="sl-SI" sz="2000" b="1"/>
            </a:br>
            <a:r>
              <a:rPr lang="sl-SI" altLang="sl-SI" sz="2000" b="1">
                <a:solidFill>
                  <a:srgbClr val="A0218C"/>
                </a:solidFill>
              </a:rPr>
              <a:t/>
            </a:r>
            <a:br>
              <a:rPr lang="sl-SI" altLang="sl-SI" sz="2000" b="1">
                <a:solidFill>
                  <a:srgbClr val="A0218C"/>
                </a:solidFill>
              </a:rPr>
            </a:br>
            <a:r>
              <a:rPr lang="sl-SI" altLang="sl-SI" sz="2000">
                <a:solidFill>
                  <a:srgbClr val="A0218C"/>
                </a:solidFill>
              </a:rPr>
              <a:t/>
            </a:r>
            <a:br>
              <a:rPr lang="sl-SI" altLang="sl-SI" sz="2000">
                <a:solidFill>
                  <a:srgbClr val="A0218C"/>
                </a:solidFill>
              </a:rPr>
            </a:br>
            <a:endParaRPr lang="sl-SI" altLang="sl-SI" sz="1800">
              <a:solidFill>
                <a:srgbClr val="A0218C"/>
              </a:solidFill>
            </a:endParaRPr>
          </a:p>
        </p:txBody>
      </p:sp>
      <p:pic>
        <p:nvPicPr>
          <p:cNvPr id="4102" name="Picture 2" descr="Nakvis PowerPoint_glava1b.jpg">
            <a:extLst>
              <a:ext uri="{FF2B5EF4-FFF2-40B4-BE49-F238E27FC236}">
                <a16:creationId xmlns:a16="http://schemas.microsoft.com/office/drawing/2014/main" xmlns="" id="{1562A0C0-963F-4BE7-9A4D-B9499BADD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Slika 8">
            <a:extLst>
              <a:ext uri="{FF2B5EF4-FFF2-40B4-BE49-F238E27FC236}">
                <a16:creationId xmlns:a16="http://schemas.microsoft.com/office/drawing/2014/main" xmlns="" id="{3853F550-D287-4826-A890-F85986681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8138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EB5AC51F-A4BA-41D3-A685-A314EC9FE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46138"/>
            <a:ext cx="822960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endParaRPr 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r>
              <a:rPr lang="sl-SI" sz="2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European</a:t>
            </a:r>
            <a:r>
              <a:rPr lang="sl-SI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l-SI" sz="2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university</a:t>
            </a:r>
            <a:r>
              <a:rPr lang="sl-SI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l-SI" sz="2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initiative</a:t>
            </a:r>
            <a:endParaRPr lang="sl-SI" sz="20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sl-SI" sz="1200" dirty="0"/>
          </a:p>
          <a:p>
            <a:pPr marL="0" indent="0">
              <a:buNone/>
            </a:pPr>
            <a:r>
              <a:rPr lang="hr-H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Suradnja je definirana uglavnom u</a:t>
            </a:r>
            <a:r>
              <a:rPr lang="hr-HR" sz="14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br>
              <a:rPr lang="hr-HR" sz="14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hr-HR" sz="14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hr-HR" sz="14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Usklađenosti s nacionalnim zakonodavnim regulama </a:t>
            </a:r>
            <a:r>
              <a:rPr lang="hr-H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mjerilima agencija</a:t>
            </a:r>
            <a:r>
              <a:rPr lang="hr-HR" sz="14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hr-HR" sz="14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hr-HR" sz="14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 provođenju</a:t>
            </a:r>
            <a:r>
              <a:rPr lang="hr-H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EQA </a:t>
            </a:r>
          </a:p>
          <a:p>
            <a:pPr marL="0" indent="0">
              <a:buNone/>
            </a:pPr>
            <a:r>
              <a:rPr lang="hr-H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hr-HR" sz="14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usklađivanje standarda kvalitete i performansi EQA </a:t>
            </a:r>
            <a:r>
              <a:rPr lang="hr-H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(proširenje spektra kvalitete u slučaju europskih sveučilišta može premašiti skup standarda ESG kvalitete ili nacionalnih kriterija i standarda</a:t>
            </a:r>
            <a:r>
              <a:rPr lang="hr-H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hr-HR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hr-H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hr-HR" sz="14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razlikovanjem između institucionalnih i programskih akreditacija / evaluacija </a:t>
            </a:r>
            <a:r>
              <a:rPr lang="hr-H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hr-HR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uzimajući u obzir različite vrste sveučilišta, njihova područja obrazovanja, funkcioniranje i znanstvene discipline, načine provedbe obrazovanja i suradnje, njihov opseg, kapacitet i raspoloživa sredstva)</a:t>
            </a:r>
          </a:p>
          <a:p>
            <a:pPr marL="0" indent="0">
              <a:buNone/>
            </a:pPr>
            <a:r>
              <a:rPr lang="hr-HR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uzimajući u obzir </a:t>
            </a:r>
            <a:r>
              <a:rPr lang="hr-HR" sz="14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interdisciplinarnost</a:t>
            </a:r>
            <a:r>
              <a:rPr lang="hr-H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hr-HR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dimenziju razvoja i potencijal europskih sveučilišta unutar i izvan EHEA-e</a:t>
            </a:r>
          </a:p>
          <a:p>
            <a:pPr marL="0" indent="0">
              <a:buNone/>
            </a:pPr>
            <a:r>
              <a:rPr lang="hr-H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hr-HR" sz="14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dostupnost obrazovanja za sve zainteresirane </a:t>
            </a:r>
            <a:r>
              <a:rPr lang="hr-HR" sz="14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(fizička, digitalna, komunikacijska, društveno-ekonomska, socijalna, jezična, kulturna, međugeneracijska dostupnost ...)</a:t>
            </a:r>
          </a:p>
          <a:p>
            <a:pPr marL="0" indent="0">
              <a:buNone/>
            </a:pPr>
            <a:r>
              <a:rPr lang="hr-H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hr-HR" sz="14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uzimajući u obzir sve tri misije na europskoj razini</a:t>
            </a:r>
          </a:p>
          <a:p>
            <a:pPr marL="0" indent="0">
              <a:buNone/>
            </a:pPr>
            <a:r>
              <a:rPr lang="hr-H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62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4" descr="Nakvis PowerPointglava.jpg">
            <a:extLst>
              <a:ext uri="{FF2B5EF4-FFF2-40B4-BE49-F238E27FC236}">
                <a16:creationId xmlns:a16="http://schemas.microsoft.com/office/drawing/2014/main" xmlns="" id="{155A4C1C-AB44-4A1C-B605-688946688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sp>
        <p:nvSpPr>
          <p:cNvPr id="4099" name="TextBox 7">
            <a:extLst>
              <a:ext uri="{FF2B5EF4-FFF2-40B4-BE49-F238E27FC236}">
                <a16:creationId xmlns:a16="http://schemas.microsoft.com/office/drawing/2014/main" xmlns="" id="{B630C15D-DA6E-49A2-A375-68A3B5C46E57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66800" y="457200"/>
            <a:ext cx="66325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600">
              <a:solidFill>
                <a:srgbClr val="A0218C"/>
              </a:solidFill>
              <a:cs typeface="Arial" panose="020B0604020202020204" pitchFamily="34" charset="0"/>
            </a:endParaRP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xmlns="" id="{3ED87FF0-A618-489A-AB8C-5455042C9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2000" b="1"/>
              <a:t/>
            </a:r>
            <a:br>
              <a:rPr lang="sl-SI" altLang="sl-SI" sz="2000" b="1"/>
            </a:br>
            <a:r>
              <a:rPr lang="sl-SI" altLang="sl-SI" sz="2000" b="1">
                <a:solidFill>
                  <a:srgbClr val="A0218C"/>
                </a:solidFill>
              </a:rPr>
              <a:t/>
            </a:r>
            <a:br>
              <a:rPr lang="sl-SI" altLang="sl-SI" sz="2000" b="1">
                <a:solidFill>
                  <a:srgbClr val="A0218C"/>
                </a:solidFill>
              </a:rPr>
            </a:br>
            <a:r>
              <a:rPr lang="sl-SI" altLang="sl-SI" sz="2000">
                <a:solidFill>
                  <a:srgbClr val="A0218C"/>
                </a:solidFill>
              </a:rPr>
              <a:t/>
            </a:r>
            <a:br>
              <a:rPr lang="sl-SI" altLang="sl-SI" sz="2000">
                <a:solidFill>
                  <a:srgbClr val="A0218C"/>
                </a:solidFill>
              </a:rPr>
            </a:br>
            <a:endParaRPr lang="sl-SI" altLang="sl-SI" sz="1800">
              <a:solidFill>
                <a:srgbClr val="A0218C"/>
              </a:solidFill>
            </a:endParaRPr>
          </a:p>
        </p:txBody>
      </p:sp>
      <p:pic>
        <p:nvPicPr>
          <p:cNvPr id="4102" name="Picture 2" descr="Nakvis PowerPoint_glava1b.jpg">
            <a:extLst>
              <a:ext uri="{FF2B5EF4-FFF2-40B4-BE49-F238E27FC236}">
                <a16:creationId xmlns:a16="http://schemas.microsoft.com/office/drawing/2014/main" xmlns="" id="{1562A0C0-963F-4BE7-9A4D-B9499BADD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Slika 8">
            <a:extLst>
              <a:ext uri="{FF2B5EF4-FFF2-40B4-BE49-F238E27FC236}">
                <a16:creationId xmlns:a16="http://schemas.microsoft.com/office/drawing/2014/main" xmlns="" id="{3853F550-D287-4826-A890-F85986681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8138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EB5AC51F-A4BA-41D3-A685-A314EC9FE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46138"/>
            <a:ext cx="822960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endParaRPr 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r>
              <a:rPr lang="sl-SI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Prednosti projekta</a:t>
            </a:r>
          </a:p>
          <a:p>
            <a:pPr marL="0" indent="0">
              <a:buNone/>
              <a:defRPr/>
            </a:pPr>
            <a:r>
              <a:rPr lang="sl-SI" sz="1200" dirty="0"/>
              <a:t/>
            </a:r>
            <a:br>
              <a:rPr lang="sl-SI" sz="1200" dirty="0"/>
            </a:br>
            <a:r>
              <a:rPr lang="sl-SI" sz="16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Za </a:t>
            </a:r>
            <a:r>
              <a:rPr lang="hr-HR" sz="16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evropska sveučilišta:</a:t>
            </a: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hr-HR" sz="16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Izvodljivi europski okvir </a:t>
            </a:r>
            <a:r>
              <a:rPr lang="sl-SI" sz="16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sl-SI" sz="1600" dirty="0" err="1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framework</a:t>
            </a:r>
            <a:r>
              <a:rPr lang="sl-SI" sz="16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 </a:t>
            </a:r>
            <a:r>
              <a:rPr lang="hr-HR" sz="16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za osiguravanje kvalitete „Europskih sveučilišta“ pomoći će saveznicima u prepoznavanju i procjeni njihove kvalitete u budućnosti</a:t>
            </a:r>
            <a:br>
              <a:rPr lang="hr-HR" sz="16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hr-HR" sz="16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Agencije za osiguranje kvalitete moći će u budućnosti koristiti ovaj europski okvir za sveobuhvatnu procjenu kvalitete europskih sveučilišta</a:t>
            </a:r>
          </a:p>
          <a:p>
            <a:pPr marL="0" indent="0">
              <a:buNone/>
              <a:defRPr/>
            </a:pP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 poboljšava koherentnost sustava kvalitete u Europi te priprema agencije za osiguranje kvalitete EHEA-e za nastavak rada i razvoj europskih sveučilišta širom Europe. </a:t>
            </a:r>
          </a:p>
          <a:p>
            <a:pPr marL="0" indent="0">
              <a:buNone/>
              <a:defRPr/>
            </a:pPr>
            <a:endParaRPr lang="hr-HR" sz="1600" dirty="0" smtClean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  <a:defRPr/>
            </a:pP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Projekt pomaže agencijama za osiguranje kvalitete u njihovom prekograničnom razvoju i suradnji, objedinjujući različite pristupe. Otvorit će se dijalog između agencija za kvalitetu i europskih sveučilišta.</a:t>
            </a: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hr-HR" dirty="0" smtClean="0"/>
              <a:t>	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14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4" descr="Nakvis PowerPointglava.jpg">
            <a:extLst>
              <a:ext uri="{FF2B5EF4-FFF2-40B4-BE49-F238E27FC236}">
                <a16:creationId xmlns:a16="http://schemas.microsoft.com/office/drawing/2014/main" xmlns="" id="{155A4C1C-AB44-4A1C-B605-688946688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sp>
        <p:nvSpPr>
          <p:cNvPr id="4099" name="TextBox 7">
            <a:extLst>
              <a:ext uri="{FF2B5EF4-FFF2-40B4-BE49-F238E27FC236}">
                <a16:creationId xmlns:a16="http://schemas.microsoft.com/office/drawing/2014/main" xmlns="" id="{B630C15D-DA6E-49A2-A375-68A3B5C46E57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66800" y="457200"/>
            <a:ext cx="66325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600">
              <a:solidFill>
                <a:srgbClr val="A0218C"/>
              </a:solidFill>
              <a:cs typeface="Arial" panose="020B0604020202020204" pitchFamily="34" charset="0"/>
            </a:endParaRP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xmlns="" id="{3ED87FF0-A618-489A-AB8C-5455042C9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2000" b="1"/>
              <a:t/>
            </a:r>
            <a:br>
              <a:rPr lang="sl-SI" altLang="sl-SI" sz="2000" b="1"/>
            </a:br>
            <a:r>
              <a:rPr lang="sl-SI" altLang="sl-SI" sz="2000" b="1">
                <a:solidFill>
                  <a:srgbClr val="A0218C"/>
                </a:solidFill>
              </a:rPr>
              <a:t/>
            </a:r>
            <a:br>
              <a:rPr lang="sl-SI" altLang="sl-SI" sz="2000" b="1">
                <a:solidFill>
                  <a:srgbClr val="A0218C"/>
                </a:solidFill>
              </a:rPr>
            </a:br>
            <a:r>
              <a:rPr lang="sl-SI" altLang="sl-SI" sz="2000">
                <a:solidFill>
                  <a:srgbClr val="A0218C"/>
                </a:solidFill>
              </a:rPr>
              <a:t/>
            </a:r>
            <a:br>
              <a:rPr lang="sl-SI" altLang="sl-SI" sz="2000">
                <a:solidFill>
                  <a:srgbClr val="A0218C"/>
                </a:solidFill>
              </a:rPr>
            </a:br>
            <a:endParaRPr lang="sl-SI" altLang="sl-SI" sz="1800">
              <a:solidFill>
                <a:srgbClr val="A0218C"/>
              </a:solidFill>
            </a:endParaRPr>
          </a:p>
        </p:txBody>
      </p:sp>
      <p:pic>
        <p:nvPicPr>
          <p:cNvPr id="4102" name="Picture 2" descr="Nakvis PowerPoint_glava1b.jpg">
            <a:extLst>
              <a:ext uri="{FF2B5EF4-FFF2-40B4-BE49-F238E27FC236}">
                <a16:creationId xmlns:a16="http://schemas.microsoft.com/office/drawing/2014/main" xmlns="" id="{1562A0C0-963F-4BE7-9A4D-B9499BADD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Slika 8">
            <a:extLst>
              <a:ext uri="{FF2B5EF4-FFF2-40B4-BE49-F238E27FC236}">
                <a16:creationId xmlns:a16="http://schemas.microsoft.com/office/drawing/2014/main" xmlns="" id="{3853F550-D287-4826-A890-F85986681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8138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EB5AC51F-A4BA-41D3-A685-A314EC9FE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067729"/>
            <a:ext cx="822960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r>
              <a:rPr lang="hr-HR" sz="18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PRILAGODBE </a:t>
            </a:r>
            <a:r>
              <a:rPr lang="hr-HR" sz="18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VANJSKOG SUSTAVA </a:t>
            </a:r>
            <a:r>
              <a:rPr lang="hr-HR" sz="18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KVALITETE</a:t>
            </a:r>
          </a:p>
          <a:p>
            <a:pPr marL="0" indent="0" algn="ctr">
              <a:buNone/>
              <a:defRPr/>
            </a:pPr>
            <a:endParaRPr lang="hr-HR" sz="16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Agencije ENQA / EQAR morat će razviti i osigurati: </a:t>
            </a:r>
            <a:r>
              <a:rPr lang="hr-HR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hr-HR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hr-HR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hr-HR" sz="18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zajedničku strategiju i zajedničko djelovanje 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unutar konzorcija agencija i / ili saveza</a:t>
            </a:r>
            <a:r>
              <a:rPr lang="hr-HR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hr-HR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hr-HR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hr-HR" sz="18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kontinuiranu suradnja i mobilnost agencijskog osoblja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prijenos dobrih i fleksibilnih praksi te primjena procesnih inovacija</a:t>
            </a:r>
            <a:b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uključenost i sudjelovanje u </a:t>
            </a:r>
            <a:r>
              <a:rPr lang="hr-HR" sz="18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stvaranju alata i mehanizama 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za (automatsko) priznavanje kvalifikacija, stvaranje zajedničkih europskih diploma i transparentnost stečenih kvalifikacija, što je bitno za digitalizaciju visokog obrazovanja u EU (u skladu s Akcijskim planom EK za digitalno obrazovanje)</a:t>
            </a:r>
            <a:r>
              <a:rPr lang="hr-HR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hr-HR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hr-HR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hr-HR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hr-HR" sz="18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stvaranje univerzalnih standarda kvalitete 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koji će slijediti vrijednosti EHEA-e i ESG-a, ali uzimajući u obzir posebnosti svakog od sveučilišta u europskim </a:t>
            </a:r>
            <a:r>
              <a:rPr lang="hr-HR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konzorcijama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 njihovo okruženje;</a:t>
            </a:r>
          </a:p>
          <a:p>
            <a:pPr marL="0" indent="0">
              <a:buNone/>
              <a:defRPr/>
            </a:pP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en-US" sz="18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46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4" descr="Nakvis PowerPointglava.jpg">
            <a:extLst>
              <a:ext uri="{FF2B5EF4-FFF2-40B4-BE49-F238E27FC236}">
                <a16:creationId xmlns:a16="http://schemas.microsoft.com/office/drawing/2014/main" xmlns="" id="{155A4C1C-AB44-4A1C-B605-688946688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sp>
        <p:nvSpPr>
          <p:cNvPr id="4099" name="TextBox 7">
            <a:extLst>
              <a:ext uri="{FF2B5EF4-FFF2-40B4-BE49-F238E27FC236}">
                <a16:creationId xmlns:a16="http://schemas.microsoft.com/office/drawing/2014/main" xmlns="" id="{B630C15D-DA6E-49A2-A375-68A3B5C46E57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66800" y="457200"/>
            <a:ext cx="66325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600">
              <a:solidFill>
                <a:srgbClr val="A0218C"/>
              </a:solidFill>
              <a:cs typeface="Arial" panose="020B0604020202020204" pitchFamily="34" charset="0"/>
            </a:endParaRP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xmlns="" id="{3ED87FF0-A618-489A-AB8C-5455042C9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2000" b="1"/>
              <a:t/>
            </a:r>
            <a:br>
              <a:rPr lang="sl-SI" altLang="sl-SI" sz="2000" b="1"/>
            </a:br>
            <a:r>
              <a:rPr lang="sl-SI" altLang="sl-SI" sz="2000" b="1">
                <a:solidFill>
                  <a:srgbClr val="A0218C"/>
                </a:solidFill>
              </a:rPr>
              <a:t/>
            </a:r>
            <a:br>
              <a:rPr lang="sl-SI" altLang="sl-SI" sz="2000" b="1">
                <a:solidFill>
                  <a:srgbClr val="A0218C"/>
                </a:solidFill>
              </a:rPr>
            </a:br>
            <a:r>
              <a:rPr lang="sl-SI" altLang="sl-SI" sz="2000">
                <a:solidFill>
                  <a:srgbClr val="A0218C"/>
                </a:solidFill>
              </a:rPr>
              <a:t/>
            </a:r>
            <a:br>
              <a:rPr lang="sl-SI" altLang="sl-SI" sz="2000">
                <a:solidFill>
                  <a:srgbClr val="A0218C"/>
                </a:solidFill>
              </a:rPr>
            </a:br>
            <a:endParaRPr lang="sl-SI" altLang="sl-SI" sz="1800">
              <a:solidFill>
                <a:srgbClr val="A0218C"/>
              </a:solidFill>
            </a:endParaRPr>
          </a:p>
        </p:txBody>
      </p:sp>
      <p:pic>
        <p:nvPicPr>
          <p:cNvPr id="4102" name="Picture 2" descr="Nakvis PowerPoint_glava1b.jpg">
            <a:extLst>
              <a:ext uri="{FF2B5EF4-FFF2-40B4-BE49-F238E27FC236}">
                <a16:creationId xmlns:a16="http://schemas.microsoft.com/office/drawing/2014/main" xmlns="" id="{1562A0C0-963F-4BE7-9A4D-B9499BADD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Slika 8">
            <a:extLst>
              <a:ext uri="{FF2B5EF4-FFF2-40B4-BE49-F238E27FC236}">
                <a16:creationId xmlns:a16="http://schemas.microsoft.com/office/drawing/2014/main" xmlns="" id="{3853F550-D287-4826-A890-F85986681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8138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EB5AC51F-A4BA-41D3-A685-A314EC9FE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46138"/>
            <a:ext cx="822960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endParaRPr lang="hr-HR" sz="1800" dirty="0" smtClean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r>
              <a:rPr lang="hr-HR" sz="18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PRILAGODBE </a:t>
            </a:r>
            <a:r>
              <a:rPr lang="hr-HR" sz="18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VANJSKOG SUSTAVA KVALITETE</a:t>
            </a:r>
          </a:p>
          <a:p>
            <a:pPr marL="0" indent="0">
              <a:buNone/>
            </a:pPr>
            <a:endParaRPr lang="sl-SI" sz="16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Agencije 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ENQA / EQAR morat će razviti i osigurati: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izgradnju </a:t>
            </a: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međusobnog povjerenja 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 kontekstu automatskog priznavanja odluka o akreditaciji i evaluaciji;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razvoj i primjena </a:t>
            </a: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novih i inovativnih pristupa i metoda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praćenja i poboljšanja kvalitete koji će spriječiti različite oblike zloupotrebe i </a:t>
            </a:r>
            <a:r>
              <a:rPr lang="hr-HR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diplome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odgovarajuće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programe </a:t>
            </a:r>
            <a:r>
              <a:rPr lang="sl-SI" sz="1800" dirty="0" err="1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stručnog</a:t>
            </a:r>
            <a:r>
              <a:rPr lang="sl-SI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 err="1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usavršavanja</a:t>
            </a:r>
            <a:r>
              <a:rPr lang="sl-SI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 </a:t>
            </a:r>
            <a:r>
              <a:rPr lang="sl-SI" sz="1800" dirty="0" err="1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dovoljan</a:t>
            </a:r>
            <a:r>
              <a:rPr lang="sl-SI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 err="1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broj</a:t>
            </a:r>
            <a:r>
              <a:rPr lang="sl-SI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visoko profesionalnih i </a:t>
            </a:r>
            <a:r>
              <a:rPr lang="sl-SI" sz="1800" dirty="0" err="1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neovisnih</a:t>
            </a:r>
            <a:r>
              <a:rPr lang="sl-SI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 err="1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stručnjaka</a:t>
            </a:r>
            <a:r>
              <a:rPr lang="sl-SI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uključujući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studente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koji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će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biti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osposobljeni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za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ocjenu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konzorcija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europskih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sveučilišta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njihovih studijskih programa,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kao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njihovog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znanstvenog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istraživačkog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rada</a:t>
            </a:r>
            <a:endParaRPr lang="sl-SI" sz="18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hr-HR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uspostavljanje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širenje i promocija </a:t>
            </a: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vrijednosti EHEA-e 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mnogo više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0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4" descr="Nakvis PowerPointglava.jpg">
            <a:extLst>
              <a:ext uri="{FF2B5EF4-FFF2-40B4-BE49-F238E27FC236}">
                <a16:creationId xmlns:a16="http://schemas.microsoft.com/office/drawing/2014/main" xmlns="" id="{155A4C1C-AB44-4A1C-B605-688946688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sp>
        <p:nvSpPr>
          <p:cNvPr id="4099" name="TextBox 7">
            <a:extLst>
              <a:ext uri="{FF2B5EF4-FFF2-40B4-BE49-F238E27FC236}">
                <a16:creationId xmlns:a16="http://schemas.microsoft.com/office/drawing/2014/main" xmlns="" id="{B630C15D-DA6E-49A2-A375-68A3B5C46E57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66800" y="457200"/>
            <a:ext cx="66325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600">
              <a:solidFill>
                <a:srgbClr val="A0218C"/>
              </a:solidFill>
              <a:cs typeface="Arial" panose="020B0604020202020204" pitchFamily="34" charset="0"/>
            </a:endParaRP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xmlns="" id="{3ED87FF0-A618-489A-AB8C-5455042C9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2000" b="1"/>
              <a:t/>
            </a:r>
            <a:br>
              <a:rPr lang="sl-SI" altLang="sl-SI" sz="2000" b="1"/>
            </a:br>
            <a:r>
              <a:rPr lang="sl-SI" altLang="sl-SI" sz="2000" b="1">
                <a:solidFill>
                  <a:srgbClr val="A0218C"/>
                </a:solidFill>
              </a:rPr>
              <a:t/>
            </a:r>
            <a:br>
              <a:rPr lang="sl-SI" altLang="sl-SI" sz="2000" b="1">
                <a:solidFill>
                  <a:srgbClr val="A0218C"/>
                </a:solidFill>
              </a:rPr>
            </a:br>
            <a:r>
              <a:rPr lang="sl-SI" altLang="sl-SI" sz="2000">
                <a:solidFill>
                  <a:srgbClr val="A0218C"/>
                </a:solidFill>
              </a:rPr>
              <a:t/>
            </a:r>
            <a:br>
              <a:rPr lang="sl-SI" altLang="sl-SI" sz="2000">
                <a:solidFill>
                  <a:srgbClr val="A0218C"/>
                </a:solidFill>
              </a:rPr>
            </a:br>
            <a:endParaRPr lang="sl-SI" altLang="sl-SI" sz="1800">
              <a:solidFill>
                <a:srgbClr val="A0218C"/>
              </a:solidFill>
            </a:endParaRPr>
          </a:p>
        </p:txBody>
      </p:sp>
      <p:pic>
        <p:nvPicPr>
          <p:cNvPr id="4102" name="Picture 2" descr="Nakvis PowerPoint_glava1b.jpg">
            <a:extLst>
              <a:ext uri="{FF2B5EF4-FFF2-40B4-BE49-F238E27FC236}">
                <a16:creationId xmlns:a16="http://schemas.microsoft.com/office/drawing/2014/main" xmlns="" id="{1562A0C0-963F-4BE7-9A4D-B9499BADD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Slika 8">
            <a:extLst>
              <a:ext uri="{FF2B5EF4-FFF2-40B4-BE49-F238E27FC236}">
                <a16:creationId xmlns:a16="http://schemas.microsoft.com/office/drawing/2014/main" xmlns="" id="{3853F550-D287-4826-A890-F85986681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8138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EB5AC51F-A4BA-41D3-A685-A314EC9FE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46138"/>
            <a:ext cx="822960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endParaRPr 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r>
              <a:rPr lang="sl-SI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STANDARDI </a:t>
            </a:r>
            <a:r>
              <a:rPr lang="sl-SI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KVALITETA </a:t>
            </a:r>
            <a:r>
              <a:rPr lang="sl-SI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sl-SI" sz="2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prijedlog</a:t>
            </a:r>
            <a:r>
              <a:rPr lang="sl-SI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l-SI" sz="2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frameworka</a:t>
            </a:r>
            <a:r>
              <a:rPr lang="sl-SI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 algn="ctr">
              <a:buNone/>
              <a:defRPr/>
            </a:pPr>
            <a:endParaRPr lang="sl-SI" sz="16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Misija 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(kvaliteta obrazovanja, istraživanja, inovacija i usluge društvu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endParaRPr lang="sl-SI" sz="18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sl-SI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Strategija i </a:t>
            </a:r>
            <a:r>
              <a:rPr lang="sl-SI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politike </a:t>
            </a:r>
            <a:r>
              <a:rPr lang="sl-SI" sz="1800" dirty="0" err="1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djelovanja</a:t>
            </a:r>
            <a:r>
              <a:rPr lang="sl-SI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(učinkovita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dugoročna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strategija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suradnje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dosljednost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operacija s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dijelovima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1 i 2 ESG-a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endParaRPr lang="sl-SI" sz="18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sl-SI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Učinkovita </a:t>
            </a:r>
            <a:r>
              <a:rPr lang="sl-SI" sz="1800" dirty="0" err="1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provedba</a:t>
            </a:r>
            <a:r>
              <a:rPr lang="sl-SI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strategije i učinkovito </a:t>
            </a:r>
            <a:r>
              <a:rPr lang="sl-SI" sz="1800" dirty="0" err="1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djelovanje</a:t>
            </a:r>
            <a:r>
              <a:rPr lang="sl-SI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opipljivi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ciljevi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dovoljna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raspoloživa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sredstva, učinkovito upravljanje i upravljanje,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suradnja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 ključnim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dionicima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 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okolišem)</a:t>
            </a:r>
            <a:endParaRPr lang="sl-SI" sz="18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Evaluacija</a:t>
            </a:r>
            <a:r>
              <a:rPr lang="hr-HR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praćenje aktivne uloge dionika, povezanost obrazovanja, istraživanja i 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inovacija</a:t>
            </a:r>
          </a:p>
          <a:p>
            <a:pPr algn="just">
              <a:spcBef>
                <a:spcPts val="0"/>
              </a:spcBef>
              <a:defRPr/>
            </a:pP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Politika poboljšanja 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(pokazana inovacijska sposobnost i prilagodljivost, dugoročni održivi razvoj, razmjena dobre prakse, unapređenje kulture 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kvalitete)</a:t>
            </a:r>
          </a:p>
          <a:p>
            <a:pPr algn="just">
              <a:spcBef>
                <a:spcPts val="0"/>
              </a:spcBef>
              <a:defRPr/>
            </a:pP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Stupanj </a:t>
            </a: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razvoja</a:t>
            </a:r>
            <a:r>
              <a:rPr lang="en-US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47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4" descr="Nakvis PowerPointglava.jpg">
            <a:extLst>
              <a:ext uri="{FF2B5EF4-FFF2-40B4-BE49-F238E27FC236}">
                <a16:creationId xmlns:a16="http://schemas.microsoft.com/office/drawing/2014/main" xmlns="" id="{155A4C1C-AB44-4A1C-B605-688946688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sp>
        <p:nvSpPr>
          <p:cNvPr id="4099" name="TextBox 7">
            <a:extLst>
              <a:ext uri="{FF2B5EF4-FFF2-40B4-BE49-F238E27FC236}">
                <a16:creationId xmlns:a16="http://schemas.microsoft.com/office/drawing/2014/main" xmlns="" id="{B630C15D-DA6E-49A2-A375-68A3B5C46E57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66800" y="457200"/>
            <a:ext cx="66325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600">
              <a:solidFill>
                <a:srgbClr val="A0218C"/>
              </a:solidFill>
              <a:cs typeface="Arial" panose="020B0604020202020204" pitchFamily="34" charset="0"/>
            </a:endParaRP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xmlns="" id="{3ED87FF0-A618-489A-AB8C-5455042C9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2000" b="1"/>
              <a:t/>
            </a:r>
            <a:br>
              <a:rPr lang="sl-SI" altLang="sl-SI" sz="2000" b="1"/>
            </a:br>
            <a:r>
              <a:rPr lang="sl-SI" altLang="sl-SI" sz="2000" b="1">
                <a:solidFill>
                  <a:srgbClr val="A0218C"/>
                </a:solidFill>
              </a:rPr>
              <a:t/>
            </a:r>
            <a:br>
              <a:rPr lang="sl-SI" altLang="sl-SI" sz="2000" b="1">
                <a:solidFill>
                  <a:srgbClr val="A0218C"/>
                </a:solidFill>
              </a:rPr>
            </a:br>
            <a:r>
              <a:rPr lang="sl-SI" altLang="sl-SI" sz="2000">
                <a:solidFill>
                  <a:srgbClr val="A0218C"/>
                </a:solidFill>
              </a:rPr>
              <a:t/>
            </a:r>
            <a:br>
              <a:rPr lang="sl-SI" altLang="sl-SI" sz="2000">
                <a:solidFill>
                  <a:srgbClr val="A0218C"/>
                </a:solidFill>
              </a:rPr>
            </a:br>
            <a:endParaRPr lang="sl-SI" altLang="sl-SI" sz="1800">
              <a:solidFill>
                <a:srgbClr val="A0218C"/>
              </a:solidFill>
            </a:endParaRPr>
          </a:p>
        </p:txBody>
      </p:sp>
      <p:pic>
        <p:nvPicPr>
          <p:cNvPr id="4102" name="Picture 2" descr="Nakvis PowerPoint_glava1b.jpg">
            <a:extLst>
              <a:ext uri="{FF2B5EF4-FFF2-40B4-BE49-F238E27FC236}">
                <a16:creationId xmlns:a16="http://schemas.microsoft.com/office/drawing/2014/main" xmlns="" id="{1562A0C0-963F-4BE7-9A4D-B9499BADD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Slika 8">
            <a:extLst>
              <a:ext uri="{FF2B5EF4-FFF2-40B4-BE49-F238E27FC236}">
                <a16:creationId xmlns:a16="http://schemas.microsoft.com/office/drawing/2014/main" xmlns="" id="{3853F550-D287-4826-A890-F85986681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8138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EB5AC51F-A4BA-41D3-A685-A314EC9FE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46138"/>
            <a:ext cx="822960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r>
              <a:rPr lang="sl-SI" sz="18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Povijesni</a:t>
            </a:r>
            <a:r>
              <a:rPr lang="sl-SI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l-SI" sz="18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osvrt</a:t>
            </a:r>
            <a:endParaRPr lang="sl-SI" sz="18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  <a:defRPr/>
            </a:pPr>
            <a:r>
              <a:rPr lang="hr-HR" sz="18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Inicijativa </a:t>
            </a: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europskih sveučilišta istaknuta je na samitu EU u </a:t>
            </a:r>
            <a:r>
              <a:rPr lang="hr-HR" sz="1800" dirty="0" err="1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Göteborgu</a:t>
            </a: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2017. </a:t>
            </a: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godine</a:t>
            </a:r>
            <a:r>
              <a:rPr lang="hr-HR" sz="18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marL="0" indent="0" algn="just">
              <a:buNone/>
              <a:defRPr/>
            </a:pPr>
            <a:endParaRPr lang="sl-SI" sz="1800" dirty="0">
              <a:solidFill>
                <a:srgbClr val="7030A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 algn="just">
              <a:buNone/>
              <a:defRPr/>
            </a:pPr>
            <a:r>
              <a:rPr lang="hr-HR" sz="18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 Prosincu </a:t>
            </a: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2017. </a:t>
            </a: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Europsko vijeće pozvalo je države članice, Vijeće i Komisiju da poduzmu niz inicijativa, uključujući</a:t>
            </a: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 marL="0" indent="0" algn="just">
              <a:buNone/>
              <a:defRPr/>
            </a:pPr>
            <a:r>
              <a:rPr lang="hr-HR" sz="18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"</a:t>
            </a:r>
            <a:r>
              <a:rPr lang="hr-HR" sz="18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Jačanje strateških partnerstava u EU između </a:t>
            </a:r>
            <a:r>
              <a:rPr lang="hr-HR" sz="18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institucijama visokog obrazovanja i </a:t>
            </a:r>
            <a:r>
              <a:rPr lang="hr-HR" sz="18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promicanje </a:t>
            </a:r>
            <a:r>
              <a:rPr lang="hr-HR" sz="18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nastanka približno </a:t>
            </a:r>
            <a:r>
              <a:rPr lang="hr-HR" sz="18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dvadesetak" europskih sveučilišta </a:t>
            </a:r>
            <a:r>
              <a:rPr lang="hr-HR" sz="18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 </a:t>
            </a:r>
            <a:r>
              <a:rPr lang="hr-HR" sz="18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2024. godine, osnovanih savezima sveučilišta iz država članica EU, što će studentima omogućiti </a:t>
            </a:r>
            <a:r>
              <a:rPr lang="hr-HR" sz="18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sticanje</a:t>
            </a:r>
            <a:r>
              <a:rPr lang="hr-HR" sz="18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diplome kombiniranjem studija iz </a:t>
            </a:r>
            <a:r>
              <a:rPr lang="hr-HR" sz="18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zemalja </a:t>
            </a:r>
            <a:r>
              <a:rPr lang="hr-HR" sz="18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 i </a:t>
            </a:r>
            <a:r>
              <a:rPr lang="hr-HR" sz="18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pridonijeti </a:t>
            </a:r>
            <a:r>
              <a:rPr lang="hr-HR" sz="18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međunarodnoj konkurentnosti europskih </a:t>
            </a:r>
            <a:r>
              <a:rPr lang="hr-HR" sz="18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sveučilišta"</a:t>
            </a:r>
            <a:r>
              <a:rPr lang="sl-SI" sz="1800" i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 algn="just">
              <a:buNone/>
              <a:defRPr/>
            </a:pPr>
            <a:endParaRPr lang="sl-SI" sz="1800" i="1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 algn="just">
              <a:buNone/>
              <a:defRPr/>
            </a:pP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Institucije visokog obrazovanja, studentske organizacije, države članice i Komisija odazvale su se </a:t>
            </a:r>
            <a:r>
              <a:rPr lang="hr-HR" sz="18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pozivu</a:t>
            </a: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Danas je to jedna od vodećih inicijativa i ambicija EU za </a:t>
            </a:r>
            <a:r>
              <a:rPr lang="hr-HR" sz="18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izgradnju zajedničkog </a:t>
            </a: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europskog obrazovnog prostora </a:t>
            </a:r>
            <a:r>
              <a:rPr lang="en-US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4" descr="Nakvis PowerPointglava.jpg">
            <a:extLst>
              <a:ext uri="{FF2B5EF4-FFF2-40B4-BE49-F238E27FC236}">
                <a16:creationId xmlns:a16="http://schemas.microsoft.com/office/drawing/2014/main" xmlns="" id="{155A4C1C-AB44-4A1C-B605-688946688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sp>
        <p:nvSpPr>
          <p:cNvPr id="4099" name="TextBox 7">
            <a:extLst>
              <a:ext uri="{FF2B5EF4-FFF2-40B4-BE49-F238E27FC236}">
                <a16:creationId xmlns:a16="http://schemas.microsoft.com/office/drawing/2014/main" xmlns="" id="{B630C15D-DA6E-49A2-A375-68A3B5C46E57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66800" y="457200"/>
            <a:ext cx="66325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600">
              <a:solidFill>
                <a:srgbClr val="A0218C"/>
              </a:solidFill>
              <a:cs typeface="Arial" panose="020B0604020202020204" pitchFamily="34" charset="0"/>
            </a:endParaRP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xmlns="" id="{3ED87FF0-A618-489A-AB8C-5455042C9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2000" b="1"/>
              <a:t/>
            </a:r>
            <a:br>
              <a:rPr lang="sl-SI" altLang="sl-SI" sz="2000" b="1"/>
            </a:br>
            <a:r>
              <a:rPr lang="sl-SI" altLang="sl-SI" sz="2000" b="1">
                <a:solidFill>
                  <a:srgbClr val="A0218C"/>
                </a:solidFill>
              </a:rPr>
              <a:t/>
            </a:r>
            <a:br>
              <a:rPr lang="sl-SI" altLang="sl-SI" sz="2000" b="1">
                <a:solidFill>
                  <a:srgbClr val="A0218C"/>
                </a:solidFill>
              </a:rPr>
            </a:br>
            <a:r>
              <a:rPr lang="sl-SI" altLang="sl-SI" sz="2000">
                <a:solidFill>
                  <a:srgbClr val="A0218C"/>
                </a:solidFill>
              </a:rPr>
              <a:t/>
            </a:r>
            <a:br>
              <a:rPr lang="sl-SI" altLang="sl-SI" sz="2000">
                <a:solidFill>
                  <a:srgbClr val="A0218C"/>
                </a:solidFill>
              </a:rPr>
            </a:br>
            <a:endParaRPr lang="sl-SI" altLang="sl-SI" sz="1800">
              <a:solidFill>
                <a:srgbClr val="A0218C"/>
              </a:solidFill>
            </a:endParaRPr>
          </a:p>
        </p:txBody>
      </p:sp>
      <p:pic>
        <p:nvPicPr>
          <p:cNvPr id="4102" name="Picture 2" descr="Nakvis PowerPoint_glava1b.jpg">
            <a:extLst>
              <a:ext uri="{FF2B5EF4-FFF2-40B4-BE49-F238E27FC236}">
                <a16:creationId xmlns:a16="http://schemas.microsoft.com/office/drawing/2014/main" xmlns="" id="{1562A0C0-963F-4BE7-9A4D-B9499BADD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Slika 8">
            <a:extLst>
              <a:ext uri="{FF2B5EF4-FFF2-40B4-BE49-F238E27FC236}">
                <a16:creationId xmlns:a16="http://schemas.microsoft.com/office/drawing/2014/main" xmlns="" id="{3853F550-D287-4826-A890-F85986681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8138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EB5AC51F-A4BA-41D3-A685-A314EC9FE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46138"/>
            <a:ext cx="822960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endParaRPr 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r>
              <a:rPr lang="sl-SI" sz="2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Očekivanja</a:t>
            </a:r>
            <a:r>
              <a:rPr lang="sl-SI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EK</a:t>
            </a:r>
          </a:p>
          <a:p>
            <a:pPr marL="0" indent="0">
              <a:buNone/>
              <a:defRPr/>
            </a:pPr>
            <a:r>
              <a:rPr lang="sl-SI" sz="1200" dirty="0"/>
              <a:t/>
            </a:r>
            <a:br>
              <a:rPr lang="sl-SI" sz="1200" dirty="0"/>
            </a:br>
            <a:r>
              <a:rPr lang="en-US" dirty="0"/>
              <a:t>	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9E2F2D86-7D75-4E18-A573-8C4E177348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815" y="4482902"/>
            <a:ext cx="2587925" cy="2009180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xmlns="" id="{F617612E-112F-459B-BD6A-F825C7641DE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-27419" b="-1"/>
          <a:stretch/>
        </p:blipFill>
        <p:spPr>
          <a:xfrm>
            <a:off x="2743200" y="1224443"/>
            <a:ext cx="5571405" cy="3714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4" descr="Nakvis PowerPointglava.jpg">
            <a:extLst>
              <a:ext uri="{FF2B5EF4-FFF2-40B4-BE49-F238E27FC236}">
                <a16:creationId xmlns:a16="http://schemas.microsoft.com/office/drawing/2014/main" xmlns="" id="{155A4C1C-AB44-4A1C-B605-688946688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sp>
        <p:nvSpPr>
          <p:cNvPr id="4099" name="TextBox 7">
            <a:extLst>
              <a:ext uri="{FF2B5EF4-FFF2-40B4-BE49-F238E27FC236}">
                <a16:creationId xmlns:a16="http://schemas.microsoft.com/office/drawing/2014/main" xmlns="" id="{B630C15D-DA6E-49A2-A375-68A3B5C46E57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66800" y="457200"/>
            <a:ext cx="66325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600">
              <a:solidFill>
                <a:srgbClr val="A0218C"/>
              </a:solidFill>
              <a:cs typeface="Arial" panose="020B0604020202020204" pitchFamily="34" charset="0"/>
            </a:endParaRP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xmlns="" id="{3ED87FF0-A618-489A-AB8C-5455042C9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2000" b="1"/>
              <a:t/>
            </a:r>
            <a:br>
              <a:rPr lang="sl-SI" altLang="sl-SI" sz="2000" b="1"/>
            </a:br>
            <a:r>
              <a:rPr lang="sl-SI" altLang="sl-SI" sz="2000" b="1">
                <a:solidFill>
                  <a:srgbClr val="A0218C"/>
                </a:solidFill>
              </a:rPr>
              <a:t/>
            </a:r>
            <a:br>
              <a:rPr lang="sl-SI" altLang="sl-SI" sz="2000" b="1">
                <a:solidFill>
                  <a:srgbClr val="A0218C"/>
                </a:solidFill>
              </a:rPr>
            </a:br>
            <a:r>
              <a:rPr lang="sl-SI" altLang="sl-SI" sz="2000">
                <a:solidFill>
                  <a:srgbClr val="A0218C"/>
                </a:solidFill>
              </a:rPr>
              <a:t/>
            </a:r>
            <a:br>
              <a:rPr lang="sl-SI" altLang="sl-SI" sz="2000">
                <a:solidFill>
                  <a:srgbClr val="A0218C"/>
                </a:solidFill>
              </a:rPr>
            </a:br>
            <a:endParaRPr lang="sl-SI" altLang="sl-SI" sz="1800">
              <a:solidFill>
                <a:srgbClr val="A0218C"/>
              </a:solidFill>
            </a:endParaRPr>
          </a:p>
        </p:txBody>
      </p:sp>
      <p:pic>
        <p:nvPicPr>
          <p:cNvPr id="4102" name="Picture 2" descr="Nakvis PowerPoint_glava1b.jpg">
            <a:extLst>
              <a:ext uri="{FF2B5EF4-FFF2-40B4-BE49-F238E27FC236}">
                <a16:creationId xmlns:a16="http://schemas.microsoft.com/office/drawing/2014/main" xmlns="" id="{1562A0C0-963F-4BE7-9A4D-B9499BADD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Slika 8">
            <a:extLst>
              <a:ext uri="{FF2B5EF4-FFF2-40B4-BE49-F238E27FC236}">
                <a16:creationId xmlns:a16="http://schemas.microsoft.com/office/drawing/2014/main" xmlns="" id="{3853F550-D287-4826-A890-F85986681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8138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EB5AC51F-A4BA-41D3-A685-A314EC9FE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46138"/>
            <a:ext cx="822960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endParaRPr 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r>
              <a:rPr lang="sl-SI" sz="2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Moguči</a:t>
            </a:r>
            <a:r>
              <a:rPr lang="sl-SI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rezultati</a:t>
            </a:r>
          </a:p>
          <a:p>
            <a:pPr marL="0" indent="0">
              <a:buNone/>
              <a:defRPr/>
            </a:pPr>
            <a:r>
              <a:rPr lang="sl-SI" sz="1200" dirty="0"/>
              <a:t/>
            </a:r>
            <a:br>
              <a:rPr lang="sl-SI" sz="1200" dirty="0"/>
            </a:br>
            <a:r>
              <a:rPr lang="en-US" dirty="0"/>
              <a:t>	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824E32DA-39DA-4C02-8C22-F350E7B3FC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3697" y="1762338"/>
            <a:ext cx="2754907" cy="2066180"/>
          </a:xfrm>
          <a:prstGeom prst="rect">
            <a:avLst/>
          </a:prstGeo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C7E03996-F35B-49E6-9816-F309C9628B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5555" y="4016771"/>
            <a:ext cx="3768206" cy="2119616"/>
          </a:xfrm>
          <a:prstGeom prst="rect">
            <a:avLst/>
          </a:prstGeom>
        </p:spPr>
      </p:pic>
      <p:pic>
        <p:nvPicPr>
          <p:cNvPr id="10" name="Slika 9">
            <a:extLst>
              <a:ext uri="{FF2B5EF4-FFF2-40B4-BE49-F238E27FC236}">
                <a16:creationId xmlns:a16="http://schemas.microsoft.com/office/drawing/2014/main" xmlns="" id="{A3C4216C-2847-47C4-8E12-DF05B91110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70820" y="1895913"/>
            <a:ext cx="2965520" cy="395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572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4" descr="Nakvis PowerPointglava.jpg">
            <a:extLst>
              <a:ext uri="{FF2B5EF4-FFF2-40B4-BE49-F238E27FC236}">
                <a16:creationId xmlns:a16="http://schemas.microsoft.com/office/drawing/2014/main" xmlns="" id="{155A4C1C-AB44-4A1C-B605-688946688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sp>
        <p:nvSpPr>
          <p:cNvPr id="4099" name="TextBox 7">
            <a:extLst>
              <a:ext uri="{FF2B5EF4-FFF2-40B4-BE49-F238E27FC236}">
                <a16:creationId xmlns:a16="http://schemas.microsoft.com/office/drawing/2014/main" xmlns="" id="{B630C15D-DA6E-49A2-A375-68A3B5C46E57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66800" y="457200"/>
            <a:ext cx="66325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600">
              <a:solidFill>
                <a:srgbClr val="A0218C"/>
              </a:solidFill>
              <a:cs typeface="Arial" panose="020B0604020202020204" pitchFamily="34" charset="0"/>
            </a:endParaRP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xmlns="" id="{3ED87FF0-A618-489A-AB8C-5455042C9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2000" b="1"/>
              <a:t/>
            </a:r>
            <a:br>
              <a:rPr lang="sl-SI" altLang="sl-SI" sz="2000" b="1"/>
            </a:br>
            <a:r>
              <a:rPr lang="sl-SI" altLang="sl-SI" sz="2000" b="1">
                <a:solidFill>
                  <a:srgbClr val="A0218C"/>
                </a:solidFill>
              </a:rPr>
              <a:t/>
            </a:r>
            <a:br>
              <a:rPr lang="sl-SI" altLang="sl-SI" sz="2000" b="1">
                <a:solidFill>
                  <a:srgbClr val="A0218C"/>
                </a:solidFill>
              </a:rPr>
            </a:br>
            <a:r>
              <a:rPr lang="sl-SI" altLang="sl-SI" sz="2000">
                <a:solidFill>
                  <a:srgbClr val="A0218C"/>
                </a:solidFill>
              </a:rPr>
              <a:t/>
            </a:r>
            <a:br>
              <a:rPr lang="sl-SI" altLang="sl-SI" sz="2000">
                <a:solidFill>
                  <a:srgbClr val="A0218C"/>
                </a:solidFill>
              </a:rPr>
            </a:br>
            <a:endParaRPr lang="sl-SI" altLang="sl-SI" sz="1800">
              <a:solidFill>
                <a:srgbClr val="A0218C"/>
              </a:solidFill>
            </a:endParaRPr>
          </a:p>
        </p:txBody>
      </p:sp>
      <p:pic>
        <p:nvPicPr>
          <p:cNvPr id="4102" name="Picture 2" descr="Nakvis PowerPoint_glava1b.jpg">
            <a:extLst>
              <a:ext uri="{FF2B5EF4-FFF2-40B4-BE49-F238E27FC236}">
                <a16:creationId xmlns:a16="http://schemas.microsoft.com/office/drawing/2014/main" xmlns="" id="{1562A0C0-963F-4BE7-9A4D-B9499BADD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Slika 8">
            <a:extLst>
              <a:ext uri="{FF2B5EF4-FFF2-40B4-BE49-F238E27FC236}">
                <a16:creationId xmlns:a16="http://schemas.microsoft.com/office/drawing/2014/main" xmlns="" id="{3853F550-D287-4826-A890-F85986681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8138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EB5AC51F-A4BA-41D3-A685-A314EC9FE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46138"/>
            <a:ext cx="822960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endParaRPr 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r>
              <a:rPr lang="sl-SI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Sestavine</a:t>
            </a:r>
          </a:p>
          <a:p>
            <a:pPr marL="0" indent="0">
              <a:buNone/>
              <a:defRPr/>
            </a:pPr>
            <a:r>
              <a:rPr lang="sl-SI" sz="1200" dirty="0"/>
              <a:t/>
            </a:r>
            <a:br>
              <a:rPr lang="sl-SI" sz="1200" dirty="0"/>
            </a:br>
            <a:r>
              <a:rPr lang="en-US" dirty="0"/>
              <a:t>	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7A6C6036-78D3-4FBC-A702-F941BA0D57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4487" y="1989138"/>
            <a:ext cx="5915025" cy="3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52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4" descr="Nakvis PowerPointglava.jpg">
            <a:extLst>
              <a:ext uri="{FF2B5EF4-FFF2-40B4-BE49-F238E27FC236}">
                <a16:creationId xmlns:a16="http://schemas.microsoft.com/office/drawing/2014/main" xmlns="" id="{155A4C1C-AB44-4A1C-B605-688946688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sp>
        <p:nvSpPr>
          <p:cNvPr id="4099" name="TextBox 7">
            <a:extLst>
              <a:ext uri="{FF2B5EF4-FFF2-40B4-BE49-F238E27FC236}">
                <a16:creationId xmlns:a16="http://schemas.microsoft.com/office/drawing/2014/main" xmlns="" id="{B630C15D-DA6E-49A2-A375-68A3B5C46E57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66800" y="457200"/>
            <a:ext cx="66325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600">
              <a:solidFill>
                <a:srgbClr val="A0218C"/>
              </a:solidFill>
              <a:cs typeface="Arial" panose="020B0604020202020204" pitchFamily="34" charset="0"/>
            </a:endParaRP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xmlns="" id="{3ED87FF0-A618-489A-AB8C-5455042C9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3269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2000" b="1"/>
              <a:t/>
            </a:r>
            <a:br>
              <a:rPr lang="sl-SI" altLang="sl-SI" sz="2000" b="1"/>
            </a:br>
            <a:r>
              <a:rPr lang="sl-SI" altLang="sl-SI" sz="2000" b="1">
                <a:solidFill>
                  <a:srgbClr val="A0218C"/>
                </a:solidFill>
              </a:rPr>
              <a:t/>
            </a:r>
            <a:br>
              <a:rPr lang="sl-SI" altLang="sl-SI" sz="2000" b="1">
                <a:solidFill>
                  <a:srgbClr val="A0218C"/>
                </a:solidFill>
              </a:rPr>
            </a:br>
            <a:r>
              <a:rPr lang="sl-SI" altLang="sl-SI" sz="2000">
                <a:solidFill>
                  <a:srgbClr val="A0218C"/>
                </a:solidFill>
              </a:rPr>
              <a:t/>
            </a:r>
            <a:br>
              <a:rPr lang="sl-SI" altLang="sl-SI" sz="2000">
                <a:solidFill>
                  <a:srgbClr val="A0218C"/>
                </a:solidFill>
              </a:rPr>
            </a:br>
            <a:endParaRPr lang="sl-SI" altLang="sl-SI" sz="1800">
              <a:solidFill>
                <a:srgbClr val="A0218C"/>
              </a:solidFill>
            </a:endParaRPr>
          </a:p>
        </p:txBody>
      </p:sp>
      <p:pic>
        <p:nvPicPr>
          <p:cNvPr id="4102" name="Picture 2" descr="Nakvis PowerPoint_glava1b.jpg">
            <a:extLst>
              <a:ext uri="{FF2B5EF4-FFF2-40B4-BE49-F238E27FC236}">
                <a16:creationId xmlns:a16="http://schemas.microsoft.com/office/drawing/2014/main" xmlns="" id="{1562A0C0-963F-4BE7-9A4D-B9499BADD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Slika 8">
            <a:extLst>
              <a:ext uri="{FF2B5EF4-FFF2-40B4-BE49-F238E27FC236}">
                <a16:creationId xmlns:a16="http://schemas.microsoft.com/office/drawing/2014/main" xmlns="" id="{3853F550-D287-4826-A890-F85986681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8138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EB5AC51F-A4BA-41D3-A685-A314EC9FE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46138"/>
            <a:ext cx="822960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endParaRPr 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  <a:defRPr/>
            </a:pPr>
            <a:r>
              <a:rPr lang="sl-SI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</a:t>
            </a:r>
            <a:r>
              <a:rPr lang="sl-SI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Končno stanje</a:t>
            </a:r>
          </a:p>
          <a:p>
            <a:pPr marL="0" indent="0">
              <a:buNone/>
              <a:defRPr/>
            </a:pPr>
            <a:r>
              <a:rPr lang="sl-SI" sz="1200" dirty="0"/>
              <a:t/>
            </a:r>
            <a:br>
              <a:rPr lang="sl-SI" sz="1200" dirty="0"/>
            </a:br>
            <a:r>
              <a:rPr lang="en-US" dirty="0"/>
              <a:t>	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xmlns="" id="{92CB2DD9-9586-4FA2-8AD8-C8188292B0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800" y="2279607"/>
            <a:ext cx="2995656" cy="2818697"/>
          </a:xfrm>
          <a:prstGeom prst="rect">
            <a:avLst/>
          </a:prstGeo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7CB4D206-1C4B-416B-AF73-05E6EEE1BA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2910" y="1627923"/>
            <a:ext cx="3163436" cy="4745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97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4" descr="Nakvis PowerPointglava.jpg">
            <a:extLst>
              <a:ext uri="{FF2B5EF4-FFF2-40B4-BE49-F238E27FC236}">
                <a16:creationId xmlns:a16="http://schemas.microsoft.com/office/drawing/2014/main" xmlns="" id="{155A4C1C-AB44-4A1C-B605-688946688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sp>
        <p:nvSpPr>
          <p:cNvPr id="4099" name="TextBox 7">
            <a:extLst>
              <a:ext uri="{FF2B5EF4-FFF2-40B4-BE49-F238E27FC236}">
                <a16:creationId xmlns:a16="http://schemas.microsoft.com/office/drawing/2014/main" xmlns="" id="{B630C15D-DA6E-49A2-A375-68A3B5C46E57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66800" y="457200"/>
            <a:ext cx="66325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600">
              <a:solidFill>
                <a:srgbClr val="A0218C"/>
              </a:solidFill>
              <a:cs typeface="Arial" panose="020B0604020202020204" pitchFamily="34" charset="0"/>
            </a:endParaRP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xmlns="" id="{3ED87FF0-A618-489A-AB8C-5455042C9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3269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2000" b="1"/>
              <a:t/>
            </a:r>
            <a:br>
              <a:rPr lang="sl-SI" altLang="sl-SI" sz="2000" b="1"/>
            </a:br>
            <a:r>
              <a:rPr lang="sl-SI" altLang="sl-SI" sz="2000" b="1">
                <a:solidFill>
                  <a:srgbClr val="A0218C"/>
                </a:solidFill>
              </a:rPr>
              <a:t/>
            </a:r>
            <a:br>
              <a:rPr lang="sl-SI" altLang="sl-SI" sz="2000" b="1">
                <a:solidFill>
                  <a:srgbClr val="A0218C"/>
                </a:solidFill>
              </a:rPr>
            </a:br>
            <a:r>
              <a:rPr lang="sl-SI" altLang="sl-SI" sz="2000">
                <a:solidFill>
                  <a:srgbClr val="A0218C"/>
                </a:solidFill>
              </a:rPr>
              <a:t/>
            </a:r>
            <a:br>
              <a:rPr lang="sl-SI" altLang="sl-SI" sz="2000">
                <a:solidFill>
                  <a:srgbClr val="A0218C"/>
                </a:solidFill>
              </a:rPr>
            </a:br>
            <a:endParaRPr lang="sl-SI" altLang="sl-SI" sz="1800">
              <a:solidFill>
                <a:srgbClr val="A0218C"/>
              </a:solidFill>
            </a:endParaRPr>
          </a:p>
        </p:txBody>
      </p:sp>
      <p:pic>
        <p:nvPicPr>
          <p:cNvPr id="4102" name="Picture 2" descr="Nakvis PowerPoint_glava1b.jpg">
            <a:extLst>
              <a:ext uri="{FF2B5EF4-FFF2-40B4-BE49-F238E27FC236}">
                <a16:creationId xmlns:a16="http://schemas.microsoft.com/office/drawing/2014/main" xmlns="" id="{1562A0C0-963F-4BE7-9A4D-B9499BADD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Slika 8">
            <a:extLst>
              <a:ext uri="{FF2B5EF4-FFF2-40B4-BE49-F238E27FC236}">
                <a16:creationId xmlns:a16="http://schemas.microsoft.com/office/drawing/2014/main" xmlns="" id="{3853F550-D287-4826-A890-F85986681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8138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EB5AC51F-A4BA-41D3-A685-A314EC9FE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46138"/>
            <a:ext cx="822960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endParaRPr 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  <a:defRPr/>
            </a:pPr>
            <a:r>
              <a:rPr lang="sl-SI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</a:t>
            </a:r>
            <a:r>
              <a:rPr lang="sl-SI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PITANJA?</a:t>
            </a:r>
          </a:p>
          <a:p>
            <a:pPr marL="0" indent="0">
              <a:buNone/>
              <a:defRPr/>
            </a:pPr>
            <a:r>
              <a:rPr lang="sl-SI" sz="1200" dirty="0"/>
              <a:t/>
            </a:r>
            <a:br>
              <a:rPr lang="sl-SI" sz="1200" dirty="0"/>
            </a:br>
            <a:r>
              <a:rPr lang="en-US" dirty="0"/>
              <a:t>	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6266B6CB-3A4F-4699-AEA5-2B2FF1CEB5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9270" y="1764631"/>
            <a:ext cx="4514850" cy="338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2226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Content Placeholder 4" descr="Nakvis PowerPointglava.jpg">
            <a:extLst>
              <a:ext uri="{FF2B5EF4-FFF2-40B4-BE49-F238E27FC236}">
                <a16:creationId xmlns:a16="http://schemas.microsoft.com/office/drawing/2014/main" xmlns="" id="{0C6DAACA-DE3A-4C0B-82F3-EC5B6A271634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sp>
        <p:nvSpPr>
          <p:cNvPr id="6147" name="TextBox 7">
            <a:extLst>
              <a:ext uri="{FF2B5EF4-FFF2-40B4-BE49-F238E27FC236}">
                <a16:creationId xmlns:a16="http://schemas.microsoft.com/office/drawing/2014/main" xmlns="" id="{F795DEDA-9392-402F-8712-A69048D877EF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66800" y="457200"/>
            <a:ext cx="66325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600">
              <a:solidFill>
                <a:srgbClr val="A0218C"/>
              </a:solidFill>
              <a:cs typeface="Arial" panose="020B0604020202020204" pitchFamily="34" charset="0"/>
            </a:endParaRPr>
          </a:p>
        </p:txBody>
      </p:sp>
      <p:sp>
        <p:nvSpPr>
          <p:cNvPr id="6148" name="Rectangle 6">
            <a:extLst>
              <a:ext uri="{FF2B5EF4-FFF2-40B4-BE49-F238E27FC236}">
                <a16:creationId xmlns:a16="http://schemas.microsoft.com/office/drawing/2014/main" xmlns="" id="{33CC0E7F-8D44-44D8-A4EE-441562173C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12850"/>
            <a:ext cx="8229600" cy="491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2000" b="1"/>
              <a:t/>
            </a:r>
            <a:br>
              <a:rPr lang="sl-SI" altLang="sl-SI" sz="2000" b="1"/>
            </a:br>
            <a:r>
              <a:rPr lang="sl-SI" altLang="sl-SI" sz="2000" b="1">
                <a:solidFill>
                  <a:srgbClr val="A0218C"/>
                </a:solidFill>
              </a:rPr>
              <a:t/>
            </a:r>
            <a:br>
              <a:rPr lang="sl-SI" altLang="sl-SI" sz="2000" b="1">
                <a:solidFill>
                  <a:srgbClr val="A0218C"/>
                </a:solidFill>
              </a:rPr>
            </a:br>
            <a:r>
              <a:rPr lang="sl-SI" altLang="sl-SI" sz="2000">
                <a:solidFill>
                  <a:srgbClr val="A0218C"/>
                </a:solidFill>
              </a:rPr>
              <a:t/>
            </a:r>
            <a:br>
              <a:rPr lang="sl-SI" altLang="sl-SI" sz="2000">
                <a:solidFill>
                  <a:srgbClr val="A0218C"/>
                </a:solidFill>
              </a:rPr>
            </a:br>
            <a:endParaRPr lang="sl-SI" altLang="sl-SI" sz="1800">
              <a:solidFill>
                <a:srgbClr val="A0218C"/>
              </a:solidFill>
            </a:endParaRPr>
          </a:p>
        </p:txBody>
      </p:sp>
      <p:pic>
        <p:nvPicPr>
          <p:cNvPr id="6149" name="Picture 2" descr="Nakvis PowerPoint_glava1b.jpg">
            <a:extLst>
              <a:ext uri="{FF2B5EF4-FFF2-40B4-BE49-F238E27FC236}">
                <a16:creationId xmlns:a16="http://schemas.microsoft.com/office/drawing/2014/main" xmlns="" id="{98274037-0188-4E25-B4C3-1FBBF11562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Slika 8">
            <a:extLst>
              <a:ext uri="{FF2B5EF4-FFF2-40B4-BE49-F238E27FC236}">
                <a16:creationId xmlns:a16="http://schemas.microsoft.com/office/drawing/2014/main" xmlns="" id="{6CB13E40-AAEE-467B-A4E7-732563717E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8138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7134001A-92DF-4333-902A-6DB873218B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093788"/>
            <a:ext cx="8229600" cy="503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  <a:buFontTx/>
              <a:buChar char="-"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</a:pPr>
            <a:endParaRPr lang="sl-SI" altLang="sl-SI" sz="18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</a:pPr>
            <a:endParaRPr lang="sl-SI" altLang="sl-SI" sz="18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</a:pPr>
            <a:endParaRPr lang="sl-SI" altLang="sl-SI" sz="18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sl-SI" altLang="sl-SI" sz="1800" b="1" dirty="0">
                <a:solidFill>
                  <a:srgbClr val="A0218C"/>
                </a:solidFill>
                <a:latin typeface="Verdana" panose="020B0604030504040204" pitchFamily="34" charset="0"/>
              </a:rPr>
              <a:t>HVALA NA PAŽNJI!</a:t>
            </a: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</a:pPr>
            <a:endParaRPr lang="sl-SI" altLang="sl-SI" sz="18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</a:pPr>
            <a:endParaRPr lang="sl-SI" altLang="sl-SI" sz="18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</a:pPr>
            <a:endParaRPr lang="sl-SI" altLang="sl-SI" sz="18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</a:pPr>
            <a:endParaRPr lang="sl-SI" altLang="sl-SI" sz="18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sl-SI" altLang="sl-SI" sz="1800" b="1" dirty="0">
                <a:solidFill>
                  <a:srgbClr val="A0218C"/>
                </a:solidFill>
                <a:latin typeface="Verdana" panose="020B0604030504040204" pitchFamily="34" charset="0"/>
                <a:hlinkClick r:id="rId5"/>
              </a:rPr>
              <a:t>klemen.subic@nakvis.si</a:t>
            </a:r>
            <a:endParaRPr lang="sl-SI" altLang="sl-SI" sz="18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sl-SI" altLang="sl-SI" sz="1800" b="1" dirty="0">
                <a:solidFill>
                  <a:srgbClr val="A0218C"/>
                </a:solidFill>
                <a:latin typeface="Verdana" panose="020B0604030504040204" pitchFamily="34" charset="0"/>
                <a:hlinkClick r:id="rId6"/>
              </a:rPr>
              <a:t>maja.milas@nakvis.si</a:t>
            </a:r>
            <a:r>
              <a:rPr lang="sl-SI" altLang="sl-SI" sz="1800" b="1" dirty="0">
                <a:solidFill>
                  <a:srgbClr val="A0218C"/>
                </a:solidFill>
                <a:latin typeface="Verdana" panose="020B0604030504040204" pitchFamily="34" charset="0"/>
              </a:rPr>
              <a:t> </a:t>
            </a: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sl-SI" altLang="sl-SI" sz="1800" b="1" dirty="0">
                <a:solidFill>
                  <a:srgbClr val="A0218C"/>
                </a:solidFill>
                <a:latin typeface="Verdana" panose="020B0604030504040204" pitchFamily="34" charset="0"/>
                <a:hlinkClick r:id="rId7"/>
              </a:rPr>
              <a:t>www.nakvis.si</a:t>
            </a:r>
            <a:r>
              <a:rPr lang="sl-SI" altLang="sl-SI" sz="1800" b="1" dirty="0">
                <a:solidFill>
                  <a:srgbClr val="A0218C"/>
                </a:solidFill>
                <a:latin typeface="Verdana" panose="020B0604030504040204" pitchFamily="34" charset="0"/>
              </a:rPr>
              <a:t> </a:t>
            </a: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</a:pPr>
            <a:endParaRPr lang="sl-SI" altLang="sl-SI" sz="18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</a:pPr>
            <a:endParaRPr lang="sl-SI" altLang="sl-SI" sz="18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</a:pPr>
            <a:endParaRPr lang="sl-SI" altLang="sl-SI" sz="18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</a:pPr>
            <a:endParaRPr lang="sl-SI" altLang="sl-SI" sz="18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>
              <a:lnSpc>
                <a:spcPct val="200000"/>
              </a:lnSpc>
              <a:buFontTx/>
              <a:buChar char="-"/>
            </a:pPr>
            <a:endParaRPr lang="sl-SI" altLang="sl-SI" sz="14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843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4" descr="Nakvis PowerPointglava.jpg">
            <a:extLst>
              <a:ext uri="{FF2B5EF4-FFF2-40B4-BE49-F238E27FC236}">
                <a16:creationId xmlns:a16="http://schemas.microsoft.com/office/drawing/2014/main" xmlns="" id="{155A4C1C-AB44-4A1C-B605-688946688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sp>
        <p:nvSpPr>
          <p:cNvPr id="4099" name="TextBox 7">
            <a:extLst>
              <a:ext uri="{FF2B5EF4-FFF2-40B4-BE49-F238E27FC236}">
                <a16:creationId xmlns:a16="http://schemas.microsoft.com/office/drawing/2014/main" xmlns="" id="{B630C15D-DA6E-49A2-A375-68A3B5C46E57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66800" y="457200"/>
            <a:ext cx="66325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600">
              <a:solidFill>
                <a:srgbClr val="A0218C"/>
              </a:solidFill>
              <a:cs typeface="Arial" panose="020B0604020202020204" pitchFamily="34" charset="0"/>
            </a:endParaRP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xmlns="" id="{3ED87FF0-A618-489A-AB8C-5455042C9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2000" b="1"/>
              <a:t/>
            </a:r>
            <a:br>
              <a:rPr lang="sl-SI" altLang="sl-SI" sz="2000" b="1"/>
            </a:br>
            <a:r>
              <a:rPr lang="sl-SI" altLang="sl-SI" sz="2000" b="1">
                <a:solidFill>
                  <a:srgbClr val="A0218C"/>
                </a:solidFill>
              </a:rPr>
              <a:t/>
            </a:r>
            <a:br>
              <a:rPr lang="sl-SI" altLang="sl-SI" sz="2000" b="1">
                <a:solidFill>
                  <a:srgbClr val="A0218C"/>
                </a:solidFill>
              </a:rPr>
            </a:br>
            <a:r>
              <a:rPr lang="sl-SI" altLang="sl-SI" sz="2000">
                <a:solidFill>
                  <a:srgbClr val="A0218C"/>
                </a:solidFill>
              </a:rPr>
              <a:t/>
            </a:r>
            <a:br>
              <a:rPr lang="sl-SI" altLang="sl-SI" sz="2000">
                <a:solidFill>
                  <a:srgbClr val="A0218C"/>
                </a:solidFill>
              </a:rPr>
            </a:br>
            <a:endParaRPr lang="sl-SI" altLang="sl-SI" sz="1800">
              <a:solidFill>
                <a:srgbClr val="A0218C"/>
              </a:solidFill>
            </a:endParaRPr>
          </a:p>
        </p:txBody>
      </p:sp>
      <p:pic>
        <p:nvPicPr>
          <p:cNvPr id="4102" name="Picture 2" descr="Nakvis PowerPoint_glava1b.jpg">
            <a:extLst>
              <a:ext uri="{FF2B5EF4-FFF2-40B4-BE49-F238E27FC236}">
                <a16:creationId xmlns:a16="http://schemas.microsoft.com/office/drawing/2014/main" xmlns="" id="{1562A0C0-963F-4BE7-9A4D-B9499BADD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Slika 8">
            <a:extLst>
              <a:ext uri="{FF2B5EF4-FFF2-40B4-BE49-F238E27FC236}">
                <a16:creationId xmlns:a16="http://schemas.microsoft.com/office/drawing/2014/main" xmlns="" id="{3853F550-D287-4826-A890-F85986681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8138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EB5AC51F-A4BA-41D3-A685-A314EC9FE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46138"/>
            <a:ext cx="822960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r>
              <a:rPr lang="sl-SI" sz="18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Vrijednosti</a:t>
            </a:r>
            <a:r>
              <a:rPr lang="sl-SI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EHEA</a:t>
            </a:r>
            <a:endParaRPr lang="sl-SI" sz="18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  <a:defRPr/>
            </a:pPr>
            <a:endParaRPr lang="sl-SI" altLang="sl-SI" sz="1200" b="1" dirty="0" smtClean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  <a:defRPr/>
            </a:pPr>
            <a:r>
              <a:rPr lang="hr-HR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Inicijativa se temelji na ključnim vrijednostima EHEA-e i obuhvaća širok spektar strateških ciljeva</a:t>
            </a:r>
            <a:r>
              <a:rPr lang="hr-HR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pPr algn="just">
              <a:buFontTx/>
              <a:buChar char="-"/>
              <a:defRPr/>
            </a:pP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poboljšati </a:t>
            </a: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konkurentnost visokog obrazovanja u </a:t>
            </a: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Europi</a:t>
            </a:r>
          </a:p>
          <a:p>
            <a:pPr algn="just">
              <a:buFontTx/>
              <a:buChar char="-"/>
              <a:defRPr/>
            </a:pPr>
            <a:r>
              <a:rPr lang="hr-HR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ojačati internacionalizaciju </a:t>
            </a:r>
            <a:r>
              <a:rPr lang="hr-HR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visoko školskih institucija</a:t>
            </a:r>
          </a:p>
          <a:p>
            <a:pPr algn="just">
              <a:buFontTx/>
              <a:buChar char="-"/>
              <a:defRPr/>
            </a:pP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poboljšati suradnju između europskih </a:t>
            </a: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sveučilišta</a:t>
            </a:r>
          </a:p>
          <a:p>
            <a:pPr algn="just">
              <a:buFontTx/>
              <a:buChar char="-"/>
              <a:defRPr/>
            </a:pPr>
            <a:r>
              <a:rPr lang="hr-HR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naglasak na stvaranju europskog identiteta za sve dionike</a:t>
            </a:r>
            <a:r>
              <a:rPr lang="sl-SI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endParaRPr lang="sl-SI" sz="18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buFontTx/>
              <a:buChar char="-"/>
              <a:defRPr/>
            </a:pPr>
            <a:r>
              <a:rPr lang="hr-HR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poticanje sveučilišta na ključnu ulogu u </a:t>
            </a:r>
            <a:r>
              <a:rPr lang="hr-HR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multikulturalnom</a:t>
            </a:r>
            <a:r>
              <a:rPr lang="hr-HR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hr-HR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</a:t>
            </a:r>
            <a:r>
              <a:rPr lang="hr-HR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-socijalnom, višejezičnom i multidisciplinarnom području obrazovanja, </a:t>
            </a:r>
            <a:r>
              <a:rPr lang="hr-HR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istraživanja, </a:t>
            </a: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 </a:t>
            </a: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posebnim naglaskom na inovacije, prijenos znanja, tehnologija i </a:t>
            </a:r>
            <a:r>
              <a:rPr lang="hr-HR" sz="18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vještina </a:t>
            </a:r>
            <a:endParaRPr lang="sl-SI" sz="1800" dirty="0">
              <a:solidFill>
                <a:srgbClr val="7030A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buFontTx/>
              <a:buChar char="-"/>
              <a:defRPr/>
            </a:pP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promovirati i ojačati </a:t>
            </a:r>
            <a:r>
              <a:rPr lang="hr-HR" sz="18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partnerstva</a:t>
            </a:r>
            <a:r>
              <a:rPr lang="sl-SI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hr-HR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 jakim naglaskom na učinkovitom upravljanju i </a:t>
            </a:r>
            <a:r>
              <a:rPr lang="hr-HR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vodstvu</a:t>
            </a:r>
            <a:endParaRPr lang="sl-SI" sz="18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21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4" descr="Nakvis PowerPointglava.jpg">
            <a:extLst>
              <a:ext uri="{FF2B5EF4-FFF2-40B4-BE49-F238E27FC236}">
                <a16:creationId xmlns:a16="http://schemas.microsoft.com/office/drawing/2014/main" xmlns="" id="{155A4C1C-AB44-4A1C-B605-688946688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sp>
        <p:nvSpPr>
          <p:cNvPr id="4099" name="TextBox 7">
            <a:extLst>
              <a:ext uri="{FF2B5EF4-FFF2-40B4-BE49-F238E27FC236}">
                <a16:creationId xmlns:a16="http://schemas.microsoft.com/office/drawing/2014/main" xmlns="" id="{B630C15D-DA6E-49A2-A375-68A3B5C46E57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66800" y="457200"/>
            <a:ext cx="66325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600">
              <a:solidFill>
                <a:srgbClr val="A0218C"/>
              </a:solidFill>
              <a:cs typeface="Arial" panose="020B0604020202020204" pitchFamily="34" charset="0"/>
            </a:endParaRP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xmlns="" id="{3ED87FF0-A618-489A-AB8C-5455042C9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2000" b="1"/>
              <a:t/>
            </a:r>
            <a:br>
              <a:rPr lang="sl-SI" altLang="sl-SI" sz="2000" b="1"/>
            </a:br>
            <a:r>
              <a:rPr lang="sl-SI" altLang="sl-SI" sz="2000" b="1">
                <a:solidFill>
                  <a:srgbClr val="A0218C"/>
                </a:solidFill>
              </a:rPr>
              <a:t/>
            </a:r>
            <a:br>
              <a:rPr lang="sl-SI" altLang="sl-SI" sz="2000" b="1">
                <a:solidFill>
                  <a:srgbClr val="A0218C"/>
                </a:solidFill>
              </a:rPr>
            </a:br>
            <a:r>
              <a:rPr lang="sl-SI" altLang="sl-SI" sz="2000">
                <a:solidFill>
                  <a:srgbClr val="A0218C"/>
                </a:solidFill>
              </a:rPr>
              <a:t/>
            </a:r>
            <a:br>
              <a:rPr lang="sl-SI" altLang="sl-SI" sz="2000">
                <a:solidFill>
                  <a:srgbClr val="A0218C"/>
                </a:solidFill>
              </a:rPr>
            </a:br>
            <a:endParaRPr lang="sl-SI" altLang="sl-SI" sz="1800">
              <a:solidFill>
                <a:srgbClr val="A0218C"/>
              </a:solidFill>
            </a:endParaRPr>
          </a:p>
        </p:txBody>
      </p:sp>
      <p:pic>
        <p:nvPicPr>
          <p:cNvPr id="4102" name="Picture 2" descr="Nakvis PowerPoint_glava1b.jpg">
            <a:extLst>
              <a:ext uri="{FF2B5EF4-FFF2-40B4-BE49-F238E27FC236}">
                <a16:creationId xmlns:a16="http://schemas.microsoft.com/office/drawing/2014/main" xmlns="" id="{1562A0C0-963F-4BE7-9A4D-B9499BADD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Slika 8">
            <a:extLst>
              <a:ext uri="{FF2B5EF4-FFF2-40B4-BE49-F238E27FC236}">
                <a16:creationId xmlns:a16="http://schemas.microsoft.com/office/drawing/2014/main" xmlns="" id="{3853F550-D287-4826-A890-F85986681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8138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EB5AC51F-A4BA-41D3-A685-A314EC9FE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46138"/>
            <a:ext cx="822960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r>
              <a:rPr lang="sl-SI" sz="1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Vrijednosti</a:t>
            </a:r>
            <a:r>
              <a:rPr lang="sl-SI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EHEA</a:t>
            </a: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hr-HR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Inicijativa se temelji na ključnim vrijednostima EHEA-e i obuhvaća širok spektar strateških ciljeva</a:t>
            </a:r>
            <a:r>
              <a:rPr lang="hr-HR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endParaRPr lang="sl-SI" sz="1800" dirty="0"/>
          </a:p>
          <a:p>
            <a:pPr marL="0" indent="0">
              <a:buNone/>
            </a:pPr>
            <a:r>
              <a:rPr lang="sl-SI" sz="18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</a:t>
            </a:r>
            <a:r>
              <a:rPr lang="sl-SI" sz="1800" dirty="0" err="1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stvaranje</a:t>
            </a:r>
            <a:r>
              <a:rPr lang="sl-SI" sz="18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novih </a:t>
            </a:r>
            <a:r>
              <a:rPr lang="sl-SI" sz="1800" dirty="0" err="1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pojedinačnih</a:t>
            </a:r>
            <a:r>
              <a:rPr lang="sl-SI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 err="1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višejezičnih</a:t>
            </a:r>
            <a:r>
              <a:rPr lang="sl-SI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 err="1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zajedničkih</a:t>
            </a:r>
            <a:r>
              <a:rPr lang="sl-SI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studijskih programa </a:t>
            </a:r>
            <a:r>
              <a:rPr lang="sl-SI" sz="18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koji</a:t>
            </a:r>
            <a:r>
              <a:rPr lang="sl-SI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će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se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pojedincima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uključujući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otvoren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pristup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omogućiti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odabir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najkvalitetnijih</a:t>
            </a:r>
            <a:r>
              <a:rPr lang="sl-SI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sadržaja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koji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konzorcij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europskih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sveučilišta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l-SI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može 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ponuditi,</a:t>
            </a:r>
          </a:p>
          <a:p>
            <a:pPr algn="just">
              <a:buFontTx/>
              <a:buChar char="-"/>
              <a:defRPr/>
            </a:pPr>
            <a:r>
              <a:rPr lang="hr-HR" sz="18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promicanje mobilnosti 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svih dionika (učitelja, istraživača, studenata, osoblja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  <a:p>
            <a:pPr algn="just">
              <a:buFontTx/>
              <a:buChar char="-"/>
              <a:defRPr/>
            </a:pPr>
            <a:r>
              <a:rPr lang="hr-HR" sz="18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pojednostavljenje postupaka i kriterija 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za:</a:t>
            </a: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izbor (kandidata</a:t>
            </a:r>
            <a:r>
              <a:rPr lang="sl-SI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endParaRPr lang="sl-SI" sz="18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njihov </a:t>
            </a:r>
            <a:r>
              <a:rPr lang="hr-HR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napredak</a:t>
            </a:r>
            <a:endParaRPr lang="hr-HR" sz="18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priznavanje 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(kvalifikacije, vještine, 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kompetencije</a:t>
            </a:r>
            <a:r>
              <a:rPr lang="hr-HR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endParaRPr lang="hr-HR" sz="18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izdavanje 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jedinstvene europske diplome koju će priznati sve članice </a:t>
            </a:r>
            <a:r>
              <a:rPr lang="hr-HR" sz="18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EHEA-e</a:t>
            </a:r>
            <a:endParaRPr lang="sl-SI" sz="18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 algn="just">
              <a:buNone/>
              <a:defRPr/>
            </a:pPr>
            <a:endParaRPr lang="en-US" sz="18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18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4" descr="Nakvis PowerPointglava.jpg">
            <a:extLst>
              <a:ext uri="{FF2B5EF4-FFF2-40B4-BE49-F238E27FC236}">
                <a16:creationId xmlns:a16="http://schemas.microsoft.com/office/drawing/2014/main" xmlns="" id="{155A4C1C-AB44-4A1C-B605-688946688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sp>
        <p:nvSpPr>
          <p:cNvPr id="4099" name="TextBox 7">
            <a:extLst>
              <a:ext uri="{FF2B5EF4-FFF2-40B4-BE49-F238E27FC236}">
                <a16:creationId xmlns:a16="http://schemas.microsoft.com/office/drawing/2014/main" xmlns="" id="{B630C15D-DA6E-49A2-A375-68A3B5C46E57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66800" y="457200"/>
            <a:ext cx="66325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600">
              <a:solidFill>
                <a:srgbClr val="A0218C"/>
              </a:solidFill>
              <a:cs typeface="Arial" panose="020B0604020202020204" pitchFamily="34" charset="0"/>
            </a:endParaRP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xmlns="" id="{3ED87FF0-A618-489A-AB8C-5455042C9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2000" b="1"/>
              <a:t/>
            </a:r>
            <a:br>
              <a:rPr lang="sl-SI" altLang="sl-SI" sz="2000" b="1"/>
            </a:br>
            <a:r>
              <a:rPr lang="sl-SI" altLang="sl-SI" sz="2000" b="1">
                <a:solidFill>
                  <a:srgbClr val="A0218C"/>
                </a:solidFill>
              </a:rPr>
              <a:t/>
            </a:r>
            <a:br>
              <a:rPr lang="sl-SI" altLang="sl-SI" sz="2000" b="1">
                <a:solidFill>
                  <a:srgbClr val="A0218C"/>
                </a:solidFill>
              </a:rPr>
            </a:br>
            <a:r>
              <a:rPr lang="sl-SI" altLang="sl-SI" sz="2000">
                <a:solidFill>
                  <a:srgbClr val="A0218C"/>
                </a:solidFill>
              </a:rPr>
              <a:t/>
            </a:r>
            <a:br>
              <a:rPr lang="sl-SI" altLang="sl-SI" sz="2000">
                <a:solidFill>
                  <a:srgbClr val="A0218C"/>
                </a:solidFill>
              </a:rPr>
            </a:br>
            <a:endParaRPr lang="sl-SI" altLang="sl-SI" sz="1800">
              <a:solidFill>
                <a:srgbClr val="A0218C"/>
              </a:solidFill>
            </a:endParaRPr>
          </a:p>
        </p:txBody>
      </p:sp>
      <p:pic>
        <p:nvPicPr>
          <p:cNvPr id="4102" name="Picture 2" descr="Nakvis PowerPoint_glava1b.jpg">
            <a:extLst>
              <a:ext uri="{FF2B5EF4-FFF2-40B4-BE49-F238E27FC236}">
                <a16:creationId xmlns:a16="http://schemas.microsoft.com/office/drawing/2014/main" xmlns="" id="{1562A0C0-963F-4BE7-9A4D-B9499BADD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Slika 8">
            <a:extLst>
              <a:ext uri="{FF2B5EF4-FFF2-40B4-BE49-F238E27FC236}">
                <a16:creationId xmlns:a16="http://schemas.microsoft.com/office/drawing/2014/main" xmlns="" id="{3853F550-D287-4826-A890-F85986681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23850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EB5AC51F-A4BA-41D3-A685-A314EC9FE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302" y="701675"/>
            <a:ext cx="822960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r>
              <a:rPr lang="sl-SI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Glavni </a:t>
            </a:r>
            <a:r>
              <a:rPr lang="sl-SI" sz="18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koraci</a:t>
            </a:r>
            <a:r>
              <a:rPr lang="sl-SI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 EHEA</a:t>
            </a:r>
            <a:endParaRPr lang="sl-SI" sz="18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defRPr/>
            </a:pPr>
            <a:r>
              <a:rPr lang="hr-HR" sz="16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1987. godina (prva mobilnost učenika) </a:t>
            </a: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 okviru programa </a:t>
            </a:r>
            <a:r>
              <a:rPr lang="hr-HR" sz="16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Erasmus</a:t>
            </a:r>
            <a:endParaRPr lang="hr-HR" sz="1600" dirty="0" smtClean="0"/>
          </a:p>
          <a:p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Tijekom 32 godine program se snažno razvio (strukovno i tehničko obrazovanje, osnovna i srednja škola, programi obrazovanja odraslih, omladinski i sportski obrazovni programi), koji promiče suradnju na različitim područjima organizacije od upravljanja, financija, kao i na obrazovnom, profesionalnom i istraživačkom području</a:t>
            </a:r>
          </a:p>
          <a:p>
            <a:pPr algn="just">
              <a:defRPr/>
            </a:pPr>
            <a:r>
              <a:rPr lang="hr-HR" sz="16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2012. godine (</a:t>
            </a:r>
            <a:r>
              <a:rPr lang="hr-HR" sz="1600" dirty="0" err="1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Bukarešta</a:t>
            </a:r>
            <a:r>
              <a:rPr lang="hr-HR" sz="16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r-HR" sz="1600" dirty="0" err="1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Communique</a:t>
            </a:r>
            <a:r>
              <a:rPr lang="hr-HR" sz="16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), </a:t>
            </a: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ministri nadležni za visoko obrazovanje složili su se da „priznaju odluke agencija za osiguranje kvalitete koje su te donijele za zajedničke studijske programe i one programe, koji dodjeljuju zajedničke i dvostruke programe (</a:t>
            </a:r>
            <a:r>
              <a:rPr lang="hr-HR" sz="16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joint</a:t>
            </a: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r-HR" sz="16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and</a:t>
            </a: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r-HR" sz="16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double</a:t>
            </a: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r-HR" sz="16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degree</a:t>
            </a: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r-HR" sz="16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programmes</a:t>
            </a: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). Unatoč tome, potpuno priznavanje formalnih rezultata proizašlih iz jedinstvenog postupka vanjskog osiguranja kvalitete i dalje je težak i birokratski proces</a:t>
            </a:r>
          </a:p>
          <a:p>
            <a:pPr algn="just">
              <a:defRPr/>
            </a:pPr>
            <a:r>
              <a:rPr lang="hr-HR" sz="16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2015. godine dalje</a:t>
            </a: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nekoliko zemalja EU formaliziralo je europski pristup </a:t>
            </a:r>
            <a:r>
              <a:rPr lang="hr-HR" sz="1600" i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hr-HR" sz="1600" i="1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European</a:t>
            </a:r>
            <a:r>
              <a:rPr lang="hr-HR" sz="1600" i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r-HR" sz="1600" i="1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approach</a:t>
            </a:r>
            <a:r>
              <a:rPr lang="hr-HR" sz="1600" i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 </a:t>
            </a: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koji rezultira priznavanjem odluka o akreditaciji od strane registriranih EQAR agencija u postupcima zajedničkog studijskog programa. Pokušaji da se automatski utvrde prethodna znanja i sveobuhvatni tretman, praćenje i poboljšanje kvalitete ostaju otvoreno pitanje koje će se morati rješavati istodobno s razvojem i osnivanjem europskih sveučilišta</a:t>
            </a:r>
          </a:p>
          <a:p>
            <a:pPr marL="0" indent="0" algn="just">
              <a:buNone/>
              <a:defRPr/>
            </a:pPr>
            <a:endParaRPr lang="sl-SI" sz="1200" dirty="0"/>
          </a:p>
          <a:p>
            <a:pPr marL="0" indent="0" algn="just">
              <a:buNone/>
              <a:defRPr/>
            </a:pPr>
            <a:endParaRPr lang="sl-SI" sz="1200" dirty="0"/>
          </a:p>
          <a:p>
            <a:pPr marL="0" indent="0" algn="just">
              <a:buNone/>
              <a:defRPr/>
            </a:pPr>
            <a:endParaRPr lang="sl-SI" sz="1200" dirty="0"/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25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4" descr="Nakvis PowerPointglava.jpg">
            <a:extLst>
              <a:ext uri="{FF2B5EF4-FFF2-40B4-BE49-F238E27FC236}">
                <a16:creationId xmlns:a16="http://schemas.microsoft.com/office/drawing/2014/main" xmlns="" id="{155A4C1C-AB44-4A1C-B605-688946688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sp>
        <p:nvSpPr>
          <p:cNvPr id="4099" name="TextBox 7">
            <a:extLst>
              <a:ext uri="{FF2B5EF4-FFF2-40B4-BE49-F238E27FC236}">
                <a16:creationId xmlns:a16="http://schemas.microsoft.com/office/drawing/2014/main" xmlns="" id="{B630C15D-DA6E-49A2-A375-68A3B5C46E57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66800" y="457200"/>
            <a:ext cx="66325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600">
              <a:solidFill>
                <a:srgbClr val="A0218C"/>
              </a:solidFill>
              <a:cs typeface="Arial" panose="020B0604020202020204" pitchFamily="34" charset="0"/>
            </a:endParaRP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xmlns="" id="{3ED87FF0-A618-489A-AB8C-5455042C9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2000" b="1"/>
              <a:t/>
            </a:r>
            <a:br>
              <a:rPr lang="sl-SI" altLang="sl-SI" sz="2000" b="1"/>
            </a:br>
            <a:r>
              <a:rPr lang="sl-SI" altLang="sl-SI" sz="2000" b="1">
                <a:solidFill>
                  <a:srgbClr val="A0218C"/>
                </a:solidFill>
              </a:rPr>
              <a:t/>
            </a:r>
            <a:br>
              <a:rPr lang="sl-SI" altLang="sl-SI" sz="2000" b="1">
                <a:solidFill>
                  <a:srgbClr val="A0218C"/>
                </a:solidFill>
              </a:rPr>
            </a:br>
            <a:r>
              <a:rPr lang="sl-SI" altLang="sl-SI" sz="2000">
                <a:solidFill>
                  <a:srgbClr val="A0218C"/>
                </a:solidFill>
              </a:rPr>
              <a:t/>
            </a:r>
            <a:br>
              <a:rPr lang="sl-SI" altLang="sl-SI" sz="2000">
                <a:solidFill>
                  <a:srgbClr val="A0218C"/>
                </a:solidFill>
              </a:rPr>
            </a:br>
            <a:endParaRPr lang="sl-SI" altLang="sl-SI" sz="1800">
              <a:solidFill>
                <a:srgbClr val="A0218C"/>
              </a:solidFill>
            </a:endParaRPr>
          </a:p>
        </p:txBody>
      </p:sp>
      <p:pic>
        <p:nvPicPr>
          <p:cNvPr id="4102" name="Picture 2" descr="Nakvis PowerPoint_glava1b.jpg">
            <a:extLst>
              <a:ext uri="{FF2B5EF4-FFF2-40B4-BE49-F238E27FC236}">
                <a16:creationId xmlns:a16="http://schemas.microsoft.com/office/drawing/2014/main" xmlns="" id="{1562A0C0-963F-4BE7-9A4D-B9499BADD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Slika 8">
            <a:extLst>
              <a:ext uri="{FF2B5EF4-FFF2-40B4-BE49-F238E27FC236}">
                <a16:creationId xmlns:a16="http://schemas.microsoft.com/office/drawing/2014/main" xmlns="" id="{3853F550-D287-4826-A890-F85986681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8138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EB5AC51F-A4BA-41D3-A685-A314EC9FE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617538"/>
            <a:ext cx="8229600" cy="624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endParaRPr 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r>
              <a:rPr lang="hr-HR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Što </a:t>
            </a:r>
            <a:r>
              <a:rPr lang="hr-HR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 </a:t>
            </a:r>
            <a:r>
              <a:rPr lang="hr-HR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europska </a:t>
            </a:r>
            <a:r>
              <a:rPr lang="hr-HR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sveučilišta</a:t>
            </a:r>
            <a:r>
              <a:rPr lang="hr-HR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  <a:p>
            <a:pPr marL="0" indent="0" algn="ctr">
              <a:buNone/>
              <a:defRPr/>
            </a:pPr>
            <a:endParaRPr lang="sl-SI" sz="16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hr-HR" sz="16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transnacionalne</a:t>
            </a: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veze koje će postati </a:t>
            </a:r>
            <a:r>
              <a:rPr lang="hr-HR" sz="16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sveučilišta budućnosti</a:t>
            </a: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promičući europske vrijednosti i europski identitet te koje revolucioniraju kvalitetu i konkurentnost visokog obrazovanja u Europi.</a:t>
            </a:r>
          </a:p>
          <a:p>
            <a:pPr>
              <a:defRPr/>
            </a:pPr>
            <a:endParaRPr lang="hr-HR" sz="12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  <a:defRPr/>
            </a:pPr>
            <a:r>
              <a:rPr lang="hr-HR" sz="16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Savez</a:t>
            </a:r>
            <a:r>
              <a:rPr lang="hr-HR" sz="16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europskih sveučilišta</a:t>
            </a:r>
            <a:r>
              <a:rPr lang="hr-HR" sz="16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>
              <a:buFont typeface="Courier New" panose="02070309020205020404" pitchFamily="49" charset="0"/>
              <a:buChar char="o"/>
              <a:defRPr/>
            </a:pP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uključuju </a:t>
            </a:r>
            <a:r>
              <a:rPr lang="hr-HR" sz="16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partnere iz svih vrsta visokoškolskih ustanova </a:t>
            </a: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pokrivaju širok geografski raspon širom Europe uključuju partnere iz svih vrsta visokoškolskih ustanova i pokrivaju širok geografski raspon širom Europe</a:t>
            </a:r>
          </a:p>
          <a:p>
            <a:pPr>
              <a:buFont typeface="Courier New" panose="02070309020205020404" pitchFamily="49" charset="0"/>
              <a:buChar char="o"/>
              <a:defRPr/>
            </a:pP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temelje se na planiranoj </a:t>
            </a:r>
            <a:r>
              <a:rPr lang="hr-HR" sz="16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dugoročnoj strategiji </a:t>
            </a: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usredotočenoj na održivost, izvrsnost i europske vrijednosti</a:t>
            </a:r>
          </a:p>
          <a:p>
            <a:pPr>
              <a:buFont typeface="Courier New" panose="02070309020205020404" pitchFamily="49" charset="0"/>
              <a:buChar char="o"/>
              <a:defRPr/>
            </a:pP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nude </a:t>
            </a:r>
            <a:r>
              <a:rPr lang="hr-HR" sz="16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nastavne programe usmjerene na studente, </a:t>
            </a: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koji se zajednički provode na sveučilišnih </a:t>
            </a:r>
            <a:r>
              <a:rPr lang="hr-HR" sz="1600" dirty="0" err="1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kampusima</a:t>
            </a: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 kojima mogu različita studentska tijela graditi svoje programe i iskusiti mobilnost na svim razinama studija</a:t>
            </a:r>
          </a:p>
          <a:p>
            <a:pPr>
              <a:buFont typeface="Courier New" panose="02070309020205020404" pitchFamily="49" charset="0"/>
              <a:buChar char="o"/>
              <a:defRPr/>
            </a:pP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Obuhvaćaju </a:t>
            </a:r>
            <a:r>
              <a:rPr lang="hr-HR" sz="1600" dirty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pristup zasnovan </a:t>
            </a:r>
            <a:r>
              <a:rPr lang="hr-HR" sz="16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 izazovima gdje studenti, akademici i vanjski partneri mogu sudjelovati u interdisciplinarnim timovima za rješavanje najvećih problema s kojima se Europa danas suočava	</a:t>
            </a:r>
          </a:p>
          <a:p>
            <a:pPr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endParaRPr lang="hr-HR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  <a:defRPr/>
            </a:pPr>
            <a:endParaRPr lang="hr-HR" altLang="sl-SI" sz="1200" b="1" dirty="0" smtClean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hr-HR" altLang="sl-SI" sz="2400" b="1" dirty="0" smtClean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29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4" descr="Nakvis PowerPointglava.jpg">
            <a:extLst>
              <a:ext uri="{FF2B5EF4-FFF2-40B4-BE49-F238E27FC236}">
                <a16:creationId xmlns:a16="http://schemas.microsoft.com/office/drawing/2014/main" xmlns="" id="{155A4C1C-AB44-4A1C-B605-688946688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sp>
        <p:nvSpPr>
          <p:cNvPr id="4099" name="TextBox 7">
            <a:extLst>
              <a:ext uri="{FF2B5EF4-FFF2-40B4-BE49-F238E27FC236}">
                <a16:creationId xmlns:a16="http://schemas.microsoft.com/office/drawing/2014/main" xmlns="" id="{B630C15D-DA6E-49A2-A375-68A3B5C46E57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66800" y="457200"/>
            <a:ext cx="66325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600">
              <a:solidFill>
                <a:srgbClr val="A0218C"/>
              </a:solidFill>
              <a:cs typeface="Arial" panose="020B0604020202020204" pitchFamily="34" charset="0"/>
            </a:endParaRP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xmlns="" id="{3ED87FF0-A618-489A-AB8C-5455042C9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2000" b="1"/>
              <a:t/>
            </a:r>
            <a:br>
              <a:rPr lang="sl-SI" altLang="sl-SI" sz="2000" b="1"/>
            </a:br>
            <a:r>
              <a:rPr lang="sl-SI" altLang="sl-SI" sz="2000" b="1">
                <a:solidFill>
                  <a:srgbClr val="A0218C"/>
                </a:solidFill>
              </a:rPr>
              <a:t/>
            </a:r>
            <a:br>
              <a:rPr lang="sl-SI" altLang="sl-SI" sz="2000" b="1">
                <a:solidFill>
                  <a:srgbClr val="A0218C"/>
                </a:solidFill>
              </a:rPr>
            </a:br>
            <a:r>
              <a:rPr lang="sl-SI" altLang="sl-SI" sz="2000">
                <a:solidFill>
                  <a:srgbClr val="A0218C"/>
                </a:solidFill>
              </a:rPr>
              <a:t/>
            </a:r>
            <a:br>
              <a:rPr lang="sl-SI" altLang="sl-SI" sz="2000">
                <a:solidFill>
                  <a:srgbClr val="A0218C"/>
                </a:solidFill>
              </a:rPr>
            </a:br>
            <a:endParaRPr lang="sl-SI" altLang="sl-SI" sz="1800">
              <a:solidFill>
                <a:srgbClr val="A0218C"/>
              </a:solidFill>
            </a:endParaRPr>
          </a:p>
        </p:txBody>
      </p:sp>
      <p:pic>
        <p:nvPicPr>
          <p:cNvPr id="4102" name="Picture 2" descr="Nakvis PowerPoint_glava1b.jpg">
            <a:extLst>
              <a:ext uri="{FF2B5EF4-FFF2-40B4-BE49-F238E27FC236}">
                <a16:creationId xmlns:a16="http://schemas.microsoft.com/office/drawing/2014/main" xmlns="" id="{1562A0C0-963F-4BE7-9A4D-B9499BADD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Slika 8">
            <a:extLst>
              <a:ext uri="{FF2B5EF4-FFF2-40B4-BE49-F238E27FC236}">
                <a16:creationId xmlns:a16="http://schemas.microsoft.com/office/drawing/2014/main" xmlns="" id="{3853F550-D287-4826-A890-F85986681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8138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EB5AC51F-A4BA-41D3-A685-A314EC9FE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46138"/>
            <a:ext cx="822960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endParaRPr 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r>
              <a:rPr lang="hr-HR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Što su europska sveučilišta?</a:t>
            </a:r>
          </a:p>
          <a:p>
            <a:pPr marL="0" indent="0" algn="ctr">
              <a:buNone/>
              <a:defRPr/>
            </a:pPr>
            <a:endParaRPr lang="sl-SI" sz="20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defRPr/>
            </a:pPr>
            <a:r>
              <a:rPr lang="hr-H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Inovativan pristup vođenja i upravljanja konzorcijem i zajedničkim projektima</a:t>
            </a:r>
          </a:p>
          <a:p>
            <a:pPr>
              <a:defRPr/>
            </a:pPr>
            <a:r>
              <a:rPr lang="hr-H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Strukturne promjene (obrazovna i istraživačka suradnja)</a:t>
            </a:r>
          </a:p>
          <a:p>
            <a:pPr>
              <a:defRPr/>
            </a:pPr>
            <a:r>
              <a:rPr lang="hr-H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Mobilnost studenata (očekuje se da će barem 50% učenika biti uključeno u mobilnost), ne samo fizički, već i korištenjem novih tehnologija</a:t>
            </a:r>
          </a:p>
          <a:p>
            <a:pPr>
              <a:defRPr/>
            </a:pPr>
            <a:r>
              <a:rPr lang="hr-H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Suradnja s okolinom (lokalnom, nacionalnom, međunarodnom)</a:t>
            </a:r>
          </a:p>
          <a:p>
            <a:pPr>
              <a:defRPr/>
            </a:pPr>
            <a:r>
              <a:rPr lang="hr-H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Dodana vrijednost (</a:t>
            </a:r>
            <a:r>
              <a:rPr lang="hr-HR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added</a:t>
            </a:r>
            <a:r>
              <a:rPr lang="hr-H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r-HR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value</a:t>
            </a:r>
            <a:r>
              <a:rPr lang="hr-H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  <a:p>
            <a:pPr>
              <a:defRPr/>
            </a:pPr>
            <a:r>
              <a:rPr lang="hr-H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Važan aspekt je osigurati kvalitetu konzorcija (sastavni dio svakog konzorcija)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</a:p>
          <a:p>
            <a:pPr marL="0" indent="0">
              <a:buNone/>
              <a:defRPr/>
            </a:pPr>
            <a:endParaRPr lang="sl-SI" altLang="sl-SI" sz="20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29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4" descr="Nakvis PowerPointglava.jpg">
            <a:extLst>
              <a:ext uri="{FF2B5EF4-FFF2-40B4-BE49-F238E27FC236}">
                <a16:creationId xmlns:a16="http://schemas.microsoft.com/office/drawing/2014/main" xmlns="" id="{155A4C1C-AB44-4A1C-B605-688946688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sp>
        <p:nvSpPr>
          <p:cNvPr id="4099" name="TextBox 7">
            <a:extLst>
              <a:ext uri="{FF2B5EF4-FFF2-40B4-BE49-F238E27FC236}">
                <a16:creationId xmlns:a16="http://schemas.microsoft.com/office/drawing/2014/main" xmlns="" id="{B630C15D-DA6E-49A2-A375-68A3B5C46E57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66800" y="457200"/>
            <a:ext cx="66325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600">
              <a:solidFill>
                <a:srgbClr val="A0218C"/>
              </a:solidFill>
              <a:cs typeface="Arial" panose="020B0604020202020204" pitchFamily="34" charset="0"/>
            </a:endParaRP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xmlns="" id="{3ED87FF0-A618-489A-AB8C-5455042C9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2000" b="1"/>
              <a:t/>
            </a:r>
            <a:br>
              <a:rPr lang="sl-SI" altLang="sl-SI" sz="2000" b="1"/>
            </a:br>
            <a:r>
              <a:rPr lang="sl-SI" altLang="sl-SI" sz="2000" b="1">
                <a:solidFill>
                  <a:srgbClr val="A0218C"/>
                </a:solidFill>
              </a:rPr>
              <a:t/>
            </a:r>
            <a:br>
              <a:rPr lang="sl-SI" altLang="sl-SI" sz="2000" b="1">
                <a:solidFill>
                  <a:srgbClr val="A0218C"/>
                </a:solidFill>
              </a:rPr>
            </a:br>
            <a:r>
              <a:rPr lang="sl-SI" altLang="sl-SI" sz="2000">
                <a:solidFill>
                  <a:srgbClr val="A0218C"/>
                </a:solidFill>
              </a:rPr>
              <a:t/>
            </a:r>
            <a:br>
              <a:rPr lang="sl-SI" altLang="sl-SI" sz="2000">
                <a:solidFill>
                  <a:srgbClr val="A0218C"/>
                </a:solidFill>
              </a:rPr>
            </a:br>
            <a:endParaRPr lang="sl-SI" altLang="sl-SI" sz="1800">
              <a:solidFill>
                <a:srgbClr val="A0218C"/>
              </a:solidFill>
            </a:endParaRPr>
          </a:p>
        </p:txBody>
      </p:sp>
      <p:pic>
        <p:nvPicPr>
          <p:cNvPr id="4102" name="Picture 2" descr="Nakvis PowerPoint_glava1b.jpg">
            <a:extLst>
              <a:ext uri="{FF2B5EF4-FFF2-40B4-BE49-F238E27FC236}">
                <a16:creationId xmlns:a16="http://schemas.microsoft.com/office/drawing/2014/main" xmlns="" id="{1562A0C0-963F-4BE7-9A4D-B9499BADD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Slika 8">
            <a:extLst>
              <a:ext uri="{FF2B5EF4-FFF2-40B4-BE49-F238E27FC236}">
                <a16:creationId xmlns:a16="http://schemas.microsoft.com/office/drawing/2014/main" xmlns="" id="{3853F550-D287-4826-A890-F85986681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8138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EB5AC51F-A4BA-41D3-A685-A314EC9FE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846138"/>
            <a:ext cx="822960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endParaRPr 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r>
              <a:rPr lang="hr-H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PLANOVI EUROPSKE KOMISIJE</a:t>
            </a:r>
          </a:p>
          <a:p>
            <a:pPr marL="0" indent="0">
              <a:buNone/>
              <a:defRPr/>
            </a:pPr>
            <a:r>
              <a:rPr lang="hr-HR" sz="1200" dirty="0" smtClean="0"/>
              <a:t/>
            </a:r>
            <a:br>
              <a:rPr lang="hr-HR" sz="1200" dirty="0" smtClean="0"/>
            </a:br>
            <a:endParaRPr lang="hr-HR" sz="1200" dirty="0" smtClean="0"/>
          </a:p>
          <a:p>
            <a:pPr marL="0" indent="0">
              <a:buNone/>
              <a:defRPr/>
            </a:pPr>
            <a:endParaRPr lang="hr-HR" sz="1800" dirty="0" smtClean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Tx/>
              <a:buChar char="-"/>
              <a:defRPr/>
            </a:pPr>
            <a:r>
              <a:rPr lang="hr-H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Dana 24. listopada 2018. EK je do 2024. podržala 114 sveučilišta iz 24 države članice EU-a, ujedinjenih u 17 konzorcija</a:t>
            </a:r>
          </a:p>
          <a:p>
            <a:r>
              <a:rPr lang="hr-H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Sljedeći bi poziv trebao prikupiti još više sredstava za nova povezivanja europskih sveučilišta</a:t>
            </a:r>
          </a:p>
          <a:p>
            <a:r>
              <a:rPr lang="hr-H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EK želi da nacionalna akreditacija na kraju zamijeni europskom akreditacijom za europska sveučilišta</a:t>
            </a:r>
          </a:p>
          <a:p>
            <a:pPr>
              <a:buFontTx/>
              <a:buChar char="-"/>
              <a:defRPr/>
            </a:pPr>
            <a:r>
              <a:rPr lang="hr-H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Od 2021. nadalje značajan dio projekata </a:t>
            </a:r>
            <a:r>
              <a:rPr lang="hr-HR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Erasmus</a:t>
            </a:r>
            <a:r>
              <a:rPr lang="hr-H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+ usredotočit će se na pomoć razvoju europskih sveučilišta</a:t>
            </a:r>
          </a:p>
          <a:p>
            <a:pPr>
              <a:buFontTx/>
              <a:buChar char="-"/>
              <a:defRPr/>
            </a:pPr>
            <a:r>
              <a:rPr lang="hr-HR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Horizon</a:t>
            </a:r>
            <a:r>
              <a:rPr lang="hr-H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2030, sredstva također namijenjena suradnji području istraživanja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hr-H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1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4" descr="Nakvis PowerPointglava.jpg">
            <a:extLst>
              <a:ext uri="{FF2B5EF4-FFF2-40B4-BE49-F238E27FC236}">
                <a16:creationId xmlns:a16="http://schemas.microsoft.com/office/drawing/2014/main" xmlns="" id="{155A4C1C-AB44-4A1C-B605-688946688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139700"/>
          </a:xfrm>
        </p:spPr>
      </p:pic>
      <p:sp>
        <p:nvSpPr>
          <p:cNvPr id="4099" name="TextBox 7">
            <a:extLst>
              <a:ext uri="{FF2B5EF4-FFF2-40B4-BE49-F238E27FC236}">
                <a16:creationId xmlns:a16="http://schemas.microsoft.com/office/drawing/2014/main" xmlns="" id="{B630C15D-DA6E-49A2-A375-68A3B5C46E57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66800" y="457200"/>
            <a:ext cx="66325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sl-SI" sz="2600">
              <a:solidFill>
                <a:srgbClr val="A0218C"/>
              </a:solidFill>
              <a:cs typeface="Arial" panose="020B0604020202020204" pitchFamily="34" charset="0"/>
            </a:endParaRP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xmlns="" id="{3ED87FF0-A618-489A-AB8C-5455042C9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2000" b="1"/>
              <a:t/>
            </a:r>
            <a:br>
              <a:rPr lang="sl-SI" altLang="sl-SI" sz="2000" b="1"/>
            </a:br>
            <a:r>
              <a:rPr lang="sl-SI" altLang="sl-SI" sz="2000" b="1">
                <a:solidFill>
                  <a:srgbClr val="A0218C"/>
                </a:solidFill>
              </a:rPr>
              <a:t/>
            </a:r>
            <a:br>
              <a:rPr lang="sl-SI" altLang="sl-SI" sz="2000" b="1">
                <a:solidFill>
                  <a:srgbClr val="A0218C"/>
                </a:solidFill>
              </a:rPr>
            </a:br>
            <a:r>
              <a:rPr lang="sl-SI" altLang="sl-SI" sz="2000">
                <a:solidFill>
                  <a:srgbClr val="A0218C"/>
                </a:solidFill>
              </a:rPr>
              <a:t/>
            </a:r>
            <a:br>
              <a:rPr lang="sl-SI" altLang="sl-SI" sz="2000">
                <a:solidFill>
                  <a:srgbClr val="A0218C"/>
                </a:solidFill>
              </a:rPr>
            </a:br>
            <a:endParaRPr lang="sl-SI" altLang="sl-SI" sz="1800">
              <a:solidFill>
                <a:srgbClr val="A0218C"/>
              </a:solidFill>
            </a:endParaRPr>
          </a:p>
        </p:txBody>
      </p:sp>
      <p:pic>
        <p:nvPicPr>
          <p:cNvPr id="4102" name="Picture 2" descr="Nakvis PowerPoint_glava1b.jpg">
            <a:extLst>
              <a:ext uri="{FF2B5EF4-FFF2-40B4-BE49-F238E27FC236}">
                <a16:creationId xmlns:a16="http://schemas.microsoft.com/office/drawing/2014/main" xmlns="" id="{1562A0C0-963F-4BE7-9A4D-B9499BADD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8438"/>
            <a:ext cx="9144000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Slika 8">
            <a:extLst>
              <a:ext uri="{FF2B5EF4-FFF2-40B4-BE49-F238E27FC236}">
                <a16:creationId xmlns:a16="http://schemas.microsoft.com/office/drawing/2014/main" xmlns="" id="{3853F550-D287-4826-A890-F85986681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38138"/>
            <a:ext cx="13033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>
            <a:extLst>
              <a:ext uri="{FF2B5EF4-FFF2-40B4-BE49-F238E27FC236}">
                <a16:creationId xmlns:a16="http://schemas.microsoft.com/office/drawing/2014/main" xmlns="" id="{EB5AC51F-A4BA-41D3-A685-A314EC9FE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6872" y="846138"/>
            <a:ext cx="5389927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buNone/>
              <a:defRPr/>
            </a:pPr>
            <a:endParaRPr 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r>
              <a:rPr lang="sl-SI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ZDRUŽENI STUDIJSKI </a:t>
            </a:r>
            <a:r>
              <a:rPr lang="sl-SI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PROGRAMI</a:t>
            </a:r>
            <a:endParaRPr lang="sl-SI" sz="20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r>
              <a:rPr lang="sl-SI" sz="16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Izzazovi</a:t>
            </a:r>
            <a:r>
              <a:rPr lang="sl-SI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endParaRPr lang="sl-SI" sz="1600" b="1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hr-HR" sz="1600" b="1" dirty="0" smtClean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Više nacionalnih akreditacija (kriteriji, zahtjeve, period akreditacije)</a:t>
            </a:r>
          </a:p>
          <a:p>
            <a:pPr algn="just">
              <a:spcBef>
                <a:spcPts val="0"/>
              </a:spcBef>
              <a:defRPr/>
            </a:pP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Previše nacionalnih kriterija i različiti zahtjevi</a:t>
            </a:r>
          </a:p>
          <a:p>
            <a:pPr algn="just">
              <a:spcBef>
                <a:spcPts val="0"/>
              </a:spcBef>
              <a:defRPr/>
            </a:pP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Fragmentacija postupka </a:t>
            </a:r>
          </a:p>
          <a:p>
            <a:pPr algn="just">
              <a:spcBef>
                <a:spcPts val="0"/>
              </a:spcBef>
              <a:defRPr/>
            </a:pP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Akreditacija dijela programa</a:t>
            </a:r>
          </a:p>
          <a:p>
            <a:pPr algn="just">
              <a:spcBef>
                <a:spcPts val="0"/>
              </a:spcBef>
              <a:defRPr/>
            </a:pP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Dugotrajni i birokratski postupci</a:t>
            </a:r>
          </a:p>
          <a:p>
            <a:pPr algn="just">
              <a:spcBef>
                <a:spcPts val="0"/>
              </a:spcBef>
              <a:defRPr/>
            </a:pP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Mogućnost različitih odluka</a:t>
            </a:r>
          </a:p>
          <a:p>
            <a:pPr algn="just">
              <a:spcBef>
                <a:spcPts val="0"/>
              </a:spcBef>
              <a:defRPr/>
            </a:pPr>
            <a:endParaRPr lang="hr-HR" sz="2000" dirty="0" smtClean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endParaRPr lang="sl-SI" sz="20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endParaRPr lang="sl-SI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spcBef>
                <a:spcPts val="0"/>
              </a:spcBef>
              <a:defRPr/>
            </a:pPr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dirty="0"/>
              <a:t>	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None/>
              <a:defRPr/>
            </a:pPr>
            <a:endParaRPr lang="sl-SI" altLang="sl-SI" sz="12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just">
              <a:buFont typeface="+mj-lt"/>
              <a:buAutoNum type="arabicPeriod"/>
              <a:defRPr/>
            </a:pPr>
            <a:endParaRPr lang="sl-SI" altLang="sl-SI" sz="2400" b="1" dirty="0">
              <a:solidFill>
                <a:srgbClr val="A021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b="1" i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2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b="1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lvl="1" algn="ctr"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solidFill>
                <a:srgbClr val="A0218C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Tx/>
              <a:buChar char="•"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sl-SI" altLang="sl-SI" sz="1600" dirty="0">
                <a:latin typeface="Verdana" panose="020B0604030504040204" pitchFamily="34" charset="0"/>
              </a:rPr>
              <a:t> 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 lvl="1">
              <a:lnSpc>
                <a:spcPct val="80000"/>
              </a:lnSpc>
              <a:defRPr/>
            </a:pPr>
            <a:endParaRPr lang="sl-SI" altLang="sl-SI" sz="16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sl-SI" altLang="sl-SI" sz="1000" dirty="0">
              <a:latin typeface="Verdana" panose="020B0604030504040204" pitchFamily="34" charset="0"/>
            </a:endParaRPr>
          </a:p>
        </p:txBody>
      </p:sp>
      <p:sp>
        <p:nvSpPr>
          <p:cNvPr id="9" name="Elipsa 8">
            <a:extLst>
              <a:ext uri="{FF2B5EF4-FFF2-40B4-BE49-F238E27FC236}">
                <a16:creationId xmlns:a16="http://schemas.microsoft.com/office/drawing/2014/main" xmlns="" id="{AC5FC0A5-A707-4F0D-BE49-C2A8630971CB}"/>
              </a:ext>
            </a:extLst>
          </p:cNvPr>
          <p:cNvSpPr/>
          <p:nvPr/>
        </p:nvSpPr>
        <p:spPr>
          <a:xfrm>
            <a:off x="738231" y="1925638"/>
            <a:ext cx="2332139" cy="2332139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2400" b="1" dirty="0">
                <a:solidFill>
                  <a:schemeClr val="bg1">
                    <a:lumMod val="95000"/>
                  </a:schemeClr>
                </a:solidFill>
              </a:rPr>
              <a:t>EVROPSKI PRISTOP</a:t>
            </a:r>
          </a:p>
        </p:txBody>
      </p:sp>
      <p:sp>
        <p:nvSpPr>
          <p:cNvPr id="3" name="Zvezda: 5 krakov 2">
            <a:extLst>
              <a:ext uri="{FF2B5EF4-FFF2-40B4-BE49-F238E27FC236}">
                <a16:creationId xmlns:a16="http://schemas.microsoft.com/office/drawing/2014/main" xmlns="" id="{D8ED9A8D-D3F1-4282-9053-581E5ED1E50F}"/>
              </a:ext>
            </a:extLst>
          </p:cNvPr>
          <p:cNvSpPr/>
          <p:nvPr/>
        </p:nvSpPr>
        <p:spPr>
          <a:xfrm>
            <a:off x="1713450" y="1956530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3" name="Zvezda: 5 krakov 12">
            <a:extLst>
              <a:ext uri="{FF2B5EF4-FFF2-40B4-BE49-F238E27FC236}">
                <a16:creationId xmlns:a16="http://schemas.microsoft.com/office/drawing/2014/main" xmlns="" id="{A0A0F08F-D6FC-4A8A-AFE7-4A307C977835}"/>
              </a:ext>
            </a:extLst>
          </p:cNvPr>
          <p:cNvSpPr/>
          <p:nvPr/>
        </p:nvSpPr>
        <p:spPr>
          <a:xfrm>
            <a:off x="2162261" y="2073987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4" name="Zvezda: 5 krakov 13">
            <a:extLst>
              <a:ext uri="{FF2B5EF4-FFF2-40B4-BE49-F238E27FC236}">
                <a16:creationId xmlns:a16="http://schemas.microsoft.com/office/drawing/2014/main" xmlns="" id="{19151B95-C1F4-4257-9F42-31546BFC4F87}"/>
              </a:ext>
            </a:extLst>
          </p:cNvPr>
          <p:cNvSpPr/>
          <p:nvPr/>
        </p:nvSpPr>
        <p:spPr>
          <a:xfrm>
            <a:off x="924886" y="2393194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5" name="Zvezda: 5 krakov 14">
            <a:extLst>
              <a:ext uri="{FF2B5EF4-FFF2-40B4-BE49-F238E27FC236}">
                <a16:creationId xmlns:a16="http://schemas.microsoft.com/office/drawing/2014/main" xmlns="" id="{AC5F99BB-F0B1-4FDF-B622-0376893FB303}"/>
              </a:ext>
            </a:extLst>
          </p:cNvPr>
          <p:cNvSpPr/>
          <p:nvPr/>
        </p:nvSpPr>
        <p:spPr>
          <a:xfrm>
            <a:off x="1254150" y="2081224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6" name="Zvezda: 5 krakov 15">
            <a:extLst>
              <a:ext uri="{FF2B5EF4-FFF2-40B4-BE49-F238E27FC236}">
                <a16:creationId xmlns:a16="http://schemas.microsoft.com/office/drawing/2014/main" xmlns="" id="{B6A351D0-F0DC-485B-B7F1-7E95D19AD3D5}"/>
              </a:ext>
            </a:extLst>
          </p:cNvPr>
          <p:cNvSpPr/>
          <p:nvPr/>
        </p:nvSpPr>
        <p:spPr>
          <a:xfrm>
            <a:off x="2508309" y="2393194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7" name="Zvezda: 5 krakov 16">
            <a:extLst>
              <a:ext uri="{FF2B5EF4-FFF2-40B4-BE49-F238E27FC236}">
                <a16:creationId xmlns:a16="http://schemas.microsoft.com/office/drawing/2014/main" xmlns="" id="{66D2204B-A22F-44A0-A32A-6806A33A4491}"/>
              </a:ext>
            </a:extLst>
          </p:cNvPr>
          <p:cNvSpPr/>
          <p:nvPr/>
        </p:nvSpPr>
        <p:spPr>
          <a:xfrm>
            <a:off x="1713450" y="3847249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8" name="Zvezda: 5 krakov 17">
            <a:extLst>
              <a:ext uri="{FF2B5EF4-FFF2-40B4-BE49-F238E27FC236}">
                <a16:creationId xmlns:a16="http://schemas.microsoft.com/office/drawing/2014/main" xmlns="" id="{93064EE3-0943-43BB-AB13-33282D43F82E}"/>
              </a:ext>
            </a:extLst>
          </p:cNvPr>
          <p:cNvSpPr/>
          <p:nvPr/>
        </p:nvSpPr>
        <p:spPr>
          <a:xfrm>
            <a:off x="2176943" y="3702402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9" name="Zvezda: 5 krakov 18">
            <a:extLst>
              <a:ext uri="{FF2B5EF4-FFF2-40B4-BE49-F238E27FC236}">
                <a16:creationId xmlns:a16="http://schemas.microsoft.com/office/drawing/2014/main" xmlns="" id="{E6D12C46-DFCC-4A17-9706-4FA01FC3AD68}"/>
              </a:ext>
            </a:extLst>
          </p:cNvPr>
          <p:cNvSpPr/>
          <p:nvPr/>
        </p:nvSpPr>
        <p:spPr>
          <a:xfrm>
            <a:off x="2510404" y="3369949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0" name="Zvezda: 5 krakov 19">
            <a:extLst>
              <a:ext uri="{FF2B5EF4-FFF2-40B4-BE49-F238E27FC236}">
                <a16:creationId xmlns:a16="http://schemas.microsoft.com/office/drawing/2014/main" xmlns="" id="{0E90C1BB-45A9-49F6-9A63-9C3A2585B83B}"/>
              </a:ext>
            </a:extLst>
          </p:cNvPr>
          <p:cNvSpPr/>
          <p:nvPr/>
        </p:nvSpPr>
        <p:spPr>
          <a:xfrm>
            <a:off x="2673987" y="2881142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1" name="Zvezda: 5 krakov 20">
            <a:extLst>
              <a:ext uri="{FF2B5EF4-FFF2-40B4-BE49-F238E27FC236}">
                <a16:creationId xmlns:a16="http://schemas.microsoft.com/office/drawing/2014/main" xmlns="" id="{A3FD9CFC-416C-4A2F-95F8-EA141B3B56A5}"/>
              </a:ext>
            </a:extLst>
          </p:cNvPr>
          <p:cNvSpPr/>
          <p:nvPr/>
        </p:nvSpPr>
        <p:spPr>
          <a:xfrm>
            <a:off x="775981" y="2878968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2" name="Zvezda: 5 krakov 21">
            <a:extLst>
              <a:ext uri="{FF2B5EF4-FFF2-40B4-BE49-F238E27FC236}">
                <a16:creationId xmlns:a16="http://schemas.microsoft.com/office/drawing/2014/main" xmlns="" id="{A4A3568F-D7BB-443E-B4A6-84F554EE38F6}"/>
              </a:ext>
            </a:extLst>
          </p:cNvPr>
          <p:cNvSpPr/>
          <p:nvPr/>
        </p:nvSpPr>
        <p:spPr>
          <a:xfrm>
            <a:off x="1254148" y="3694113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3" name="Zvezda: 5 krakov 22">
            <a:extLst>
              <a:ext uri="{FF2B5EF4-FFF2-40B4-BE49-F238E27FC236}">
                <a16:creationId xmlns:a16="http://schemas.microsoft.com/office/drawing/2014/main" xmlns="" id="{67B69885-7A70-4BA1-B381-ED1C18D64A8D}"/>
              </a:ext>
            </a:extLst>
          </p:cNvPr>
          <p:cNvSpPr/>
          <p:nvPr/>
        </p:nvSpPr>
        <p:spPr>
          <a:xfrm>
            <a:off x="880842" y="3369949"/>
            <a:ext cx="381701" cy="381701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309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31588</TotalTime>
  <Words>1103</Words>
  <Application>Microsoft Office PowerPoint</Application>
  <PresentationFormat>Diaprojekcija na zaslonu (4:3)</PresentationFormat>
  <Paragraphs>762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25</vt:i4>
      </vt:variant>
    </vt:vector>
  </HeadingPairs>
  <TitlesOfParts>
    <vt:vector size="26" baseType="lpstr">
      <vt:lpstr>Office Theme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Company>Sedna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Tatjana Debevec</dc:creator>
  <cp:lastModifiedBy>Maja Milas</cp:lastModifiedBy>
  <cp:revision>530</cp:revision>
  <cp:lastPrinted>2011-11-21T08:27:43Z</cp:lastPrinted>
  <dcterms:created xsi:type="dcterms:W3CDTF">2011-02-23T10:15:27Z</dcterms:created>
  <dcterms:modified xsi:type="dcterms:W3CDTF">2019-10-28T09:51:28Z</dcterms:modified>
</cp:coreProperties>
</file>