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9" r:id="rId1"/>
  </p:sldMasterIdLst>
  <p:sldIdLst>
    <p:sldId id="256" r:id="rId2"/>
    <p:sldId id="265" r:id="rId3"/>
    <p:sldId id="260" r:id="rId4"/>
    <p:sldId id="258" r:id="rId5"/>
    <p:sldId id="259" r:id="rId6"/>
    <p:sldId id="274" r:id="rId7"/>
    <p:sldId id="273" r:id="rId8"/>
    <p:sldId id="266" r:id="rId9"/>
    <p:sldId id="267" r:id="rId10"/>
    <p:sldId id="269" r:id="rId11"/>
    <p:sldId id="268" r:id="rId12"/>
    <p:sldId id="270" r:id="rId13"/>
    <p:sldId id="271" r:id="rId14"/>
    <p:sldId id="272" r:id="rId15"/>
    <p:sldId id="263" r:id="rId16"/>
    <p:sldId id="264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90" d="100"/>
          <a:sy n="90" d="100"/>
        </p:scale>
        <p:origin x="208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5394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36219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36673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3370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806672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7850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15853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454028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02370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5689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08412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4143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9935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8808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6286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76711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0440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656349-D767-4DE6-B7FE-D51E3278B217}" type="datetimeFigureOut">
              <a:rPr lang="hr-HR" smtClean="0"/>
              <a:t>27.10.2019.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76D2475-E54C-47BC-A807-1BDF596A168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9176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  <p:sldLayoutId id="2147484001" r:id="rId12"/>
    <p:sldLayoutId id="2147484002" r:id="rId13"/>
    <p:sldLayoutId id="2147484003" r:id="rId14"/>
    <p:sldLayoutId id="2147484004" r:id="rId15"/>
    <p:sldLayoutId id="2147484005" r:id="rId16"/>
    <p:sldLayoutId id="214748400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izd.hr/portals/6/logo_500.jpg" TargetMode="External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izd.hr/portals/6/logo_500.jpg" TargetMode="External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nizd.hr/portals/6/logo_500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1665" y="193790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hr-HR" sz="4400" b="1" dirty="0"/>
              <a:t>EUROPSKA SVEUČILIŠTA</a:t>
            </a:r>
            <a:br>
              <a:rPr lang="hr-HR" sz="4400" dirty="0"/>
            </a:br>
            <a:r>
              <a:rPr lang="en-US" sz="4400" i="1" dirty="0"/>
              <a:t>EU-CONEXUS, European Universities for Smart Urban Coastal Sustainability 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649" y="4845951"/>
            <a:ext cx="9144000" cy="1655762"/>
          </a:xfrm>
        </p:spPr>
        <p:txBody>
          <a:bodyPr/>
          <a:lstStyle/>
          <a:p>
            <a:pPr algn="l"/>
            <a:r>
              <a:rPr lang="hr-HR" dirty="0"/>
              <a:t>Slaven </a:t>
            </a:r>
            <a:r>
              <a:rPr lang="hr-HR" dirty="0" err="1"/>
              <a:t>Zjalić</a:t>
            </a:r>
            <a:endParaRPr lang="hr-HR"/>
          </a:p>
          <a:p>
            <a:pPr algn="l"/>
            <a:endParaRPr lang="hr-HR"/>
          </a:p>
          <a:p>
            <a:pPr algn="l"/>
            <a:r>
              <a:rPr lang="hr-HR"/>
              <a:t>Sveučilište u Zadru</a:t>
            </a:r>
          </a:p>
        </p:txBody>
      </p:sp>
      <p:pic>
        <p:nvPicPr>
          <p:cNvPr id="2052" name="Picture 4" descr="Unity Through Knowledge Fund">
            <a:hlinkClick r:id="rId2"/>
            <a:extLst>
              <a:ext uri="{FF2B5EF4-FFF2-40B4-BE49-F238E27FC236}">
                <a16:creationId xmlns:a16="http://schemas.microsoft.com/office/drawing/2014/main" id="{03B80DDE-9BF4-A040-8EDC-AA72A1D63B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1300" y="5486926"/>
            <a:ext cx="1027112" cy="101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907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20544A8-CB6E-8446-BDCA-AAD2B7A84A1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Major</a:t>
            </a:r>
          </a:p>
          <a:p>
            <a:r>
              <a:rPr lang="en-US" sz="2000" dirty="0"/>
              <a:t>30 ECTS </a:t>
            </a:r>
            <a:r>
              <a:rPr lang="en-US" sz="2000" dirty="0" err="1"/>
              <a:t>bodova</a:t>
            </a:r>
            <a:endParaRPr lang="en-US" sz="2000" dirty="0"/>
          </a:p>
          <a:p>
            <a:r>
              <a:rPr lang="en-US" sz="2000" dirty="0" err="1"/>
              <a:t>Skup</a:t>
            </a:r>
            <a:r>
              <a:rPr lang="en-US" sz="2000" dirty="0"/>
              <a:t> </a:t>
            </a:r>
            <a:r>
              <a:rPr lang="en-US" sz="2000" dirty="0" err="1"/>
              <a:t>modula</a:t>
            </a:r>
            <a:r>
              <a:rPr lang="en-US" sz="2000" dirty="0"/>
              <a:t> </a:t>
            </a:r>
            <a:r>
              <a:rPr lang="en-US" sz="2000" dirty="0" err="1"/>
              <a:t>ili</a:t>
            </a:r>
            <a:r>
              <a:rPr lang="en-US" sz="2000" dirty="0"/>
              <a:t> </a:t>
            </a:r>
            <a:r>
              <a:rPr lang="en-US" sz="2000" dirty="0" err="1"/>
              <a:t>kolegija</a:t>
            </a:r>
            <a:r>
              <a:rPr lang="en-US" sz="2000" dirty="0"/>
              <a:t> </a:t>
            </a:r>
            <a:r>
              <a:rPr lang="en-US" sz="2000" dirty="0" err="1"/>
              <a:t>koji</a:t>
            </a:r>
            <a:r>
              <a:rPr lang="en-US" sz="2000" dirty="0"/>
              <a:t> </a:t>
            </a:r>
            <a:r>
              <a:rPr lang="en-US" sz="2000" dirty="0" err="1"/>
              <a:t>daju</a:t>
            </a:r>
            <a:r>
              <a:rPr lang="en-US" sz="2000" dirty="0"/>
              <a:t> </a:t>
            </a:r>
            <a:r>
              <a:rPr lang="en-US" sz="2000" dirty="0" err="1"/>
              <a:t>određene</a:t>
            </a:r>
            <a:r>
              <a:rPr lang="en-US" sz="2000" dirty="0"/>
              <a:t> </a:t>
            </a:r>
            <a:r>
              <a:rPr lang="en-US" sz="2000" dirty="0" err="1"/>
              <a:t>ishode</a:t>
            </a:r>
            <a:r>
              <a:rPr lang="en-US" sz="2000" dirty="0"/>
              <a:t> </a:t>
            </a:r>
            <a:r>
              <a:rPr lang="en-US" sz="2000" dirty="0" err="1"/>
              <a:t>učenja</a:t>
            </a:r>
            <a:r>
              <a:rPr lang="en-US" sz="2000" dirty="0"/>
              <a:t> I </a:t>
            </a:r>
            <a:r>
              <a:rPr lang="en-US" sz="2000" dirty="0" err="1"/>
              <a:t>kompetencije</a:t>
            </a: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F33695-1611-3A4B-9BA2-EED8660C42C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Minor</a:t>
            </a:r>
          </a:p>
          <a:p>
            <a:r>
              <a:rPr lang="en-US" sz="2000" dirty="0"/>
              <a:t>15 ECTS </a:t>
            </a:r>
            <a:r>
              <a:rPr lang="en-US" sz="2000" dirty="0" err="1"/>
              <a:t>bodova</a:t>
            </a:r>
            <a:endParaRPr lang="en-US" sz="2000" dirty="0"/>
          </a:p>
          <a:p>
            <a:r>
              <a:rPr lang="en-US" sz="2000" dirty="0" err="1"/>
              <a:t>Skup</a:t>
            </a:r>
            <a:r>
              <a:rPr lang="en-US" sz="2000" dirty="0"/>
              <a:t> </a:t>
            </a:r>
            <a:r>
              <a:rPr lang="en-US" sz="2000" dirty="0" err="1"/>
              <a:t>modula</a:t>
            </a:r>
            <a:r>
              <a:rPr lang="en-US" sz="2000" dirty="0"/>
              <a:t> </a:t>
            </a:r>
            <a:r>
              <a:rPr lang="en-US" sz="2000" dirty="0" err="1"/>
              <a:t>ili</a:t>
            </a:r>
            <a:r>
              <a:rPr lang="en-US" sz="2000" dirty="0"/>
              <a:t> </a:t>
            </a:r>
            <a:r>
              <a:rPr lang="en-US" sz="2000" dirty="0" err="1"/>
              <a:t>kolegija</a:t>
            </a:r>
            <a:r>
              <a:rPr lang="en-US" sz="2000" dirty="0"/>
              <a:t> </a:t>
            </a:r>
            <a:r>
              <a:rPr lang="en-US" sz="2000" dirty="0" err="1"/>
              <a:t>koji</a:t>
            </a:r>
            <a:r>
              <a:rPr lang="en-US" sz="2000" dirty="0"/>
              <a:t> </a:t>
            </a:r>
            <a:r>
              <a:rPr lang="en-US" sz="2000" dirty="0" err="1"/>
              <a:t>daju</a:t>
            </a:r>
            <a:r>
              <a:rPr lang="en-US" sz="2000" dirty="0"/>
              <a:t> </a:t>
            </a:r>
            <a:r>
              <a:rPr lang="en-US" sz="2000" dirty="0" err="1"/>
              <a:t>određene</a:t>
            </a:r>
            <a:r>
              <a:rPr lang="en-US" sz="2000" dirty="0"/>
              <a:t> </a:t>
            </a:r>
            <a:r>
              <a:rPr lang="en-US" sz="2000" dirty="0" err="1"/>
              <a:t>ishode</a:t>
            </a:r>
            <a:r>
              <a:rPr lang="en-US" sz="2000" dirty="0"/>
              <a:t> </a:t>
            </a:r>
            <a:r>
              <a:rPr lang="en-US" sz="2000" dirty="0" err="1"/>
              <a:t>učenja</a:t>
            </a:r>
            <a:r>
              <a:rPr lang="en-US" sz="2000" dirty="0"/>
              <a:t> I </a:t>
            </a:r>
            <a:r>
              <a:rPr lang="en-US" sz="2000" dirty="0" err="1"/>
              <a:t>kompetencije</a:t>
            </a: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11266" name="Picture 2" descr="Unity Through Knowledge Fund">
            <a:hlinkClick r:id="rId2"/>
            <a:extLst>
              <a:ext uri="{FF2B5EF4-FFF2-40B4-BE49-F238E27FC236}">
                <a16:creationId xmlns:a16="http://schemas.microsoft.com/office/drawing/2014/main" id="{1722732A-D246-324C-86CF-A04F575C6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9741" y="5500687"/>
            <a:ext cx="1005845" cy="99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904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3DC63-82E5-174B-A8FA-FC3003DF1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Moguća</a:t>
            </a:r>
            <a:r>
              <a:rPr lang="en-US" sz="3200" dirty="0"/>
              <a:t> </a:t>
            </a:r>
            <a:r>
              <a:rPr lang="en-US" sz="3200" dirty="0" err="1"/>
              <a:t>struktuta</a:t>
            </a:r>
            <a:r>
              <a:rPr lang="en-US" sz="3200" dirty="0"/>
              <a:t> </a:t>
            </a:r>
            <a:r>
              <a:rPr lang="en-US" sz="3200" dirty="0" err="1"/>
              <a:t>preddiplomskog</a:t>
            </a:r>
            <a:r>
              <a:rPr lang="en-US" sz="3200" dirty="0"/>
              <a:t> </a:t>
            </a:r>
            <a:r>
              <a:rPr lang="en-US" sz="3200" dirty="0" err="1"/>
              <a:t>studija</a:t>
            </a:r>
            <a:r>
              <a:rPr lang="en-US" sz="3200" dirty="0"/>
              <a:t> </a:t>
            </a:r>
          </a:p>
        </p:txBody>
      </p:sp>
      <p:sp>
        <p:nvSpPr>
          <p:cNvPr id="23" name="Terminator 22">
            <a:extLst>
              <a:ext uri="{FF2B5EF4-FFF2-40B4-BE49-F238E27FC236}">
                <a16:creationId xmlns:a16="http://schemas.microsoft.com/office/drawing/2014/main" id="{73DA0A2A-9BE7-824F-8F25-34FB3E42ABFB}"/>
              </a:ext>
            </a:extLst>
          </p:cNvPr>
          <p:cNvSpPr/>
          <p:nvPr/>
        </p:nvSpPr>
        <p:spPr>
          <a:xfrm>
            <a:off x="2526665" y="3930650"/>
            <a:ext cx="714375" cy="283210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4" name="Terminator 23">
            <a:extLst>
              <a:ext uri="{FF2B5EF4-FFF2-40B4-BE49-F238E27FC236}">
                <a16:creationId xmlns:a16="http://schemas.microsoft.com/office/drawing/2014/main" id="{DB89317B-4B21-1F46-9FEC-10052261AF11}"/>
              </a:ext>
            </a:extLst>
          </p:cNvPr>
          <p:cNvSpPr/>
          <p:nvPr/>
        </p:nvSpPr>
        <p:spPr>
          <a:xfrm>
            <a:off x="3400425" y="3930015"/>
            <a:ext cx="746760" cy="289560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5" name="Terminator 24">
            <a:extLst>
              <a:ext uri="{FF2B5EF4-FFF2-40B4-BE49-F238E27FC236}">
                <a16:creationId xmlns:a16="http://schemas.microsoft.com/office/drawing/2014/main" id="{6DB9B4CD-D052-4D47-9C80-26DF1831736C}"/>
              </a:ext>
            </a:extLst>
          </p:cNvPr>
          <p:cNvSpPr/>
          <p:nvPr/>
        </p:nvSpPr>
        <p:spPr>
          <a:xfrm>
            <a:off x="4326255" y="3935730"/>
            <a:ext cx="746760" cy="289560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6" name="Terminator 25">
            <a:extLst>
              <a:ext uri="{FF2B5EF4-FFF2-40B4-BE49-F238E27FC236}">
                <a16:creationId xmlns:a16="http://schemas.microsoft.com/office/drawing/2014/main" id="{2E8056DF-4D95-514D-85C4-FD9840D944FA}"/>
              </a:ext>
            </a:extLst>
          </p:cNvPr>
          <p:cNvSpPr/>
          <p:nvPr/>
        </p:nvSpPr>
        <p:spPr>
          <a:xfrm>
            <a:off x="4326890" y="3550285"/>
            <a:ext cx="746760" cy="289560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7" name="Terminator 26">
            <a:extLst>
              <a:ext uri="{FF2B5EF4-FFF2-40B4-BE49-F238E27FC236}">
                <a16:creationId xmlns:a16="http://schemas.microsoft.com/office/drawing/2014/main" id="{64AFC8C0-826D-C84A-ACDC-237EF3D27759}"/>
              </a:ext>
            </a:extLst>
          </p:cNvPr>
          <p:cNvSpPr/>
          <p:nvPr/>
        </p:nvSpPr>
        <p:spPr>
          <a:xfrm>
            <a:off x="5382895" y="3942080"/>
            <a:ext cx="746760" cy="289560"/>
          </a:xfrm>
          <a:prstGeom prst="flowChartTermina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8" name="Terminator 27">
            <a:extLst>
              <a:ext uri="{FF2B5EF4-FFF2-40B4-BE49-F238E27FC236}">
                <a16:creationId xmlns:a16="http://schemas.microsoft.com/office/drawing/2014/main" id="{DC7C3C18-F604-0943-A281-B036E0A87A11}"/>
              </a:ext>
            </a:extLst>
          </p:cNvPr>
          <p:cNvSpPr/>
          <p:nvPr/>
        </p:nvSpPr>
        <p:spPr>
          <a:xfrm>
            <a:off x="5394960" y="3549650"/>
            <a:ext cx="746760" cy="28956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9" name="Terminator 28">
            <a:extLst>
              <a:ext uri="{FF2B5EF4-FFF2-40B4-BE49-F238E27FC236}">
                <a16:creationId xmlns:a16="http://schemas.microsoft.com/office/drawing/2014/main" id="{079210D0-68CD-3644-95C6-D6E3837DC35F}"/>
              </a:ext>
            </a:extLst>
          </p:cNvPr>
          <p:cNvSpPr/>
          <p:nvPr/>
        </p:nvSpPr>
        <p:spPr>
          <a:xfrm>
            <a:off x="5400040" y="3148330"/>
            <a:ext cx="746760" cy="289560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0" name="Terminator 29">
            <a:extLst>
              <a:ext uri="{FF2B5EF4-FFF2-40B4-BE49-F238E27FC236}">
                <a16:creationId xmlns:a16="http://schemas.microsoft.com/office/drawing/2014/main" id="{5CCA9CD2-6136-884F-9872-3270DF057DC9}"/>
              </a:ext>
            </a:extLst>
          </p:cNvPr>
          <p:cNvSpPr/>
          <p:nvPr/>
        </p:nvSpPr>
        <p:spPr>
          <a:xfrm>
            <a:off x="6337300" y="3114040"/>
            <a:ext cx="746760" cy="147955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1" name="Terminator 30">
            <a:extLst>
              <a:ext uri="{FF2B5EF4-FFF2-40B4-BE49-F238E27FC236}">
                <a16:creationId xmlns:a16="http://schemas.microsoft.com/office/drawing/2014/main" id="{62DF7DA1-D4F1-D04F-9A12-6129B1E76459}"/>
              </a:ext>
            </a:extLst>
          </p:cNvPr>
          <p:cNvSpPr/>
          <p:nvPr/>
        </p:nvSpPr>
        <p:spPr>
          <a:xfrm>
            <a:off x="6353810" y="3531235"/>
            <a:ext cx="746760" cy="147955"/>
          </a:xfrm>
          <a:prstGeom prst="flowChartTermina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2" name="Terminator 31">
            <a:extLst>
              <a:ext uri="{FF2B5EF4-FFF2-40B4-BE49-F238E27FC236}">
                <a16:creationId xmlns:a16="http://schemas.microsoft.com/office/drawing/2014/main" id="{AB9854E5-D5AC-6243-BCC9-ABC332A16789}"/>
              </a:ext>
            </a:extLst>
          </p:cNvPr>
          <p:cNvSpPr/>
          <p:nvPr/>
        </p:nvSpPr>
        <p:spPr>
          <a:xfrm>
            <a:off x="5394960" y="5170805"/>
            <a:ext cx="746760" cy="147955"/>
          </a:xfrm>
          <a:prstGeom prst="flowChartTermina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3" name="Terminator 32">
            <a:extLst>
              <a:ext uri="{FF2B5EF4-FFF2-40B4-BE49-F238E27FC236}">
                <a16:creationId xmlns:a16="http://schemas.microsoft.com/office/drawing/2014/main" id="{E4DE60FC-F6AD-DD41-B0F6-A49F840A8D5E}"/>
              </a:ext>
            </a:extLst>
          </p:cNvPr>
          <p:cNvSpPr/>
          <p:nvPr/>
        </p:nvSpPr>
        <p:spPr>
          <a:xfrm>
            <a:off x="5381625" y="4642485"/>
            <a:ext cx="746760" cy="147955"/>
          </a:xfrm>
          <a:prstGeom prst="flowChartTermina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4" name="Terminator 33">
            <a:extLst>
              <a:ext uri="{FF2B5EF4-FFF2-40B4-BE49-F238E27FC236}">
                <a16:creationId xmlns:a16="http://schemas.microsoft.com/office/drawing/2014/main" id="{1B30AC78-5825-AC43-B438-E1ADF3D6B85A}"/>
              </a:ext>
            </a:extLst>
          </p:cNvPr>
          <p:cNvSpPr/>
          <p:nvPr/>
        </p:nvSpPr>
        <p:spPr>
          <a:xfrm>
            <a:off x="5381625" y="4397375"/>
            <a:ext cx="746760" cy="147955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5" name="Terminator 34">
            <a:extLst>
              <a:ext uri="{FF2B5EF4-FFF2-40B4-BE49-F238E27FC236}">
                <a16:creationId xmlns:a16="http://schemas.microsoft.com/office/drawing/2014/main" id="{822B91EB-732C-0644-86B7-CCC1AB4B68F7}"/>
              </a:ext>
            </a:extLst>
          </p:cNvPr>
          <p:cNvSpPr/>
          <p:nvPr/>
        </p:nvSpPr>
        <p:spPr>
          <a:xfrm>
            <a:off x="5407660" y="4900295"/>
            <a:ext cx="746760" cy="147955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6" name="Terminator 35">
            <a:extLst>
              <a:ext uri="{FF2B5EF4-FFF2-40B4-BE49-F238E27FC236}">
                <a16:creationId xmlns:a16="http://schemas.microsoft.com/office/drawing/2014/main" id="{DC500921-2871-0740-ADB0-7EFCF850762B}"/>
              </a:ext>
            </a:extLst>
          </p:cNvPr>
          <p:cNvSpPr/>
          <p:nvPr/>
        </p:nvSpPr>
        <p:spPr>
          <a:xfrm>
            <a:off x="6360160" y="3336925"/>
            <a:ext cx="746760" cy="147955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7" name="Terminator 36">
            <a:extLst>
              <a:ext uri="{FF2B5EF4-FFF2-40B4-BE49-F238E27FC236}">
                <a16:creationId xmlns:a16="http://schemas.microsoft.com/office/drawing/2014/main" id="{6139F49B-85C1-E541-A927-3CBE44A77568}"/>
              </a:ext>
            </a:extLst>
          </p:cNvPr>
          <p:cNvSpPr/>
          <p:nvPr/>
        </p:nvSpPr>
        <p:spPr>
          <a:xfrm>
            <a:off x="6367145" y="3730625"/>
            <a:ext cx="746760" cy="147955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8" name="Terminator 37">
            <a:extLst>
              <a:ext uri="{FF2B5EF4-FFF2-40B4-BE49-F238E27FC236}">
                <a16:creationId xmlns:a16="http://schemas.microsoft.com/office/drawing/2014/main" id="{D3AC1EF8-EEC5-4748-8B18-A5882EACC181}"/>
              </a:ext>
            </a:extLst>
          </p:cNvPr>
          <p:cNvSpPr/>
          <p:nvPr/>
        </p:nvSpPr>
        <p:spPr>
          <a:xfrm>
            <a:off x="6405245" y="4133850"/>
            <a:ext cx="746760" cy="147955"/>
          </a:xfrm>
          <a:prstGeom prst="flowChartTermina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9" name="Terminator 38">
            <a:extLst>
              <a:ext uri="{FF2B5EF4-FFF2-40B4-BE49-F238E27FC236}">
                <a16:creationId xmlns:a16="http://schemas.microsoft.com/office/drawing/2014/main" id="{9F9E3F7E-C472-CF4E-9980-59CD3441655E}"/>
              </a:ext>
            </a:extLst>
          </p:cNvPr>
          <p:cNvSpPr/>
          <p:nvPr/>
        </p:nvSpPr>
        <p:spPr>
          <a:xfrm>
            <a:off x="6391910" y="3940810"/>
            <a:ext cx="746760" cy="147955"/>
          </a:xfrm>
          <a:prstGeom prst="flowChartTermina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40" name="Rectangle 37">
            <a:extLst>
              <a:ext uri="{FF2B5EF4-FFF2-40B4-BE49-F238E27FC236}">
                <a16:creationId xmlns:a16="http://schemas.microsoft.com/office/drawing/2014/main" id="{0EFEE963-C69F-E340-9CCF-E20E23D5B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2971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38">
            <a:extLst>
              <a:ext uri="{FF2B5EF4-FFF2-40B4-BE49-F238E27FC236}">
                <a16:creationId xmlns:a16="http://schemas.microsoft.com/office/drawing/2014/main" id="{28BCE5C0-3129-0346-99DF-E8325B0BFE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3429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4C3C44D-3A0F-C14A-8FB5-A6BD5ADE21EF}"/>
              </a:ext>
            </a:extLst>
          </p:cNvPr>
          <p:cNvSpPr txBox="1"/>
          <p:nvPr/>
        </p:nvSpPr>
        <p:spPr>
          <a:xfrm>
            <a:off x="2270125" y="3466712"/>
            <a:ext cx="1526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 </a:t>
            </a:r>
            <a:r>
              <a:rPr lang="en-US" sz="1200" dirty="0" err="1"/>
              <a:t>semestar</a:t>
            </a:r>
            <a:endParaRPr lang="en-US" sz="1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65A8C8C-A2B5-A14D-9734-89B21560211E}"/>
              </a:ext>
            </a:extLst>
          </p:cNvPr>
          <p:cNvSpPr txBox="1"/>
          <p:nvPr/>
        </p:nvSpPr>
        <p:spPr>
          <a:xfrm>
            <a:off x="3298508" y="3457505"/>
            <a:ext cx="1526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II </a:t>
            </a:r>
            <a:r>
              <a:rPr lang="en-US" sz="1200" dirty="0" err="1"/>
              <a:t>semestar</a:t>
            </a:r>
            <a:endParaRPr lang="en-US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B5FF1E8-1DC8-0C4F-8CA4-5470E3E81C2A}"/>
              </a:ext>
            </a:extLst>
          </p:cNvPr>
          <p:cNvSpPr txBox="1"/>
          <p:nvPr/>
        </p:nvSpPr>
        <p:spPr>
          <a:xfrm>
            <a:off x="4174490" y="3105259"/>
            <a:ext cx="1526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III </a:t>
            </a:r>
            <a:r>
              <a:rPr lang="en-US" sz="1200" dirty="0" err="1"/>
              <a:t>semestar</a:t>
            </a:r>
            <a:endParaRPr lang="en-US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0782B69-BFD7-9644-AA52-E53ECBBC00D5}"/>
              </a:ext>
            </a:extLst>
          </p:cNvPr>
          <p:cNvSpPr txBox="1"/>
          <p:nvPr/>
        </p:nvSpPr>
        <p:spPr>
          <a:xfrm>
            <a:off x="5193573" y="2718437"/>
            <a:ext cx="1526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IV </a:t>
            </a:r>
            <a:r>
              <a:rPr lang="en-US" sz="1200" dirty="0" err="1"/>
              <a:t>semestar</a:t>
            </a:r>
            <a:endParaRPr lang="en-US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F80CF01-09A5-3A46-A988-AD09F71BCDE5}"/>
              </a:ext>
            </a:extLst>
          </p:cNvPr>
          <p:cNvSpPr txBox="1"/>
          <p:nvPr/>
        </p:nvSpPr>
        <p:spPr>
          <a:xfrm>
            <a:off x="6283960" y="2704785"/>
            <a:ext cx="1526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 </a:t>
            </a:r>
            <a:r>
              <a:rPr lang="en-US" sz="1200" dirty="0" err="1"/>
              <a:t>semestar</a:t>
            </a:r>
            <a:endParaRPr lang="en-US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E2665FA-3D7E-D540-8877-7CCD86B3C526}"/>
              </a:ext>
            </a:extLst>
          </p:cNvPr>
          <p:cNvSpPr txBox="1"/>
          <p:nvPr/>
        </p:nvSpPr>
        <p:spPr>
          <a:xfrm>
            <a:off x="2422525" y="3619112"/>
            <a:ext cx="1526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 </a:t>
            </a:r>
            <a:r>
              <a:rPr lang="en-US" sz="1200" dirty="0" err="1"/>
              <a:t>semestar</a:t>
            </a:r>
            <a:endParaRPr lang="en-US" sz="1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21FF789-4D44-D54C-9C16-F28D206BF0EA}"/>
              </a:ext>
            </a:extLst>
          </p:cNvPr>
          <p:cNvSpPr txBox="1"/>
          <p:nvPr/>
        </p:nvSpPr>
        <p:spPr>
          <a:xfrm>
            <a:off x="7374347" y="2687890"/>
            <a:ext cx="1526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VI </a:t>
            </a:r>
            <a:r>
              <a:rPr lang="en-US" sz="1200" dirty="0" err="1"/>
              <a:t>semestar</a:t>
            </a:r>
            <a:endParaRPr lang="en-US" sz="1200" dirty="0"/>
          </a:p>
        </p:txBody>
      </p:sp>
      <p:sp>
        <p:nvSpPr>
          <p:cNvPr id="61" name="Terminator 60">
            <a:extLst>
              <a:ext uri="{FF2B5EF4-FFF2-40B4-BE49-F238E27FC236}">
                <a16:creationId xmlns:a16="http://schemas.microsoft.com/office/drawing/2014/main" id="{5268D307-22C0-3641-A444-7566BC0C9CEC}"/>
              </a:ext>
            </a:extLst>
          </p:cNvPr>
          <p:cNvSpPr/>
          <p:nvPr/>
        </p:nvSpPr>
        <p:spPr>
          <a:xfrm>
            <a:off x="7460615" y="3100844"/>
            <a:ext cx="746760" cy="147955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2" name="Terminator 61">
            <a:extLst>
              <a:ext uri="{FF2B5EF4-FFF2-40B4-BE49-F238E27FC236}">
                <a16:creationId xmlns:a16="http://schemas.microsoft.com/office/drawing/2014/main" id="{C25E1136-46D9-2142-AF5E-ED5F960C26D1}"/>
              </a:ext>
            </a:extLst>
          </p:cNvPr>
          <p:cNvSpPr/>
          <p:nvPr/>
        </p:nvSpPr>
        <p:spPr>
          <a:xfrm>
            <a:off x="7477125" y="3518039"/>
            <a:ext cx="746760" cy="147955"/>
          </a:xfrm>
          <a:prstGeom prst="flowChartTermina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3" name="Terminator 62">
            <a:extLst>
              <a:ext uri="{FF2B5EF4-FFF2-40B4-BE49-F238E27FC236}">
                <a16:creationId xmlns:a16="http://schemas.microsoft.com/office/drawing/2014/main" id="{A1051375-B453-B444-B9E6-EDC63C095273}"/>
              </a:ext>
            </a:extLst>
          </p:cNvPr>
          <p:cNvSpPr/>
          <p:nvPr/>
        </p:nvSpPr>
        <p:spPr>
          <a:xfrm>
            <a:off x="7483475" y="3323729"/>
            <a:ext cx="746760" cy="147955"/>
          </a:xfrm>
          <a:prstGeom prst="flowChartTermina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4" name="Terminator 63">
            <a:extLst>
              <a:ext uri="{FF2B5EF4-FFF2-40B4-BE49-F238E27FC236}">
                <a16:creationId xmlns:a16="http://schemas.microsoft.com/office/drawing/2014/main" id="{F6EF6754-B76C-364C-AE4F-2D6295C27A72}"/>
              </a:ext>
            </a:extLst>
          </p:cNvPr>
          <p:cNvSpPr/>
          <p:nvPr/>
        </p:nvSpPr>
        <p:spPr>
          <a:xfrm>
            <a:off x="7490460" y="3717429"/>
            <a:ext cx="746760" cy="147955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5" name="Terminator 64">
            <a:extLst>
              <a:ext uri="{FF2B5EF4-FFF2-40B4-BE49-F238E27FC236}">
                <a16:creationId xmlns:a16="http://schemas.microsoft.com/office/drawing/2014/main" id="{34EE17E7-5708-7C4B-AA23-66B61FF0C067}"/>
              </a:ext>
            </a:extLst>
          </p:cNvPr>
          <p:cNvSpPr/>
          <p:nvPr/>
        </p:nvSpPr>
        <p:spPr>
          <a:xfrm>
            <a:off x="7528560" y="4120654"/>
            <a:ext cx="746760" cy="147955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6" name="Terminator 65">
            <a:extLst>
              <a:ext uri="{FF2B5EF4-FFF2-40B4-BE49-F238E27FC236}">
                <a16:creationId xmlns:a16="http://schemas.microsoft.com/office/drawing/2014/main" id="{6A445BAF-8CAF-4D49-9C5E-AE7202E777C9}"/>
              </a:ext>
            </a:extLst>
          </p:cNvPr>
          <p:cNvSpPr/>
          <p:nvPr/>
        </p:nvSpPr>
        <p:spPr>
          <a:xfrm>
            <a:off x="7515225" y="3927614"/>
            <a:ext cx="746760" cy="147955"/>
          </a:xfrm>
          <a:prstGeom prst="flowChartTermina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1064" name="Picture 40" descr="Unity Through Knowledge Fund">
            <a:hlinkClick r:id="rId2"/>
            <a:extLst>
              <a:ext uri="{FF2B5EF4-FFF2-40B4-BE49-F238E27FC236}">
                <a16:creationId xmlns:a16="http://schemas.microsoft.com/office/drawing/2014/main" id="{8963DF6A-6F19-0140-9672-028319FDE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316" y="5586412"/>
            <a:ext cx="1005845" cy="99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904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DF8B8-CEBF-CE4D-B218-024D3C75A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Diplomski</a:t>
            </a:r>
            <a:r>
              <a:rPr lang="en-US" sz="3200" dirty="0"/>
              <a:t> </a:t>
            </a:r>
            <a:r>
              <a:rPr lang="en-US" sz="3200" dirty="0" err="1"/>
              <a:t>studij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DB47B7-D05A-6047-8E08-2F3FCA6231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Baziran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ponudi</a:t>
            </a:r>
            <a:r>
              <a:rPr lang="en-US" dirty="0"/>
              <a:t> majors and minors</a:t>
            </a:r>
          </a:p>
          <a:p>
            <a:r>
              <a:rPr lang="en-US" dirty="0"/>
              <a:t>Prva </a:t>
            </a:r>
            <a:r>
              <a:rPr lang="en-US" dirty="0" err="1"/>
              <a:t>dva</a:t>
            </a:r>
            <a:r>
              <a:rPr lang="en-US" dirty="0"/>
              <a:t> </a:t>
            </a:r>
            <a:r>
              <a:rPr lang="en-US" dirty="0" err="1"/>
              <a:t>semestra</a:t>
            </a:r>
            <a:r>
              <a:rPr lang="en-US" dirty="0"/>
              <a:t> </a:t>
            </a:r>
            <a:r>
              <a:rPr lang="en-US" dirty="0" err="1"/>
              <a:t>ponuda</a:t>
            </a:r>
            <a:r>
              <a:rPr lang="en-US" dirty="0"/>
              <a:t> majors</a:t>
            </a:r>
          </a:p>
          <a:p>
            <a:r>
              <a:rPr lang="en-US" dirty="0" err="1"/>
              <a:t>Treći</a:t>
            </a:r>
            <a:r>
              <a:rPr lang="en-US" dirty="0"/>
              <a:t> I </a:t>
            </a:r>
            <a:r>
              <a:rPr lang="en-US" dirty="0" err="1"/>
              <a:t>četvrti</a:t>
            </a:r>
            <a:r>
              <a:rPr lang="en-US" dirty="0"/>
              <a:t> semester </a:t>
            </a:r>
            <a:r>
              <a:rPr lang="en-US" dirty="0" err="1"/>
              <a:t>izbor</a:t>
            </a:r>
            <a:r>
              <a:rPr lang="en-US" dirty="0"/>
              <a:t> </a:t>
            </a:r>
            <a:r>
              <a:rPr lang="en-US" dirty="0" err="1"/>
              <a:t>minorsa</a:t>
            </a:r>
            <a:r>
              <a:rPr lang="en-US" dirty="0"/>
              <a:t> </a:t>
            </a:r>
          </a:p>
        </p:txBody>
      </p:sp>
      <p:sp>
        <p:nvSpPr>
          <p:cNvPr id="4" name="Terminator 3">
            <a:extLst>
              <a:ext uri="{FF2B5EF4-FFF2-40B4-BE49-F238E27FC236}">
                <a16:creationId xmlns:a16="http://schemas.microsoft.com/office/drawing/2014/main" id="{FE5821DA-3F63-F74C-A82F-D1A0E140ADF4}"/>
              </a:ext>
            </a:extLst>
          </p:cNvPr>
          <p:cNvSpPr/>
          <p:nvPr/>
        </p:nvSpPr>
        <p:spPr>
          <a:xfrm>
            <a:off x="6072505" y="3978275"/>
            <a:ext cx="714375" cy="283210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Terminator 4">
            <a:extLst>
              <a:ext uri="{FF2B5EF4-FFF2-40B4-BE49-F238E27FC236}">
                <a16:creationId xmlns:a16="http://schemas.microsoft.com/office/drawing/2014/main" id="{B0BFD5A2-D06E-884F-B292-1A21745BD54A}"/>
              </a:ext>
            </a:extLst>
          </p:cNvPr>
          <p:cNvSpPr/>
          <p:nvPr/>
        </p:nvSpPr>
        <p:spPr>
          <a:xfrm>
            <a:off x="6908800" y="3983990"/>
            <a:ext cx="714375" cy="283210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Terminator 5">
            <a:extLst>
              <a:ext uri="{FF2B5EF4-FFF2-40B4-BE49-F238E27FC236}">
                <a16:creationId xmlns:a16="http://schemas.microsoft.com/office/drawing/2014/main" id="{EC457A71-4436-0640-AB8F-9C5DAC622612}"/>
              </a:ext>
            </a:extLst>
          </p:cNvPr>
          <p:cNvSpPr/>
          <p:nvPr/>
        </p:nvSpPr>
        <p:spPr>
          <a:xfrm>
            <a:off x="7901305" y="3076575"/>
            <a:ext cx="746760" cy="147955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" name="Terminator 6">
            <a:extLst>
              <a:ext uri="{FF2B5EF4-FFF2-40B4-BE49-F238E27FC236}">
                <a16:creationId xmlns:a16="http://schemas.microsoft.com/office/drawing/2014/main" id="{4193FDBC-AF27-F14B-BE5E-EE1BE9C83448}"/>
              </a:ext>
            </a:extLst>
          </p:cNvPr>
          <p:cNvSpPr/>
          <p:nvPr/>
        </p:nvSpPr>
        <p:spPr>
          <a:xfrm>
            <a:off x="7917815" y="3494405"/>
            <a:ext cx="746760" cy="147955"/>
          </a:xfrm>
          <a:prstGeom prst="flowChartTermina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" name="Terminator 7">
            <a:extLst>
              <a:ext uri="{FF2B5EF4-FFF2-40B4-BE49-F238E27FC236}">
                <a16:creationId xmlns:a16="http://schemas.microsoft.com/office/drawing/2014/main" id="{D364460C-615A-EC43-AA6A-F645211FA6C7}"/>
              </a:ext>
            </a:extLst>
          </p:cNvPr>
          <p:cNvSpPr/>
          <p:nvPr/>
        </p:nvSpPr>
        <p:spPr>
          <a:xfrm>
            <a:off x="7924165" y="3300095"/>
            <a:ext cx="746760" cy="147955"/>
          </a:xfrm>
          <a:prstGeom prst="flowChartTermina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Terminator 8">
            <a:extLst>
              <a:ext uri="{FF2B5EF4-FFF2-40B4-BE49-F238E27FC236}">
                <a16:creationId xmlns:a16="http://schemas.microsoft.com/office/drawing/2014/main" id="{F6DDE096-1FB7-D04F-B925-1D388068E24A}"/>
              </a:ext>
            </a:extLst>
          </p:cNvPr>
          <p:cNvSpPr/>
          <p:nvPr/>
        </p:nvSpPr>
        <p:spPr>
          <a:xfrm>
            <a:off x="7931150" y="3693795"/>
            <a:ext cx="746760" cy="147955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Terminator 9">
            <a:extLst>
              <a:ext uri="{FF2B5EF4-FFF2-40B4-BE49-F238E27FC236}">
                <a16:creationId xmlns:a16="http://schemas.microsoft.com/office/drawing/2014/main" id="{37F9B9A3-83A7-414B-8E6E-FEE233237ACA}"/>
              </a:ext>
            </a:extLst>
          </p:cNvPr>
          <p:cNvSpPr/>
          <p:nvPr/>
        </p:nvSpPr>
        <p:spPr>
          <a:xfrm>
            <a:off x="7969250" y="4095115"/>
            <a:ext cx="746760" cy="147320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Terminator 10">
            <a:extLst>
              <a:ext uri="{FF2B5EF4-FFF2-40B4-BE49-F238E27FC236}">
                <a16:creationId xmlns:a16="http://schemas.microsoft.com/office/drawing/2014/main" id="{6EEAAE7F-27BA-864F-B3C1-97FC2A350F23}"/>
              </a:ext>
            </a:extLst>
          </p:cNvPr>
          <p:cNvSpPr/>
          <p:nvPr/>
        </p:nvSpPr>
        <p:spPr>
          <a:xfrm>
            <a:off x="7955915" y="3903980"/>
            <a:ext cx="746760" cy="147955"/>
          </a:xfrm>
          <a:prstGeom prst="flowChartTermina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Terminator 11">
            <a:extLst>
              <a:ext uri="{FF2B5EF4-FFF2-40B4-BE49-F238E27FC236}">
                <a16:creationId xmlns:a16="http://schemas.microsoft.com/office/drawing/2014/main" id="{DD23641A-771D-2247-9E3C-06D48786B6F2}"/>
              </a:ext>
            </a:extLst>
          </p:cNvPr>
          <p:cNvSpPr/>
          <p:nvPr/>
        </p:nvSpPr>
        <p:spPr>
          <a:xfrm>
            <a:off x="8848090" y="3082925"/>
            <a:ext cx="746760" cy="147955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Terminator 12">
            <a:extLst>
              <a:ext uri="{FF2B5EF4-FFF2-40B4-BE49-F238E27FC236}">
                <a16:creationId xmlns:a16="http://schemas.microsoft.com/office/drawing/2014/main" id="{15E46143-6B1C-2747-8D64-BED0D7783853}"/>
              </a:ext>
            </a:extLst>
          </p:cNvPr>
          <p:cNvSpPr/>
          <p:nvPr/>
        </p:nvSpPr>
        <p:spPr>
          <a:xfrm>
            <a:off x="8864600" y="3500755"/>
            <a:ext cx="746760" cy="147955"/>
          </a:xfrm>
          <a:prstGeom prst="flowChartTermina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Terminator 13">
            <a:extLst>
              <a:ext uri="{FF2B5EF4-FFF2-40B4-BE49-F238E27FC236}">
                <a16:creationId xmlns:a16="http://schemas.microsoft.com/office/drawing/2014/main" id="{4591E34F-CB5D-8943-8716-8DAE8C9A8E1E}"/>
              </a:ext>
            </a:extLst>
          </p:cNvPr>
          <p:cNvSpPr/>
          <p:nvPr/>
        </p:nvSpPr>
        <p:spPr>
          <a:xfrm>
            <a:off x="8870950" y="3306445"/>
            <a:ext cx="746760" cy="147955"/>
          </a:xfrm>
          <a:prstGeom prst="flowChartTermina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Terminator 14">
            <a:extLst>
              <a:ext uri="{FF2B5EF4-FFF2-40B4-BE49-F238E27FC236}">
                <a16:creationId xmlns:a16="http://schemas.microsoft.com/office/drawing/2014/main" id="{E291D299-3786-6241-8D8F-EE064EA20DEE}"/>
              </a:ext>
            </a:extLst>
          </p:cNvPr>
          <p:cNvSpPr/>
          <p:nvPr/>
        </p:nvSpPr>
        <p:spPr>
          <a:xfrm>
            <a:off x="8877935" y="3700145"/>
            <a:ext cx="746760" cy="147955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" name="Terminator 15">
            <a:extLst>
              <a:ext uri="{FF2B5EF4-FFF2-40B4-BE49-F238E27FC236}">
                <a16:creationId xmlns:a16="http://schemas.microsoft.com/office/drawing/2014/main" id="{FE3CECC0-A636-104E-BBD4-F07E95CDC0E4}"/>
              </a:ext>
            </a:extLst>
          </p:cNvPr>
          <p:cNvSpPr/>
          <p:nvPr/>
        </p:nvSpPr>
        <p:spPr>
          <a:xfrm>
            <a:off x="8916035" y="4101465"/>
            <a:ext cx="746760" cy="147320"/>
          </a:xfrm>
          <a:prstGeom prst="flowChartTermina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Terminator 16">
            <a:extLst>
              <a:ext uri="{FF2B5EF4-FFF2-40B4-BE49-F238E27FC236}">
                <a16:creationId xmlns:a16="http://schemas.microsoft.com/office/drawing/2014/main" id="{60EB82F4-3E9E-5846-A157-693D6558A277}"/>
              </a:ext>
            </a:extLst>
          </p:cNvPr>
          <p:cNvSpPr/>
          <p:nvPr/>
        </p:nvSpPr>
        <p:spPr>
          <a:xfrm>
            <a:off x="8902700" y="3910330"/>
            <a:ext cx="746760" cy="147955"/>
          </a:xfrm>
          <a:prstGeom prst="flowChartTerminator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12290" name="Picture 2" descr="Unity Through Knowledge Fund">
            <a:hlinkClick r:id="rId2"/>
            <a:extLst>
              <a:ext uri="{FF2B5EF4-FFF2-40B4-BE49-F238E27FC236}">
                <a16:creationId xmlns:a16="http://schemas.microsoft.com/office/drawing/2014/main" id="{614DB41A-BC62-464E-B407-C13E070C5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2" y="5536482"/>
            <a:ext cx="998537" cy="98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477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404B2-06ED-5444-AD02-4B77791E4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Doktorski</a:t>
            </a:r>
            <a:r>
              <a:rPr lang="en-US" dirty="0"/>
              <a:t> </a:t>
            </a:r>
            <a:r>
              <a:rPr lang="en-US" dirty="0" err="1"/>
              <a:t>studij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B42191-1C56-1F45-80D0-2B7FFBF4DD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Jedan</a:t>
            </a:r>
            <a:r>
              <a:rPr lang="en-US" dirty="0"/>
              <a:t> </a:t>
            </a:r>
            <a:r>
              <a:rPr lang="en-US" dirty="0" err="1"/>
              <a:t>multidisciplinarni</a:t>
            </a:r>
            <a:r>
              <a:rPr lang="en-US" dirty="0"/>
              <a:t> </a:t>
            </a:r>
            <a:r>
              <a:rPr lang="en-US" dirty="0" err="1"/>
              <a:t>studij</a:t>
            </a:r>
            <a:endParaRPr lang="en-US" dirty="0"/>
          </a:p>
          <a:p>
            <a:r>
              <a:rPr lang="en-US" dirty="0" err="1"/>
              <a:t>Multidisciplinarni</a:t>
            </a:r>
            <a:r>
              <a:rPr lang="en-US" dirty="0"/>
              <a:t> </a:t>
            </a:r>
            <a:r>
              <a:rPr lang="en-US" dirty="0" err="1"/>
              <a:t>pristup</a:t>
            </a:r>
            <a:endParaRPr lang="en-US" dirty="0"/>
          </a:p>
          <a:p>
            <a:r>
              <a:rPr lang="en-US" dirty="0" err="1"/>
              <a:t>Poveznica</a:t>
            </a:r>
            <a:r>
              <a:rPr lang="en-US" dirty="0"/>
              <a:t> </a:t>
            </a:r>
            <a:r>
              <a:rPr lang="en-US" dirty="0" err="1"/>
              <a:t>ordživo</a:t>
            </a:r>
            <a:r>
              <a:rPr lang="en-US" dirty="0"/>
              <a:t> </a:t>
            </a:r>
            <a:r>
              <a:rPr lang="en-US" dirty="0" err="1"/>
              <a:t>upravljanje</a:t>
            </a:r>
            <a:r>
              <a:rPr lang="en-US" dirty="0"/>
              <a:t> </a:t>
            </a:r>
            <a:r>
              <a:rPr lang="en-US" dirty="0" err="1"/>
              <a:t>obalnim</a:t>
            </a:r>
            <a:r>
              <a:rPr lang="en-US" dirty="0"/>
              <a:t> </a:t>
            </a:r>
            <a:r>
              <a:rPr lang="en-US" dirty="0" err="1"/>
              <a:t>prostorima</a:t>
            </a:r>
            <a:endParaRPr lang="en-US" dirty="0"/>
          </a:p>
        </p:txBody>
      </p:sp>
      <p:pic>
        <p:nvPicPr>
          <p:cNvPr id="13314" name="Picture 2" descr="Unity Through Knowledge Fund">
            <a:hlinkClick r:id="rId2"/>
            <a:extLst>
              <a:ext uri="{FF2B5EF4-FFF2-40B4-BE49-F238E27FC236}">
                <a16:creationId xmlns:a16="http://schemas.microsoft.com/office/drawing/2014/main" id="{C412C43C-6F0C-614F-B30E-01EE43BE0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166" y="5600699"/>
            <a:ext cx="1005845" cy="99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240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DEA08-334E-CF46-8FD7-22B5EE549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Cjeloživotno</a:t>
            </a:r>
            <a:r>
              <a:rPr lang="en-US" dirty="0"/>
              <a:t> </a:t>
            </a:r>
            <a:r>
              <a:rPr lang="en-US" dirty="0" err="1"/>
              <a:t>učenje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05AE0-5C06-ED4F-BE5B-A89BCFF24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3649133"/>
          </a:xfrm>
        </p:spPr>
        <p:txBody>
          <a:bodyPr/>
          <a:lstStyle/>
          <a:p>
            <a:r>
              <a:rPr lang="en-US" dirty="0" err="1"/>
              <a:t>Kombinacija</a:t>
            </a:r>
            <a:r>
              <a:rPr lang="en-US" dirty="0"/>
              <a:t> </a:t>
            </a:r>
            <a:r>
              <a:rPr lang="en-US" dirty="0" err="1"/>
              <a:t>redovnih</a:t>
            </a:r>
            <a:r>
              <a:rPr lang="en-US" dirty="0"/>
              <a:t> I ad hoc </a:t>
            </a:r>
            <a:r>
              <a:rPr lang="en-US" dirty="0" err="1"/>
              <a:t>programa</a:t>
            </a:r>
            <a:endParaRPr lang="en-US" dirty="0"/>
          </a:p>
          <a:p>
            <a:r>
              <a:rPr lang="en-US" dirty="0" err="1"/>
              <a:t>Svi</a:t>
            </a:r>
            <a:r>
              <a:rPr lang="en-US" dirty="0"/>
              <a:t> program </a:t>
            </a:r>
            <a:r>
              <a:rPr lang="en-US" dirty="0" err="1"/>
              <a:t>izrađeni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osnovi</a:t>
            </a:r>
            <a:r>
              <a:rPr lang="en-US" dirty="0"/>
              <a:t> </a:t>
            </a:r>
            <a:r>
              <a:rPr lang="en-US" dirty="0" err="1"/>
              <a:t>potreba</a:t>
            </a:r>
            <a:r>
              <a:rPr lang="en-US" dirty="0"/>
              <a:t> </a:t>
            </a:r>
            <a:r>
              <a:rPr lang="en-US" dirty="0" err="1"/>
              <a:t>tržišta</a:t>
            </a:r>
            <a:r>
              <a:rPr lang="en-US" dirty="0"/>
              <a:t> </a:t>
            </a:r>
            <a:r>
              <a:rPr lang="en-US" dirty="0" err="1"/>
              <a:t>rada</a:t>
            </a:r>
            <a:r>
              <a:rPr lang="en-US" dirty="0"/>
              <a:t> I </a:t>
            </a:r>
            <a:r>
              <a:rPr lang="en-US" dirty="0" err="1"/>
              <a:t>društveno</a:t>
            </a:r>
            <a:r>
              <a:rPr lang="en-US" dirty="0"/>
              <a:t> </a:t>
            </a:r>
            <a:r>
              <a:rPr lang="en-US" dirty="0" err="1"/>
              <a:t>ekonomske</a:t>
            </a:r>
            <a:r>
              <a:rPr lang="en-US" dirty="0"/>
              <a:t> </a:t>
            </a:r>
            <a:r>
              <a:rPr lang="en-US" dirty="0" err="1"/>
              <a:t>zajednic</a:t>
            </a:r>
            <a:endParaRPr lang="en-US" dirty="0"/>
          </a:p>
          <a:p>
            <a:r>
              <a:rPr lang="en-US" dirty="0" err="1"/>
              <a:t>Programi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sve</a:t>
            </a:r>
            <a:r>
              <a:rPr lang="en-US" dirty="0"/>
              <a:t> </a:t>
            </a:r>
            <a:r>
              <a:rPr lang="en-US" dirty="0" err="1"/>
              <a:t>razine</a:t>
            </a:r>
            <a:r>
              <a:rPr lang="en-US" dirty="0"/>
              <a:t> </a:t>
            </a:r>
            <a:r>
              <a:rPr lang="en-US" dirty="0" err="1"/>
              <a:t>obrazovanja</a:t>
            </a:r>
            <a:endParaRPr lang="en-US" dirty="0"/>
          </a:p>
        </p:txBody>
      </p:sp>
      <p:pic>
        <p:nvPicPr>
          <p:cNvPr id="14338" name="Picture 2" descr="Unity Through Knowledge Fund">
            <a:hlinkClick r:id="rId2"/>
            <a:extLst>
              <a:ext uri="{FF2B5EF4-FFF2-40B4-BE49-F238E27FC236}">
                <a16:creationId xmlns:a16="http://schemas.microsoft.com/office/drawing/2014/main" id="{3B0C4AAF-39F7-3040-AE8E-C72E8DCE6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491" y="5600699"/>
            <a:ext cx="991384" cy="97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5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Prva iskustva u provođenju projekta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Prvi nastavnici Sveučilišta u Zadru nositelji i izvođači kolegija na partnerskoj instituciji</a:t>
            </a:r>
          </a:p>
          <a:p>
            <a:r>
              <a:rPr lang="hr-HR" dirty="0"/>
              <a:t>Počeli dogovori za multidisciplinarno istraživanje (prirodne i humanističke znanosti)</a:t>
            </a:r>
          </a:p>
          <a:p>
            <a:r>
              <a:rPr lang="hr-HR" dirty="0"/>
              <a:t>Počela izrada multidisciplinarnog kolegija (prirodne-društvene i humanističke znanosti)</a:t>
            </a:r>
          </a:p>
        </p:txBody>
      </p:sp>
      <p:pic>
        <p:nvPicPr>
          <p:cNvPr id="15362" name="Picture 2" descr="Unity Through Knowledge Fund">
            <a:hlinkClick r:id="rId2"/>
            <a:extLst>
              <a:ext uri="{FF2B5EF4-FFF2-40B4-BE49-F238E27FC236}">
                <a16:creationId xmlns:a16="http://schemas.microsoft.com/office/drawing/2014/main" id="{621F9454-2A89-4E4A-8A17-65F7775FC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226" y="5614986"/>
            <a:ext cx="1005845" cy="99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1165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8A6DE-C266-2B47-8CD9-C19C55FE6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166" y="2871909"/>
            <a:ext cx="9244843" cy="1124464"/>
          </a:xfrm>
        </p:spPr>
        <p:txBody>
          <a:bodyPr/>
          <a:lstStyle/>
          <a:p>
            <a:pPr algn="ctr"/>
            <a:r>
              <a:rPr lang="en-US" dirty="0" err="1"/>
              <a:t>Hvala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pažnji</a:t>
            </a:r>
            <a:r>
              <a:rPr lang="en-US" dirty="0"/>
              <a:t>!</a:t>
            </a:r>
          </a:p>
        </p:txBody>
      </p:sp>
      <p:pic>
        <p:nvPicPr>
          <p:cNvPr id="16386" name="Picture 2" descr="Unity Through Knowledge Fund">
            <a:hlinkClick r:id="rId2"/>
            <a:extLst>
              <a:ext uri="{FF2B5EF4-FFF2-40B4-BE49-F238E27FC236}">
                <a16:creationId xmlns:a16="http://schemas.microsoft.com/office/drawing/2014/main" id="{E5C673B1-7E79-EF41-A699-3B7C7561C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318" y="5686425"/>
            <a:ext cx="1005844" cy="993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051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CFF0F-2700-904E-926F-D54291E69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0490" y="311676"/>
            <a:ext cx="3954834" cy="1400530"/>
          </a:xfrm>
        </p:spPr>
        <p:txBody>
          <a:bodyPr/>
          <a:lstStyle/>
          <a:p>
            <a:r>
              <a:rPr lang="hr-HR" sz="3200"/>
              <a:t>Partnerske institucije</a:t>
            </a:r>
            <a:endParaRPr lang="en-US" sz="320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88E02C2-2194-6842-B9F4-260BB7A08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778" y="578945"/>
            <a:ext cx="6084712" cy="57218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EDB563-E7ED-8C43-9979-97B4D2D50736}"/>
              </a:ext>
            </a:extLst>
          </p:cNvPr>
          <p:cNvSpPr txBox="1"/>
          <p:nvPr/>
        </p:nvSpPr>
        <p:spPr>
          <a:xfrm>
            <a:off x="6536267" y="1930400"/>
            <a:ext cx="4018845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000"/>
              <a:t>Sveučilište La </a:t>
            </a:r>
            <a:r>
              <a:rPr lang="hr-HR" sz="2000" err="1"/>
              <a:t>Rochelle</a:t>
            </a:r>
            <a:r>
              <a:rPr lang="hr-HR" sz="2000"/>
              <a:t> (Francuska) – voditelj projekta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000"/>
              <a:t>Agronomsko sveučilište u Ateni (Grčka)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000"/>
              <a:t>Katoličko sveučilište sv. Vinka iz Zaragoze u Valenciji (Španjolska)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000"/>
              <a:t>Sveučilište </a:t>
            </a:r>
            <a:r>
              <a:rPr lang="hr-HR" sz="2000" err="1"/>
              <a:t>Klaipeda</a:t>
            </a:r>
            <a:r>
              <a:rPr lang="hr-HR" sz="2000"/>
              <a:t> (Litva)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000"/>
              <a:t>Tehničko sveučilište civilnog inženjerstva u Bukureštu (Rumunjska)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000"/>
              <a:t>Sveučilište u Zadru </a:t>
            </a:r>
          </a:p>
          <a:p>
            <a:endParaRPr lang="en-US"/>
          </a:p>
        </p:txBody>
      </p:sp>
      <p:pic>
        <p:nvPicPr>
          <p:cNvPr id="3074" name="Picture 2" descr="Unity Through Knowledge Fund">
            <a:hlinkClick r:id="rId3"/>
            <a:extLst>
              <a:ext uri="{FF2B5EF4-FFF2-40B4-BE49-F238E27FC236}">
                <a16:creationId xmlns:a16="http://schemas.microsoft.com/office/drawing/2014/main" id="{25FBCB79-041F-FF4D-8FF4-09F3A8BB4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815785" y="5686425"/>
            <a:ext cx="904617" cy="89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3709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Partnerstvo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512" y="1853248"/>
            <a:ext cx="8946541" cy="4195481"/>
          </a:xfrm>
        </p:spPr>
        <p:txBody>
          <a:bodyPr/>
          <a:lstStyle/>
          <a:p>
            <a:r>
              <a:rPr lang="hr-HR"/>
              <a:t>Podudarnost ciljeva projekta sa Strategijom razvoja Sveučilišta u Zadru</a:t>
            </a:r>
          </a:p>
          <a:p>
            <a:r>
              <a:rPr lang="hr-HR"/>
              <a:t>Prethodna suradnja s nositeljem projekta i jednim od partnera</a:t>
            </a:r>
          </a:p>
          <a:p>
            <a:r>
              <a:rPr lang="hr-HR"/>
              <a:t>Usporediva veličina partnerskih institucija</a:t>
            </a:r>
          </a:p>
          <a:p>
            <a:r>
              <a:rPr lang="hr-HR"/>
              <a:t>Komplementarnost partnerskih institucija</a:t>
            </a:r>
          </a:p>
          <a:p>
            <a:r>
              <a:rPr lang="hr-HR"/>
              <a:t>Dobra geografska distribucija partnerskih institucija</a:t>
            </a:r>
          </a:p>
          <a:p>
            <a:endParaRPr lang="hr-HR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5640A3B9-2C9C-FF46-BD82-2DE7359D1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6841" y="3496467"/>
            <a:ext cx="3306315" cy="3109159"/>
          </a:xfrm>
          <a:prstGeom prst="rect">
            <a:avLst/>
          </a:prstGeom>
        </p:spPr>
      </p:pic>
      <p:pic>
        <p:nvPicPr>
          <p:cNvPr id="4098" name="Picture 2" descr="Unity Through Knowledge Fund">
            <a:hlinkClick r:id="rId3"/>
            <a:extLst>
              <a:ext uri="{FF2B5EF4-FFF2-40B4-BE49-F238E27FC236}">
                <a16:creationId xmlns:a16="http://schemas.microsoft.com/office/drawing/2014/main" id="{A582044F-ED35-1944-8FD5-1E43FF21D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4053" y="434799"/>
            <a:ext cx="976923" cy="96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259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Cilj projekta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497" y="184210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hr-HR" b="1"/>
              <a:t>Cilj projekta </a:t>
            </a:r>
            <a:r>
              <a:rPr lang="hr-HR"/>
              <a:t>je ostvariti strateško udruživanje partnerskih sveučilišta u </a:t>
            </a:r>
            <a:r>
              <a:rPr lang="hr-HR" err="1"/>
              <a:t>multi</a:t>
            </a:r>
            <a:r>
              <a:rPr lang="hr-HR"/>
              <a:t> i interdisciplinarnom istraživačkom i nastavnom pristupu pametnom i održivom gospodarenju obalnim resursima </a:t>
            </a:r>
          </a:p>
          <a:p>
            <a:pPr marL="0" indent="0">
              <a:buNone/>
            </a:pPr>
            <a:endParaRPr lang="hr-HR"/>
          </a:p>
          <a:p>
            <a:r>
              <a:rPr lang="hr-HR"/>
              <a:t>Stvaranje zajedničkog znanstveno-istraživačkog prostora</a:t>
            </a:r>
          </a:p>
          <a:p>
            <a:r>
              <a:rPr lang="hr-HR"/>
              <a:t>Pokretanje združenih preddiplomskih, diplomskih i poslijediplomskih studija</a:t>
            </a:r>
          </a:p>
          <a:p>
            <a:r>
              <a:rPr lang="hr-HR"/>
              <a:t>Povećanje mobilnosti (fizičke i virtualne) studenata i djelatnika</a:t>
            </a:r>
          </a:p>
          <a:p>
            <a:r>
              <a:rPr lang="hr-HR"/>
              <a:t>Promocija nacionalnih kultura i jezika</a:t>
            </a:r>
          </a:p>
        </p:txBody>
      </p:sp>
      <p:pic>
        <p:nvPicPr>
          <p:cNvPr id="5122" name="Picture 2" descr="Unity Through Knowledge Fund">
            <a:hlinkClick r:id="rId2"/>
            <a:extLst>
              <a:ext uri="{FF2B5EF4-FFF2-40B4-BE49-F238E27FC236}">
                <a16:creationId xmlns:a16="http://schemas.microsoft.com/office/drawing/2014/main" id="{7E2B9562-4FAC-2642-A198-4F84C8DAF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557" y="5543550"/>
            <a:ext cx="1020306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784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/>
              <a:t>Vizija EU-</a:t>
            </a:r>
            <a:r>
              <a:rPr lang="hr-HR" sz="4000" dirty="0" err="1"/>
              <a:t>conexus</a:t>
            </a:r>
            <a:r>
              <a:rPr lang="hr-HR" sz="4000" dirty="0"/>
              <a:t>-</a:t>
            </a:r>
            <a:r>
              <a:rPr lang="hr-HR" sz="2800" cap="none" dirty="0"/>
              <a:t>a</a:t>
            </a:r>
            <a:endParaRPr lang="hr-H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r-HR" dirty="0"/>
              <a:t>Stvoriti visoko kvalitetnu Europsku transnacionalnu instituciju visokog obrazovanja u području pametnog i održivog upravljanja urbanim obalnim prostorima baziranu na znanstveno-nastavnoj komplementarnosti partnerskih institucija</a:t>
            </a:r>
          </a:p>
          <a:p>
            <a:pPr marL="0" indent="0">
              <a:buNone/>
            </a:pPr>
            <a:r>
              <a:rPr lang="hr-HR" dirty="0"/>
              <a:t>Glavni elementi projekta su:</a:t>
            </a:r>
          </a:p>
          <a:p>
            <a:r>
              <a:rPr lang="hr-HR" dirty="0"/>
              <a:t>Inter i multidisciplinarni pristup nastavi i istraživanju uključujući i višejezičnost</a:t>
            </a:r>
          </a:p>
          <a:p>
            <a:r>
              <a:rPr lang="hr-HR" dirty="0"/>
              <a:t>Prekogranični sustav cjeloživotnog obrazovanja</a:t>
            </a:r>
          </a:p>
          <a:p>
            <a:r>
              <a:rPr lang="hr-HR" dirty="0"/>
              <a:t>Inovativne metode u nastavi i istraživanju</a:t>
            </a:r>
          </a:p>
          <a:p>
            <a:r>
              <a:rPr lang="hr-HR" dirty="0"/>
              <a:t>Ponuda širokih usluga lokalnom, nacionalnom i međunarodnom društveno-ekonomskom okruženju</a:t>
            </a:r>
          </a:p>
        </p:txBody>
      </p:sp>
      <p:pic>
        <p:nvPicPr>
          <p:cNvPr id="6146" name="Picture 2" descr="Unity Through Knowledge Fund">
            <a:hlinkClick r:id="rId2"/>
            <a:extLst>
              <a:ext uri="{FF2B5EF4-FFF2-40B4-BE49-F238E27FC236}">
                <a16:creationId xmlns:a16="http://schemas.microsoft.com/office/drawing/2014/main" id="{B8640129-8505-FF44-90D4-B4E123D82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226" y="5586412"/>
            <a:ext cx="1005845" cy="99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466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DAB8B-81C5-C548-9250-A96101454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EU-Conexus u </a:t>
            </a:r>
            <a:r>
              <a:rPr lang="en-US" sz="3200" dirty="0" err="1"/>
              <a:t>brojevima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18BC39-3F4D-F74A-94CF-CAE0BA7E6F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50 000 </a:t>
            </a:r>
            <a:r>
              <a:rPr lang="en-US" dirty="0" err="1"/>
              <a:t>studenata</a:t>
            </a:r>
            <a:endParaRPr lang="en-US" dirty="0"/>
          </a:p>
          <a:p>
            <a:r>
              <a:rPr lang="en-US" dirty="0"/>
              <a:t>5 400 </a:t>
            </a:r>
            <a:r>
              <a:rPr lang="en-US" dirty="0" err="1"/>
              <a:t>djelatnika</a:t>
            </a:r>
            <a:r>
              <a:rPr lang="en-US" dirty="0"/>
              <a:t> od </a:t>
            </a:r>
            <a:r>
              <a:rPr lang="en-US" dirty="0" err="1"/>
              <a:t>kojih</a:t>
            </a:r>
            <a:r>
              <a:rPr lang="en-US" dirty="0"/>
              <a:t> 3 600 u </a:t>
            </a:r>
            <a:r>
              <a:rPr lang="en-US" dirty="0" err="1"/>
              <a:t>znanstveno-nastavnim</a:t>
            </a:r>
            <a:r>
              <a:rPr lang="en-US" dirty="0"/>
              <a:t> </a:t>
            </a:r>
            <a:r>
              <a:rPr lang="en-US" dirty="0" err="1"/>
              <a:t>zvanjima</a:t>
            </a:r>
            <a:endParaRPr lang="en-US" dirty="0"/>
          </a:p>
          <a:p>
            <a:r>
              <a:rPr lang="en-US" dirty="0"/>
              <a:t>396 </a:t>
            </a:r>
            <a:r>
              <a:rPr lang="en-US" dirty="0" err="1"/>
              <a:t>studijskih</a:t>
            </a:r>
            <a:r>
              <a:rPr lang="en-US" dirty="0"/>
              <a:t> </a:t>
            </a:r>
            <a:r>
              <a:rPr lang="en-US" dirty="0" err="1"/>
              <a:t>programa</a:t>
            </a:r>
            <a:r>
              <a:rPr lang="en-US" dirty="0"/>
              <a:t> – 162 </a:t>
            </a:r>
            <a:r>
              <a:rPr lang="en-US" dirty="0" err="1"/>
              <a:t>preddiplomskih</a:t>
            </a:r>
            <a:r>
              <a:rPr lang="en-US" dirty="0"/>
              <a:t>, 190 </a:t>
            </a:r>
            <a:r>
              <a:rPr lang="en-US" dirty="0" err="1"/>
              <a:t>diplomskih</a:t>
            </a:r>
            <a:r>
              <a:rPr lang="en-US" dirty="0"/>
              <a:t>, 35 </a:t>
            </a:r>
            <a:r>
              <a:rPr lang="en-US" dirty="0" err="1"/>
              <a:t>doktorskih</a:t>
            </a:r>
            <a:r>
              <a:rPr lang="en-US" dirty="0"/>
              <a:t>, 5 </a:t>
            </a:r>
            <a:r>
              <a:rPr lang="en-US" dirty="0" err="1"/>
              <a:t>cjeloživotnog</a:t>
            </a:r>
            <a:r>
              <a:rPr lang="en-US" dirty="0"/>
              <a:t> </a:t>
            </a:r>
            <a:r>
              <a:rPr lang="en-US" dirty="0" err="1"/>
              <a:t>učenja</a:t>
            </a:r>
            <a:endParaRPr lang="en-US" dirty="0"/>
          </a:p>
          <a:p>
            <a:r>
              <a:rPr lang="en-US" dirty="0"/>
              <a:t>260 000 000 </a:t>
            </a:r>
            <a:r>
              <a:rPr lang="en-US" dirty="0" err="1"/>
              <a:t>eura</a:t>
            </a:r>
            <a:r>
              <a:rPr lang="en-US" dirty="0"/>
              <a:t> </a:t>
            </a:r>
            <a:r>
              <a:rPr lang="en-US" dirty="0" err="1"/>
              <a:t>budžet</a:t>
            </a:r>
            <a:endParaRPr lang="en-US" dirty="0"/>
          </a:p>
        </p:txBody>
      </p:sp>
      <p:pic>
        <p:nvPicPr>
          <p:cNvPr id="7170" name="Picture 2" descr="Unity Through Knowledge Fund">
            <a:hlinkClick r:id="rId2"/>
            <a:extLst>
              <a:ext uri="{FF2B5EF4-FFF2-40B4-BE49-F238E27FC236}">
                <a16:creationId xmlns:a16="http://schemas.microsoft.com/office/drawing/2014/main" id="{A1B0E3D6-18B0-5848-8D5A-9E7DAE845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441" y="5600699"/>
            <a:ext cx="1005845" cy="99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110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656F2-A105-A540-8434-586566A6E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Struktura</a:t>
            </a:r>
            <a:r>
              <a:rPr lang="en-US" sz="3200" dirty="0"/>
              <a:t> </a:t>
            </a:r>
            <a:r>
              <a:rPr lang="en-US" sz="3200" dirty="0" err="1"/>
              <a:t>projekta</a:t>
            </a:r>
            <a:r>
              <a:rPr lang="en-US" sz="3200" dirty="0"/>
              <a:t> EU-CONEXUS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52AD26-ADA6-264A-BF9D-C07DE90D3D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WP 1 Management – </a:t>
            </a:r>
            <a:r>
              <a:rPr lang="en-US" dirty="0" err="1"/>
              <a:t>nositelj</a:t>
            </a:r>
            <a:r>
              <a:rPr lang="en-US" dirty="0"/>
              <a:t> La Rochelle</a:t>
            </a:r>
          </a:p>
          <a:p>
            <a:r>
              <a:rPr lang="en-US" dirty="0"/>
              <a:t>WP 2 Study </a:t>
            </a:r>
            <a:r>
              <a:rPr lang="en-US" dirty="0" err="1"/>
              <a:t>programmes</a:t>
            </a:r>
            <a:r>
              <a:rPr lang="en-US" dirty="0"/>
              <a:t> – </a:t>
            </a:r>
            <a:r>
              <a:rPr lang="en-US" dirty="0" err="1"/>
              <a:t>nositelj</a:t>
            </a:r>
            <a:r>
              <a:rPr lang="en-US" dirty="0"/>
              <a:t> Valencia</a:t>
            </a:r>
          </a:p>
          <a:p>
            <a:r>
              <a:rPr lang="en-US" dirty="0"/>
              <a:t>WP3 Mobility – </a:t>
            </a:r>
            <a:r>
              <a:rPr lang="en-US" dirty="0" err="1"/>
              <a:t>nositelj</a:t>
            </a:r>
            <a:r>
              <a:rPr lang="en-US" dirty="0"/>
              <a:t> Zadar</a:t>
            </a:r>
          </a:p>
          <a:p>
            <a:r>
              <a:rPr lang="en-US" dirty="0"/>
              <a:t>WP 4 Common research area – </a:t>
            </a:r>
            <a:r>
              <a:rPr lang="en-US" dirty="0" err="1"/>
              <a:t>nositelj</a:t>
            </a:r>
            <a:r>
              <a:rPr lang="en-US" dirty="0"/>
              <a:t> </a:t>
            </a:r>
            <a:r>
              <a:rPr lang="en-US" dirty="0" err="1"/>
              <a:t>Atena</a:t>
            </a:r>
            <a:endParaRPr lang="en-US" dirty="0"/>
          </a:p>
          <a:p>
            <a:r>
              <a:rPr lang="en-US" dirty="0"/>
              <a:t>WP 5 External relations and international relations</a:t>
            </a:r>
          </a:p>
          <a:p>
            <a:r>
              <a:rPr lang="en-US" dirty="0"/>
              <a:t>WP 6 Campus life – </a:t>
            </a:r>
            <a:r>
              <a:rPr lang="en-US" dirty="0" err="1"/>
              <a:t>nositelj</a:t>
            </a:r>
            <a:r>
              <a:rPr lang="en-US" dirty="0"/>
              <a:t> Zadar</a:t>
            </a:r>
          </a:p>
          <a:p>
            <a:r>
              <a:rPr lang="en-US" dirty="0"/>
              <a:t>WP 7 Smart Campus – </a:t>
            </a:r>
            <a:r>
              <a:rPr lang="en-US" dirty="0" err="1"/>
              <a:t>nositelj</a:t>
            </a:r>
            <a:r>
              <a:rPr lang="en-US" dirty="0"/>
              <a:t> La Rochelle</a:t>
            </a:r>
          </a:p>
          <a:p>
            <a:r>
              <a:rPr lang="en-US" dirty="0"/>
              <a:t>WP 8 Communication and dissemination – </a:t>
            </a:r>
            <a:r>
              <a:rPr lang="en-US" dirty="0" err="1"/>
              <a:t>nositelj</a:t>
            </a:r>
            <a:r>
              <a:rPr lang="en-US" dirty="0"/>
              <a:t> Klaipeda</a:t>
            </a:r>
          </a:p>
        </p:txBody>
      </p:sp>
      <p:pic>
        <p:nvPicPr>
          <p:cNvPr id="8194" name="Picture 2" descr="Unity Through Knowledge Fund">
            <a:hlinkClick r:id="rId2"/>
            <a:extLst>
              <a:ext uri="{FF2B5EF4-FFF2-40B4-BE49-F238E27FC236}">
                <a16:creationId xmlns:a16="http://schemas.microsoft.com/office/drawing/2014/main" id="{56D9974C-7BA4-2040-B99C-97DC84A91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5429" y="5557837"/>
            <a:ext cx="1005845" cy="99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93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0BA53-64F9-A54A-BBFF-021C7A134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err="1"/>
              <a:t>Studijski</a:t>
            </a:r>
            <a:r>
              <a:rPr lang="en-US" sz="2800" dirty="0"/>
              <a:t> </a:t>
            </a:r>
            <a:r>
              <a:rPr lang="en-US" sz="2800" dirty="0" err="1"/>
              <a:t>programi</a:t>
            </a:r>
            <a:r>
              <a:rPr lang="en-US" sz="2800" dirty="0"/>
              <a:t> bit </a:t>
            </a:r>
            <a:r>
              <a:rPr lang="en-US" sz="2800" dirty="0" err="1"/>
              <a:t>će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863E88-98B6-114B-9C44-9BA65B851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Multidisciplinarni</a:t>
            </a:r>
            <a:endParaRPr lang="en-US" dirty="0"/>
          </a:p>
          <a:p>
            <a:r>
              <a:rPr lang="en-US" dirty="0" err="1"/>
              <a:t>Izrađeni</a:t>
            </a:r>
            <a:r>
              <a:rPr lang="en-US" dirty="0"/>
              <a:t> </a:t>
            </a:r>
            <a:r>
              <a:rPr lang="en-US" dirty="0" err="1"/>
              <a:t>prema</a:t>
            </a:r>
            <a:r>
              <a:rPr lang="en-US" dirty="0"/>
              <a:t> </a:t>
            </a:r>
            <a:r>
              <a:rPr lang="en-US" dirty="0" err="1"/>
              <a:t>potrebama</a:t>
            </a:r>
            <a:r>
              <a:rPr lang="en-US" dirty="0"/>
              <a:t> </a:t>
            </a:r>
            <a:r>
              <a:rPr lang="en-US" dirty="0" err="1"/>
              <a:t>tržišta</a:t>
            </a:r>
            <a:r>
              <a:rPr lang="en-US" dirty="0"/>
              <a:t> </a:t>
            </a:r>
            <a:r>
              <a:rPr lang="en-US" dirty="0" err="1"/>
              <a:t>rada</a:t>
            </a:r>
            <a:endParaRPr lang="en-US" dirty="0"/>
          </a:p>
          <a:p>
            <a:r>
              <a:rPr lang="en-US" dirty="0" err="1"/>
              <a:t>Povezivati</a:t>
            </a:r>
            <a:r>
              <a:rPr lang="en-US" dirty="0"/>
              <a:t> </a:t>
            </a:r>
            <a:r>
              <a:rPr lang="en-US" dirty="0" err="1"/>
              <a:t>nastavu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znanstveni</a:t>
            </a:r>
            <a:r>
              <a:rPr lang="en-US" dirty="0"/>
              <a:t> rad</a:t>
            </a:r>
          </a:p>
          <a:p>
            <a:r>
              <a:rPr lang="en-US" dirty="0" err="1"/>
              <a:t>Usmjereni</a:t>
            </a:r>
            <a:r>
              <a:rPr lang="en-US" dirty="0"/>
              <a:t> </a:t>
            </a:r>
            <a:r>
              <a:rPr lang="en-US" dirty="0" err="1"/>
              <a:t>prema</a:t>
            </a:r>
            <a:r>
              <a:rPr lang="en-US" dirty="0"/>
              <a:t> </a:t>
            </a:r>
            <a:r>
              <a:rPr lang="en-US" dirty="0" err="1"/>
              <a:t>potrebama</a:t>
            </a:r>
            <a:r>
              <a:rPr lang="en-US" dirty="0"/>
              <a:t> </a:t>
            </a:r>
            <a:r>
              <a:rPr lang="en-US" dirty="0" err="1"/>
              <a:t>studenata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9218" name="Picture 2" descr="Unity Through Knowledge Fund">
            <a:hlinkClick r:id="rId2"/>
            <a:extLst>
              <a:ext uri="{FF2B5EF4-FFF2-40B4-BE49-F238E27FC236}">
                <a16:creationId xmlns:a16="http://schemas.microsoft.com/office/drawing/2014/main" id="{8EEC346B-3115-0347-912C-CB8E41ED9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99736" y="5586413"/>
            <a:ext cx="1005845" cy="99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917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2A682-D3D4-7849-8535-E6EF84106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/>
              <a:t>Studijski</a:t>
            </a:r>
            <a:r>
              <a:rPr lang="en-US" sz="3200" dirty="0"/>
              <a:t> program bit </a:t>
            </a:r>
            <a:r>
              <a:rPr lang="en-US" sz="3200" dirty="0" err="1"/>
              <a:t>će</a:t>
            </a:r>
            <a:r>
              <a:rPr lang="en-US" sz="3200" dirty="0"/>
              <a:t> u 4 </a:t>
            </a:r>
            <a:r>
              <a:rPr lang="en-US" sz="3200" dirty="0" err="1"/>
              <a:t>domene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12B79-9473-3647-8086-F98498546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Ekologija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bioraznolikost</a:t>
            </a:r>
            <a:endParaRPr lang="en-US" dirty="0"/>
          </a:p>
          <a:p>
            <a:r>
              <a:rPr lang="en-US" dirty="0" err="1"/>
              <a:t>Energija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održivo</a:t>
            </a:r>
            <a:r>
              <a:rPr lang="en-US" dirty="0"/>
              <a:t> </a:t>
            </a:r>
            <a:r>
              <a:rPr lang="en-US" dirty="0" err="1"/>
              <a:t>građevinarstvo</a:t>
            </a:r>
            <a:endParaRPr lang="en-US" dirty="0"/>
          </a:p>
          <a:p>
            <a:r>
              <a:rPr lang="en-US" dirty="0" err="1"/>
              <a:t>Digitalna</a:t>
            </a:r>
            <a:r>
              <a:rPr lang="en-US" dirty="0"/>
              <a:t> </a:t>
            </a:r>
            <a:r>
              <a:rPr lang="en-US" dirty="0" err="1"/>
              <a:t>transformacija</a:t>
            </a:r>
            <a:endParaRPr lang="en-US" dirty="0"/>
          </a:p>
          <a:p>
            <a:r>
              <a:rPr lang="en-US" dirty="0" err="1"/>
              <a:t>Društvo</a:t>
            </a:r>
            <a:r>
              <a:rPr lang="en-US" dirty="0"/>
              <a:t>, </a:t>
            </a:r>
            <a:r>
              <a:rPr lang="en-US" dirty="0" err="1"/>
              <a:t>kultura</a:t>
            </a:r>
            <a:r>
              <a:rPr lang="en-US" dirty="0"/>
              <a:t>, </a:t>
            </a:r>
            <a:r>
              <a:rPr lang="en-US" dirty="0" err="1"/>
              <a:t>organizacija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obrazovanje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 err="1"/>
              <a:t>Svi</a:t>
            </a:r>
            <a:r>
              <a:rPr lang="en-US" dirty="0"/>
              <a:t> program </a:t>
            </a:r>
            <a:r>
              <a:rPr lang="en-US" dirty="0" err="1"/>
              <a:t>imat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zajedničku</a:t>
            </a:r>
            <a:r>
              <a:rPr lang="en-US" dirty="0"/>
              <a:t> </a:t>
            </a:r>
            <a:r>
              <a:rPr lang="en-US" dirty="0" err="1"/>
              <a:t>poveznicu</a:t>
            </a:r>
            <a:r>
              <a:rPr lang="en-US" dirty="0"/>
              <a:t>, </a:t>
            </a:r>
            <a:r>
              <a:rPr lang="en-US" dirty="0" err="1"/>
              <a:t>pametno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održivo</a:t>
            </a:r>
            <a:r>
              <a:rPr lang="en-US" dirty="0"/>
              <a:t> </a:t>
            </a:r>
            <a:r>
              <a:rPr lang="en-US" dirty="0" err="1"/>
              <a:t>gospodarenje</a:t>
            </a:r>
            <a:r>
              <a:rPr lang="en-US" dirty="0"/>
              <a:t> </a:t>
            </a:r>
            <a:r>
              <a:rPr lang="en-US" dirty="0" err="1"/>
              <a:t>obalnim</a:t>
            </a:r>
            <a:r>
              <a:rPr lang="en-US" dirty="0"/>
              <a:t> </a:t>
            </a:r>
            <a:r>
              <a:rPr lang="en-US" dirty="0" err="1"/>
              <a:t>prostorima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Preddiplomski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diplomski</a:t>
            </a:r>
            <a:r>
              <a:rPr lang="en-US" dirty="0"/>
              <a:t> </a:t>
            </a:r>
            <a:r>
              <a:rPr lang="en-US" dirty="0" err="1"/>
              <a:t>programi</a:t>
            </a:r>
            <a:r>
              <a:rPr lang="en-US" dirty="0"/>
              <a:t> bit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sastavljeni</a:t>
            </a:r>
            <a:r>
              <a:rPr lang="en-US" dirty="0"/>
              <a:t> od </a:t>
            </a:r>
            <a:r>
              <a:rPr lang="en-US" dirty="0" err="1"/>
              <a:t>ponude</a:t>
            </a:r>
            <a:r>
              <a:rPr lang="en-US" dirty="0"/>
              <a:t> “majors” and “minors”</a:t>
            </a:r>
          </a:p>
          <a:p>
            <a:endParaRPr lang="en-US" dirty="0"/>
          </a:p>
        </p:txBody>
      </p:sp>
      <p:pic>
        <p:nvPicPr>
          <p:cNvPr id="10242" name="Picture 2" descr="Unity Through Knowledge Fund">
            <a:hlinkClick r:id="rId2"/>
            <a:extLst>
              <a:ext uri="{FF2B5EF4-FFF2-40B4-BE49-F238E27FC236}">
                <a16:creationId xmlns:a16="http://schemas.microsoft.com/office/drawing/2014/main" id="{EEC0655C-92D1-E746-893B-B4415A5E9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1337" y="5565228"/>
            <a:ext cx="1012825" cy="100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4532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B36E0D05-787B-4C61-8268-2D6C1FBEDA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{DDC15061-CFD1-1E40-9C53-788E6E33DE88}tf10001058</Template>
  <TotalTime>1875</TotalTime>
  <Words>510</Words>
  <Application>Microsoft Macintosh PowerPoint</Application>
  <PresentationFormat>Widescreen</PresentationFormat>
  <Paragraphs>93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Celestial</vt:lpstr>
      <vt:lpstr>EUROPSKA SVEUČILIŠTA EU-CONEXUS, European Universities for Smart Urban Coastal Sustainability </vt:lpstr>
      <vt:lpstr>Partnerske institucije</vt:lpstr>
      <vt:lpstr>Partnerstvo</vt:lpstr>
      <vt:lpstr>Cilj projekta</vt:lpstr>
      <vt:lpstr>Vizija EU-conexus-a</vt:lpstr>
      <vt:lpstr>EU-Conexus u brojevima</vt:lpstr>
      <vt:lpstr>Struktura projekta EU-CONEXUS</vt:lpstr>
      <vt:lpstr>Studijski programi bit će</vt:lpstr>
      <vt:lpstr>Studijski program bit će u 4 domene</vt:lpstr>
      <vt:lpstr>PowerPoint Presentation</vt:lpstr>
      <vt:lpstr>Moguća struktuta preddiplomskog studija </vt:lpstr>
      <vt:lpstr>Diplomski studij</vt:lpstr>
      <vt:lpstr>Doktorski studij</vt:lpstr>
      <vt:lpstr>Cjeloživotno učenje</vt:lpstr>
      <vt:lpstr>Prva iskustva u provođenju projekta</vt:lpstr>
      <vt:lpstr>Hvala na pažnji!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EUROPSKA SVEUČILIŠTA EU-CONEXUS, European Universities for Smart Urban Coastal Sustainability</dc:title>
  <dc:creator>szjalic</dc:creator>
  <cp:lastModifiedBy>Microsoft Office User</cp:lastModifiedBy>
  <cp:revision>28</cp:revision>
  <cp:lastPrinted>2019-10-28T16:21:11Z</cp:lastPrinted>
  <dcterms:created xsi:type="dcterms:W3CDTF">2019-10-17T10:10:37Z</dcterms:created>
  <dcterms:modified xsi:type="dcterms:W3CDTF">2019-10-28T16:30:10Z</dcterms:modified>
</cp:coreProperties>
</file>