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96" r:id="rId3"/>
    <p:sldId id="298" r:id="rId4"/>
    <p:sldId id="292" r:id="rId5"/>
    <p:sldId id="272" r:id="rId6"/>
    <p:sldId id="274" r:id="rId7"/>
    <p:sldId id="280" r:id="rId8"/>
    <p:sldId id="299" r:id="rId9"/>
    <p:sldId id="295" r:id="rId10"/>
    <p:sldId id="293" r:id="rId11"/>
    <p:sldId id="297" r:id="rId12"/>
    <p:sldId id="300" r:id="rId13"/>
    <p:sldId id="294" r:id="rId14"/>
    <p:sldId id="301" r:id="rId15"/>
    <p:sldId id="289" r:id="rId16"/>
  </p:sldIdLst>
  <p:sldSz cx="9144000" cy="6858000" type="screen4x3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65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376DBE-FFD5-4C00-88F0-F0E9241B5446}" type="datetimeFigureOut">
              <a:rPr lang="hr-HR" smtClean="0"/>
              <a:t>29.10.2019.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7E3D5F-1B09-4AC2-9BAD-0D377D9BDF0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85040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dirty="0" smtClean="0"/>
              <a:t>FINA certifikat za RH</a:t>
            </a:r>
          </a:p>
          <a:p>
            <a:r>
              <a:rPr lang="hr-HR" dirty="0" err="1" smtClean="0"/>
              <a:t>DigiCert</a:t>
            </a:r>
            <a:r>
              <a:rPr lang="hr-HR" dirty="0" smtClean="0"/>
              <a:t> certifikat</a:t>
            </a:r>
            <a:r>
              <a:rPr lang="hr-HR" baseline="0" dirty="0" smtClean="0"/>
              <a:t> za sve ostale zemlje</a:t>
            </a: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7E3D5F-1B09-4AC2-9BAD-0D377D9BDF0F}" type="slidenum">
              <a:rPr lang="hr-HR" smtClean="0"/>
              <a:t>11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832577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dirty="0" smtClean="0"/>
              <a:t>FINA certifikat za RH</a:t>
            </a:r>
          </a:p>
          <a:p>
            <a:r>
              <a:rPr lang="hr-HR" dirty="0" err="1" smtClean="0"/>
              <a:t>DigiCert</a:t>
            </a:r>
            <a:r>
              <a:rPr lang="hr-HR" dirty="0" smtClean="0"/>
              <a:t> certifikat</a:t>
            </a:r>
            <a:r>
              <a:rPr lang="hr-HR" baseline="0" dirty="0" smtClean="0"/>
              <a:t> za sve ostale zemlje</a:t>
            </a: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7E3D5F-1B09-4AC2-9BAD-0D377D9BDF0F}" type="slidenum">
              <a:rPr lang="hr-HR" smtClean="0"/>
              <a:t>12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222903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2D352-6E9A-4C67-8545-492FB3D02B8E}" type="datetimeFigureOut">
              <a:rPr lang="hr-HR" smtClean="0"/>
              <a:t>29.10.2019.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73CF6-89E8-4D17-9AD1-A4D366D0B31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927084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2D352-6E9A-4C67-8545-492FB3D02B8E}" type="datetimeFigureOut">
              <a:rPr lang="hr-HR" smtClean="0"/>
              <a:t>29.10.2019.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73CF6-89E8-4D17-9AD1-A4D366D0B31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7211104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2D352-6E9A-4C67-8545-492FB3D02B8E}" type="datetimeFigureOut">
              <a:rPr lang="hr-HR" smtClean="0"/>
              <a:t>29.10.2019.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73CF6-89E8-4D17-9AD1-A4D366D0B31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637506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385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2D352-6E9A-4C67-8545-492FB3D02B8E}" type="datetimeFigureOut">
              <a:rPr lang="hr-HR" smtClean="0"/>
              <a:t>29.10.2019.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73CF6-89E8-4D17-9AD1-A4D366D0B31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323733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2D352-6E9A-4C67-8545-492FB3D02B8E}" type="datetimeFigureOut">
              <a:rPr lang="hr-HR" smtClean="0"/>
              <a:t>29.10.2019.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73CF6-89E8-4D17-9AD1-A4D366D0B31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341065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2D352-6E9A-4C67-8545-492FB3D02B8E}" type="datetimeFigureOut">
              <a:rPr lang="hr-HR" smtClean="0"/>
              <a:t>29.10.2019.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73CF6-89E8-4D17-9AD1-A4D366D0B31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809443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2D352-6E9A-4C67-8545-492FB3D02B8E}" type="datetimeFigureOut">
              <a:rPr lang="hr-HR" smtClean="0"/>
              <a:t>29.10.2019.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73CF6-89E8-4D17-9AD1-A4D366D0B31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323650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2D352-6E9A-4C67-8545-492FB3D02B8E}" type="datetimeFigureOut">
              <a:rPr lang="hr-HR" smtClean="0"/>
              <a:t>29.10.2019.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73CF6-89E8-4D17-9AD1-A4D366D0B31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31525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2D352-6E9A-4C67-8545-492FB3D02B8E}" type="datetimeFigureOut">
              <a:rPr lang="hr-HR" smtClean="0"/>
              <a:t>29.10.2019.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73CF6-89E8-4D17-9AD1-A4D366D0B31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1628445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2D352-6E9A-4C67-8545-492FB3D02B8E}" type="datetimeFigureOut">
              <a:rPr lang="hr-HR" smtClean="0"/>
              <a:t>29.10.2019.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73CF6-89E8-4D17-9AD1-A4D366D0B31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66930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52D352-6E9A-4C67-8545-492FB3D02B8E}" type="datetimeFigureOut">
              <a:rPr lang="hr-HR" smtClean="0"/>
              <a:t>29.10.2019.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073CF6-89E8-4D17-9AD1-A4D366D0B31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394322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05327" y="1856566"/>
            <a:ext cx="7772400" cy="1553935"/>
          </a:xfrm>
        </p:spPr>
        <p:txBody>
          <a:bodyPr>
            <a:noAutofit/>
          </a:bodyPr>
          <a:lstStyle/>
          <a:p>
            <a:r>
              <a:rPr lang="hr-HR" sz="5400" dirty="0" smtClean="0"/>
              <a:t>EU inicijative i standardi</a:t>
            </a:r>
            <a:br>
              <a:rPr lang="hr-HR" sz="5400" dirty="0" smtClean="0"/>
            </a:br>
            <a:r>
              <a:rPr lang="hr-HR" sz="3200" dirty="0"/>
              <a:t>A</a:t>
            </a:r>
            <a:r>
              <a:rPr lang="hr-HR" sz="3200" dirty="0" smtClean="0"/>
              <a:t>ktivnosti AZVO-a</a:t>
            </a:r>
            <a:endParaRPr lang="hr-HR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2086099" y="5903509"/>
            <a:ext cx="423962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dirty="0" smtClean="0"/>
              <a:t>Igor Drvodelić</a:t>
            </a:r>
          </a:p>
          <a:p>
            <a:pPr algn="ctr"/>
            <a:r>
              <a:rPr lang="hr-HR" sz="1200" dirty="0" smtClean="0"/>
              <a:t>Pomoćnik ravnatelja</a:t>
            </a:r>
          </a:p>
          <a:p>
            <a:pPr algn="ctr"/>
            <a:endParaRPr lang="hr-HR" dirty="0"/>
          </a:p>
          <a:p>
            <a:pPr algn="ctr"/>
            <a:endParaRPr lang="hr-HR" dirty="0" smtClean="0"/>
          </a:p>
          <a:p>
            <a:pPr algn="ctr"/>
            <a:endParaRPr lang="hr-HR" dirty="0"/>
          </a:p>
          <a:p>
            <a:pPr algn="ctr"/>
            <a:endParaRPr lang="hr-HR" dirty="0" smtClean="0"/>
          </a:p>
          <a:p>
            <a:pPr algn="ctr"/>
            <a:endParaRPr lang="hr-HR" dirty="0"/>
          </a:p>
        </p:txBody>
      </p:sp>
      <p:pic>
        <p:nvPicPr>
          <p:cNvPr id="5" name="Picture 5" descr="AZVO memo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204" y="260376"/>
            <a:ext cx="8586647" cy="568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85" t="10600" r="23093" b="6241"/>
          <a:stretch>
            <a:fillRect/>
          </a:stretch>
        </p:blipFill>
        <p:spPr bwMode="auto">
          <a:xfrm>
            <a:off x="6157912" y="3454375"/>
            <a:ext cx="2986088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1459523" y="4438268"/>
            <a:ext cx="549277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dirty="0" smtClean="0"/>
              <a:t>SAVEZI EUROPSKIH SVEUČILIŠTA I ZDRUŽENI STUDIJI </a:t>
            </a:r>
            <a:r>
              <a:rPr lang="pl-PL" sz="1200" dirty="0" smtClean="0"/>
              <a:t>30.LISTOPADA 2019.</a:t>
            </a:r>
            <a:endParaRPr lang="hr-HR" sz="1200" dirty="0"/>
          </a:p>
        </p:txBody>
      </p:sp>
    </p:spTree>
    <p:extLst>
      <p:ext uri="{BB962C8B-B14F-4D97-AF65-F5344CB8AC3E}">
        <p14:creationId xmlns:p14="http://schemas.microsoft.com/office/powerpoint/2010/main" val="17539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93"/>
          <a:stretch/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6954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e-Razmjena ocjena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86951"/>
            <a:ext cx="7886700" cy="435133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hr-HR" sz="2400" dirty="0" smtClean="0"/>
              <a:t>Omogućuje studentima preuzimanje elektronskih zapisa o ocjenama</a:t>
            </a:r>
            <a:endParaRPr lang="en-US" sz="2400" dirty="0"/>
          </a:p>
          <a:p>
            <a:pPr lvl="1"/>
            <a:r>
              <a:rPr lang="hr-HR" sz="2000" dirty="0"/>
              <a:t>Interna mobilnost</a:t>
            </a:r>
          </a:p>
          <a:p>
            <a:pPr lvl="1"/>
            <a:r>
              <a:rPr lang="hr-HR" sz="2000" dirty="0"/>
              <a:t>Upisi</a:t>
            </a:r>
          </a:p>
          <a:p>
            <a:pPr lvl="1"/>
            <a:r>
              <a:rPr lang="hr-HR" sz="2000" dirty="0"/>
              <a:t>Prijepis </a:t>
            </a:r>
            <a:r>
              <a:rPr lang="hr-HR" sz="2000" dirty="0" smtClean="0"/>
              <a:t>ocjena PDF ili XML (napredni elektronički potpis)</a:t>
            </a:r>
          </a:p>
          <a:p>
            <a:pPr lvl="1"/>
            <a:endParaRPr lang="en-US" sz="2000" dirty="0"/>
          </a:p>
          <a:p>
            <a:pPr lvl="0">
              <a:buFont typeface="Wingdings" panose="05000000000000000000" pitchFamily="2" charset="2"/>
              <a:buChar char="§"/>
            </a:pPr>
            <a:r>
              <a:rPr lang="hr-HR" sz="2400" dirty="0">
                <a:solidFill>
                  <a:prstClr val="black"/>
                </a:solidFill>
              </a:rPr>
              <a:t>Usluga u sklopu servisa e-Građani</a:t>
            </a:r>
          </a:p>
          <a:p>
            <a:pPr marL="0" indent="0">
              <a:buNone/>
            </a:pPr>
            <a:endParaRPr lang="hr-HR" sz="2000" dirty="0"/>
          </a:p>
        </p:txBody>
      </p:sp>
    </p:spTree>
    <p:extLst>
      <p:ext uri="{BB962C8B-B14F-4D97-AF65-F5344CB8AC3E}">
        <p14:creationId xmlns:p14="http://schemas.microsoft.com/office/powerpoint/2010/main" val="1562445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6" r="1075"/>
          <a:stretch/>
        </p:blipFill>
        <p:spPr>
          <a:xfrm>
            <a:off x="53288" y="764137"/>
            <a:ext cx="9090712" cy="5161878"/>
          </a:xfrm>
        </p:spPr>
      </p:pic>
    </p:spTree>
    <p:extLst>
      <p:ext uri="{BB962C8B-B14F-4D97-AF65-F5344CB8AC3E}">
        <p14:creationId xmlns:p14="http://schemas.microsoft.com/office/powerpoint/2010/main" val="4209199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GDPR</a:t>
            </a:r>
            <a:br>
              <a:rPr lang="hr-HR" dirty="0" smtClean="0"/>
            </a:b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055815"/>
            <a:ext cx="7886700" cy="4351338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hr-HR" sz="2600" dirty="0" smtClean="0"/>
              <a:t>Pravo na pristup podacima – podaci moraju biti dostavljeni studentu na njegov zahtjev u strojno čitljivom formatu</a:t>
            </a:r>
          </a:p>
          <a:p>
            <a:pPr>
              <a:buFont typeface="Wingdings" panose="05000000000000000000" pitchFamily="2" charset="2"/>
              <a:buChar char="§"/>
            </a:pPr>
            <a:endParaRPr lang="hr-HR" sz="2600" dirty="0"/>
          </a:p>
          <a:p>
            <a:pPr>
              <a:buFont typeface="Wingdings" panose="05000000000000000000" pitchFamily="2" charset="2"/>
              <a:buChar char="§"/>
            </a:pPr>
            <a:r>
              <a:rPr lang="hr-HR" sz="2600" dirty="0" smtClean="0"/>
              <a:t>Pravo na prenosivost – student ima pravo na prijenos svojih podataka drugom voditelju obrade u strojno čitljivom formatu</a:t>
            </a:r>
          </a:p>
          <a:p>
            <a:pPr>
              <a:buFont typeface="Wingdings" panose="05000000000000000000" pitchFamily="2" charset="2"/>
              <a:buChar char="§"/>
            </a:pPr>
            <a:endParaRPr lang="hr-HR" sz="2400" dirty="0"/>
          </a:p>
          <a:p>
            <a:pPr>
              <a:buFont typeface="Wingdings" panose="05000000000000000000" pitchFamily="2" charset="2"/>
              <a:buChar char="§"/>
            </a:pPr>
            <a:r>
              <a:rPr lang="hr-HR" sz="1500" dirty="0"/>
              <a:t>GDPR članak 20. ispitanik ima pravo zaprimiti osobne podatke koji se odnose na njega, a koje je pružio voditelju obrade u strukturiranom, uobičajeno upotrebljavanom i strojno čitljivom formatu te ima pravo prenijeti te podatke drugom voditelju </a:t>
            </a:r>
            <a:r>
              <a:rPr lang="hr-HR" sz="1500" dirty="0" smtClean="0"/>
              <a:t>obrade </a:t>
            </a:r>
            <a:r>
              <a:rPr lang="pl-PL" sz="1500" dirty="0"/>
              <a:t>bez ometanja od strane voditelja obrade kojem su osobni podaci pruženi</a:t>
            </a:r>
            <a:endParaRPr lang="hr-HR" sz="1500" dirty="0"/>
          </a:p>
          <a:p>
            <a:pPr>
              <a:buFont typeface="Wingdings" panose="05000000000000000000" pitchFamily="2" charset="2"/>
              <a:buChar char="§"/>
            </a:pPr>
            <a:endParaRPr lang="hr-HR" sz="2400" dirty="0" smtClean="0"/>
          </a:p>
          <a:p>
            <a:pPr marL="0" indent="0">
              <a:buNone/>
            </a:pPr>
            <a:r>
              <a:rPr lang="hr-HR" dirty="0" smtClean="0"/>
              <a:t> </a:t>
            </a:r>
            <a:endParaRPr lang="en-US" dirty="0"/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999129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NISpVU2</a:t>
            </a:r>
            <a:br>
              <a:rPr lang="hr-HR" dirty="0" smtClean="0"/>
            </a:br>
            <a:endParaRPr lang="hr-HR" dirty="0"/>
          </a:p>
        </p:txBody>
      </p:sp>
      <p:pic>
        <p:nvPicPr>
          <p:cNvPr id="4" name="Picture 2" descr="https://upload.wikimedia.org/wikipedia/commons/thumb/c/c5/Eu-trustmark-logo-eIDAS.jpg/220px-Eu-trustmark-logo-eIDA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4522" y="683395"/>
            <a:ext cx="1407013" cy="2014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9010" y="3770999"/>
            <a:ext cx="1518036" cy="1524132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055815"/>
            <a:ext cx="7886700" cy="4351338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hr-HR" sz="2600" dirty="0" smtClean="0"/>
              <a:t>Sučelje na engleskom jeziku</a:t>
            </a:r>
          </a:p>
          <a:p>
            <a:pPr>
              <a:buFont typeface="Wingdings" panose="05000000000000000000" pitchFamily="2" charset="2"/>
              <a:buChar char="§"/>
            </a:pPr>
            <a:endParaRPr lang="hr-HR" sz="2600" dirty="0"/>
          </a:p>
          <a:p>
            <a:pPr>
              <a:buFont typeface="Wingdings" panose="05000000000000000000" pitchFamily="2" charset="2"/>
              <a:buChar char="§"/>
            </a:pPr>
            <a:r>
              <a:rPr lang="hr-HR" sz="2600" dirty="0" err="1" smtClean="0"/>
              <a:t>eIDAS</a:t>
            </a:r>
            <a:r>
              <a:rPr lang="hr-HR" sz="2600" dirty="0" smtClean="0"/>
              <a:t> </a:t>
            </a:r>
            <a:r>
              <a:rPr lang="hr-HR" sz="2600" dirty="0"/>
              <a:t>- jedinstveno mjesto putem kojeg strani državljani iz EU/EEA mogu na siguran i pouzdan način pristupati e-uslugama koje pruža javna uprava RH</a:t>
            </a:r>
          </a:p>
          <a:p>
            <a:pPr>
              <a:buFont typeface="Wingdings" panose="05000000000000000000" pitchFamily="2" charset="2"/>
              <a:buChar char="§"/>
            </a:pPr>
            <a:endParaRPr lang="hr-HR" sz="2600" dirty="0"/>
          </a:p>
          <a:p>
            <a:pPr>
              <a:buFont typeface="Wingdings" panose="05000000000000000000" pitchFamily="2" charset="2"/>
              <a:buChar char="§"/>
            </a:pPr>
            <a:r>
              <a:rPr lang="hr-HR" sz="2600" dirty="0" smtClean="0"/>
              <a:t>Ocjene su zapisane u ELMO standardu</a:t>
            </a:r>
          </a:p>
          <a:p>
            <a:pPr>
              <a:buFont typeface="Wingdings" panose="05000000000000000000" pitchFamily="2" charset="2"/>
              <a:buChar char="§"/>
            </a:pPr>
            <a:endParaRPr lang="hr-HR" sz="2600" dirty="0"/>
          </a:p>
          <a:p>
            <a:pPr>
              <a:buFont typeface="Wingdings" panose="05000000000000000000" pitchFamily="2" charset="2"/>
              <a:buChar char="§"/>
            </a:pPr>
            <a:r>
              <a:rPr lang="hr-HR" sz="2600" dirty="0" smtClean="0"/>
              <a:t>SMP (EMREX modul)</a:t>
            </a:r>
            <a:endParaRPr lang="hr-HR" sz="2600" dirty="0" smtClean="0"/>
          </a:p>
          <a:p>
            <a:pPr>
              <a:buFont typeface="Wingdings" panose="05000000000000000000" pitchFamily="2" charset="2"/>
              <a:buChar char="§"/>
            </a:pPr>
            <a:endParaRPr lang="hr-HR" sz="2600" dirty="0"/>
          </a:p>
          <a:p>
            <a:pPr>
              <a:buFont typeface="Wingdings" panose="05000000000000000000" pitchFamily="2" charset="2"/>
              <a:buChar char="§"/>
            </a:pPr>
            <a:r>
              <a:rPr lang="hr-HR" sz="2600" dirty="0" smtClean="0"/>
              <a:t>Sustav podržava prijave diplomskih i preddiplomskih studijskih programa</a:t>
            </a:r>
            <a:endParaRPr lang="hr-HR" sz="2400" dirty="0" smtClean="0"/>
          </a:p>
          <a:p>
            <a:pPr marL="0" indent="0">
              <a:buNone/>
            </a:pPr>
            <a:r>
              <a:rPr lang="hr-HR" dirty="0" smtClean="0"/>
              <a:t> </a:t>
            </a:r>
            <a:endParaRPr lang="en-US" dirty="0"/>
          </a:p>
          <a:p>
            <a:endParaRPr lang="hr-HR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4425" y="0"/>
            <a:ext cx="2627148" cy="51125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>
              <a:schemeClr val="accent1"/>
            </a:glow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ContrastingRightFacing" fov="2700000">
              <a:rot lat="20400000" lon="19800000" rev="1800000"/>
            </a:camera>
            <a:lightRig rig="threePt" dir="t"/>
          </a:scene3d>
          <a:sp3d z="63500"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995065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1889" y="2055815"/>
            <a:ext cx="8240221" cy="430091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hr-HR" sz="2400" dirty="0" smtClean="0"/>
              <a:t>Hvala na pozornosti</a:t>
            </a:r>
          </a:p>
          <a:p>
            <a:pPr marL="0" indent="0" algn="ctr">
              <a:buNone/>
            </a:pPr>
            <a:endParaRPr lang="hr-HR" sz="2400" dirty="0" smtClean="0"/>
          </a:p>
          <a:p>
            <a:pPr marL="0" indent="0" algn="ctr">
              <a:buNone/>
            </a:pPr>
            <a:endParaRPr lang="hr-HR" sz="2400" dirty="0"/>
          </a:p>
          <a:p>
            <a:pPr marL="0" indent="0" algn="ctr">
              <a:buNone/>
            </a:pPr>
            <a:endParaRPr lang="hr-HR" sz="2400" dirty="0" smtClean="0"/>
          </a:p>
          <a:p>
            <a:pPr marL="0" indent="0" algn="ctr">
              <a:buNone/>
            </a:pPr>
            <a:endParaRPr lang="hr-HR" sz="2400" dirty="0"/>
          </a:p>
          <a:p>
            <a:pPr marL="0" indent="0" algn="ctr">
              <a:buNone/>
            </a:pPr>
            <a:endParaRPr lang="hr-HR" sz="2400" dirty="0" smtClean="0"/>
          </a:p>
          <a:p>
            <a:pPr marL="0" indent="0" algn="ctr">
              <a:buNone/>
            </a:pPr>
            <a:endParaRPr lang="hr-HR" sz="2400" dirty="0"/>
          </a:p>
          <a:p>
            <a:pPr marL="0" indent="0" algn="ctr">
              <a:buNone/>
            </a:pPr>
            <a:endParaRPr lang="hr-HR" sz="2400" dirty="0"/>
          </a:p>
          <a:p>
            <a:pPr marL="0" indent="0" algn="ctr">
              <a:buNone/>
            </a:pPr>
            <a:r>
              <a:rPr lang="hr-HR" sz="2400" dirty="0" smtClean="0"/>
              <a:t>igor@azvo.hr</a:t>
            </a:r>
          </a:p>
          <a:p>
            <a:pPr marL="0" indent="0">
              <a:buNone/>
            </a:pPr>
            <a:endParaRPr lang="hr-HR" dirty="0" smtClean="0"/>
          </a:p>
          <a:p>
            <a:pPr marL="0" indent="0">
              <a:buNone/>
            </a:pPr>
            <a:endParaRPr lang="en-US" dirty="0" smtClean="0"/>
          </a:p>
          <a:p>
            <a:pPr lvl="1">
              <a:buFont typeface="Wingdings" panose="05000000000000000000" pitchFamily="2" charset="2"/>
              <a:buChar char="§"/>
            </a:pPr>
            <a:endParaRPr lang="en-US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794601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Sadržaj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385798"/>
            <a:ext cx="7886700" cy="435133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hr-HR" dirty="0" smtClean="0"/>
              <a:t>ELMO standard</a:t>
            </a:r>
          </a:p>
          <a:p>
            <a:pPr>
              <a:buFont typeface="Wingdings" panose="05000000000000000000" pitchFamily="2" charset="2"/>
              <a:buChar char="§"/>
            </a:pPr>
            <a:endParaRPr lang="hr-HR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hr-HR" dirty="0" smtClean="0"/>
              <a:t>EMREX protokol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hr-HR" dirty="0" smtClean="0"/>
              <a:t>e-Razmjena ocjena</a:t>
            </a:r>
          </a:p>
          <a:p>
            <a:pPr>
              <a:buFont typeface="Wingdings" panose="05000000000000000000" pitchFamily="2" charset="2"/>
              <a:buChar char="§"/>
            </a:pPr>
            <a:endParaRPr lang="hr-HR" dirty="0"/>
          </a:p>
          <a:p>
            <a:pPr>
              <a:buFont typeface="Wingdings" panose="05000000000000000000" pitchFamily="2" charset="2"/>
              <a:buChar char="§"/>
            </a:pPr>
            <a:r>
              <a:rPr lang="hr-HR" dirty="0" smtClean="0"/>
              <a:t>Prijave studijskih programa</a:t>
            </a:r>
            <a:endParaRPr lang="en-US" dirty="0"/>
          </a:p>
          <a:p>
            <a:pPr marL="0" indent="0">
              <a:buNone/>
            </a:pPr>
            <a:endParaRPr lang="hr-HR" sz="2000" dirty="0"/>
          </a:p>
        </p:txBody>
      </p:sp>
    </p:spTree>
    <p:extLst>
      <p:ext uri="{BB962C8B-B14F-4D97-AF65-F5344CB8AC3E}">
        <p14:creationId xmlns:p14="http://schemas.microsoft.com/office/powerpoint/2010/main" val="1911306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ELMO standard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122028"/>
            <a:ext cx="7886700" cy="435133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hr-HR" sz="2400" dirty="0" smtClean="0"/>
              <a:t>Nastao na temelju MLO - </a:t>
            </a:r>
            <a:r>
              <a:rPr lang="en-US" sz="2400" dirty="0" smtClean="0"/>
              <a:t>Metadata </a:t>
            </a:r>
            <a:r>
              <a:rPr lang="en-US" sz="2400" dirty="0"/>
              <a:t>for Learning Opportunities </a:t>
            </a:r>
            <a:r>
              <a:rPr lang="hr-HR" sz="2400" dirty="0" smtClean="0"/>
              <a:t>i </a:t>
            </a:r>
            <a:r>
              <a:rPr lang="en-US" sz="2400" dirty="0" err="1" smtClean="0"/>
              <a:t>EuroLMAI</a:t>
            </a:r>
            <a:r>
              <a:rPr lang="hr-HR" sz="2400" dirty="0" smtClean="0"/>
              <a:t> - </a:t>
            </a:r>
            <a:r>
              <a:rPr lang="en-US" sz="2400" dirty="0" smtClean="0"/>
              <a:t>European </a:t>
            </a:r>
            <a:r>
              <a:rPr lang="en-US" sz="2400" dirty="0"/>
              <a:t>Learner Mobility Achievement </a:t>
            </a:r>
            <a:r>
              <a:rPr lang="hr-HR" sz="2400" dirty="0" smtClean="0"/>
              <a:t>I</a:t>
            </a:r>
            <a:r>
              <a:rPr lang="en-US" sz="2400" dirty="0" err="1" smtClean="0"/>
              <a:t>nformation</a:t>
            </a:r>
            <a:r>
              <a:rPr lang="en-US" sz="2400" dirty="0" smtClean="0"/>
              <a:t> </a:t>
            </a:r>
            <a:r>
              <a:rPr lang="hr-HR" sz="2400" dirty="0" smtClean="0"/>
              <a:t>standarda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hr-HR" sz="2400" dirty="0" smtClean="0"/>
              <a:t>Format za elektronski zapis podataka o školovanju</a:t>
            </a:r>
          </a:p>
          <a:p>
            <a:pPr lvl="1"/>
            <a:r>
              <a:rPr lang="hr-HR" sz="2000" dirty="0" smtClean="0"/>
              <a:t>Studentska razmjena (EWP i EMREX)</a:t>
            </a:r>
          </a:p>
          <a:p>
            <a:pPr lvl="1"/>
            <a:r>
              <a:rPr lang="hr-HR" sz="2000" dirty="0" smtClean="0"/>
              <a:t>Interna mobilnost</a:t>
            </a:r>
          </a:p>
          <a:p>
            <a:pPr lvl="1"/>
            <a:r>
              <a:rPr lang="hr-HR" sz="2000" dirty="0" smtClean="0"/>
              <a:t>Upisi</a:t>
            </a:r>
          </a:p>
          <a:p>
            <a:pPr lvl="1"/>
            <a:r>
              <a:rPr lang="hr-HR" sz="2000" dirty="0" smtClean="0"/>
              <a:t>Prijepis ocjena</a:t>
            </a:r>
          </a:p>
          <a:p>
            <a:pPr lvl="1"/>
            <a:r>
              <a:rPr lang="hr-HR" sz="2000" dirty="0" smtClean="0"/>
              <a:t>Priznavanje </a:t>
            </a:r>
          </a:p>
          <a:p>
            <a:pPr lvl="1"/>
            <a:r>
              <a:rPr lang="hr-HR" sz="2000" dirty="0" smtClean="0"/>
              <a:t>Zapošljavanje (EUROPASS)</a:t>
            </a:r>
            <a:endParaRPr lang="en-US" sz="2000" dirty="0"/>
          </a:p>
          <a:p>
            <a:pPr marL="0" indent="0">
              <a:buNone/>
            </a:pPr>
            <a:endParaRPr lang="hr-HR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2914" y="69668"/>
            <a:ext cx="1521825" cy="1521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9193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EMREX</a:t>
            </a:r>
            <a:r>
              <a:rPr lang="hr-HR" dirty="0" smtClean="0"/>
              <a:t> protokol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385798"/>
            <a:ext cx="7886700" cy="435133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hr-HR" sz="2400" dirty="0" smtClean="0"/>
              <a:t>Rješenje za elektronsku razmjenu studentskih podataka</a:t>
            </a:r>
          </a:p>
          <a:p>
            <a:pPr lvl="1"/>
            <a:r>
              <a:rPr lang="hr-HR" sz="2000" dirty="0" smtClean="0"/>
              <a:t>Studentska razmjena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sz="20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EU Erasmus+ </a:t>
            </a:r>
            <a:r>
              <a:rPr lang="en-US" sz="2400" dirty="0" err="1" smtClean="0"/>
              <a:t>proje</a:t>
            </a:r>
            <a:r>
              <a:rPr lang="hr-HR" sz="2400" dirty="0" err="1" smtClean="0"/>
              <a:t>kt</a:t>
            </a:r>
            <a:r>
              <a:rPr lang="en-US" sz="2400" dirty="0" smtClean="0"/>
              <a:t> </a:t>
            </a:r>
            <a:r>
              <a:rPr lang="en-US" sz="2400" dirty="0"/>
              <a:t>(2015-2017)</a:t>
            </a:r>
          </a:p>
          <a:p>
            <a:pPr marL="0" indent="0">
              <a:buNone/>
            </a:pPr>
            <a:endParaRPr lang="hr-H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32914" y="69668"/>
            <a:ext cx="1521825" cy="1521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5757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EMREX</a:t>
            </a:r>
            <a:r>
              <a:rPr lang="hr-HR" dirty="0"/>
              <a:t> </a:t>
            </a:r>
            <a:r>
              <a:rPr lang="hr-HR" dirty="0" smtClean="0"/>
              <a:t>mreža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023009"/>
            <a:ext cx="4709704" cy="471412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hr-HR" sz="2400" dirty="0" smtClean="0"/>
              <a:t>Finska, Švedska, Norveška, Danska, Poljska, Italija, Nizozemska, Njemačka, Španjolska, Hrvatska, Irska, Belgija</a:t>
            </a:r>
          </a:p>
          <a:p>
            <a:pPr>
              <a:buFont typeface="Wingdings" panose="05000000000000000000" pitchFamily="2" charset="2"/>
              <a:buChar char="§"/>
            </a:pPr>
            <a:endParaRPr lang="hr-HR" sz="24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hr-HR" sz="2400" dirty="0" smtClean="0"/>
              <a:t>SAD, Australija</a:t>
            </a:r>
            <a:r>
              <a:rPr lang="hr-HR" sz="2400" dirty="0"/>
              <a:t>, </a:t>
            </a:r>
            <a:r>
              <a:rPr lang="hr-HR" sz="2400" dirty="0" smtClean="0"/>
              <a:t>Kina</a:t>
            </a:r>
            <a:endParaRPr lang="hr-HR" sz="2400" dirty="0"/>
          </a:p>
          <a:p>
            <a:pPr>
              <a:buFont typeface="Wingdings" panose="05000000000000000000" pitchFamily="2" charset="2"/>
              <a:buChar char="§"/>
            </a:pPr>
            <a:endParaRPr lang="hr-HR" sz="2400" dirty="0"/>
          </a:p>
        </p:txBody>
      </p:sp>
      <p:pic>
        <p:nvPicPr>
          <p:cNvPr id="1026" name="Picture 2" descr="Slikovni rezultat za emre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3155" y="1912362"/>
            <a:ext cx="3500846" cy="4945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2914" y="69668"/>
            <a:ext cx="1521825" cy="1521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249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EMREX</a:t>
            </a:r>
            <a:r>
              <a:rPr lang="hr-HR" dirty="0" smtClean="0"/>
              <a:t> moduli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055815"/>
            <a:ext cx="7886700" cy="435133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NCP </a:t>
            </a:r>
            <a:r>
              <a:rPr lang="hr-HR" sz="2400" dirty="0"/>
              <a:t>(</a:t>
            </a:r>
            <a:r>
              <a:rPr lang="en-US" sz="2400" dirty="0"/>
              <a:t>National Contact Point</a:t>
            </a:r>
            <a:r>
              <a:rPr lang="hr-HR" sz="2400" dirty="0"/>
              <a:t>)</a:t>
            </a:r>
            <a:r>
              <a:rPr lang="en-US" sz="2400" dirty="0"/>
              <a:t> </a:t>
            </a:r>
            <a:r>
              <a:rPr lang="hr-HR" sz="2400" dirty="0"/>
              <a:t>– omogućava preuzimanje </a:t>
            </a:r>
            <a:r>
              <a:rPr lang="hr-HR" sz="2400" dirty="0" smtClean="0"/>
              <a:t>podataka</a:t>
            </a:r>
          </a:p>
          <a:p>
            <a:pPr>
              <a:buFont typeface="Wingdings" panose="05000000000000000000" pitchFamily="2" charset="2"/>
              <a:buChar char="§"/>
            </a:pPr>
            <a:endParaRPr lang="hr-HR" sz="24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 smtClean="0"/>
              <a:t>SMP </a:t>
            </a:r>
            <a:r>
              <a:rPr lang="hr-HR" sz="2400" dirty="0"/>
              <a:t>(Student </a:t>
            </a:r>
            <a:r>
              <a:rPr lang="hr-HR" sz="2400" dirty="0" err="1"/>
              <a:t>Mobility</a:t>
            </a:r>
            <a:r>
              <a:rPr lang="hr-HR" sz="2400" dirty="0"/>
              <a:t> </a:t>
            </a:r>
            <a:r>
              <a:rPr lang="hr-HR" sz="2400" dirty="0" err="1"/>
              <a:t>Plugin</a:t>
            </a:r>
            <a:r>
              <a:rPr lang="hr-HR" sz="2400" dirty="0"/>
              <a:t>) </a:t>
            </a:r>
            <a:r>
              <a:rPr lang="hr-HR" sz="2400" dirty="0" smtClean="0"/>
              <a:t>– omogućava zaprimanje podataka</a:t>
            </a:r>
            <a:endParaRPr lang="hr-HR" sz="2400" dirty="0"/>
          </a:p>
          <a:p>
            <a:pPr>
              <a:buFont typeface="Wingdings" panose="05000000000000000000" pitchFamily="2" charset="2"/>
              <a:buChar char="§"/>
            </a:pPr>
            <a:endParaRPr lang="hr-HR" sz="2400" dirty="0" smtClean="0"/>
          </a:p>
          <a:p>
            <a:pPr marL="0" indent="0">
              <a:buNone/>
            </a:pPr>
            <a:r>
              <a:rPr lang="hr-HR" dirty="0" smtClean="0"/>
              <a:t> </a:t>
            </a:r>
            <a:endParaRPr lang="en-US" dirty="0"/>
          </a:p>
          <a:p>
            <a:endParaRPr lang="hr-H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32914" y="69668"/>
            <a:ext cx="1521825" cy="1521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5426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558" y="265930"/>
            <a:ext cx="6897565" cy="1325563"/>
          </a:xfrm>
        </p:spPr>
        <p:txBody>
          <a:bodyPr>
            <a:normAutofit/>
          </a:bodyPr>
          <a:lstStyle/>
          <a:p>
            <a:r>
              <a:rPr lang="hr-HR" sz="4000" dirty="0"/>
              <a:t>P</a:t>
            </a:r>
            <a:r>
              <a:rPr lang="hr-HR" sz="4000" dirty="0" smtClean="0"/>
              <a:t>rimjer prijenosa ocjena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970410"/>
            <a:ext cx="8159300" cy="443039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400" dirty="0"/>
              <a:t>SMP</a:t>
            </a:r>
          </a:p>
          <a:p>
            <a:pPr marL="0" indent="0">
              <a:buNone/>
            </a:pPr>
            <a:r>
              <a:rPr lang="hr-HR" sz="2400" dirty="0"/>
              <a:t>1. student se logira na web </a:t>
            </a:r>
            <a:r>
              <a:rPr lang="hr-HR" sz="2400" dirty="0" smtClean="0"/>
              <a:t>matičnog visokog </a:t>
            </a:r>
            <a:r>
              <a:rPr lang="hr-HR" sz="2400" dirty="0"/>
              <a:t>učilišta</a:t>
            </a:r>
          </a:p>
          <a:p>
            <a:pPr marL="0" indent="0">
              <a:buNone/>
            </a:pPr>
            <a:r>
              <a:rPr lang="hr-HR" sz="2400" dirty="0"/>
              <a:t>2. odabere opciju </a:t>
            </a:r>
            <a:r>
              <a:rPr lang="hr-HR" sz="2400" dirty="0" smtClean="0"/>
              <a:t>učitavanja ocjena s </a:t>
            </a:r>
            <a:r>
              <a:rPr lang="hr-HR" sz="2400" dirty="0"/>
              <a:t>razmjene</a:t>
            </a:r>
          </a:p>
          <a:p>
            <a:pPr marL="0" indent="0">
              <a:buNone/>
            </a:pPr>
            <a:endParaRPr lang="hr-HR" sz="2400" dirty="0"/>
          </a:p>
          <a:p>
            <a:pPr marL="0" indent="0">
              <a:buNone/>
            </a:pPr>
            <a:r>
              <a:rPr lang="hr-HR" sz="2400" dirty="0" smtClean="0"/>
              <a:t>NCP</a:t>
            </a:r>
          </a:p>
          <a:p>
            <a:pPr marL="0" indent="0">
              <a:buNone/>
            </a:pPr>
            <a:r>
              <a:rPr lang="hr-HR" sz="2400" dirty="0" smtClean="0"/>
              <a:t>1. student se logira na nacionalni EMREX čvor</a:t>
            </a:r>
          </a:p>
          <a:p>
            <a:pPr marL="0" indent="0">
              <a:buNone/>
            </a:pPr>
            <a:r>
              <a:rPr lang="hr-HR" sz="2400" dirty="0" smtClean="0"/>
              <a:t>2. odabere visoko učilište i opciju prijenosa svojih ocjena</a:t>
            </a:r>
          </a:p>
          <a:p>
            <a:pPr marL="0" indent="0">
              <a:buNone/>
            </a:pPr>
            <a:endParaRPr lang="hr-HR" sz="2400" dirty="0" smtClean="0"/>
          </a:p>
        </p:txBody>
      </p:sp>
      <p:cxnSp>
        <p:nvCxnSpPr>
          <p:cNvPr id="5" name="Straight Connector 4"/>
          <p:cNvCxnSpPr/>
          <p:nvPr/>
        </p:nvCxnSpPr>
        <p:spPr>
          <a:xfrm>
            <a:off x="628650" y="3433046"/>
            <a:ext cx="78867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32914" y="69668"/>
            <a:ext cx="1521825" cy="1521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835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69"/>
          <a:stretch/>
        </p:blipFill>
        <p:spPr>
          <a:xfrm>
            <a:off x="-1" y="0"/>
            <a:ext cx="9144001" cy="6858000"/>
          </a:xfrm>
        </p:spPr>
      </p:pic>
    </p:spTree>
    <p:extLst>
      <p:ext uri="{BB962C8B-B14F-4D97-AF65-F5344CB8AC3E}">
        <p14:creationId xmlns:p14="http://schemas.microsoft.com/office/powerpoint/2010/main" val="1728521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41"/>
          <a:stretch/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627382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rebuchet MS">
      <a:majorFont>
        <a:latin typeface="Trebuchet MS" panose="020B0603020202020204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2334</TotalTime>
  <Words>374</Words>
  <Application>Microsoft Office PowerPoint</Application>
  <PresentationFormat>On-screen Show (4:3)</PresentationFormat>
  <Paragraphs>89</Paragraphs>
  <Slides>15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Trebuchet MS</vt:lpstr>
      <vt:lpstr>Wingdings</vt:lpstr>
      <vt:lpstr>Office Theme</vt:lpstr>
      <vt:lpstr>EU inicijative i standardi Aktivnosti AZVO-a</vt:lpstr>
      <vt:lpstr>Sadržaj</vt:lpstr>
      <vt:lpstr>ELMO standard</vt:lpstr>
      <vt:lpstr>EMREX protokol</vt:lpstr>
      <vt:lpstr>EMREX mreža</vt:lpstr>
      <vt:lpstr>EMREX moduli</vt:lpstr>
      <vt:lpstr>Primjer prijenosa ocjena</vt:lpstr>
      <vt:lpstr>PowerPoint Presentation</vt:lpstr>
      <vt:lpstr>PowerPoint Presentation</vt:lpstr>
      <vt:lpstr>PowerPoint Presentation</vt:lpstr>
      <vt:lpstr>e-Razmjena ocjena</vt:lpstr>
      <vt:lpstr>PowerPoint Presentation</vt:lpstr>
      <vt:lpstr>GDPR </vt:lpstr>
      <vt:lpstr>NISpVU2 </vt:lpstr>
      <vt:lpstr>PowerPoint Presentation</vt:lpstr>
    </vt:vector>
  </TitlesOfParts>
  <Company>AZVO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 inicijative i standardi Aktivnosti AZVO-a</dc:title>
  <dc:creator>Igor Drvodelić</dc:creator>
  <cp:lastModifiedBy>Igor Drvodelić</cp:lastModifiedBy>
  <cp:revision>132</cp:revision>
  <dcterms:created xsi:type="dcterms:W3CDTF">2017-11-17T12:56:43Z</dcterms:created>
  <dcterms:modified xsi:type="dcterms:W3CDTF">2019-10-29T14:18:16Z</dcterms:modified>
</cp:coreProperties>
</file>