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256" r:id="rId2"/>
    <p:sldId id="350" r:id="rId3"/>
    <p:sldId id="391" r:id="rId4"/>
    <p:sldId id="392" r:id="rId5"/>
    <p:sldId id="393" r:id="rId6"/>
    <p:sldId id="395" r:id="rId7"/>
    <p:sldId id="396" r:id="rId8"/>
    <p:sldId id="397" r:id="rId9"/>
    <p:sldId id="398" r:id="rId10"/>
    <p:sldId id="399" r:id="rId11"/>
    <p:sldId id="354" r:id="rId12"/>
    <p:sldId id="352" r:id="rId13"/>
    <p:sldId id="355" r:id="rId14"/>
    <p:sldId id="387" r:id="rId15"/>
    <p:sldId id="401" r:id="rId16"/>
    <p:sldId id="403" r:id="rId17"/>
    <p:sldId id="404" r:id="rId18"/>
    <p:sldId id="357" r:id="rId19"/>
    <p:sldId id="376" r:id="rId20"/>
    <p:sldId id="400" r:id="rId21"/>
    <p:sldId id="362" r:id="rId22"/>
    <p:sldId id="370" r:id="rId23"/>
    <p:sldId id="371" r:id="rId24"/>
    <p:sldId id="377" r:id="rId25"/>
    <p:sldId id="372" r:id="rId26"/>
    <p:sldId id="373" r:id="rId27"/>
    <p:sldId id="378" r:id="rId28"/>
    <p:sldId id="342" r:id="rId29"/>
  </p:sldIdLst>
  <p:sldSz cx="9144000" cy="6858000" type="screen4x3"/>
  <p:notesSz cx="6711950" cy="9844088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60"/>
  </p:normalViewPr>
  <p:slideViewPr>
    <p:cSldViewPr>
      <p:cViewPr varScale="1">
        <p:scale>
          <a:sx n="77" d="100"/>
          <a:sy n="77" d="100"/>
        </p:scale>
        <p:origin x="134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2588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8512" cy="4922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1885" y="0"/>
            <a:ext cx="2908512" cy="4922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040EE-B298-443E-9BB5-AA5ABC1187CC}" type="datetimeFigureOut">
              <a:rPr lang="hr-HR" smtClean="0"/>
              <a:pPr/>
              <a:t>3.12.2019.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0175"/>
            <a:ext cx="2908512" cy="4922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1885" y="9350175"/>
            <a:ext cx="2908512" cy="4922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C2FED-F2B4-4F47-A99A-EFE3BEE6D3C0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6255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8512" cy="4922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1885" y="0"/>
            <a:ext cx="2908512" cy="4922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0A0BB-4BD5-4869-801A-E70BDF3863AC}" type="datetimeFigureOut">
              <a:rPr lang="hr-HR" smtClean="0"/>
              <a:pPr/>
              <a:t>3.12.2019.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1250" cy="3690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195" y="4675942"/>
            <a:ext cx="5369560" cy="44298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0175"/>
            <a:ext cx="2908512" cy="4922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1885" y="9350175"/>
            <a:ext cx="2908512" cy="4922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236F8-EF9D-4D18-AAC7-FE6A783EB181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6848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447616"/>
            <a:ext cx="1453552" cy="365760"/>
          </a:xfrm>
          <a:prstGeom prst="rect">
            <a:avLst/>
          </a:prstGeom>
        </p:spPr>
        <p:txBody>
          <a:bodyPr/>
          <a:lstStyle/>
          <a:p>
            <a:r>
              <a:rPr lang="sr-Latn-RS" smtClean="0"/>
              <a:t>22.3.2017.</a:t>
            </a:r>
            <a:endParaRPr lang="hr-H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656" y="6447616"/>
            <a:ext cx="5616624" cy="36576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47616"/>
            <a:ext cx="646984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 smtClean="0"/>
              <a:t>22.3.2017.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CROSBI kao izvor podataka za potrebe reakreditacije visokih učilišta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 smtClean="0"/>
              <a:t>22.3.2017.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CROSBI kao izvor podataka za potrebe reakreditacije visokih učilišta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453336"/>
            <a:ext cx="1453552" cy="365760"/>
          </a:xfrm>
          <a:prstGeom prst="rect">
            <a:avLst/>
          </a:prstGeom>
        </p:spPr>
        <p:txBody>
          <a:bodyPr/>
          <a:lstStyle/>
          <a:p>
            <a:r>
              <a:rPr lang="sr-Latn-RS" smtClean="0"/>
              <a:t>22.3.2017.</a:t>
            </a:r>
            <a:endParaRPr lang="hr-H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656" y="6453336"/>
            <a:ext cx="5616624" cy="36576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53336"/>
            <a:ext cx="646984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/>
          <a:p>
            <a:r>
              <a:rPr lang="sr-Latn-RS" smtClean="0"/>
              <a:t>22.3.2017.</a:t>
            </a:r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CROSBI kao izvor podataka za potrebe reakreditacije visokih učilišta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447616"/>
            <a:ext cx="1453552" cy="365760"/>
          </a:xfrm>
          <a:prstGeom prst="rect">
            <a:avLst/>
          </a:prstGeom>
        </p:spPr>
        <p:txBody>
          <a:bodyPr/>
          <a:lstStyle/>
          <a:p>
            <a:r>
              <a:rPr lang="sr-Latn-RS" smtClean="0"/>
              <a:t>22.3.2017.</a:t>
            </a:r>
            <a:endParaRPr lang="hr-HR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656" y="6447616"/>
            <a:ext cx="5688632" cy="36576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47616"/>
            <a:ext cx="646984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447616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 smtClean="0"/>
              <a:t>22.3.2017.</a:t>
            </a:r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75656" y="6447616"/>
            <a:ext cx="4928192" cy="36576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648" y="6447616"/>
            <a:ext cx="646984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447616"/>
            <a:ext cx="1453552" cy="365760"/>
          </a:xfrm>
          <a:prstGeom prst="rect">
            <a:avLst/>
          </a:prstGeom>
        </p:spPr>
        <p:txBody>
          <a:bodyPr/>
          <a:lstStyle/>
          <a:p>
            <a:r>
              <a:rPr lang="sr-Latn-RS" smtClean="0"/>
              <a:t>22.3.2017.</a:t>
            </a:r>
            <a:endParaRPr lang="hr-HR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656" y="6447616"/>
            <a:ext cx="5616624" cy="36576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47616"/>
            <a:ext cx="646984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447616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 smtClean="0"/>
              <a:t>22.3.2017.</a:t>
            </a:r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447616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CROSBI kao izvor podataka za potrebe reakreditacije visokih učilišta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648" y="6447616"/>
            <a:ext cx="1981200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 smtClean="0"/>
              <a:t>22.3.2017.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CROSBI kao izvor podataka za potrebe reakreditacije visokih učilišta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sr-Latn-RS" smtClean="0"/>
              <a:t>22.3.2017.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CROSBI kao izvor podataka za potrebe reakreditacije visokih učilišta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7B7DD139-6035-4B39-A906-AFE8C03FAF6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236296" y="6447616"/>
            <a:ext cx="1453552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2060"/>
                </a:solidFill>
              </a:defRPr>
            </a:lvl1pPr>
          </a:lstStyle>
          <a:p>
            <a:r>
              <a:rPr lang="sr-Latn-RS" smtClean="0"/>
              <a:t>22.3.2017.</a:t>
            </a:r>
            <a:endParaRPr lang="hr-HR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75656" y="6447616"/>
            <a:ext cx="5616624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2060"/>
                </a:solidFill>
              </a:defRPr>
            </a:lvl1pPr>
          </a:lstStyle>
          <a:p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648" y="6447616"/>
            <a:ext cx="646984" cy="36576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2060"/>
                </a:solidFill>
              </a:defRPr>
            </a:lvl1pPr>
          </a:lstStyle>
          <a:p>
            <a:fld id="{7B7DD139-6035-4B39-A906-AFE8C03FAF62}" type="slidenum">
              <a:rPr lang="hr-HR" smtClean="0"/>
              <a:pPr/>
              <a:t>‹#›</a:t>
            </a:fld>
            <a:endParaRPr lang="hr-H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indeksiranost@lib.irb.hr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help@bib.irb.hr" TargetMode="External"/><Relationship Id="rId2" Type="http://schemas.openxmlformats.org/officeDocument/2006/relationships/hyperlink" Target="http://beta.bib.irb.hr/docs/Zahtjev-za-dodjeljivanjem-administratorskih-ovlasti-za-CROSBI.docx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knjiznica@irb.hr" TargetMode="External"/><Relationship Id="rId2" Type="http://schemas.openxmlformats.org/officeDocument/2006/relationships/hyperlink" Target="mailto:help@bib.irb.h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95536" y="1013521"/>
            <a:ext cx="7416824" cy="2199455"/>
          </a:xfrm>
        </p:spPr>
        <p:txBody>
          <a:bodyPr>
            <a:noAutofit/>
          </a:bodyPr>
          <a:lstStyle/>
          <a:p>
            <a:r>
              <a:rPr lang="hr-HR" sz="36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Hrvatska znanstvena bibliografija – CROSBI kao izvor podataka za potrebe </a:t>
            </a:r>
            <a:r>
              <a:rPr lang="hr-HR" sz="3600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reakreditacije</a:t>
            </a:r>
            <a:r>
              <a:rPr lang="hr-HR" sz="36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visokih učilišta</a:t>
            </a:r>
            <a:endParaRPr lang="hr-HR" sz="36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66070" y="3804728"/>
            <a:ext cx="3888432" cy="1904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hr-HR" sz="1800" dirty="0">
                <a:solidFill>
                  <a:srgbClr val="002060"/>
                </a:solidFill>
                <a:latin typeface="Cambria" panose="02040503050406030204" pitchFamily="18" charset="0"/>
              </a:rPr>
              <a:t>dr. sc. Bojan Macan</a:t>
            </a:r>
          </a:p>
          <a:p>
            <a:pPr algn="l"/>
            <a:r>
              <a:rPr lang="hr-HR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Institut </a:t>
            </a:r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Ruđer </a:t>
            </a:r>
            <a:r>
              <a:rPr lang="hr-HR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Bošković</a:t>
            </a:r>
          </a:p>
          <a:p>
            <a:pPr algn="l"/>
            <a:r>
              <a:rPr lang="hr-HR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Centar </a:t>
            </a:r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za znanstvene informacije</a:t>
            </a:r>
          </a:p>
          <a:p>
            <a:pPr algn="l"/>
            <a:r>
              <a:rPr lang="hr-HR" sz="1400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Bijenička</a:t>
            </a:r>
            <a:r>
              <a:rPr lang="hr-HR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cesta 54</a:t>
            </a:r>
          </a:p>
          <a:p>
            <a:pPr algn="l"/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10000 Zagreb</a:t>
            </a:r>
          </a:p>
          <a:p>
            <a:pPr algn="l"/>
            <a:r>
              <a:rPr lang="hr-HR" sz="1400" dirty="0">
                <a:solidFill>
                  <a:srgbClr val="002060"/>
                </a:solidFill>
                <a:latin typeface="Cambria" panose="02040503050406030204" pitchFamily="18" charset="0"/>
              </a:rPr>
              <a:t>e-mail: </a:t>
            </a:r>
            <a:r>
              <a:rPr lang="hr-HR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bojan.macan@irb.hr</a:t>
            </a:r>
            <a:endParaRPr lang="hr-HR" sz="1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849" y="3212976"/>
            <a:ext cx="3236151" cy="3236151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391592" y="3553281"/>
            <a:ext cx="6400800" cy="863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hr-HR" sz="24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76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err="1" smtClean="0">
                <a:solidFill>
                  <a:srgbClr val="C00000"/>
                </a:solidFill>
              </a:rPr>
              <a:t>Indeksiranost</a:t>
            </a:r>
            <a:r>
              <a:rPr lang="hr-HR" dirty="0" smtClean="0">
                <a:solidFill>
                  <a:srgbClr val="C00000"/>
                </a:solidFill>
              </a:rPr>
              <a:t> časopisa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7616" y="1268760"/>
            <a:ext cx="8229600" cy="5081776"/>
          </a:xfrm>
        </p:spPr>
        <p:txBody>
          <a:bodyPr>
            <a:noAutofit/>
          </a:bodyPr>
          <a:lstStyle/>
          <a:p>
            <a:r>
              <a:rPr lang="hr-HR" altLang="sr-Latn-RS" sz="2400" dirty="0"/>
              <a:t>administratori imaju mogućnost ručnog ispravljanja podataka o indeksiranosti časopisa, no to mora biti iznimka, a ne pravilo – OPREZ!</a:t>
            </a:r>
          </a:p>
          <a:p>
            <a:pPr lvl="1"/>
            <a:r>
              <a:rPr lang="hr-HR" altLang="sr-Latn-RS" sz="2100" dirty="0"/>
              <a:t>ručno ispravljati podatke samo u slučaju kada se administratori ručnim pretraživanjem baze podataka uvjere da je rad objavljen u časopisu zaista indeksiran u određenoj bazi podataka/</a:t>
            </a:r>
            <a:r>
              <a:rPr lang="hr-HR" altLang="sr-Latn-RS" sz="2100" dirty="0" err="1"/>
              <a:t>citatnom</a:t>
            </a:r>
            <a:r>
              <a:rPr lang="hr-HR" altLang="sr-Latn-RS" sz="2100" dirty="0"/>
              <a:t> indeksu</a:t>
            </a:r>
          </a:p>
          <a:p>
            <a:r>
              <a:rPr lang="hr-HR" altLang="sr-Latn-RS" sz="2400" dirty="0" smtClean="0"/>
              <a:t>uparivanje putem ISSN-a časopisa </a:t>
            </a:r>
          </a:p>
          <a:p>
            <a:pPr lvl="1"/>
            <a:r>
              <a:rPr lang="hr-HR" altLang="sr-Latn-RS" sz="2100" dirty="0" smtClean="0"/>
              <a:t>vrlo važno prilikom upisa rada u časopisu odabrati PRAVI časopis iz padajućeg izbornika normative časopisa (popis se ponudi kada se počne upisivati naslov časopisa)</a:t>
            </a:r>
          </a:p>
          <a:p>
            <a:pPr lvl="1"/>
            <a:r>
              <a:rPr lang="hr-HR" altLang="sr-Latn-RS" sz="2100" dirty="0" smtClean="0"/>
              <a:t>ako časopis nije ponuđen na listi, upisati ga ručno, obavezno upisati ispravan ISSN te javiti podatke o časopisu na </a:t>
            </a:r>
            <a:r>
              <a:rPr lang="hr-HR" sz="2000" dirty="0">
                <a:hlinkClick r:id="rId2"/>
              </a:rPr>
              <a:t>indeksiranost@lib.irb.hr</a:t>
            </a:r>
            <a:r>
              <a:rPr lang="hr-HR" altLang="sr-Latn-RS" sz="2100" dirty="0" smtClean="0"/>
              <a:t> s molbom da se zapis o tom časopisu doda u normativu časopisa</a:t>
            </a:r>
            <a:endParaRPr lang="hr-HR" altLang="sr-Latn-RS" sz="21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8666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mbria" panose="02040503050406030204" pitchFamily="18" charset="0"/>
              </a:rPr>
              <a:t>MOZVAG tablica – kriteriji za kategorizaciju radova upisanih u CROSBI</a:t>
            </a:r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kriteriji za popunjavanje MOZVAG tablice na temelju podataka o radovima upisanim u CROSBI definirani su sukladno najnovijem Pravilniku o uvjetima za izbor u znanstvena zvanja (2017.)</a:t>
            </a:r>
          </a:p>
          <a:p>
            <a:pPr lvl="1"/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a1 i a2 radovi u časopisima za humanističke znanosti na temelju Pravilnika o izmjenama i dopunama… iz NN 72/2019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'radove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' se ubrajaju samo radovi koji su upisani u Hrvatsku znanstvenu bibliografiju – CROSBI i pridruženi visokom učilištu na koje se izvještaj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odnosi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hr-HR" b="1" dirty="0">
                <a:latin typeface="Calibri" panose="020F0502020204030204" pitchFamily="34" charset="0"/>
                <a:cs typeface="Calibri" panose="020F0502020204030204" pitchFamily="34" charset="0"/>
              </a:rPr>
              <a:t>'radove proizašle iz suradnje s drugim visokim učilištima i znanstvenim organizacijama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' se ubrajaju samo oni radovi koji su u CROSBI-ju osim visokom učilištu na koje se izvještaj odnosi pridruženi i nekoj drugoj ustanovi iz Upisnika znanstvenih organizacija ili Upisnika visokih učilišta Ministarstva znanosti i obrazovanja</a:t>
            </a:r>
            <a:endParaRPr lang="hr-H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4773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900" dirty="0">
                <a:solidFill>
                  <a:srgbClr val="C00000"/>
                </a:solidFill>
                <a:latin typeface="Cambria" panose="02040503050406030204" pitchFamily="18" charset="0"/>
              </a:rPr>
              <a:t>Radovi najviše kategorije sukladno s Pravilnikom o uvjetima za izbor u znanstvena </a:t>
            </a:r>
            <a:r>
              <a:rPr lang="hr-HR" sz="29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zvanja</a:t>
            </a:r>
            <a:endParaRPr lang="hr-HR" sz="29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hr-HR" altLang="sr-Latn-R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DRUŠTVENE </a:t>
            </a:r>
            <a:r>
              <a:rPr lang="hr-HR" altLang="sr-Latn-RS" sz="2800" dirty="0">
                <a:latin typeface="Calibri" panose="020F0502020204030204" pitchFamily="34" charset="0"/>
                <a:cs typeface="Calibri" panose="020F0502020204030204" pitchFamily="34" charset="0"/>
              </a:rPr>
              <a:t>ZNANOSTI: </a:t>
            </a:r>
            <a:endParaRPr lang="hr-HR" altLang="sr-Latn-RS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hr-HR" altLang="sr-Latn-R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obuhvaćaju </a:t>
            </a:r>
            <a:r>
              <a:rPr lang="hr-HR" altLang="sr-Latn-RS" sz="2800" dirty="0">
                <a:latin typeface="Calibri" panose="020F0502020204030204" pitchFamily="34" charset="0"/>
                <a:cs typeface="Calibri" panose="020F0502020204030204" pitchFamily="34" charset="0"/>
              </a:rPr>
              <a:t>sljedeće vrste radova iz </a:t>
            </a:r>
            <a:r>
              <a:rPr lang="hr-HR" altLang="sr-Latn-R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CROSBI-ja:</a:t>
            </a:r>
          </a:p>
          <a:p>
            <a:pPr lvl="1">
              <a:spcBef>
                <a:spcPts val="600"/>
              </a:spcBef>
            </a:pP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izvorne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znanstvene i pregledne (znanstvene)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radove te kratka i prethodna priopćenja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objavljene u časopisima koji su indeksirani u WoSCC-ovim citatnim indeksima SCI-EXP, SSCI, A&amp;HCI i ESCI ili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Scopusu;</a:t>
            </a:r>
          </a:p>
          <a:p>
            <a:pPr lvl="1">
              <a:spcBef>
                <a:spcPts val="600"/>
              </a:spcBef>
            </a:pP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znanstvene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i pregledne autorske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monografije</a:t>
            </a:r>
          </a:p>
          <a:p>
            <a:pPr lvl="1">
              <a:spcBef>
                <a:spcPts val="600"/>
              </a:spcBef>
            </a:pP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znanstvena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i pregledna poglavlja u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knjigama</a:t>
            </a:r>
          </a:p>
          <a:p>
            <a:pPr lvl="1">
              <a:spcBef>
                <a:spcPts val="600"/>
              </a:spcBef>
            </a:pP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cjelovite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znanstvene radove objavljene u zbornicima skupova koji su indeksirani u Scopusu ili WoSCC-ovim citatnim indeksima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Conference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Proceedings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Citation Index – Science (CPCI-S) ili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Conference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Proceedings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Citation Index – Social Science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Humanities (CPCI-SSH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8286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solidFill>
                  <a:srgbClr val="C00000"/>
                </a:solidFill>
              </a:rPr>
              <a:t>Ostali radovi sukladno s Pravilnikom o uvjetima za izbor u znanstvena </a:t>
            </a:r>
            <a:r>
              <a:rPr lang="pl-PL" dirty="0" smtClean="0">
                <a:solidFill>
                  <a:srgbClr val="C00000"/>
                </a:solidFill>
              </a:rPr>
              <a:t>zvanja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435280" cy="5040560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hr-HR" altLang="sr-Latn-R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DRUŠTVENE </a:t>
            </a:r>
            <a:r>
              <a:rPr lang="hr-HR" altLang="sr-Latn-RS" sz="2800" dirty="0">
                <a:latin typeface="Calibri" panose="020F0502020204030204" pitchFamily="34" charset="0"/>
                <a:cs typeface="Calibri" panose="020F0502020204030204" pitchFamily="34" charset="0"/>
              </a:rPr>
              <a:t>ZNANOSTI: </a:t>
            </a:r>
            <a:endParaRPr lang="hr-HR" altLang="sr-Latn-RS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hr-HR" altLang="sr-Latn-RS" sz="2700" dirty="0" smtClean="0">
                <a:latin typeface="Calibri" panose="020F0502020204030204" pitchFamily="34" charset="0"/>
                <a:cs typeface="Calibri" panose="020F0502020204030204" pitchFamily="34" charset="0"/>
              </a:rPr>
              <a:t>obuhvaćaju </a:t>
            </a:r>
            <a:r>
              <a:rPr lang="hr-HR" altLang="sr-Latn-RS" sz="2700" dirty="0">
                <a:latin typeface="Calibri" panose="020F0502020204030204" pitchFamily="34" charset="0"/>
                <a:cs typeface="Calibri" panose="020F0502020204030204" pitchFamily="34" charset="0"/>
              </a:rPr>
              <a:t>sljedeće vrste radova iz CROSBI-ja: </a:t>
            </a:r>
            <a:endParaRPr lang="hr-HR" altLang="sr-Latn-RS" sz="2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600"/>
              </a:spcBef>
            </a:pP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izvorne znanstvene i pregledne (znanstvene)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radove te kratka i prethodna priopćenja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objavljene u časopisima (samo one koji već nisu uračunati u 'Radove najviše kategorije sukladno Pravilniku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')</a:t>
            </a:r>
          </a:p>
          <a:p>
            <a:pPr lvl="1">
              <a:spcBef>
                <a:spcPts val="600"/>
              </a:spcBef>
            </a:pP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cjelovite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znanstvene radove objavljene su u zbornicima skupova (samo one koji već nisu uračunati u 'Radove najviše kategorije sukladno Pravilniku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')</a:t>
            </a:r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8969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900" dirty="0">
                <a:solidFill>
                  <a:srgbClr val="C00000"/>
                </a:solidFill>
                <a:latin typeface="Cambria" panose="02040503050406030204" pitchFamily="18" charset="0"/>
              </a:rPr>
              <a:t>Radovi najviše </a:t>
            </a:r>
            <a:r>
              <a:rPr lang="hr-HR" sz="29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kategorije – posebnosti ekonomije i prava</a:t>
            </a:r>
            <a:endParaRPr lang="hr-HR" sz="29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hr-HR" altLang="sr-Latn-R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DRUŠTVENE ZNANOSTI - ekonomija: </a:t>
            </a:r>
          </a:p>
          <a:p>
            <a:pPr>
              <a:spcBef>
                <a:spcPts val="1200"/>
              </a:spcBef>
            </a:pP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 Radove najviše kategorije uključeni i radovi objavljeni u časopisima koji su indeksirani u </a:t>
            </a:r>
            <a:r>
              <a:rPr lang="hr-HR" altLang="sr-Latn-R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EconLitu</a:t>
            </a:r>
            <a:endParaRPr lang="hr-HR" altLang="sr-Latn-R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hr-HR" altLang="sr-Latn-RS" sz="2800" dirty="0">
                <a:latin typeface="Calibri" panose="020F0502020204030204" pitchFamily="34" charset="0"/>
                <a:cs typeface="Calibri" panose="020F0502020204030204" pitchFamily="34" charset="0"/>
              </a:rPr>
              <a:t>DRUŠTVENE ZNANOSTI - </a:t>
            </a:r>
            <a:r>
              <a:rPr lang="hr-HR" altLang="sr-Latn-R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pravo: </a:t>
            </a:r>
            <a:endParaRPr lang="hr-HR" altLang="sr-Latn-R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u Radove najviše kategorije uključeni i radovi objavljeni u časopisima koji su indeksirani u </a:t>
            </a:r>
            <a:r>
              <a:rPr lang="hr-HR" altLang="sr-Latn-R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HeinOnlineu</a:t>
            </a:r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hr-HR" altLang="sr-Latn-R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4641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900" dirty="0">
                <a:solidFill>
                  <a:srgbClr val="C00000"/>
                </a:solidFill>
                <a:latin typeface="Cambria" panose="02040503050406030204" pitchFamily="18" charset="0"/>
              </a:rPr>
              <a:t>Radovi najviše kategorije sukladno s Pravilnikom o uvjetima za izbor u znanstvena zvanja</a:t>
            </a:r>
            <a:endParaRPr lang="hr-HR" sz="29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507288" cy="5018112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hr-HR" altLang="sr-Latn-R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HUMANISTIČKE </a:t>
            </a:r>
            <a:r>
              <a:rPr lang="hr-HR" altLang="sr-Latn-R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ZNANOSTI </a:t>
            </a:r>
            <a:r>
              <a:rPr lang="hr-HR" altLang="sr-Latn-R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hr-HR" altLang="sr-Latn-RS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obuhvaćaju sljedeće vrste radova iz CROSBI-ja: </a:t>
            </a:r>
          </a:p>
          <a:p>
            <a:pPr lvl="1">
              <a:spcBef>
                <a:spcPts val="1200"/>
              </a:spcBef>
            </a:pP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izvorni znanstveni radovi, pregledni 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znanstveni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stručni)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stručni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radove te kratka i prethodna priopćenja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objavljeni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 časopisima koji su indeksirani u WoSCC-ovim citatnim indeksima SCI-EXP, SSCI, A&amp;HCI i ESCI, Scopusu, MEDLINE-u,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Contentsu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HeinOnlineu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ili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EconLitu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, ili su objavljeni u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časopisima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koji se nalaze na listi a1 domaćih časopisa; </a:t>
            </a:r>
            <a:endParaRPr lang="hr-HR" altLang="sr-Latn-RS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1200"/>
              </a:spcBef>
            </a:pP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znanstvene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, pregledne i stručne recenzirane autorske monografije; </a:t>
            </a:r>
            <a:endParaRPr lang="hr-HR" altLang="sr-Latn-RS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1200"/>
              </a:spcBef>
            </a:pP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znanstvena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, pregledna i stručna poglavlja u knjigama te </a:t>
            </a:r>
            <a:endParaRPr lang="hr-HR" altLang="sr-Latn-RS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1200"/>
              </a:spcBef>
            </a:pP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cjeloviti recenzirani znanstveni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stručni radovi objavljeni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 zbornicima</a:t>
            </a:r>
            <a:endParaRPr lang="hr-HR" altLang="sr-Latn-RS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8881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solidFill>
                  <a:srgbClr val="C00000"/>
                </a:solidFill>
              </a:rPr>
              <a:t>Ostali radovi sukladno s Pravilnikom o uvjetima za izbor u znanstvena </a:t>
            </a:r>
            <a:r>
              <a:rPr lang="pl-PL" dirty="0" smtClean="0">
                <a:solidFill>
                  <a:srgbClr val="C00000"/>
                </a:solidFill>
              </a:rPr>
              <a:t>zvanja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435280" cy="5040560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hr-HR" altLang="sr-Latn-R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HUMANISTIČKE </a:t>
            </a:r>
            <a:r>
              <a:rPr lang="hr-HR" altLang="sr-Latn-RS" sz="2800" dirty="0">
                <a:latin typeface="Calibri" panose="020F0502020204030204" pitchFamily="34" charset="0"/>
                <a:cs typeface="Calibri" panose="020F0502020204030204" pitchFamily="34" charset="0"/>
              </a:rPr>
              <a:t>ZNANOSTI: </a:t>
            </a:r>
            <a:endParaRPr lang="hr-HR" altLang="sr-Latn-RS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hr-HR" altLang="sr-Latn-RS" sz="2700" dirty="0" smtClean="0">
                <a:latin typeface="Calibri" panose="020F0502020204030204" pitchFamily="34" charset="0"/>
                <a:cs typeface="Calibri" panose="020F0502020204030204" pitchFamily="34" charset="0"/>
              </a:rPr>
              <a:t>obuhvaćaju </a:t>
            </a:r>
            <a:r>
              <a:rPr lang="hr-HR" altLang="sr-Latn-RS" sz="2700" dirty="0">
                <a:latin typeface="Calibri" panose="020F0502020204030204" pitchFamily="34" charset="0"/>
                <a:cs typeface="Calibri" panose="020F0502020204030204" pitchFamily="34" charset="0"/>
              </a:rPr>
              <a:t>sljedeće vrste radova iz CROSBI-ja: </a:t>
            </a:r>
            <a:endParaRPr lang="hr-HR" altLang="sr-Latn-RS" sz="2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600"/>
              </a:spcBef>
            </a:pP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izvorni znanstveni radovi, pregledni  (znanstveni i stručni) i stručni radove te kratka i prethodna priopćenja objavljeni u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časopisima koji se nalaze na listi a2 domaćih časopisa (samo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one koji već nisu uračunati u 'Radove najviše kategorije sukladno Pravilniku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')</a:t>
            </a:r>
            <a:endParaRPr lang="hr-HR" altLang="sr-Latn-R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8433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C00000"/>
                </a:solidFill>
              </a:rPr>
              <a:t>Ostale vrste radova iz MOZVAG tablice 5.1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2783" y="1340768"/>
            <a:ext cx="8435280" cy="4955157"/>
          </a:xfrm>
        </p:spPr>
        <p:txBody>
          <a:bodyPr>
            <a:noAutofit/>
          </a:bodyPr>
          <a:lstStyle/>
          <a:p>
            <a:r>
              <a:rPr lang="hr-HR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AUTORSTVO INOZEMNIH KNJIGA</a:t>
            </a:r>
          </a:p>
          <a:p>
            <a:pPr lvl="1"/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obuhvaća autorske znanstvene, pregledne i stručne monografije objavljene u inozemstvu</a:t>
            </a:r>
          </a:p>
          <a:p>
            <a:r>
              <a:rPr lang="hr-HR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AUTORSTVO DOMAĆIH KNJIGA</a:t>
            </a:r>
          </a:p>
          <a:p>
            <a:pPr lvl="1"/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obuhvaća </a:t>
            </a:r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autorske znanstvene, pregledne i stručne monografije objavljene u </a:t>
            </a:r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Hrvatskoj</a:t>
            </a:r>
            <a:endParaRPr lang="hr-HR" altLang="sr-Latn-R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POGLAVLJA U KNJIGAMA</a:t>
            </a:r>
          </a:p>
          <a:p>
            <a:pPr lvl="1"/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obuhvaća </a:t>
            </a:r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znanstvena, pregledna i stručna poglavlja u </a:t>
            </a:r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knjigama</a:t>
            </a:r>
            <a:endParaRPr lang="hr-HR" altLang="sr-Latn-R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UREDNIŠTVA KNJIGA</a:t>
            </a:r>
          </a:p>
          <a:p>
            <a:pPr lvl="1"/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obuhvaća </a:t>
            </a:r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uredništvo znanstvenih, preglednih i stručnih monografija i zbornika </a:t>
            </a:r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radova</a:t>
            </a:r>
            <a:endParaRPr lang="hr-HR" altLang="sr-Latn-R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STRUČNI RADOVI U ČASOPISIMA</a:t>
            </a:r>
          </a:p>
          <a:p>
            <a:pPr lvl="1"/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obuhvaća </a:t>
            </a:r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stručne i pregledne (stručne) radove objavljene u </a:t>
            </a:r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časopisima</a:t>
            </a:r>
            <a:endParaRPr lang="hr-HR" altLang="sr-Latn-R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RECENZIRANI RADOVI SA ZNANSTVENIH I STRUČNIH SKUPOVA</a:t>
            </a:r>
          </a:p>
          <a:p>
            <a:pPr lvl="1"/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obuhvaća </a:t>
            </a:r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cjelovite znanstvene i stručne radove objavljene u zbornicima skupova</a:t>
            </a:r>
          </a:p>
          <a:p>
            <a:endParaRPr lang="hr-HR" alt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1790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C00000"/>
                </a:solidFill>
              </a:rPr>
              <a:t>Ustanove koje imaju dopusnicu za rad u 2 ili više znanstvena područja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2783" y="1340768"/>
            <a:ext cx="8435280" cy="4955157"/>
          </a:xfrm>
        </p:spPr>
        <p:txBody>
          <a:bodyPr>
            <a:noAutofit/>
          </a:bodyPr>
          <a:lstStyle/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mogućnost izvještaja iz CROSBI-ja u kojima se svi radovi pridruženi nekoj ustanovi, bez obzira kojem su znanstvenom području ili polju pridruženi, vrednuju prema pravilima iz </a:t>
            </a:r>
            <a:r>
              <a:rPr lang="hr-HR" altLang="sr-Latn-RS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Pravilnika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za znanstveno područje/polje za koje je ustanova dobila dopusnicu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ako ustanova ima dopusnicu za rad u 2 ili više znanstvena područja/polja iz dvaju ili više znanstvenih područja:</a:t>
            </a:r>
          </a:p>
          <a:p>
            <a:pPr lvl="1"/>
            <a:r>
              <a:rPr lang="hr-HR" altLang="sr-Latn-R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u MOZVAG-u će se popuniti jedna tablica sa svim radovima pridruženim ustanovi vrednovanim prema pravilima za ‘glavno’ znanstveno područje/polje</a:t>
            </a:r>
          </a:p>
          <a:p>
            <a:pPr lvl="1"/>
            <a:r>
              <a:rPr lang="hr-HR" altLang="sr-Latn-R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popunit će se dodatne tablice za sva znanstvena područja za koja je ustanova dobila dopusnicu za rad, a u kojima će se u obzir uzimati samo oni radovi pridruženi ustanovi koji su pridruženi i odgovarajućem znanstvenom području/polju te će biti vrednovani prema pravilima tog znanstvenog područja/polja</a:t>
            </a:r>
            <a:endParaRPr lang="hr-HR" altLang="sr-Latn-R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18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3492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4653136"/>
            <a:ext cx="76328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4400" dirty="0">
                <a:solidFill>
                  <a:srgbClr val="C00000"/>
                </a:solidFill>
                <a:latin typeface="Cambria" panose="02040503050406030204" pitchFamily="18" charset="0"/>
              </a:rPr>
              <a:t>CROSBI </a:t>
            </a:r>
            <a:r>
              <a:rPr lang="hr-HR" sz="44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tablica s podacima o </a:t>
            </a:r>
            <a:r>
              <a:rPr lang="hr-HR" sz="4400" dirty="0">
                <a:solidFill>
                  <a:srgbClr val="C00000"/>
                </a:solidFill>
                <a:latin typeface="Cambria" panose="02040503050406030204" pitchFamily="18" charset="0"/>
              </a:rPr>
              <a:t>publikacijama ustanove</a:t>
            </a:r>
            <a:endParaRPr lang="en-US" sz="4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61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C00000"/>
                </a:solidFill>
                <a:latin typeface="Cambria" panose="02040503050406030204" pitchFamily="18" charset="0"/>
                <a:cs typeface="Calibri" panose="020F0502020204030204" pitchFamily="34" charset="0"/>
              </a:rPr>
              <a:t>MOZVAG – tablica 5.1. Bibliografija</a:t>
            </a:r>
            <a:endParaRPr lang="hr-HR" dirty="0">
              <a:solidFill>
                <a:srgbClr val="C00000"/>
              </a:solidFill>
              <a:latin typeface="Cambria" panose="020405030504060302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87763506"/>
              </p:ext>
            </p:extLst>
          </p:nvPr>
        </p:nvGraphicFramePr>
        <p:xfrm>
          <a:off x="457200" y="1024853"/>
          <a:ext cx="8640961" cy="54961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4720">
                  <a:extLst>
                    <a:ext uri="{9D8B030D-6E8A-4147-A177-3AD203B41FA5}">
                      <a16:colId xmlns:a16="http://schemas.microsoft.com/office/drawing/2014/main" val="6014625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269473785"/>
                    </a:ext>
                  </a:extLst>
                </a:gridCol>
                <a:gridCol w="446536">
                  <a:extLst>
                    <a:ext uri="{9D8B030D-6E8A-4147-A177-3AD203B41FA5}">
                      <a16:colId xmlns:a16="http://schemas.microsoft.com/office/drawing/2014/main" val="3569171470"/>
                    </a:ext>
                  </a:extLst>
                </a:gridCol>
                <a:gridCol w="2681677">
                  <a:extLst>
                    <a:ext uri="{9D8B030D-6E8A-4147-A177-3AD203B41FA5}">
                      <a16:colId xmlns:a16="http://schemas.microsoft.com/office/drawing/2014/main" val="2947643180"/>
                    </a:ext>
                  </a:extLst>
                </a:gridCol>
                <a:gridCol w="893892">
                  <a:extLst>
                    <a:ext uri="{9D8B030D-6E8A-4147-A177-3AD203B41FA5}">
                      <a16:colId xmlns:a16="http://schemas.microsoft.com/office/drawing/2014/main" val="1179845450"/>
                    </a:ext>
                  </a:extLst>
                </a:gridCol>
              </a:tblGrid>
              <a:tr h="6759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Vrsta radova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Ukupan broj radova u posljednjih 5 </a:t>
                      </a:r>
                      <a:r>
                        <a:rPr lang="hr-HR" sz="13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god.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Broj radova proizašlih iz suradnje s drugim visokim učilištima i znanstvenim organizacijama u posljednjih 5 godina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Omjer: broj radova i broj nastavnika</a:t>
                      </a:r>
                      <a:endParaRPr lang="hr-HR" sz="1300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4881782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Radovi najviše kategorije sukladno s Pravilnikom o uvjetima za izbor u znanstvena zvanja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36796964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Ostali radovi sukladno s Pravilnikom o uvjetima za izbor u znanstvena zvanja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32179323"/>
                  </a:ext>
                </a:extLst>
              </a:tr>
              <a:tr h="4702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Ukupan broj citata visokog učilišta (navesti bazu, bez </a:t>
                      </a:r>
                      <a:r>
                        <a:rPr lang="hr-HR" sz="1300" dirty="0" err="1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samocitata</a:t>
                      </a:r>
                      <a:r>
                        <a:rPr lang="hr-HR" sz="13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rowSpan="2"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 POPUNJAVA SE NA TEMELJU PODATAKA IZ CROSBI-JA!</a:t>
                      </a:r>
                      <a:endParaRPr lang="hr-HR" sz="1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65285324"/>
                  </a:ext>
                </a:extLst>
              </a:tr>
              <a:tr h="393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Ukupan h-indeks visokog učilišta (navesti bazu, bez </a:t>
                      </a:r>
                      <a:r>
                        <a:rPr lang="hr-HR" sz="1300" dirty="0" err="1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samocitata</a:t>
                      </a:r>
                      <a:r>
                        <a:rPr lang="hr-HR" sz="13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4"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54474832"/>
                  </a:ext>
                </a:extLst>
              </a:tr>
              <a:tr h="2270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Autorstvo inozemnih knjiga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7256525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Autorstvo domaćih knjiga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11816439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Poglavlja u knjigama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4617660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Uredništva knjiga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67771915"/>
                  </a:ext>
                </a:extLst>
              </a:tr>
              <a:tr h="2500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Stručni radovi (u časopisima)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7518483"/>
                  </a:ext>
                </a:extLst>
              </a:tr>
              <a:tr h="4191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Recenzirani radovi sa znanstvenih i stručnih skupova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07582082"/>
                  </a:ext>
                </a:extLst>
              </a:tr>
              <a:tr h="4702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300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Broj radova nastavnika institucije u časopisima visokog učilišta</a:t>
                      </a: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3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 POPUNJAVA SE AUTOMATSKINA NA TEMELJU PODATAKA CROSBI-JA – POTREBNA</a:t>
                      </a:r>
                      <a:r>
                        <a:rPr lang="hr-HR" sz="13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RUČNA ANALIZA</a:t>
                      </a:r>
                      <a:endParaRPr lang="hr-HR" sz="13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hr-HR" sz="130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26982961"/>
                  </a:ext>
                </a:extLst>
              </a:tr>
              <a:tr h="4702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kumimoji="0" lang="hr-HR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Poveznica na CROSBI ili </a:t>
                      </a:r>
                      <a:r>
                        <a:rPr kumimoji="0" lang="hr-HR" sz="12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citatnu</a:t>
                      </a:r>
                      <a:r>
                        <a:rPr kumimoji="0" lang="hr-HR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bazu s ukupnim pregledom za visoko učilište (radovi u </a:t>
                      </a:r>
                      <a:r>
                        <a:rPr kumimoji="0" lang="hr-HR" sz="12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WoS</a:t>
                      </a:r>
                      <a:r>
                        <a:rPr kumimoji="0" lang="hr-HR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-u, Scopusu)</a:t>
                      </a:r>
                      <a:endParaRPr lang="hr-HR" sz="1050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3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267914"/>
                  </a:ext>
                </a:extLst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dirty="0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97038" y="16843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hr-HR" altLang="sr-Latn-R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r-HR" altLang="sr-Latn-R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9818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20</a:t>
            </a:fld>
            <a:endParaRPr lang="hr-HR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034"/>
            <a:ext cx="8856984" cy="6835995"/>
          </a:xfrm>
        </p:spPr>
      </p:pic>
    </p:spTree>
    <p:extLst>
      <p:ext uri="{BB962C8B-B14F-4D97-AF65-F5344CB8AC3E}">
        <p14:creationId xmlns:p14="http://schemas.microsoft.com/office/powerpoint/2010/main" val="15770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08560163"/>
              </p:ext>
            </p:extLst>
          </p:nvPr>
        </p:nvGraphicFramePr>
        <p:xfrm>
          <a:off x="0" y="0"/>
          <a:ext cx="9144000" cy="70437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58969">
                  <a:extLst>
                    <a:ext uri="{9D8B030D-6E8A-4147-A177-3AD203B41FA5}">
                      <a16:colId xmlns:a16="http://schemas.microsoft.com/office/drawing/2014/main" val="1801268844"/>
                    </a:ext>
                  </a:extLst>
                </a:gridCol>
                <a:gridCol w="1389296">
                  <a:extLst>
                    <a:ext uri="{9D8B030D-6E8A-4147-A177-3AD203B41FA5}">
                      <a16:colId xmlns:a16="http://schemas.microsoft.com/office/drawing/2014/main" val="2848164201"/>
                    </a:ext>
                  </a:extLst>
                </a:gridCol>
                <a:gridCol w="1310774">
                  <a:extLst>
                    <a:ext uri="{9D8B030D-6E8A-4147-A177-3AD203B41FA5}">
                      <a16:colId xmlns:a16="http://schemas.microsoft.com/office/drawing/2014/main" val="1043006158"/>
                    </a:ext>
                  </a:extLst>
                </a:gridCol>
                <a:gridCol w="884961">
                  <a:extLst>
                    <a:ext uri="{9D8B030D-6E8A-4147-A177-3AD203B41FA5}">
                      <a16:colId xmlns:a16="http://schemas.microsoft.com/office/drawing/2014/main" val="1950686221"/>
                    </a:ext>
                  </a:extLst>
                </a:gridCol>
              </a:tblGrid>
              <a:tr h="6092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Vrsta rada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50" dirty="0" err="1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r>
                        <a:rPr lang="hr-HR" sz="105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br. </a:t>
                      </a:r>
                      <a:r>
                        <a:rPr lang="hr-HR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objavljenih radova u posljednjih 5 </a:t>
                      </a:r>
                      <a:r>
                        <a:rPr lang="hr-HR" sz="105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god.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5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Br. rad. </a:t>
                      </a:r>
                      <a:r>
                        <a:rPr lang="hr-HR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proizašlih iz suradnje s </a:t>
                      </a:r>
                      <a:r>
                        <a:rPr lang="hr-HR" sz="105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dr. VU i ZO u </a:t>
                      </a:r>
                      <a:r>
                        <a:rPr lang="hr-HR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RH u posljednjih 5 </a:t>
                      </a:r>
                      <a:r>
                        <a:rPr lang="hr-HR" sz="105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god.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5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Br. rad. </a:t>
                      </a:r>
                      <a:r>
                        <a:rPr lang="hr-HR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proizašlih iz </a:t>
                      </a:r>
                      <a:r>
                        <a:rPr lang="hr-HR" sz="1050" dirty="0" err="1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međ</a:t>
                      </a:r>
                      <a:r>
                        <a:rPr lang="hr-HR" sz="105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hr-HR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suradnje u </a:t>
                      </a:r>
                      <a:r>
                        <a:rPr lang="hr-HR" sz="1050" dirty="0" err="1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poslj</a:t>
                      </a:r>
                      <a:r>
                        <a:rPr lang="hr-HR" sz="105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hr-HR" sz="105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</a:t>
                      </a:r>
                      <a:r>
                        <a:rPr lang="hr-HR" sz="105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god.</a:t>
                      </a:r>
                      <a:endParaRPr lang="hr-H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916397875"/>
                  </a:ext>
                </a:extLst>
              </a:tr>
              <a:tr h="1002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Znanstveni i pregledni radovi objavljeni u časopisima koji su indeksirani u Web </a:t>
                      </a:r>
                      <a:r>
                        <a:rPr lang="hr-HR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Science Core </a:t>
                      </a:r>
                      <a:r>
                        <a:rPr lang="hr-HR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Collectionu</a:t>
                      </a: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(WoSCC) (Science Citation Index Expanded (SCI-EXP), Social Science Citation Index (SSCI), Arts </a:t>
                      </a:r>
                      <a:r>
                        <a:rPr lang="hr-HR" sz="12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and</a:t>
                      </a: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Humanities Citation Index (A&amp;HCI) i Emerging Sources Citation Index (ESCI))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2311107407"/>
                  </a:ext>
                </a:extLst>
              </a:tr>
              <a:tr h="606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Znanstveni i pregledni radovi objavljeni u časopisima koji su indeksirani u Scopusu (ne uključujući one koji su indeksirani u WoSCC-ovim citatnim indeksima)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159596266"/>
                  </a:ext>
                </a:extLst>
              </a:tr>
              <a:tr h="251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Znanstveni i pregledni radovi objavljeni u ostalim časopisima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180630575"/>
                  </a:ext>
                </a:extLst>
              </a:tr>
              <a:tr h="251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Znanstveni i pregledni radovi objavljeni u časopisima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463798895"/>
                  </a:ext>
                </a:extLst>
              </a:tr>
              <a:tr h="4094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Drugi radovi objavljeni u časopisima koji su indeksirani u WoSCC-u (SCI-EXP, SSCI, A&amp;HCI i ESCI)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78748281"/>
                  </a:ext>
                </a:extLst>
              </a:tr>
              <a:tr h="4556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Drugi radovi objavljeni u časopisima koji su indeksirani u Scopusu (ne uključujući one koji su indeksirani u WoSCC-ovim citatnim indeksima)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4051023504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Drugi radovi objavljeni u ostalim časopisima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090656796"/>
                  </a:ext>
                </a:extLst>
              </a:tr>
              <a:tr h="238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Drugi radovi objavljeni u časopisima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30912508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Autorske knjige izdane u inozemstvu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907067842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Autorske knjige izdane u Hrvatskoj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8089918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Autorske knjige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2865927991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Uredničke knjige izdane u inozemstvu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471945806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Uredničke knjige izdane u Hrvatskoj</a:t>
                      </a:r>
                      <a:endParaRPr lang="hr-H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745737462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Uredničke knjige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153380143"/>
                  </a:ext>
                </a:extLst>
              </a:tr>
              <a:tr h="4094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Znanstveni radovi objavljeni u zbornicima skupova te znanstvena i pregledna poglavlja u knjigama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4138966058"/>
                  </a:ext>
                </a:extLst>
              </a:tr>
              <a:tr h="251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Drugi radovi objavljeni u zbornicima skupova i druga poglavlja u knjigama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931518877"/>
                  </a:ext>
                </a:extLst>
              </a:tr>
              <a:tr h="251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Radovi objavljeni u zbornicima skupova i poglavlja u knjigama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753921555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Međunarodni patenti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828239276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Domaći patenti</a:t>
                      </a:r>
                      <a:endParaRPr lang="hr-H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1902350332"/>
                  </a:ext>
                </a:extLst>
              </a:tr>
              <a:tr h="2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Patenti - UKUPNO</a:t>
                      </a:r>
                      <a:endParaRPr lang="hr-HR" sz="14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9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hr-H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7799" marR="17799" marT="11866" marB="11866" anchor="ctr"/>
                </a:tc>
                <a:extLst>
                  <a:ext uri="{0D108BD9-81ED-4DB2-BD59-A6C34878D82A}">
                    <a16:rowId xmlns:a16="http://schemas.microsoft.com/office/drawing/2014/main" val="3100905310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781300" y="1211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hr-HR" altLang="sr-Latn-R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hr-HR" altLang="sr-Latn-R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9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mbria" panose="02040503050406030204" pitchFamily="18" charset="0"/>
              </a:rPr>
              <a:t>Općenite metodološke napomene</a:t>
            </a:r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podaci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doneseni u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MOZVAG tablici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generirani su na temelju podataka o publikacijama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upisanih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u CROSBI i pravilno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pridruženih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ustanovi na koju se izvještaj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odnosi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točnost podataka su zaduženi autori/</a:t>
            </a:r>
            <a:r>
              <a:rPr lang="hr-HR" altLang="sr-Latn-R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unositelji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 zapisa i/ili osobe zadužene na matičnoj ustanovi za administraciju podataka o publikacijama ustanove unesenih u CROSBI. </a:t>
            </a:r>
            <a:endParaRPr lang="hr-HR" altLang="sr-Latn-R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 </a:t>
            </a:r>
            <a:r>
              <a:rPr lang="hr-HR" altLang="sr-Latn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'radovima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' se računaju samo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radovi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koji su upisani u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CROSBI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pravilno pridruženi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visokom učilištu na koje se izvještaj odnosi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hr-HR" altLang="sr-Latn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'radove proizašle iz suradnje s drugim visokim učilištima i znanstvenim organizacijama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' se ubrajaju samo oni radovi koji su u CROSBI-ju osim visokom učilištu na kojeg se analiza odnosi pridruženi i nekoj drugoj ustanovi iz Upisnika znanstvenih organizacija </a:t>
            </a:r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ili Upisnika visokih </a:t>
            </a:r>
            <a:r>
              <a:rPr lang="hr-HR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učilišta</a:t>
            </a:r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hr-HR" altLang="sr-Latn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'radove proizašle iz međunarodne suradnje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' se ubrajaju samo oni radovi za koje je u CROSBI-ju označeno da je barem jedan od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koautora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na radu potpisan s adresom neke ustanove iz inozemstva.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0060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C00000"/>
                </a:solidFill>
                <a:latin typeface="Cambria" panose="02040503050406030204" pitchFamily="18" charset="0"/>
              </a:rPr>
              <a:t>Objašnjenja pojedinih kategorija radova</a:t>
            </a:r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Znanstveni i pregledni radovi objavljeni u časopisima koji su indeksirani u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WoSCC-u (SCI-EXP, SSCI, A&amp;HCI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ESCI)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izvorne znanstvene te pregledne (znanstvene) radove objavljene u časopisima koji su indeksirani u sljedećim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WoSCC-ovim citatnim indeksima: SCI-EXP, SSCI, A&amp;HCI i ESCI</a:t>
            </a:r>
          </a:p>
          <a:p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Znanstveni i pregledni radovi objavljeni u časopisima koji su indeksirani u Scopusu (ne uključujući one koji su indeksirani u WoSCC-ovim citatnim indeksima)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izvorne znanstvene te pregledne (znanstvene) radove objavljene u časopisima koji su indeksirani u bibliografskoj i citatnoj bazi podataka Scopus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Znanstveni i pregledni radovi objavljeni u ostalim časopisima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izvorne znanstvene te pregledne (znanstvene) radove objavljene u časopisima koji nisu indeksirani u WoSCC-ovim citatnim indeksima (SCI-EXP, SSCI, A&amp;HCI i ESCI), niti u bibliografskoj i citatnoj bazi podataka Scopus</a:t>
            </a:r>
          </a:p>
          <a:p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385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Objašnjenja pojedinih kategorija radova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sz="2400" dirty="0">
                <a:latin typeface="Calibri" panose="020F0502020204030204" pitchFamily="34" charset="0"/>
                <a:cs typeface="Calibri" panose="020F0502020204030204" pitchFamily="34" charset="0"/>
              </a:rPr>
              <a:t>Drugi radovi objavljeni u časopisima koji su indeksirani u WoSCC-u (SCI-EXP, SSCI, A&amp;HCI i ESCI</a:t>
            </a:r>
            <a:r>
              <a:rPr lang="hr-HR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hr-HR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Uključuje </a:t>
            </a:r>
            <a:r>
              <a:rPr lang="hr-HR" sz="2100" dirty="0">
                <a:latin typeface="Calibri" panose="020F0502020204030204" pitchFamily="34" charset="0"/>
                <a:cs typeface="Calibri" panose="020F0502020204030204" pitchFamily="34" charset="0"/>
              </a:rPr>
              <a:t>ostale vrste znanstvenih radova (prethodno priopćenje, kratko priopćenje i pismo), stručne radove te pregledne (stručne) radove objavljene u časopisima koji su indeksirani u sljedećim WoSCC-ovim citatnim indeksima: SCI-EXP, SSCI, A&amp;HCI i ESCI</a:t>
            </a:r>
            <a:endParaRPr lang="hr-HR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Drugi radovi objavljeni u časopisima koji su indeksirani u Scopusu (ne uključujući one koji su indeksirani u WoSCC-ovim citatnim indeksima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Uključuje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ostale vrste znanstvenih radova (prethodno priopćenje, kratko priopćenje i pismo), stručne radove te pregledne (stručne) radove objavljene u časopisima koji su indeksirani u bibliografskoj i citatnoj bazi podataka Scopus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Drugi radovi objavljeni u ostalim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časopisima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ostale vrste znanstvenih radova (prethodno priopćenje, kratko priopćenje i pismo), stručne radove te pregledne (stručne) radove objavljene u časopisima koji nisu indeksirani u WoSCC-ovim citatnim indeksima (SCI-EXP, SSCI, A&amp;HCI i ESCI), niti u bibliografskoj i citatnoj bazi podataka Scopus</a:t>
            </a:r>
            <a:endParaRPr lang="hr-HR" altLang="sr-Latn-RS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50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Objašnjenja pojedinih kategorija radova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Autorske knjige izdane u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inozemstvu</a:t>
            </a:r>
          </a:p>
          <a:p>
            <a:pPr lvl="1"/>
            <a:r>
              <a:rPr lang="hr-HR" altLang="sr-Latn-R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Uključuje </a:t>
            </a:r>
            <a:r>
              <a:rPr lang="hr-HR" alt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recenzirane znanstvene, pregledne i stručne autorske monografije koje su izdane u inozemstvu.</a:t>
            </a:r>
          </a:p>
          <a:p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Autorske knjige izdane u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Hrvatskoj</a:t>
            </a:r>
          </a:p>
          <a:p>
            <a:pPr lvl="1"/>
            <a:r>
              <a:rPr lang="hr-HR" altLang="sr-Latn-R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Uključuje </a:t>
            </a:r>
            <a:r>
              <a:rPr lang="hr-HR" alt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recenzirane znanstvene, pregledne i stručne autorske monografije koje su izdane u Hrvatskoj.</a:t>
            </a:r>
          </a:p>
          <a:p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Uredničke knjige izdane u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inozemstvu</a:t>
            </a:r>
          </a:p>
          <a:p>
            <a:pPr lvl="1"/>
            <a:r>
              <a:rPr lang="hr-HR" altLang="sr-Latn-R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Uključuje </a:t>
            </a:r>
            <a:r>
              <a:rPr lang="hr-HR" alt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recenzirane znanstvene, pregledne i stručne uredničke monografije i zbornike radova koji su izdani u inozemstvu.</a:t>
            </a:r>
          </a:p>
          <a:p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Uredničke knjige izdane u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Hrvatskoj</a:t>
            </a:r>
          </a:p>
          <a:p>
            <a:pPr lvl="1"/>
            <a:r>
              <a:rPr lang="hr-HR" altLang="sr-Latn-R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Uključuje </a:t>
            </a:r>
            <a:r>
              <a:rPr lang="hr-HR" altLang="sr-Latn-RS" sz="1800" dirty="0">
                <a:latin typeface="Calibri" panose="020F0502020204030204" pitchFamily="34" charset="0"/>
                <a:cs typeface="Calibri" panose="020F0502020204030204" pitchFamily="34" charset="0"/>
              </a:rPr>
              <a:t>recenzirane znanstvene, pregledne i stručne uredničke monografije i zbornike radova koji su izdani u Hrvatskoj.</a:t>
            </a:r>
          </a:p>
          <a:p>
            <a:endParaRPr lang="hr-HR" altLang="sr-Latn-R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6459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Objašnjenja pojedinih kategorija radova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Znanstveni radovi objavljeni u zbornicima skupova te znanstvena i pregledna poglavlja u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knjigama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znanstvene radove (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extenso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) objavljene u zbornicima skupova te znanstvena i pregledna poglavlja u knjigama </a:t>
            </a:r>
            <a:endParaRPr lang="hr-HR" altLang="sr-Latn-RS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Drugi </a:t>
            </a:r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radovi objavljeni u zbornicima skupova i druga poglavlja u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knjigama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Uključuje stručne radove (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altLang="sr-Latn-RS" sz="2100" dirty="0" err="1">
                <a:latin typeface="Calibri" panose="020F0502020204030204" pitchFamily="34" charset="0"/>
                <a:cs typeface="Calibri" panose="020F0502020204030204" pitchFamily="34" charset="0"/>
              </a:rPr>
              <a:t>extenso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) objavljene u zbornicima skupova te stručna poglavlja u knjigama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Međunarodni </a:t>
            </a:r>
            <a:r>
              <a:rPr lang="hr-HR" altLang="sr-Latn-R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pateti</a:t>
            </a:r>
            <a:endParaRPr lang="hr-HR" altLang="sr-Latn-R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Uključuje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priznate međunarodne patente.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Domaći patenti</a:t>
            </a:r>
          </a:p>
          <a:p>
            <a:pPr lvl="1"/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Uključuje </a:t>
            </a:r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priznate domaće patente.</a:t>
            </a:r>
          </a:p>
          <a:p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6683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mbria" panose="02040503050406030204" pitchFamily="18" charset="0"/>
              </a:rPr>
              <a:t>Administracija CROSBI-ja</a:t>
            </a:r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7616" y="1268760"/>
            <a:ext cx="8229600" cy="5081776"/>
          </a:xfrm>
        </p:spPr>
        <p:txBody>
          <a:bodyPr>
            <a:noAutofit/>
          </a:bodyPr>
          <a:lstStyle/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svaka ustanova iz sustava znanosti i visokog obrazovanja RH ima mogućnost zatražiti za nekog svojeg djelatnika administratorske ovlasti u CROSBI-ju</a:t>
            </a:r>
          </a:p>
          <a:p>
            <a:pPr lvl="1"/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potrebno popuniti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Zahtjev za dodjeljivanjem administratorskih ovlasti za Hrvatsku znanstvenu bibliografiju – CROSBI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 – skenirana verzija na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help@bib.irb.hr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, a original poslati na Institut Ruđer Bošković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administratori pri ustanovi će moći ispravljati i nadopunjavati zapise o publikacijama koje su povezane s matičnom ustanovom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IRB će u suradnji s AZVO-om organizirati edukaciju administratora u CROSBI-ju</a:t>
            </a:r>
          </a:p>
          <a:p>
            <a:r>
              <a:rPr lang="hr-HR" altLang="sr-Latn-R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mailing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lista</a:t>
            </a:r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1789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hr-HR" dirty="0" smtClean="0">
              <a:hlinkClick r:id="rId2"/>
            </a:endParaRPr>
          </a:p>
          <a:p>
            <a:endParaRPr lang="hr-HR" dirty="0">
              <a:hlinkClick r:id="rId2"/>
            </a:endParaRPr>
          </a:p>
          <a:p>
            <a:endParaRPr lang="hr-HR" dirty="0" smtClean="0">
              <a:hlinkClick r:id="rId2"/>
            </a:endParaRPr>
          </a:p>
          <a:p>
            <a:endParaRPr lang="hr-HR" dirty="0">
              <a:hlinkClick r:id="rId2"/>
            </a:endParaRPr>
          </a:p>
          <a:p>
            <a:endParaRPr lang="hr-HR" dirty="0" smtClean="0">
              <a:hlinkClick r:id="rId2"/>
            </a:endParaRPr>
          </a:p>
          <a:p>
            <a:endParaRPr lang="hr-HR" dirty="0">
              <a:hlinkClick r:id="rId2"/>
            </a:endParaRPr>
          </a:p>
          <a:p>
            <a:endParaRPr lang="hr-HR" dirty="0" smtClean="0">
              <a:hlinkClick r:id="rId2"/>
            </a:endParaRPr>
          </a:p>
          <a:p>
            <a:endParaRPr lang="hr-HR" dirty="0" smtClean="0">
              <a:hlinkClick r:id="rId2"/>
            </a:endParaRPr>
          </a:p>
          <a:p>
            <a:pPr marL="0" indent="0">
              <a:buNone/>
            </a:pPr>
            <a:r>
              <a:rPr lang="hr-HR" dirty="0" smtClean="0">
                <a:hlinkClick r:id="rId2"/>
              </a:rPr>
              <a:t>help@bib.irb.hr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>
                <a:hlinkClick r:id="rId3"/>
              </a:rPr>
              <a:t>knjiznica@irb.hr</a:t>
            </a:r>
            <a:endParaRPr lang="hr-H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dirty="0" smtClean="0"/>
              <a:t>CROSBI kao izvor podataka za potrebe reakreditacije visokih učilišta</a:t>
            </a:r>
            <a:endParaRPr lang="hr-HR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281304"/>
            <a:ext cx="4937125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08104" y="6089248"/>
            <a:ext cx="432117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hr-HR" sz="800" dirty="0">
                <a:solidFill>
                  <a:schemeClr val="bg1">
                    <a:lumMod val="75000"/>
                  </a:schemeClr>
                </a:solidFill>
              </a:rPr>
              <a:t>http://en.hdyo.org/you/questions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28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5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mbria" panose="02040503050406030204" pitchFamily="18" charset="0"/>
              </a:rPr>
              <a:t>MOZVAG tablica 4.4. Nastavnici na studijskim programima u tekućoj ak. godini</a:t>
            </a:r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7616" y="1268760"/>
            <a:ext cx="8229600" cy="5081776"/>
          </a:xfrm>
        </p:spPr>
        <p:txBody>
          <a:bodyPr>
            <a:noAutofit/>
          </a:bodyPr>
          <a:lstStyle/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Podaci u tablici 4.4.</a:t>
            </a:r>
          </a:p>
          <a:p>
            <a:pPr lvl="1"/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nastavnik (poveznica na CROSBI); zvanje; područje; polje; vrsta radnog odnosa</a:t>
            </a:r>
          </a:p>
          <a:p>
            <a:pPr lvl="1"/>
            <a:r>
              <a:rPr lang="hr-HR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broj znanstvenih i preglednih radova</a:t>
            </a:r>
            <a:r>
              <a:rPr lang="hr-HR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 u posljednjih 5 </a:t>
            </a:r>
            <a:r>
              <a:rPr lang="hr-HR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godina</a:t>
            </a:r>
          </a:p>
          <a:p>
            <a:pPr lvl="2"/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‘znanstvene i pregledne radove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' se ubrajaju </a:t>
            </a: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cjeloviti znanstveni </a:t>
            </a:r>
            <a:r>
              <a:rPr lang="hr-HR" sz="1800" dirty="0">
                <a:latin typeface="Calibri" panose="020F0502020204030204" pitchFamily="34" charset="0"/>
                <a:cs typeface="Calibri" panose="020F0502020204030204" pitchFamily="34" charset="0"/>
              </a:rPr>
              <a:t>i pregledni radovi objavljeni u časopisima, zbornicima skupova i poglavlja u knjigama te znanstvene i pregledne autorske </a:t>
            </a:r>
            <a:r>
              <a:rPr lang="hr-HR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monografije</a:t>
            </a:r>
            <a:endParaRPr lang="hr-HR" sz="17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hr-HR" altLang="sr-Latn-RS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broj stručnih radova* u posljednjih 5 godina</a:t>
            </a:r>
          </a:p>
          <a:p>
            <a:pPr lvl="2"/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‘stručne radove' </a:t>
            </a:r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ubrajaju cjeloviti stručni </a:t>
            </a:r>
            <a:r>
              <a:rPr lang="hr-HR" altLang="sr-Latn-RS" sz="1700" dirty="0">
                <a:latin typeface="Calibri" panose="020F0502020204030204" pitchFamily="34" charset="0"/>
                <a:cs typeface="Calibri" panose="020F0502020204030204" pitchFamily="34" charset="0"/>
              </a:rPr>
              <a:t>radovi objavljeni u časopisima, zbornicima skupova i poglavlja u knjigama te </a:t>
            </a:r>
            <a:r>
              <a:rPr lang="hr-HR" altLang="sr-Latn-RS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stručne autorske monografije</a:t>
            </a:r>
          </a:p>
          <a:p>
            <a:pPr lvl="1"/>
            <a:r>
              <a:rPr lang="hr-HR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ukupan broj citata – navesti bazu; ukupan h-indeks – navesti bazu; broj znanstvenih projekata kao voditelj/suradnik; broj stručnih projekata kao voditelj i/ili suradnik</a:t>
            </a:r>
          </a:p>
          <a:p>
            <a:pPr lvl="1"/>
            <a:r>
              <a:rPr lang="hr-HR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broj </a:t>
            </a:r>
            <a:r>
              <a:rPr lang="hr-HR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objavljenih autorskih </a:t>
            </a:r>
            <a:r>
              <a:rPr lang="hr-HR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visokoškolskih udžbenika</a:t>
            </a:r>
          </a:p>
          <a:p>
            <a:pPr lvl="1"/>
            <a:r>
              <a:rPr lang="hr-H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broj kolegija na programu</a:t>
            </a:r>
          </a:p>
          <a:p>
            <a:pPr lvl="1"/>
            <a:endParaRPr lang="hr-HR" altLang="sr-Latn-RS" sz="21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9046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4</a:t>
            </a:fld>
            <a:endParaRPr lang="hr-HR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852"/>
            <a:ext cx="9107189" cy="6628265"/>
          </a:xfrm>
        </p:spPr>
      </p:pic>
    </p:spTree>
    <p:extLst>
      <p:ext uri="{BB962C8B-B14F-4D97-AF65-F5344CB8AC3E}">
        <p14:creationId xmlns:p14="http://schemas.microsoft.com/office/powerpoint/2010/main" val="356939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5</a:t>
            </a:fld>
            <a:endParaRPr lang="hr-HR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765"/>
            <a:ext cx="9170486" cy="6648603"/>
          </a:xfrm>
        </p:spPr>
      </p:pic>
    </p:spTree>
    <p:extLst>
      <p:ext uri="{BB962C8B-B14F-4D97-AF65-F5344CB8AC3E}">
        <p14:creationId xmlns:p14="http://schemas.microsoft.com/office/powerpoint/2010/main" val="143951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C00000"/>
                </a:solidFill>
              </a:rPr>
              <a:t>CROSBI – unos zapisa – VAŽNO!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hr-HR" altLang="sr-Latn-RS" sz="3200" dirty="0" smtClean="0"/>
          </a:p>
          <a:p>
            <a:pPr marL="0" indent="0" algn="ctr">
              <a:buNone/>
            </a:pPr>
            <a:r>
              <a:rPr lang="hr-HR" altLang="sr-Latn-RS" sz="3200" dirty="0" smtClean="0"/>
              <a:t>radovi upisani u CROSBI se </a:t>
            </a:r>
            <a:r>
              <a:rPr lang="hr-HR" altLang="sr-Latn-RS" sz="3200" dirty="0"/>
              <a:t>automatski na temelju </a:t>
            </a:r>
            <a:r>
              <a:rPr lang="hr-HR" altLang="sr-Latn-RS" sz="3200" dirty="0" err="1"/>
              <a:t>metapodatkovnog</a:t>
            </a:r>
            <a:r>
              <a:rPr lang="hr-HR" altLang="sr-Latn-RS" sz="3200" dirty="0"/>
              <a:t> opisa </a:t>
            </a:r>
            <a:r>
              <a:rPr lang="hr-HR" altLang="sr-Latn-RS" sz="3200" dirty="0" smtClean="0"/>
              <a:t>svrstavaju u odgovarajuće kategorije radova u MOZVAG tablici</a:t>
            </a:r>
          </a:p>
          <a:p>
            <a:pPr marL="0" indent="0" algn="ctr">
              <a:buNone/>
            </a:pPr>
            <a:endParaRPr lang="hr-HR" altLang="sr-Latn-RS" sz="3200" dirty="0"/>
          </a:p>
          <a:p>
            <a:pPr marL="0" indent="0" algn="ctr">
              <a:buNone/>
            </a:pPr>
            <a:r>
              <a:rPr lang="hr-HR" altLang="sr-Latn-RS" sz="3200" dirty="0" smtClean="0">
                <a:solidFill>
                  <a:srgbClr val="0070C0"/>
                </a:solidFill>
              </a:rPr>
              <a:t>Važna potpunost i točnost </a:t>
            </a:r>
            <a:r>
              <a:rPr lang="hr-HR" altLang="sr-Latn-RS" sz="3200" dirty="0" err="1" smtClean="0">
                <a:solidFill>
                  <a:srgbClr val="0070C0"/>
                </a:solidFill>
              </a:rPr>
              <a:t>metapodatkovnih</a:t>
            </a:r>
            <a:r>
              <a:rPr lang="hr-HR" altLang="sr-Latn-RS" sz="3200" dirty="0" smtClean="0">
                <a:solidFill>
                  <a:srgbClr val="0070C0"/>
                </a:solidFill>
              </a:rPr>
              <a:t> zapisa radova u CROSBI-ju!!!</a:t>
            </a:r>
            <a:endParaRPr lang="hr-HR" altLang="sr-Latn-RS" sz="3200" dirty="0">
              <a:solidFill>
                <a:srgbClr val="0070C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6585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mbria" panose="02040503050406030204" pitchFamily="18" charset="0"/>
              </a:rPr>
              <a:t>Popis iznimno važnih </a:t>
            </a:r>
            <a:r>
              <a:rPr lang="hr-HR" dirty="0" err="1" smtClean="0">
                <a:solidFill>
                  <a:srgbClr val="C00000"/>
                </a:solidFill>
                <a:latin typeface="Cambria" panose="02040503050406030204" pitchFamily="18" charset="0"/>
              </a:rPr>
              <a:t>metapodataka</a:t>
            </a:r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podatak o kategoriji rada (znanstveni, pregledni, stručni, ostalo)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podatak o vrsti rada (izvorni znanstveni rad, pregledni rad, prethodno priopćenje, stručni rad i dr.)</a:t>
            </a:r>
          </a:p>
          <a:p>
            <a:pPr lvl="1"/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kod obrazovnih materijala podatak o razini obrazovanja i vrsti obrazovnog materijala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kod upisivanja podatka o časopisu, odabrati časopis s liste naslova koji se pojave nakon upisivanja prvih nekoliko znakova</a:t>
            </a:r>
          </a:p>
          <a:p>
            <a:pPr lvl="1"/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iznimno važno za pravilno prikazivanje podataka o indeksiranosti časopisa u kojima su radovi objavljeni</a:t>
            </a:r>
          </a:p>
          <a:p>
            <a:r>
              <a:rPr lang="hr-HR" alt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obavezno upisati DOI rada ako 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postoji</a:t>
            </a:r>
          </a:p>
          <a:p>
            <a:pPr lvl="1"/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važno za povlačenje podataka o citiranosti radova</a:t>
            </a:r>
          </a:p>
          <a:p>
            <a:r>
              <a:rPr lang="hr-HR" altLang="sr-Latn-RS" sz="2300" dirty="0">
                <a:latin typeface="Calibri" panose="020F0502020204030204" pitchFamily="34" charset="0"/>
                <a:cs typeface="Calibri" panose="020F0502020204030204" pitchFamily="34" charset="0"/>
              </a:rPr>
              <a:t>podatak o recenziranosti radova</a:t>
            </a:r>
          </a:p>
          <a:p>
            <a:pPr lvl="1"/>
            <a:endParaRPr lang="hr-HR" altLang="sr-Latn-RS" sz="2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6022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solidFill>
                  <a:srgbClr val="C00000"/>
                </a:solidFill>
                <a:latin typeface="Cambria" panose="02040503050406030204" pitchFamily="18" charset="0"/>
              </a:rPr>
              <a:t>Popis iznimno važnih </a:t>
            </a:r>
            <a:r>
              <a:rPr lang="hr-HR" dirty="0" err="1">
                <a:solidFill>
                  <a:srgbClr val="C00000"/>
                </a:solidFill>
                <a:latin typeface="Cambria" panose="02040503050406030204" pitchFamily="18" charset="0"/>
              </a:rPr>
              <a:t>metapodataka</a:t>
            </a:r>
            <a:endParaRPr lang="hr-HR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povezati zapis o radu s matičnim ustanovama hrvatskih autora (Upisnik znanstvenih organizacija)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upisati podatak ako je netko od koautora potpisan na radu s inozemnom adresom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povezati zapis o radu s matičnim brojevima svih znanstvenika koji su autori tog rada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povezati zapis o radu s projektom</a:t>
            </a:r>
          </a:p>
          <a:p>
            <a:pPr lvl="1"/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kriterij: projekt mora biti spomenut u zahvalama na samom radu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radovi u zbornicima s konferencija se unose putem aplikacijskog profila ‘</a:t>
            </a:r>
            <a:r>
              <a:rPr lang="hr-HR" altLang="sr-Latn-RS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Sudjelovanja na skupovima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’, ne ‘</a:t>
            </a:r>
            <a:r>
              <a:rPr lang="hr-HR" altLang="sr-Latn-RS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Rad ili poglavlje u knjizi</a:t>
            </a:r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</a:p>
          <a:p>
            <a:r>
              <a:rPr lang="hr-HR" altLang="sr-Latn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unijeti poveznicu na rad u digitalnom obliku</a:t>
            </a:r>
          </a:p>
          <a:p>
            <a:pPr lvl="1"/>
            <a:r>
              <a:rPr lang="hr-HR" altLang="sr-Latn-RS" sz="2100" dirty="0">
                <a:latin typeface="Calibri" panose="020F0502020204030204" pitchFamily="34" charset="0"/>
                <a:cs typeface="Calibri" panose="020F0502020204030204" pitchFamily="34" charset="0"/>
              </a:rPr>
              <a:t>unijeti poveznicu </a:t>
            </a:r>
            <a:r>
              <a:rPr lang="hr-HR" altLang="sr-Latn-RS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na cjeloviti tekst rada dostupan u otvorenom pristupu (u digitalnom repozitoriju, osobnim stranicama autora i sl.)</a:t>
            </a:r>
            <a:endParaRPr lang="hr-HR" altLang="sr-Latn-R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hr-HR" alt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840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err="1" smtClean="0">
                <a:solidFill>
                  <a:srgbClr val="C00000"/>
                </a:solidFill>
              </a:rPr>
              <a:t>Indeksiranost</a:t>
            </a:r>
            <a:r>
              <a:rPr lang="hr-HR" dirty="0" smtClean="0">
                <a:solidFill>
                  <a:srgbClr val="C00000"/>
                </a:solidFill>
              </a:rPr>
              <a:t> časopisa</a:t>
            </a: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7616" y="1268760"/>
            <a:ext cx="8229600" cy="5081776"/>
          </a:xfrm>
        </p:spPr>
        <p:txBody>
          <a:bodyPr>
            <a:noAutofit/>
          </a:bodyPr>
          <a:lstStyle/>
          <a:p>
            <a:r>
              <a:rPr lang="hr-HR" altLang="sr-Latn-RS" sz="2000" dirty="0" smtClean="0"/>
              <a:t>podaci o indeksiranosti časopisa u kojima su objavljeni radovi</a:t>
            </a:r>
          </a:p>
          <a:p>
            <a:r>
              <a:rPr lang="hr-HR" altLang="sr-Latn-RS" sz="2000" dirty="0" smtClean="0"/>
              <a:t>podaci o indeksiranosti časopisa se upisuju automatski na temelju popisa časopisa koji su u pojedinim godinama bili indeksirani u određenoj bazi podataka</a:t>
            </a:r>
          </a:p>
          <a:p>
            <a:pPr lvl="1"/>
            <a:r>
              <a:rPr lang="hr-HR" altLang="sr-Latn-RS" sz="1800" dirty="0" err="1" smtClean="0"/>
              <a:t>citatni</a:t>
            </a:r>
            <a:r>
              <a:rPr lang="hr-HR" altLang="sr-Latn-RS" sz="1800" dirty="0" smtClean="0"/>
              <a:t> indeksi Web </a:t>
            </a:r>
            <a:r>
              <a:rPr lang="hr-HR" altLang="sr-Latn-RS" sz="1800" dirty="0" err="1" smtClean="0"/>
              <a:t>of</a:t>
            </a:r>
            <a:r>
              <a:rPr lang="hr-HR" altLang="sr-Latn-RS" sz="1800" dirty="0" smtClean="0"/>
              <a:t> Science Core Collectiona:</a:t>
            </a:r>
          </a:p>
          <a:p>
            <a:pPr lvl="2"/>
            <a:r>
              <a:rPr lang="hr-HR" altLang="sr-Latn-RS" sz="1600" dirty="0" smtClean="0"/>
              <a:t>Science Citation Index - Expanded (SCI-EXP)</a:t>
            </a:r>
          </a:p>
          <a:p>
            <a:pPr lvl="2"/>
            <a:r>
              <a:rPr lang="hr-HR" altLang="sr-Latn-RS" sz="1600" dirty="0" smtClean="0"/>
              <a:t>Social Science Citation Index (SSCI)</a:t>
            </a:r>
          </a:p>
          <a:p>
            <a:pPr lvl="2"/>
            <a:r>
              <a:rPr lang="hr-HR" altLang="sr-Latn-RS" sz="1600" dirty="0" smtClean="0"/>
              <a:t>Arts &amp; Humanities Citation Index (A&amp;HCI)</a:t>
            </a:r>
          </a:p>
          <a:p>
            <a:pPr lvl="2"/>
            <a:r>
              <a:rPr lang="hr-HR" altLang="sr-Latn-RS" sz="1600" dirty="0" smtClean="0"/>
              <a:t>Emerging Sources Citation Indeks (ESCI)</a:t>
            </a:r>
          </a:p>
          <a:p>
            <a:pPr lvl="1"/>
            <a:r>
              <a:rPr lang="hr-HR" altLang="sr-Latn-RS" sz="1800" dirty="0" smtClean="0"/>
              <a:t>Scopus</a:t>
            </a:r>
          </a:p>
          <a:p>
            <a:pPr lvl="1"/>
            <a:r>
              <a:rPr lang="hr-HR" altLang="sr-Latn-RS" sz="1800" dirty="0" smtClean="0"/>
              <a:t>MEDLINE</a:t>
            </a:r>
          </a:p>
          <a:p>
            <a:pPr lvl="1"/>
            <a:r>
              <a:rPr lang="hr-HR" altLang="sr-Latn-RS" sz="1800" dirty="0" err="1" smtClean="0"/>
              <a:t>EconLit</a:t>
            </a:r>
            <a:endParaRPr lang="hr-HR" altLang="sr-Latn-RS" sz="1800" dirty="0" smtClean="0"/>
          </a:p>
          <a:p>
            <a:pPr lvl="1"/>
            <a:r>
              <a:rPr lang="hr-HR" altLang="sr-Latn-RS" sz="1800" dirty="0" err="1" smtClean="0"/>
              <a:t>HeinOnline</a:t>
            </a:r>
            <a:endParaRPr lang="hr-HR" altLang="sr-Latn-RS" sz="1800" dirty="0" smtClean="0"/>
          </a:p>
          <a:p>
            <a:pPr lvl="1"/>
            <a:r>
              <a:rPr lang="hr-HR" altLang="sr-Latn-RS" sz="1800" dirty="0" err="1" smtClean="0"/>
              <a:t>Current</a:t>
            </a:r>
            <a:r>
              <a:rPr lang="hr-HR" altLang="sr-Latn-RS" sz="1800" dirty="0" smtClean="0"/>
              <a:t> </a:t>
            </a:r>
            <a:r>
              <a:rPr lang="hr-HR" altLang="sr-Latn-RS" sz="1800" dirty="0" err="1" smtClean="0"/>
              <a:t>Contents</a:t>
            </a:r>
            <a:r>
              <a:rPr lang="hr-HR" altLang="sr-Latn-RS" sz="1800" dirty="0" smtClean="0"/>
              <a:t> </a:t>
            </a:r>
            <a:r>
              <a:rPr lang="hr-HR" altLang="sr-Latn-RS" sz="1800" dirty="0" err="1" smtClean="0"/>
              <a:t>Connect</a:t>
            </a:r>
            <a:endParaRPr lang="hr-HR" altLang="sr-Latn-RS" sz="1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sv-SE" dirty="0" smtClean="0"/>
              <a:t>CROSBI kao izvor podataka za potrebe reakreditacije visokih učilišta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DD139-6035-4B39-A906-AFE8C03FAF62}" type="slidenum">
              <a:rPr lang="hr-HR" smtClean="0"/>
              <a:pPr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3515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4104</TotalTime>
  <Words>2771</Words>
  <Application>Microsoft Office PowerPoint</Application>
  <PresentationFormat>On-screen Show (4:3)</PresentationFormat>
  <Paragraphs>345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Bookman Old Style</vt:lpstr>
      <vt:lpstr>Calibri</vt:lpstr>
      <vt:lpstr>Cambria</vt:lpstr>
      <vt:lpstr>Gill Sans MT</vt:lpstr>
      <vt:lpstr>Wingdings</vt:lpstr>
      <vt:lpstr>Wingdings 3</vt:lpstr>
      <vt:lpstr>Origin</vt:lpstr>
      <vt:lpstr>Hrvatska znanstvena bibliografija – CROSBI kao izvor podataka za potrebe reakreditacije visokih učilišta</vt:lpstr>
      <vt:lpstr>MOZVAG – tablica 5.1. Bibliografija</vt:lpstr>
      <vt:lpstr>MOZVAG tablica 4.4. Nastavnici na studijskim programima u tekućoj ak. godini</vt:lpstr>
      <vt:lpstr>PowerPoint Presentation</vt:lpstr>
      <vt:lpstr>PowerPoint Presentation</vt:lpstr>
      <vt:lpstr>CROSBI – unos zapisa – VAŽNO!</vt:lpstr>
      <vt:lpstr>Popis iznimno važnih metapodataka</vt:lpstr>
      <vt:lpstr>Popis iznimno važnih metapodataka</vt:lpstr>
      <vt:lpstr>Indeksiranost časopisa</vt:lpstr>
      <vt:lpstr>Indeksiranost časopisa</vt:lpstr>
      <vt:lpstr>MOZVAG tablica – kriteriji za kategorizaciju radova upisanih u CROSBI</vt:lpstr>
      <vt:lpstr>Radovi najviše kategorije sukladno s Pravilnikom o uvjetima za izbor u znanstvena zvanja</vt:lpstr>
      <vt:lpstr>Ostali radovi sukladno s Pravilnikom o uvjetima za izbor u znanstvena zvanja</vt:lpstr>
      <vt:lpstr>Radovi najviše kategorije – posebnosti ekonomije i prava</vt:lpstr>
      <vt:lpstr>Radovi najviše kategorije sukladno s Pravilnikom o uvjetima za izbor u znanstvena zvanja</vt:lpstr>
      <vt:lpstr>Ostali radovi sukladno s Pravilnikom o uvjetima za izbor u znanstvena zvanja</vt:lpstr>
      <vt:lpstr>Ostale vrste radova iz MOZVAG tablice 5.1</vt:lpstr>
      <vt:lpstr>Ustanove koje imaju dopusnicu za rad u 2 ili više znanstvena područja</vt:lpstr>
      <vt:lpstr>PowerPoint Presentation</vt:lpstr>
      <vt:lpstr>PowerPoint Presentation</vt:lpstr>
      <vt:lpstr>PowerPoint Presentation</vt:lpstr>
      <vt:lpstr>Općenite metodološke napomene</vt:lpstr>
      <vt:lpstr>Objašnjenja pojedinih kategorija radova</vt:lpstr>
      <vt:lpstr>Objašnjenja pojedinih kategorija radova</vt:lpstr>
      <vt:lpstr>Objašnjenja pojedinih kategorija radova</vt:lpstr>
      <vt:lpstr>Objašnjenja pojedinih kategorija radova</vt:lpstr>
      <vt:lpstr>Administracija CROSBI-ja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Vrednovanje znanstvenog rada</dc:title>
  <dc:creator>Bojan Macan</dc:creator>
  <cp:keywords>Bibliometrija za urednistva</cp:keywords>
  <cp:lastModifiedBy>BM</cp:lastModifiedBy>
  <cp:revision>187</cp:revision>
  <cp:lastPrinted>2019-03-04T14:28:13Z</cp:lastPrinted>
  <dcterms:created xsi:type="dcterms:W3CDTF">2013-04-04T16:18:33Z</dcterms:created>
  <dcterms:modified xsi:type="dcterms:W3CDTF">2019-12-03T15:42:57Z</dcterms:modified>
</cp:coreProperties>
</file>