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263" r:id="rId2"/>
    <p:sldId id="299" r:id="rId3"/>
    <p:sldId id="265" r:id="rId4"/>
    <p:sldId id="300" r:id="rId5"/>
    <p:sldId id="266" r:id="rId6"/>
    <p:sldId id="306" r:id="rId7"/>
    <p:sldId id="307" r:id="rId8"/>
    <p:sldId id="308" r:id="rId9"/>
    <p:sldId id="309" r:id="rId10"/>
    <p:sldId id="310" r:id="rId11"/>
    <p:sldId id="311" r:id="rId12"/>
    <p:sldId id="271" r:id="rId13"/>
    <p:sldId id="302" r:id="rId14"/>
    <p:sldId id="268" r:id="rId15"/>
    <p:sldId id="269" r:id="rId16"/>
    <p:sldId id="270" r:id="rId17"/>
    <p:sldId id="278" r:id="rId18"/>
    <p:sldId id="312" r:id="rId19"/>
    <p:sldId id="279" r:id="rId20"/>
    <p:sldId id="313" r:id="rId21"/>
    <p:sldId id="286" r:id="rId22"/>
    <p:sldId id="280" r:id="rId23"/>
    <p:sldId id="314" r:id="rId24"/>
    <p:sldId id="281" r:id="rId25"/>
    <p:sldId id="282" r:id="rId26"/>
    <p:sldId id="283" r:id="rId27"/>
    <p:sldId id="284" r:id="rId28"/>
    <p:sldId id="272" r:id="rId29"/>
    <p:sldId id="273" r:id="rId30"/>
    <p:sldId id="274" r:id="rId31"/>
    <p:sldId id="275" r:id="rId32"/>
    <p:sldId id="277" r:id="rId33"/>
    <p:sldId id="288" r:id="rId34"/>
    <p:sldId id="276" r:id="rId35"/>
    <p:sldId id="285" r:id="rId36"/>
    <p:sldId id="287" r:id="rId37"/>
    <p:sldId id="290" r:id="rId38"/>
    <p:sldId id="291" r:id="rId39"/>
    <p:sldId id="292" r:id="rId40"/>
    <p:sldId id="294" r:id="rId41"/>
    <p:sldId id="304" r:id="rId42"/>
    <p:sldId id="293" r:id="rId43"/>
    <p:sldId id="303" r:id="rId44"/>
    <p:sldId id="295" r:id="rId45"/>
    <p:sldId id="296" r:id="rId46"/>
    <p:sldId id="297" r:id="rId47"/>
    <p:sldId id="298" r:id="rId48"/>
  </p:sldIdLst>
  <p:sldSz cx="6858000" cy="5143500"/>
  <p:notesSz cx="6797675" cy="9926638"/>
  <p:defaultTextStyle>
    <a:defPPr>
      <a:defRPr lang="sr-Latn-R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VU CP" initials="k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D7182A"/>
    <a:srgbClr val="CC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948" autoAdjust="0"/>
  </p:normalViewPr>
  <p:slideViewPr>
    <p:cSldViewPr snapToGrid="0">
      <p:cViewPr varScale="1">
        <p:scale>
          <a:sx n="178" d="100"/>
          <a:sy n="178" d="100"/>
        </p:scale>
        <p:origin x="-1158" y="-96"/>
      </p:cViewPr>
      <p:guideLst>
        <p:guide orient="horz" pos="16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g Gebauer" userId="ce358c307bf0e2e9" providerId="LiveId" clId="{6A93B541-350B-4C1F-B2C8-A0168E7997ED}"/>
    <pc:docChg chg="custSel addSld delSld modSld sldOrd">
      <pc:chgData name="Dag Gebauer" userId="ce358c307bf0e2e9" providerId="LiveId" clId="{6A93B541-350B-4C1F-B2C8-A0168E7997ED}" dt="2017-09-19T18:08:20.878" v="25"/>
      <pc:docMkLst>
        <pc:docMk/>
      </pc:docMkLst>
      <pc:sldChg chg="addSp delSp modSp add ord setBg">
        <pc:chgData name="Dag Gebauer" userId="ce358c307bf0e2e9" providerId="LiveId" clId="{6A93B541-350B-4C1F-B2C8-A0168E7997ED}" dt="2017-09-19T18:03:39.362" v="12"/>
        <pc:sldMkLst>
          <pc:docMk/>
          <pc:sldMk cId="924560482" sldId="261"/>
        </pc:sldMkLst>
        <pc:spChg chg="del">
          <ac:chgData name="Dag Gebauer" userId="ce358c307bf0e2e9" providerId="LiveId" clId="{6A93B541-350B-4C1F-B2C8-A0168E7997ED}" dt="2017-09-19T17:58:43.244" v="2"/>
          <ac:spMkLst>
            <pc:docMk/>
            <pc:sldMk cId="924560482" sldId="261"/>
            <ac:spMk id="2" creationId="{E9B00B86-C2F3-4F4E-85AF-7796C4913ECD}"/>
          </ac:spMkLst>
        </pc:spChg>
        <pc:spChg chg="del">
          <ac:chgData name="Dag Gebauer" userId="ce358c307bf0e2e9" providerId="LiveId" clId="{6A93B541-350B-4C1F-B2C8-A0168E7997ED}" dt="2017-09-19T17:58:43.244" v="2"/>
          <ac:spMkLst>
            <pc:docMk/>
            <pc:sldMk cId="924560482" sldId="261"/>
            <ac:spMk id="3" creationId="{C21D52A3-CBB3-4B8F-8EC1-F85446CDF6C4}"/>
          </ac:spMkLst>
        </pc:spChg>
        <pc:spChg chg="add del mod">
          <ac:chgData name="Dag Gebauer" userId="ce358c307bf0e2e9" providerId="LiveId" clId="{6A93B541-350B-4C1F-B2C8-A0168E7997ED}" dt="2017-09-19T17:58:57.970" v="3"/>
          <ac:spMkLst>
            <pc:docMk/>
            <pc:sldMk cId="924560482" sldId="261"/>
            <ac:spMk id="4" creationId="{4CCEE97B-30F7-4F3E-BBBD-B39B11DB252E}"/>
          </ac:spMkLst>
        </pc:spChg>
        <pc:spChg chg="add del mod">
          <ac:chgData name="Dag Gebauer" userId="ce358c307bf0e2e9" providerId="LiveId" clId="{6A93B541-350B-4C1F-B2C8-A0168E7997ED}" dt="2017-09-19T17:58:57.970" v="3"/>
          <ac:spMkLst>
            <pc:docMk/>
            <pc:sldMk cId="924560482" sldId="261"/>
            <ac:spMk id="5" creationId="{ECC4F709-43FC-4E6D-8057-4CE17FFD31E6}"/>
          </ac:spMkLst>
        </pc:spChg>
        <pc:spChg chg="add del mod">
          <ac:chgData name="Dag Gebauer" userId="ce358c307bf0e2e9" providerId="LiveId" clId="{6A93B541-350B-4C1F-B2C8-A0168E7997ED}" dt="2017-09-19T17:59:06.850" v="4"/>
          <ac:spMkLst>
            <pc:docMk/>
            <pc:sldMk cId="924560482" sldId="261"/>
            <ac:spMk id="6" creationId="{75594604-D831-451D-BDA3-908873C3E2EC}"/>
          </ac:spMkLst>
        </pc:spChg>
        <pc:spChg chg="add del mod">
          <ac:chgData name="Dag Gebauer" userId="ce358c307bf0e2e9" providerId="LiveId" clId="{6A93B541-350B-4C1F-B2C8-A0168E7997ED}" dt="2017-09-19T17:59:20.293" v="5"/>
          <ac:spMkLst>
            <pc:docMk/>
            <pc:sldMk cId="924560482" sldId="261"/>
            <ac:spMk id="7" creationId="{51A2E7C8-87C0-495C-BED7-58146E37A904}"/>
          </ac:spMkLst>
        </pc:spChg>
        <pc:spChg chg="add del mod">
          <ac:chgData name="Dag Gebauer" userId="ce358c307bf0e2e9" providerId="LiveId" clId="{6A93B541-350B-4C1F-B2C8-A0168E7997ED}" dt="2017-09-19T17:59:20.293" v="5"/>
          <ac:spMkLst>
            <pc:docMk/>
            <pc:sldMk cId="924560482" sldId="261"/>
            <ac:spMk id="8" creationId="{BCC641B8-9416-4DD6-88DC-72FDB0D3D301}"/>
          </ac:spMkLst>
        </pc:spChg>
        <pc:spChg chg="add mod">
          <ac:chgData name="Dag Gebauer" userId="ce358c307bf0e2e9" providerId="LiveId" clId="{6A93B541-350B-4C1F-B2C8-A0168E7997ED}" dt="2017-09-19T18:03:39.362" v="12"/>
          <ac:spMkLst>
            <pc:docMk/>
            <pc:sldMk cId="924560482" sldId="261"/>
            <ac:spMk id="9" creationId="{C4289292-E7FF-44AE-AE3C-95E287F9C2B9}"/>
          </ac:spMkLst>
        </pc:spChg>
        <pc:spChg chg="add mod">
          <ac:chgData name="Dag Gebauer" userId="ce358c307bf0e2e9" providerId="LiveId" clId="{6A93B541-350B-4C1F-B2C8-A0168E7997ED}" dt="2017-09-19T17:59:20.293" v="5"/>
          <ac:spMkLst>
            <pc:docMk/>
            <pc:sldMk cId="924560482" sldId="261"/>
            <ac:spMk id="10" creationId="{A407D769-EAE3-43AF-AD1E-B9B9293883F2}"/>
          </ac:spMkLst>
        </pc:spChg>
      </pc:sldChg>
      <pc:sldChg chg="addSp delSp modSp add ord setBg">
        <pc:chgData name="Dag Gebauer" userId="ce358c307bf0e2e9" providerId="LiveId" clId="{6A93B541-350B-4C1F-B2C8-A0168E7997ED}" dt="2017-09-19T18:08:20.878" v="25"/>
        <pc:sldMkLst>
          <pc:docMk/>
          <pc:sldMk cId="524919126" sldId="262"/>
        </pc:sldMkLst>
        <pc:spChg chg="del">
          <ac:chgData name="Dag Gebauer" userId="ce358c307bf0e2e9" providerId="LiveId" clId="{6A93B541-350B-4C1F-B2C8-A0168E7997ED}" dt="2017-09-19T18:07:50.578" v="16"/>
          <ac:spMkLst>
            <pc:docMk/>
            <pc:sldMk cId="524919126" sldId="262"/>
            <ac:spMk id="2" creationId="{07A1234A-B9AD-47CD-9201-2BF4EF63CD4F}"/>
          </ac:spMkLst>
        </pc:spChg>
        <pc:spChg chg="del">
          <ac:chgData name="Dag Gebauer" userId="ce358c307bf0e2e9" providerId="LiveId" clId="{6A93B541-350B-4C1F-B2C8-A0168E7997ED}" dt="2017-09-19T18:07:50.578" v="16"/>
          <ac:spMkLst>
            <pc:docMk/>
            <pc:sldMk cId="524919126" sldId="262"/>
            <ac:spMk id="3" creationId="{9862E0A3-1BB0-433B-86EA-76CE91E02287}"/>
          </ac:spMkLst>
        </pc:spChg>
        <pc:spChg chg="add mod">
          <ac:chgData name="Dag Gebauer" userId="ce358c307bf0e2e9" providerId="LiveId" clId="{6A93B541-350B-4C1F-B2C8-A0168E7997ED}" dt="2017-09-19T18:08:15.350" v="24" actId="14100"/>
          <ac:spMkLst>
            <pc:docMk/>
            <pc:sldMk cId="524919126" sldId="262"/>
            <ac:spMk id="4" creationId="{FDF9D187-67E5-43F2-9261-DF8C0CFBD0B9}"/>
          </ac:spMkLst>
        </pc:spChg>
        <pc:spChg chg="add del mod">
          <ac:chgData name="Dag Gebauer" userId="ce358c307bf0e2e9" providerId="LiveId" clId="{6A93B541-350B-4C1F-B2C8-A0168E7997ED}" dt="2017-09-19T18:07:58.944" v="18" actId="478"/>
          <ac:spMkLst>
            <pc:docMk/>
            <pc:sldMk cId="524919126" sldId="262"/>
            <ac:spMk id="5" creationId="{FC0077E5-4D32-4D98-9AE5-B76C71B4C0AA}"/>
          </ac:spMkLst>
        </pc:spChg>
      </pc:sldChg>
      <pc:sldChg chg="add del">
        <pc:chgData name="Dag Gebauer" userId="ce358c307bf0e2e9" providerId="LiveId" clId="{6A93B541-350B-4C1F-B2C8-A0168E7997ED}" dt="2017-09-19T18:02:58.627" v="9"/>
        <pc:sldMkLst>
          <pc:docMk/>
          <pc:sldMk cId="3589207911" sldId="262"/>
        </pc:sldMkLst>
      </pc:sldChg>
    </pc:docChg>
  </pc:docChgLst>
  <pc:docChgLst>
    <pc:chgData name="Dag Gebauer" userId="ce358c307bf0e2e9" providerId="LiveId" clId="{959CB9D5-AAFE-45F2-BC4F-E406D43028F0}"/>
    <pc:docChg chg="undo custSel addSld modSld modMainMaster">
      <pc:chgData name="Dag Gebauer" userId="ce358c307bf0e2e9" providerId="LiveId" clId="{959CB9D5-AAFE-45F2-BC4F-E406D43028F0}" dt="2017-09-14T18:26:41.317" v="47" actId="478"/>
      <pc:docMkLst>
        <pc:docMk/>
      </pc:docMkLst>
      <pc:sldChg chg="addSp delSp modSp setBg modNotes">
        <pc:chgData name="Dag Gebauer" userId="ce358c307bf0e2e9" providerId="LiveId" clId="{959CB9D5-AAFE-45F2-BC4F-E406D43028F0}" dt="2017-09-14T18:22:08.229" v="42" actId="478"/>
        <pc:sldMkLst>
          <pc:docMk/>
          <pc:sldMk cId="1148246538" sldId="256"/>
        </pc:sldMkLst>
        <pc:spChg chg="del">
          <ac:chgData name="Dag Gebauer" userId="ce358c307bf0e2e9" providerId="LiveId" clId="{959CB9D5-AAFE-45F2-BC4F-E406D43028F0}" dt="2017-09-14T17:55:48.320" v="22" actId="478"/>
          <ac:spMkLst>
            <pc:docMk/>
            <pc:sldMk cId="1148246538" sldId="256"/>
            <ac:spMk id="2" creationId="{00000000-0000-0000-0000-000000000000}"/>
          </ac:spMkLst>
        </pc:spChg>
        <pc:spChg chg="add del mod">
          <ac:chgData name="Dag Gebauer" userId="ce358c307bf0e2e9" providerId="LiveId" clId="{959CB9D5-AAFE-45F2-BC4F-E406D43028F0}" dt="2017-09-14T18:16:58.425" v="33" actId="478"/>
          <ac:spMkLst>
            <pc:docMk/>
            <pc:sldMk cId="1148246538" sldId="256"/>
            <ac:spMk id="2" creationId="{A3328241-8FC2-4580-9289-76A9C1BCF4D0}"/>
          </ac:spMkLst>
        </pc:spChg>
        <pc:spChg chg="del">
          <ac:chgData name="Dag Gebauer" userId="ce358c307bf0e2e9" providerId="LiveId" clId="{959CB9D5-AAFE-45F2-BC4F-E406D43028F0}" dt="2017-09-14T17:55:48.320" v="22" actId="478"/>
          <ac:spMkLst>
            <pc:docMk/>
            <pc:sldMk cId="1148246538" sldId="256"/>
            <ac:spMk id="3" creationId="{00000000-0000-0000-0000-000000000000}"/>
          </ac:spMkLst>
        </pc:spChg>
        <pc:spChg chg="add del mod">
          <ac:chgData name="Dag Gebauer" userId="ce358c307bf0e2e9" providerId="LiveId" clId="{959CB9D5-AAFE-45F2-BC4F-E406D43028F0}" dt="2017-09-14T18:16:58.425" v="33" actId="478"/>
          <ac:spMkLst>
            <pc:docMk/>
            <pc:sldMk cId="1148246538" sldId="256"/>
            <ac:spMk id="3" creationId="{87533513-8A6D-4E88-98AF-7B6059F1B84D}"/>
          </ac:spMkLst>
        </pc:spChg>
        <pc:spChg chg="add del mod">
          <ac:chgData name="Dag Gebauer" userId="ce358c307bf0e2e9" providerId="LiveId" clId="{959CB9D5-AAFE-45F2-BC4F-E406D43028F0}" dt="2017-09-14T18:16:57.569" v="32" actId="478"/>
          <ac:spMkLst>
            <pc:docMk/>
            <pc:sldMk cId="1148246538" sldId="256"/>
            <ac:spMk id="4" creationId="{EFEB5C9D-4AFC-4C50-A4D3-3974534FB255}"/>
          </ac:spMkLst>
        </pc:spChg>
        <pc:spChg chg="add del mod">
          <ac:chgData name="Dag Gebauer" userId="ce358c307bf0e2e9" providerId="LiveId" clId="{959CB9D5-AAFE-45F2-BC4F-E406D43028F0}" dt="2017-09-14T18:16:57.569" v="32" actId="478"/>
          <ac:spMkLst>
            <pc:docMk/>
            <pc:sldMk cId="1148246538" sldId="256"/>
            <ac:spMk id="5" creationId="{0E77141A-F366-40E5-B178-EDEDF2EC96C5}"/>
          </ac:spMkLst>
        </pc:spChg>
        <pc:spChg chg="add del mod">
          <ac:chgData name="Dag Gebauer" userId="ce358c307bf0e2e9" providerId="LiveId" clId="{959CB9D5-AAFE-45F2-BC4F-E406D43028F0}" dt="2017-09-14T18:16:58.985" v="34" actId="478"/>
          <ac:spMkLst>
            <pc:docMk/>
            <pc:sldMk cId="1148246538" sldId="256"/>
            <ac:spMk id="6" creationId="{5DABAABD-A299-49A6-BBF8-6A4CA77EC44B}"/>
          </ac:spMkLst>
        </pc:spChg>
        <pc:spChg chg="add del mod">
          <ac:chgData name="Dag Gebauer" userId="ce358c307bf0e2e9" providerId="LiveId" clId="{959CB9D5-AAFE-45F2-BC4F-E406D43028F0}" dt="2017-09-14T18:16:58.985" v="34" actId="478"/>
          <ac:spMkLst>
            <pc:docMk/>
            <pc:sldMk cId="1148246538" sldId="256"/>
            <ac:spMk id="7" creationId="{C52450DD-3A8B-4E32-AB66-C5E990826F7A}"/>
          </ac:spMkLst>
        </pc:spChg>
        <pc:spChg chg="add del mod">
          <ac:chgData name="Dag Gebauer" userId="ce358c307bf0e2e9" providerId="LiveId" clId="{959CB9D5-AAFE-45F2-BC4F-E406D43028F0}" dt="2017-09-14T18:16:59.264" v="35" actId="478"/>
          <ac:spMkLst>
            <pc:docMk/>
            <pc:sldMk cId="1148246538" sldId="256"/>
            <ac:spMk id="8" creationId="{455A1B42-80DC-4442-911D-591659A16807}"/>
          </ac:spMkLst>
        </pc:spChg>
        <pc:spChg chg="add del mod">
          <ac:chgData name="Dag Gebauer" userId="ce358c307bf0e2e9" providerId="LiveId" clId="{959CB9D5-AAFE-45F2-BC4F-E406D43028F0}" dt="2017-09-14T18:16:59.264" v="35" actId="478"/>
          <ac:spMkLst>
            <pc:docMk/>
            <pc:sldMk cId="1148246538" sldId="256"/>
            <ac:spMk id="9" creationId="{6F54D420-EC4A-4636-B3A3-3885955FAB3D}"/>
          </ac:spMkLst>
        </pc:spChg>
        <pc:spChg chg="add del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0" creationId="{B8676503-AA83-406C-91D6-AC063D6B5E5B}"/>
          </ac:spMkLst>
        </pc:spChg>
        <pc:spChg chg="add del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1" creationId="{F38326B2-306B-4928-9C74-6729FF02C074}"/>
          </ac:spMkLst>
        </pc:spChg>
        <pc:spChg chg="add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2" creationId="{D1B172C7-1680-401D-8069-6413783ACE78}"/>
          </ac:spMkLst>
        </pc:spChg>
        <pc:spChg chg="add mod">
          <ac:chgData name="Dag Gebauer" userId="ce358c307bf0e2e9" providerId="LiveId" clId="{959CB9D5-AAFE-45F2-BC4F-E406D43028F0}" dt="2017-09-14T18:16:59.480" v="36" actId="478"/>
          <ac:spMkLst>
            <pc:docMk/>
            <pc:sldMk cId="1148246538" sldId="256"/>
            <ac:spMk id="13" creationId="{8BE87607-3B5A-4EB9-9FA3-4FF35E73B1DE}"/>
          </ac:spMkLst>
        </pc:spChg>
      </pc:sldChg>
      <pc:sldChg chg="addSp delSp modSp">
        <pc:chgData name="Dag Gebauer" userId="ce358c307bf0e2e9" providerId="LiveId" clId="{959CB9D5-AAFE-45F2-BC4F-E406D43028F0}" dt="2017-09-14T18:18:38.568" v="38" actId="478"/>
        <pc:sldMkLst>
          <pc:docMk/>
          <pc:sldMk cId="2260339233" sldId="259"/>
        </pc:sldMkLst>
        <pc:cxnChg chg="add del mod">
          <ac:chgData name="Dag Gebauer" userId="ce358c307bf0e2e9" providerId="LiveId" clId="{959CB9D5-AAFE-45F2-BC4F-E406D43028F0}" dt="2017-09-14T18:18:38.568" v="38" actId="478"/>
          <ac:cxnSpMkLst>
            <pc:docMk/>
            <pc:sldMk cId="2260339233" sldId="259"/>
            <ac:cxnSpMk id="5" creationId="{4D0D5A0B-9F0C-4F4C-98AC-743C38C480AE}"/>
          </ac:cxnSpMkLst>
        </pc:cxnChg>
      </pc:sldChg>
      <pc:sldChg chg="addSp delSp modSp add">
        <pc:chgData name="Dag Gebauer" userId="ce358c307bf0e2e9" providerId="LiveId" clId="{959CB9D5-AAFE-45F2-BC4F-E406D43028F0}" dt="2017-09-14T18:21:13.124" v="41" actId="478"/>
        <pc:sldMkLst>
          <pc:docMk/>
          <pc:sldMk cId="8889454" sldId="260"/>
        </pc:sldMkLst>
        <pc:spChg chg="del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2" creationId="{1B18B9AB-C689-462E-A729-40A777DB3C34}"/>
          </ac:spMkLst>
        </pc:spChg>
        <pc:spChg chg="del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3" creationId="{102B2E05-0AE9-4E4A-901C-BEE2076BF2D4}"/>
          </ac:spMkLst>
        </pc:spChg>
        <pc:spChg chg="add mod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4" creationId="{2151DAE6-5354-4E4B-8DE0-250A7F5FD89C}"/>
          </ac:spMkLst>
        </pc:spChg>
        <pc:spChg chg="add mod">
          <ac:chgData name="Dag Gebauer" userId="ce358c307bf0e2e9" providerId="LiveId" clId="{959CB9D5-AAFE-45F2-BC4F-E406D43028F0}" dt="2017-09-14T18:21:13.124" v="41" actId="478"/>
          <ac:spMkLst>
            <pc:docMk/>
            <pc:sldMk cId="8889454" sldId="260"/>
            <ac:spMk id="5" creationId="{7AC46B0B-2CD0-4647-A7B0-A1F462D6F114}"/>
          </ac:spMkLst>
        </pc:spChg>
      </pc:sldChg>
      <pc:sldMasterChg chg="delSp modSp setBg modSldLayout">
        <pc:chgData name="Dag Gebauer" userId="ce358c307bf0e2e9" providerId="LiveId" clId="{959CB9D5-AAFE-45F2-BC4F-E406D43028F0}" dt="2017-09-14T18:26:41.317" v="47" actId="478"/>
        <pc:sldMasterMkLst>
          <pc:docMk/>
          <pc:sldMasterMk cId="1370111312" sldId="2147483660"/>
        </pc:sldMasterMkLst>
        <pc:spChg chg="del">
          <ac:chgData name="Dag Gebauer" userId="ce358c307bf0e2e9" providerId="LiveId" clId="{959CB9D5-AAFE-45F2-BC4F-E406D43028F0}" dt="2017-09-14T18:26:41.317" v="47" actId="478"/>
          <ac:spMkLst>
            <pc:docMk/>
            <pc:sldMasterMk cId="1370111312" sldId="2147483660"/>
            <ac:spMk id="4" creationId="{00000000-0000-0000-0000-000000000000}"/>
          </ac:spMkLst>
        </pc:spChg>
        <pc:spChg chg="del">
          <ac:chgData name="Dag Gebauer" userId="ce358c307bf0e2e9" providerId="LiveId" clId="{959CB9D5-AAFE-45F2-BC4F-E406D43028F0}" dt="2017-09-14T18:26:36.493" v="45" actId="478"/>
          <ac:spMkLst>
            <pc:docMk/>
            <pc:sldMasterMk cId="1370111312" sldId="2147483660"/>
            <ac:spMk id="5" creationId="{00000000-0000-0000-0000-000000000000}"/>
          </ac:spMkLst>
        </pc:spChg>
        <pc:spChg chg="del">
          <ac:chgData name="Dag Gebauer" userId="ce358c307bf0e2e9" providerId="LiveId" clId="{959CB9D5-AAFE-45F2-BC4F-E406D43028F0}" dt="2017-09-14T18:26:40.076" v="46" actId="478"/>
          <ac:spMkLst>
            <pc:docMk/>
            <pc:sldMasterMk cId="1370111312" sldId="2147483660"/>
            <ac:spMk id="6" creationId="{00000000-0000-0000-0000-000000000000}"/>
          </ac:spMkLst>
        </pc:spChg>
        <pc:cxnChg chg="del mod">
          <ac:chgData name="Dag Gebauer" userId="ce358c307bf0e2e9" providerId="LiveId" clId="{959CB9D5-AAFE-45F2-BC4F-E406D43028F0}" dt="2017-09-14T18:25:03.654" v="44" actId="478"/>
          <ac:cxnSpMkLst>
            <pc:docMk/>
            <pc:sldMasterMk cId="1370111312" sldId="2147483660"/>
            <ac:cxnSpMk id="267" creationId="{00000000-0000-0000-0000-000000000000}"/>
          </ac:cxnSpMkLst>
        </pc:cxnChg>
        <pc:sldLayoutChg chg="modSp 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271158614" sldId="2147483661"/>
          </pc:sldLayoutMkLst>
          <pc:spChg chg="mod">
            <ac:chgData name="Dag Gebauer" userId="ce358c307bf0e2e9" providerId="LiveId" clId="{959CB9D5-AAFE-45F2-BC4F-E406D43028F0}" dt="2017-09-14T17:45:17.294" v="16" actId="688"/>
            <ac:spMkLst>
              <pc:docMk/>
              <pc:sldMasterMk cId="1370111312" sldId="2147483660"/>
              <pc:sldLayoutMk cId="1271158614" sldId="2147483661"/>
              <ac:spMk id="8" creationId="{00000000-0000-0000-0000-000000000000}"/>
            </ac:spMkLst>
          </pc:spChg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776533531" sldId="2147483662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037534935" sldId="2147483663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352462160" sldId="2147483664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979139695" sldId="2147483665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1638032587" sldId="2147483666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2897636304" sldId="2147483667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2537831992" sldId="2147483668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3042216898" sldId="2147483669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708027272" sldId="2147483670"/>
          </pc:sldLayoutMkLst>
        </pc:sldLayoutChg>
        <pc:sldLayoutChg chg="setBg">
          <pc:chgData name="Dag Gebauer" userId="ce358c307bf0e2e9" providerId="LiveId" clId="{959CB9D5-AAFE-45F2-BC4F-E406D43028F0}" dt="2017-09-14T17:46:25.143" v="21" actId="478"/>
          <pc:sldLayoutMkLst>
            <pc:docMk/>
            <pc:sldMasterMk cId="1370111312" sldId="2147483660"/>
            <pc:sldLayoutMk cId="677195045" sldId="214748368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2.png"/><Relationship Id="rId1" Type="http://schemas.openxmlformats.org/officeDocument/2006/relationships/theme" Target="../theme/theme3.xml"/><Relationship Id="rId4" Type="http://schemas.openxmlformats.org/officeDocument/2006/relationships/image" Target="../media/image3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853DB-230B-4F3D-B9BF-250411BF9C4B}" type="datetimeFigureOut">
              <a:rPr lang="hr-HR" smtClean="0"/>
              <a:t>4.12.2019.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29196"/>
            <a:ext cx="685385" cy="2700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48196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2.png"/><Relationship Id="rId1" Type="http://schemas.openxmlformats.org/officeDocument/2006/relationships/theme" Target="../theme/theme2.xml"/><Relationship Id="rId4" Type="http://schemas.openxmlformats.org/officeDocument/2006/relationships/image" Target="../media/image3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4.12.2019.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04812"/>
            <a:ext cx="685385" cy="270000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23812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5859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/4.0/deed.hr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srce.unizg.h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hyperlink" Target="http://www.srce.unizg.hr/otvoreni-pristup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4998" y="4765340"/>
            <a:ext cx="699161" cy="270000"/>
          </a:xfrm>
          <a:prstGeom prst="rect">
            <a:avLst/>
          </a:prstGeo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86513" y="4766434"/>
            <a:ext cx="471487" cy="270000"/>
          </a:xfrm>
          <a:prstGeom prst="rect">
            <a:avLst/>
          </a:prstGeom>
        </p:spPr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 i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7115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67559"/>
            <a:ext cx="5915025" cy="7004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08027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adnj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4488320" y="3245856"/>
            <a:ext cx="202500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hr-HR" sz="67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Srce politikom otvorenog pristupa široj javnosti osigurava dostupnost i korištenje svih rezultata rada Srca, a prvenstveno obrazovnih i stručnih informacija i sadržaja nastalih djelovanjem i radom Srca.</a:t>
            </a:r>
            <a:endParaRPr lang="hr-HR" sz="675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985961" y="3266439"/>
            <a:ext cx="220094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t-BR" sz="800" b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Ovo djelo je dano na korištenje pod licencom Creative Commons </a:t>
            </a:r>
            <a:r>
              <a:rPr lang="pt-BR" sz="800" b="0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Imenovanje-Nekomercijalno</a:t>
            </a:r>
            <a:r>
              <a:rPr lang="pt-BR" sz="800" b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4.0 međunarodna.</a:t>
            </a:r>
            <a:endParaRPr lang="hr-HR" sz="800" b="1" u="none" kern="1200" dirty="0">
              <a:solidFill>
                <a:srgbClr val="CC3C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11877" y="3847903"/>
            <a:ext cx="949299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www.srce.unizg.hr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857250" y="283790"/>
            <a:ext cx="5143500" cy="1144098"/>
          </a:xfrm>
        </p:spPr>
        <p:txBody>
          <a:bodyPr anchor="b">
            <a:normAutofit/>
          </a:bodyPr>
          <a:lstStyle>
            <a:lvl1pPr algn="ctr">
              <a:defRPr sz="2025" baseline="0">
                <a:solidFill>
                  <a:srgbClr val="C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57250" y="1638140"/>
            <a:ext cx="5143500" cy="1413270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hr-HR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931965" y="3847904"/>
            <a:ext cx="2190022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creativecommons.org/licenses/by-nc/4.0/deed.hr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4682329" y="3814549"/>
            <a:ext cx="1636987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r-HR" sz="675" b="1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www.srce.unizg.hr/otvoreni-pristup</a:t>
            </a:r>
            <a:endParaRPr lang="hr-HR" sz="675" b="1" dirty="0">
              <a:solidFill>
                <a:srgbClr val="CC3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hlinkClick r:id="rId4"/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181" y="4201372"/>
            <a:ext cx="685385" cy="270000"/>
          </a:xfrm>
          <a:prstGeom prst="rect">
            <a:avLst/>
          </a:prstGeom>
        </p:spPr>
      </p:pic>
      <p:pic>
        <p:nvPicPr>
          <p:cNvPr id="17" name="Picture 16">
            <a:hlinkClick r:id="rId2"/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13" y="3222246"/>
            <a:ext cx="1384975" cy="540000"/>
          </a:xfrm>
          <a:prstGeom prst="rect">
            <a:avLst/>
          </a:prstGeom>
        </p:spPr>
      </p:pic>
      <p:pic>
        <p:nvPicPr>
          <p:cNvPr id="12" name="Picture 2" descr="http://mirrors.creativecommons.org/presskit/buttons/88x31/png/by-nc.pn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075" y="4201372"/>
            <a:ext cx="771702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19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84679"/>
            <a:ext cx="5915025" cy="618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7653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487729"/>
            <a:ext cx="5915025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2647522"/>
            <a:ext cx="5915025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6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3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0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53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83774"/>
            <a:ext cx="5915025" cy="7067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091742"/>
            <a:ext cx="291465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091742"/>
            <a:ext cx="291465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04998" y="4765340"/>
            <a:ext cx="699161" cy="270000"/>
          </a:xfrm>
          <a:prstGeom prst="rect">
            <a:avLst/>
          </a:prstGeom>
        </p:spPr>
        <p:txBody>
          <a:bodyPr/>
          <a:lstStyle/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0452" y="4765340"/>
            <a:ext cx="4334048" cy="270000"/>
          </a:xfrm>
          <a:prstGeom prst="rect">
            <a:avLst/>
          </a:prstGeom>
        </p:spPr>
        <p:txBody>
          <a:bodyPr/>
          <a:lstStyle/>
          <a:p>
            <a:endParaRPr lang="hr-H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86513" y="4766434"/>
            <a:ext cx="471487" cy="270000"/>
          </a:xfrm>
          <a:prstGeom prst="rect">
            <a:avLst/>
          </a:prstGeom>
        </p:spPr>
        <p:txBody>
          <a:bodyPr/>
          <a:lstStyle/>
          <a:p>
            <a:fld id="{8F875A55-2F1E-4FC3-883D-C1990A1E687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46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91887"/>
            <a:ext cx="5915025" cy="687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172588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790523"/>
            <a:ext cx="2901255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5" y="1172588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5" y="1790523"/>
            <a:ext cx="2915543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7913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80171"/>
            <a:ext cx="5915025" cy="687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3803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63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40572"/>
            <a:ext cx="2211884" cy="80247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3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1"/>
            <a:ext cx="2211884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783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740572"/>
            <a:ext cx="2211884" cy="802477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hr-H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740573"/>
            <a:ext cx="3471863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1"/>
            <a:ext cx="2211884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221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7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7011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88" r:id="rId11"/>
  </p:sldLayoutIdLst>
  <p:hf sldNum="0" hdr="0" ftr="0" dt="0"/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025" b="1" kern="1200">
          <a:solidFill>
            <a:srgbClr val="C000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mozvag@azvo.hr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ozvag@azvo.hr" TargetMode="External"/><Relationship Id="rId2" Type="http://schemas.openxmlformats.org/officeDocument/2006/relationships/hyperlink" Target="mailto:mozvag@srce.h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srce.hr/x/2AA2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SAE2" TargetMode="External"/><Relationship Id="rId2" Type="http://schemas.openxmlformats.org/officeDocument/2006/relationships/hyperlink" Target="mailto:mozvag@azvo.hr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mozvag@srce.hr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mozvag@srce.hr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Mozvag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750"/>
              </a:spcBef>
            </a:pPr>
            <a:r>
              <a:rPr lang="hr-BA" dirty="0" smtClean="0"/>
              <a:t>Radionica za koordinatore visokih učilišta</a:t>
            </a:r>
          </a:p>
          <a:p>
            <a:pPr>
              <a:spcBef>
                <a:spcPts val="750"/>
              </a:spcBef>
            </a:pPr>
            <a:r>
              <a:rPr lang="hr-BA" dirty="0" smtClean="0"/>
              <a:t>5.12.2019.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148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0" y="1222063"/>
            <a:ext cx="6342640" cy="3206868"/>
          </a:xfrm>
        </p:spPr>
      </p:pic>
    </p:spTree>
    <p:extLst>
      <p:ext uri="{BB962C8B-B14F-4D97-AF65-F5344CB8AC3E}">
        <p14:creationId xmlns:p14="http://schemas.microsoft.com/office/powerpoint/2010/main" val="25919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4" y="1246944"/>
            <a:ext cx="6305731" cy="3188207"/>
          </a:xfrm>
        </p:spPr>
      </p:pic>
    </p:spTree>
    <p:extLst>
      <p:ext uri="{BB962C8B-B14F-4D97-AF65-F5344CB8AC3E}">
        <p14:creationId xmlns:p14="http://schemas.microsoft.com/office/powerpoint/2010/main" val="30880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Verzija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Skup podataka korišten za izračun analize uvjeta izvođenja za neko vrednovanje trajno se pohranjuje u sustavu. </a:t>
            </a:r>
          </a:p>
          <a:p>
            <a:endParaRPr lang="hr-BA" dirty="0" smtClean="0"/>
          </a:p>
          <a:p>
            <a:r>
              <a:rPr lang="hr-BA" dirty="0" smtClean="0"/>
              <a:t>Za </a:t>
            </a:r>
            <a:r>
              <a:rPr lang="hr-BA" dirty="0"/>
              <a:t>svako novo vrednovanje stvara se nova verzija </a:t>
            </a:r>
            <a:r>
              <a:rPr lang="hr-BA" dirty="0" smtClean="0"/>
              <a:t>skupa podataka (prazna, kao da se kreće ispočetka). Podatke za izračun analize je moguće:</a:t>
            </a:r>
          </a:p>
          <a:p>
            <a:pPr lvl="1"/>
            <a:r>
              <a:rPr lang="hr-BA" dirty="0"/>
              <a:t>Evidentirati kroz </a:t>
            </a:r>
            <a:r>
              <a:rPr lang="hr-BA" dirty="0" smtClean="0"/>
              <a:t>Mozvag2</a:t>
            </a:r>
            <a:endParaRPr lang="hr-BA" dirty="0"/>
          </a:p>
          <a:p>
            <a:pPr lvl="1"/>
            <a:r>
              <a:rPr lang="hr-BA" dirty="0" smtClean="0"/>
              <a:t>Preuzeti iz prethodnog vrednovanja</a:t>
            </a:r>
          </a:p>
          <a:p>
            <a:pPr lvl="1"/>
            <a:r>
              <a:rPr lang="hr-BA" dirty="0" smtClean="0"/>
              <a:t>Preuzeti iz ISVU</a:t>
            </a:r>
          </a:p>
          <a:p>
            <a:endParaRPr lang="hr-BA" dirty="0" smtClean="0"/>
          </a:p>
          <a:p>
            <a:r>
              <a:rPr lang="hr-BA" dirty="0" smtClean="0"/>
              <a:t>Podaci </a:t>
            </a:r>
            <a:r>
              <a:rPr lang="hr-BA" dirty="0"/>
              <a:t>iz starog </a:t>
            </a:r>
            <a:r>
              <a:rPr lang="hr-BA" dirty="0" err="1" smtClean="0"/>
              <a:t>Mozvaga</a:t>
            </a:r>
            <a:r>
              <a:rPr lang="hr-BA" dirty="0" smtClean="0"/>
              <a:t> su </a:t>
            </a:r>
            <a:r>
              <a:rPr lang="hr-BA" b="1" dirty="0" smtClean="0"/>
              <a:t>inicijalna</a:t>
            </a:r>
            <a:r>
              <a:rPr lang="hr-BA" dirty="0" smtClean="0"/>
              <a:t> verzija podataka</a:t>
            </a:r>
          </a:p>
        </p:txBody>
      </p:sp>
    </p:spTree>
    <p:extLst>
      <p:ext uri="{BB962C8B-B14F-4D97-AF65-F5344CB8AC3E}">
        <p14:creationId xmlns:p14="http://schemas.microsoft.com/office/powerpoint/2010/main" val="361626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Verzionirani</a:t>
            </a:r>
            <a:r>
              <a:rPr lang="hr-HR" dirty="0" smtClean="0"/>
              <a:t> podaci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/>
              <a:t>Prozori iz izbornika Studijski program:</a:t>
            </a:r>
          </a:p>
          <a:p>
            <a:pPr lvl="1"/>
            <a:r>
              <a:rPr lang="hr-BA" dirty="0" smtClean="0"/>
              <a:t>Nastavnik/Nenastavno osoblje</a:t>
            </a:r>
            <a:endParaRPr lang="hr-BA" dirty="0"/>
          </a:p>
          <a:p>
            <a:pPr lvl="1"/>
            <a:r>
              <a:rPr lang="hr-BA" dirty="0"/>
              <a:t>Predmet</a:t>
            </a:r>
          </a:p>
          <a:p>
            <a:pPr lvl="1"/>
            <a:r>
              <a:rPr lang="hr-BA" dirty="0"/>
              <a:t>Predmeti i nastavnici na studijskom </a:t>
            </a:r>
            <a:r>
              <a:rPr lang="hr-BA" dirty="0" smtClean="0"/>
              <a:t>programu</a:t>
            </a:r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Kroz sučelje se vidi uvijek samo </a:t>
            </a:r>
            <a:r>
              <a:rPr lang="hr-BA" b="1" dirty="0" smtClean="0"/>
              <a:t>aktualna</a:t>
            </a:r>
            <a:r>
              <a:rPr lang="hr-BA" dirty="0" smtClean="0"/>
              <a:t> verzija podataka</a:t>
            </a:r>
            <a:endParaRPr lang="hr-BA" dirty="0"/>
          </a:p>
          <a:p>
            <a:endParaRPr lang="hr-HR" dirty="0" smtClean="0"/>
          </a:p>
          <a:p>
            <a:r>
              <a:rPr lang="hr-HR" dirty="0" smtClean="0"/>
              <a:t>Samo jedna verzija podataka može biti aktualna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8332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Koraci evidencije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BA" dirty="0" smtClean="0"/>
              <a:t>U trenutku kada se korisnik prvi put prijavi u sustav bit će:</a:t>
            </a:r>
          </a:p>
          <a:p>
            <a:pPr lvl="1"/>
            <a:r>
              <a:rPr lang="hr-BA" dirty="0" smtClean="0"/>
              <a:t>Prebačeni podaci iz staroga </a:t>
            </a:r>
            <a:r>
              <a:rPr lang="hr-BA" dirty="0" err="1" smtClean="0"/>
              <a:t>Mozvaga</a:t>
            </a:r>
            <a:r>
              <a:rPr lang="hr-BA" dirty="0" smtClean="0"/>
              <a:t>, ali neće biti vidljivi</a:t>
            </a:r>
          </a:p>
          <a:p>
            <a:pPr lvl="1"/>
            <a:r>
              <a:rPr lang="hr-BA" dirty="0" smtClean="0"/>
              <a:t>Evidentirano vrednovanje za ustanovu</a:t>
            </a:r>
          </a:p>
          <a:p>
            <a:pPr lvl="2"/>
            <a:r>
              <a:rPr lang="hr-BA" dirty="0" smtClean="0"/>
              <a:t>status </a:t>
            </a:r>
            <a:r>
              <a:rPr lang="hr-BA" dirty="0"/>
              <a:t>2 </a:t>
            </a:r>
            <a:r>
              <a:rPr lang="hr-BA" dirty="0" smtClean="0"/>
              <a:t>– </a:t>
            </a:r>
            <a:r>
              <a:rPr lang="hr-BA" i="1" dirty="0" smtClean="0"/>
              <a:t>„Početak </a:t>
            </a:r>
            <a:r>
              <a:rPr lang="hr-BA" i="1" dirty="0"/>
              <a:t>postupka </a:t>
            </a:r>
            <a:r>
              <a:rPr lang="hr-BA" i="1" dirty="0" smtClean="0"/>
              <a:t>vrednovanja”</a:t>
            </a:r>
          </a:p>
          <a:p>
            <a:endParaRPr lang="hr-BA" dirty="0" smtClean="0"/>
          </a:p>
          <a:p>
            <a:r>
              <a:rPr lang="hr-BA" dirty="0" smtClean="0"/>
              <a:t>Koraci evidencije podataka: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/>
              <a:t>Vrednovanje ustanove - </a:t>
            </a:r>
            <a:r>
              <a:rPr lang="hr-BA" b="1" dirty="0" smtClean="0"/>
              <a:t>prebaciti</a:t>
            </a:r>
            <a:r>
              <a:rPr lang="hr-BA" dirty="0" smtClean="0"/>
              <a:t> vrednovanje u status </a:t>
            </a:r>
            <a:br>
              <a:rPr lang="hr-BA" dirty="0" smtClean="0"/>
            </a:br>
            <a:r>
              <a:rPr lang="hr-BA" dirty="0" smtClean="0"/>
              <a:t>4 – </a:t>
            </a:r>
            <a:r>
              <a:rPr lang="hr-BA" i="1" dirty="0" smtClean="0"/>
              <a:t>„Visoko učilište započelo s evidencijom podataka u sustavu”</a:t>
            </a:r>
          </a:p>
          <a:p>
            <a:pPr lvl="2"/>
            <a:r>
              <a:rPr lang="hr-BA" dirty="0" smtClean="0"/>
              <a:t>Podaci postaju vidljivi i omogućena je evidencija podataka</a:t>
            </a:r>
          </a:p>
        </p:txBody>
      </p:sp>
    </p:spTree>
    <p:extLst>
      <p:ext uri="{BB962C8B-B14F-4D97-AF65-F5344CB8AC3E}">
        <p14:creationId xmlns:p14="http://schemas.microsoft.com/office/powerpoint/2010/main" val="236973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/>
              <a:t>Promjena statusa vrednovanja – </a:t>
            </a:r>
            <a:r>
              <a:rPr lang="hr-BA" dirty="0" smtClean="0"/>
              <a:t>početak evidencije podataka</a:t>
            </a:r>
            <a:endParaRPr lang="hr-HR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85" y="1246082"/>
            <a:ext cx="6316430" cy="3195457"/>
          </a:xfrm>
        </p:spPr>
      </p:pic>
    </p:spTree>
    <p:extLst>
      <p:ext uri="{BB962C8B-B14F-4D97-AF65-F5344CB8AC3E}">
        <p14:creationId xmlns:p14="http://schemas.microsoft.com/office/powerpoint/2010/main" val="241168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Koraci evidencije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Vrednovanje ustanove - prebaciti vrednovanje u status </a:t>
            </a:r>
            <a:br>
              <a:rPr lang="hr-BA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4 – „Visoko učilište započelo s evidencijom podataka u sustavu”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/>
              <a:t>Odluka o izvoru podataka za vrednovanje</a:t>
            </a:r>
          </a:p>
          <a:p>
            <a:pPr lvl="1"/>
            <a:r>
              <a:rPr lang="hr-BA" dirty="0" smtClean="0"/>
              <a:t>Stari Mozvag – pretpostavljeno</a:t>
            </a:r>
          </a:p>
          <a:p>
            <a:pPr lvl="1"/>
            <a:r>
              <a:rPr lang="hr-BA" dirty="0" smtClean="0"/>
              <a:t>Isključivo ISVU</a:t>
            </a:r>
          </a:p>
          <a:p>
            <a:pPr lvl="1"/>
            <a:r>
              <a:rPr lang="hr-BA" dirty="0" smtClean="0"/>
              <a:t>Kombinacija podataka iz ISVU i starog </a:t>
            </a:r>
            <a:r>
              <a:rPr lang="hr-BA" dirty="0" err="1" smtClean="0"/>
              <a:t>Mozvaga</a:t>
            </a:r>
            <a:endParaRPr lang="hr-BA" dirty="0" smtClean="0"/>
          </a:p>
          <a:p>
            <a:pPr lvl="1"/>
            <a:r>
              <a:rPr lang="hr-BA" dirty="0" smtClean="0"/>
              <a:t>Brisanje svih podataka i direktni unos podataka u Mozvag2</a:t>
            </a:r>
          </a:p>
        </p:txBody>
      </p:sp>
    </p:spTree>
    <p:extLst>
      <p:ext uri="{BB962C8B-B14F-4D97-AF65-F5344CB8AC3E}">
        <p14:creationId xmlns:p14="http://schemas.microsoft.com/office/powerpoint/2010/main" val="354408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Studijski program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7" y="1148658"/>
            <a:ext cx="6182125" cy="3305154"/>
          </a:xfrm>
        </p:spPr>
      </p:pic>
    </p:spTree>
    <p:extLst>
      <p:ext uri="{BB962C8B-B14F-4D97-AF65-F5344CB8AC3E}">
        <p14:creationId xmlns:p14="http://schemas.microsoft.com/office/powerpoint/2010/main" val="126190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Studijski program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Studijski programi iz starog </a:t>
            </a:r>
            <a:r>
              <a:rPr lang="hr-HR" dirty="0" err="1" smtClean="0"/>
              <a:t>Mozvaga</a:t>
            </a:r>
            <a:r>
              <a:rPr lang="hr-HR" dirty="0" smtClean="0"/>
              <a:t> dobivaju novu šifru u sustavu Mozvag 2</a:t>
            </a:r>
          </a:p>
          <a:p>
            <a:endParaRPr lang="hr-HR" dirty="0" smtClean="0"/>
          </a:p>
          <a:p>
            <a:r>
              <a:rPr lang="hr-HR" dirty="0"/>
              <a:t>Katalog studijskih programa održavaju AZVO administratori (</a:t>
            </a:r>
            <a:r>
              <a:rPr lang="hr-HR" dirty="0">
                <a:hlinkClick r:id="rId2"/>
              </a:rPr>
              <a:t>mozvag@azvo.hr</a:t>
            </a:r>
            <a:r>
              <a:rPr lang="hr-HR" dirty="0" smtClean="0"/>
              <a:t>)</a:t>
            </a:r>
          </a:p>
          <a:p>
            <a:endParaRPr lang="hr-HR" dirty="0"/>
          </a:p>
          <a:p>
            <a:r>
              <a:rPr lang="hr-HR" dirty="0" smtClean="0"/>
              <a:t>Korisnici mogu popuniti polja:</a:t>
            </a:r>
          </a:p>
          <a:p>
            <a:pPr lvl="1"/>
            <a:r>
              <a:rPr lang="hr-HR" dirty="0" smtClean="0"/>
              <a:t>Šifra iz Upisnika</a:t>
            </a:r>
          </a:p>
          <a:p>
            <a:pPr lvl="1"/>
            <a:r>
              <a:rPr lang="hr-HR" dirty="0" smtClean="0"/>
              <a:t>Šifra iz </a:t>
            </a:r>
            <a:r>
              <a:rPr lang="hr-HR" dirty="0" err="1" smtClean="0"/>
              <a:t>NISpVU</a:t>
            </a:r>
            <a:endParaRPr lang="hr-HR" dirty="0" smtClean="0"/>
          </a:p>
          <a:p>
            <a:pPr lvl="1"/>
            <a:r>
              <a:rPr lang="hr-HR" dirty="0" smtClean="0"/>
              <a:t>Šifra iz ISVU (jedan od preduvjeta za prebacivanje podataka iz ISVU)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365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Nastavnik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r-BA" dirty="0" smtClean="0"/>
          </a:p>
          <a:p>
            <a:pPr marL="0" indent="0">
              <a:buNone/>
            </a:pPr>
            <a:endParaRPr lang="hr-BA" dirty="0"/>
          </a:p>
          <a:p>
            <a:pPr marL="0" indent="0">
              <a:buNone/>
            </a:pPr>
            <a:endParaRPr lang="hr-BA" dirty="0" smtClean="0"/>
          </a:p>
          <a:p>
            <a:endParaRPr lang="hr-BA" dirty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5" y="1003159"/>
            <a:ext cx="6500046" cy="331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7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Osnovne informacije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368114"/>
          </a:xfrm>
        </p:spPr>
        <p:txBody>
          <a:bodyPr>
            <a:normAutofit lnSpcReduction="10000"/>
          </a:bodyPr>
          <a:lstStyle/>
          <a:p>
            <a:r>
              <a:rPr lang="hr-BA" dirty="0"/>
              <a:t>Kontakt adrese:</a:t>
            </a:r>
          </a:p>
          <a:p>
            <a:pPr lvl="1"/>
            <a:r>
              <a:rPr lang="hr-BA" dirty="0"/>
              <a:t>Srce: </a:t>
            </a:r>
            <a:r>
              <a:rPr lang="hr-BA" dirty="0" smtClean="0">
                <a:hlinkClick r:id="rId2"/>
              </a:rPr>
              <a:t>mozvag@srce.hr</a:t>
            </a:r>
            <a:r>
              <a:rPr lang="hr-BA" dirty="0" smtClean="0"/>
              <a:t> (tehnička potpora)</a:t>
            </a:r>
            <a:endParaRPr lang="hr-BA" dirty="0"/>
          </a:p>
          <a:p>
            <a:pPr lvl="1"/>
            <a:r>
              <a:rPr lang="hr-BA" dirty="0"/>
              <a:t>AZVO: </a:t>
            </a:r>
            <a:r>
              <a:rPr lang="hr-BA" dirty="0" smtClean="0">
                <a:hlinkClick r:id="rId3"/>
              </a:rPr>
              <a:t>mozvag@azvo.hr</a:t>
            </a:r>
            <a:endParaRPr lang="hr-BA" dirty="0" smtClean="0"/>
          </a:p>
          <a:p>
            <a:pPr lvl="1"/>
            <a:endParaRPr lang="hr-BA" dirty="0"/>
          </a:p>
          <a:p>
            <a:r>
              <a:rPr lang="hr-BA" dirty="0"/>
              <a:t>Kao i prethodnu verziju i ovu verziju Mozvag-a potrebno je instalirati na računala </a:t>
            </a:r>
            <a:r>
              <a:rPr lang="hr-BA" dirty="0" smtClean="0"/>
              <a:t>korisnika</a:t>
            </a:r>
          </a:p>
          <a:p>
            <a:r>
              <a:rPr lang="hr-BA" dirty="0"/>
              <a:t>Preduvjeti za instalaciju isti su kao i za prethodnu verziju i mogu se pronaći u on-line uputama na </a:t>
            </a:r>
            <a:r>
              <a:rPr lang="hr-BA" dirty="0">
                <a:hlinkClick r:id="rId4"/>
              </a:rPr>
              <a:t>https://wiki.srce.hr/x/2AA2</a:t>
            </a:r>
            <a:r>
              <a:rPr lang="hr-BA" dirty="0"/>
              <a:t> </a:t>
            </a:r>
            <a:endParaRPr lang="hr-BA" dirty="0" smtClean="0"/>
          </a:p>
          <a:p>
            <a:endParaRPr lang="hr-BA" dirty="0"/>
          </a:p>
          <a:p>
            <a:r>
              <a:rPr lang="hr-BA" dirty="0"/>
              <a:t>Podaci iz starog </a:t>
            </a:r>
            <a:r>
              <a:rPr lang="hr-BA" dirty="0" err="1"/>
              <a:t>Mozvaga</a:t>
            </a:r>
            <a:r>
              <a:rPr lang="hr-BA" dirty="0"/>
              <a:t> bit će prebačeni u novi</a:t>
            </a:r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55 visokih učilišta </a:t>
            </a:r>
          </a:p>
          <a:p>
            <a:pPr lvl="1"/>
            <a:r>
              <a:rPr lang="hr-BA" dirty="0" smtClean="0"/>
              <a:t>7 u pilot fazi </a:t>
            </a:r>
            <a:r>
              <a:rPr lang="hr-BA" dirty="0" err="1" smtClean="0"/>
              <a:t>reakreditacije</a:t>
            </a:r>
            <a:r>
              <a:rPr lang="hr-BA" dirty="0" smtClean="0"/>
              <a:t> 2017. godine</a:t>
            </a:r>
          </a:p>
          <a:p>
            <a:pPr lvl="1"/>
            <a:r>
              <a:rPr lang="hr-BA" dirty="0" smtClean="0"/>
              <a:t>21 u </a:t>
            </a:r>
            <a:r>
              <a:rPr lang="hr-BA" dirty="0" err="1" smtClean="0"/>
              <a:t>reakreditaciji</a:t>
            </a:r>
            <a:r>
              <a:rPr lang="hr-BA" dirty="0" smtClean="0"/>
              <a:t> 2018. godine</a:t>
            </a:r>
          </a:p>
          <a:p>
            <a:pPr lvl="1"/>
            <a:r>
              <a:rPr lang="hr-BA" dirty="0" smtClean="0"/>
              <a:t>27 u </a:t>
            </a:r>
            <a:r>
              <a:rPr lang="hr-BA" dirty="0" err="1" smtClean="0"/>
              <a:t>reakreditaciji</a:t>
            </a:r>
            <a:r>
              <a:rPr lang="hr-BA" dirty="0" smtClean="0"/>
              <a:t> 2019. godine</a:t>
            </a:r>
            <a:endParaRPr lang="hr-BA" dirty="0"/>
          </a:p>
          <a:p>
            <a:endParaRPr lang="hr-BA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206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Nastavnik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/>
              <a:t>CROSBI URL se </a:t>
            </a:r>
            <a:r>
              <a:rPr lang="hr-BA" dirty="0" smtClean="0"/>
              <a:t>automatski generira </a:t>
            </a:r>
            <a:r>
              <a:rPr lang="hr-BA" dirty="0"/>
              <a:t>na temelju matičnog broja znanstvenika(MBZ) ili se može ručno upisati (ako osoba nema MBZ)</a:t>
            </a:r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Aktualno zaposlenje se odnosi na zaposlenje osobe u akademskoj godini za koju se vrednuje ustanova (uvijek se evidentira samo jedan zapis)</a:t>
            </a:r>
          </a:p>
          <a:p>
            <a:pPr marL="0" indent="0">
              <a:buNone/>
            </a:pPr>
            <a:endParaRPr lang="hr-BA" dirty="0"/>
          </a:p>
          <a:p>
            <a:r>
              <a:rPr lang="hr-BA" dirty="0" smtClean="0"/>
              <a:t>Za ispravno evidentiranje zaposlenja osobe potrebno je popuniti aktualno zaposlenje i povijest radnih odnosa</a:t>
            </a:r>
          </a:p>
          <a:p>
            <a:pPr lvl="1"/>
            <a:r>
              <a:rPr lang="hr-BA" dirty="0" smtClean="0"/>
              <a:t>obavezan je period u kojem je osoba radila tokom akademske godine za koju se vrednuje ustanova</a:t>
            </a:r>
          </a:p>
          <a:p>
            <a:pPr marL="0" indent="0">
              <a:buNone/>
            </a:pPr>
            <a:endParaRPr lang="hr-BA" dirty="0"/>
          </a:p>
          <a:p>
            <a:pPr marL="0" indent="0">
              <a:buNone/>
            </a:pPr>
            <a:endParaRPr lang="hr-BA" dirty="0" smtClean="0"/>
          </a:p>
          <a:p>
            <a:endParaRPr lang="hr-BA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306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Nenastavno osoblje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Prozor </a:t>
            </a:r>
            <a:r>
              <a:rPr lang="hr-BA" dirty="0"/>
              <a:t>Ustanova-&gt;Nenastavno </a:t>
            </a:r>
            <a:r>
              <a:rPr lang="hr-BA" dirty="0" smtClean="0"/>
              <a:t>osoblje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3" y="1352744"/>
            <a:ext cx="5281126" cy="32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9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38808"/>
            <a:ext cx="5915025" cy="3593915"/>
          </a:xfrm>
        </p:spPr>
        <p:txBody>
          <a:bodyPr/>
          <a:lstStyle/>
          <a:p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038808"/>
            <a:ext cx="6149460" cy="360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8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38808"/>
            <a:ext cx="5915025" cy="3593915"/>
          </a:xfrm>
        </p:spPr>
        <p:txBody>
          <a:bodyPr/>
          <a:lstStyle/>
          <a:p>
            <a:r>
              <a:rPr lang="hr-BA" dirty="0" smtClean="0"/>
              <a:t>Nastavnici po vrstama nastave i ukupno opterećenje nastavnika na VU za predmet i vrstu</a:t>
            </a:r>
          </a:p>
          <a:p>
            <a:endParaRPr lang="hr-HR" dirty="0" smtClean="0"/>
          </a:p>
          <a:p>
            <a:r>
              <a:rPr lang="hr-HR" dirty="0" smtClean="0"/>
              <a:t>Ukupan broj grupa</a:t>
            </a:r>
          </a:p>
          <a:p>
            <a:pPr lvl="1"/>
            <a:r>
              <a:rPr lang="hr-HR" dirty="0" smtClean="0"/>
              <a:t>Jedna redovna grupa = 1</a:t>
            </a:r>
          </a:p>
          <a:p>
            <a:pPr lvl="1"/>
            <a:r>
              <a:rPr lang="hr-HR" dirty="0" smtClean="0"/>
              <a:t>Jedna izvanredna grupa = 0,5</a:t>
            </a:r>
          </a:p>
          <a:p>
            <a:pPr lvl="1"/>
            <a:r>
              <a:rPr lang="hr-HR" dirty="0" smtClean="0"/>
              <a:t>Ako postoji kombinacija redovnih i izvanrednih grupa – suma prethodno navedenih vrijednosti</a:t>
            </a:r>
          </a:p>
          <a:p>
            <a:pPr lvl="1"/>
            <a:endParaRPr lang="hr-HR" dirty="0"/>
          </a:p>
          <a:p>
            <a:r>
              <a:rPr lang="hr-HR" dirty="0" smtClean="0"/>
              <a:t>Nastavnik na predmetu prethodno mora imati evidentirano zaposlenje u prozoru Nastavnik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873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Evidencija kataloga ishoda učenja</a:t>
            </a:r>
            <a:endParaRPr lang="hr-H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Nalazi se u Studijski program-&gt;Katalozi</a:t>
            </a:r>
          </a:p>
          <a:p>
            <a:r>
              <a:rPr lang="hr-BA" dirty="0" smtClean="0"/>
              <a:t>Katalog svih ishoda učenja. Povezuju se s:</a:t>
            </a:r>
          </a:p>
          <a:p>
            <a:pPr lvl="1"/>
            <a:r>
              <a:rPr lang="hr-BA" dirty="0" smtClean="0"/>
              <a:t>studijskim programima</a:t>
            </a:r>
          </a:p>
          <a:p>
            <a:pPr lvl="1"/>
            <a:r>
              <a:rPr lang="hr-BA" dirty="0" smtClean="0"/>
              <a:t>predmetima</a:t>
            </a:r>
          </a:p>
          <a:p>
            <a:r>
              <a:rPr lang="hr-BA" dirty="0" smtClean="0"/>
              <a:t>Upisuje se </a:t>
            </a:r>
            <a:r>
              <a:rPr lang="hr-BA" dirty="0" err="1" smtClean="0"/>
              <a:t>labela</a:t>
            </a:r>
            <a:r>
              <a:rPr lang="hr-BA" dirty="0" smtClean="0"/>
              <a:t> i naziv</a:t>
            </a:r>
          </a:p>
          <a:p>
            <a:r>
              <a:rPr lang="hr-BA" dirty="0" err="1" smtClean="0"/>
              <a:t>Labele</a:t>
            </a:r>
            <a:r>
              <a:rPr lang="hr-BA" dirty="0" smtClean="0"/>
              <a:t> se koriste u</a:t>
            </a:r>
            <a:br>
              <a:rPr lang="hr-BA" dirty="0" smtClean="0"/>
            </a:br>
            <a:r>
              <a:rPr lang="hr-BA" dirty="0" smtClean="0"/>
              <a:t>analitičkom prilogu</a:t>
            </a:r>
          </a:p>
          <a:p>
            <a:pPr marL="0" indent="0">
              <a:buNone/>
            </a:pPr>
            <a:endParaRPr lang="hr-BA" dirty="0" smtClean="0"/>
          </a:p>
          <a:p>
            <a:endParaRPr lang="hr-BA" dirty="0"/>
          </a:p>
          <a:p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887" y="1760013"/>
            <a:ext cx="4244019" cy="253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8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Ishodi učenj</a:t>
            </a:r>
            <a:r>
              <a:rPr lang="hr-BA" dirty="0"/>
              <a:t>a</a:t>
            </a:r>
            <a:endParaRPr lang="hr-BA" dirty="0" smtClean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53" y="1405868"/>
            <a:ext cx="5469294" cy="321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6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Predmeti i nastavnici na studijskom programu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045029"/>
            <a:ext cx="5915025" cy="3587694"/>
          </a:xfrm>
        </p:spPr>
        <p:txBody>
          <a:bodyPr/>
          <a:lstStyle/>
          <a:p>
            <a:r>
              <a:rPr lang="hr-BA" dirty="0" smtClean="0"/>
              <a:t>Broj grupa mora biti veći od 0</a:t>
            </a:r>
          </a:p>
          <a:p>
            <a:r>
              <a:rPr lang="hr-BA" dirty="0" smtClean="0"/>
              <a:t>Evidentiraju se sati nastave koju nastavnik izvodi za pojedinu vrstu nastave za studijski program</a:t>
            </a:r>
          </a:p>
          <a:p>
            <a:r>
              <a:rPr lang="hr-BA" dirty="0" smtClean="0"/>
              <a:t>Mora prethodno biti nastavnik na predmetu</a:t>
            </a:r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69" y="1984311"/>
            <a:ext cx="5343235" cy="275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6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Pregled podataka na studijskom programu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6" y="1076130"/>
            <a:ext cx="6510947" cy="3321698"/>
          </a:xfrm>
        </p:spPr>
      </p:pic>
    </p:spTree>
    <p:extLst>
      <p:ext uri="{BB962C8B-B14F-4D97-AF65-F5344CB8AC3E}">
        <p14:creationId xmlns:p14="http://schemas.microsoft.com/office/powerpoint/2010/main" val="273395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Upravljanje verzijama podataka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22" y="1169437"/>
            <a:ext cx="6489556" cy="3135085"/>
          </a:xfrm>
        </p:spPr>
      </p:pic>
    </p:spTree>
    <p:extLst>
      <p:ext uri="{BB962C8B-B14F-4D97-AF65-F5344CB8AC3E}">
        <p14:creationId xmlns:p14="http://schemas.microsoft.com/office/powerpoint/2010/main" val="425854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Upravljanje verzijama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Kroz </a:t>
            </a:r>
            <a:r>
              <a:rPr lang="hr-BA" dirty="0"/>
              <a:t>prozor je moguće: </a:t>
            </a:r>
          </a:p>
          <a:p>
            <a:pPr lvl="1"/>
            <a:r>
              <a:rPr lang="hr-BA" dirty="0"/>
              <a:t>vidjeti razlike između pojedinih verzija </a:t>
            </a:r>
            <a:r>
              <a:rPr lang="hr-BA" dirty="0" err="1"/>
              <a:t>verzioniranih</a:t>
            </a:r>
            <a:r>
              <a:rPr lang="hr-BA" dirty="0"/>
              <a:t> podataka (nisu svi podaci </a:t>
            </a:r>
            <a:r>
              <a:rPr lang="hr-BA" dirty="0" err="1"/>
              <a:t>verzionirani</a:t>
            </a:r>
            <a:r>
              <a:rPr lang="hr-BA" dirty="0"/>
              <a:t>)</a:t>
            </a:r>
          </a:p>
          <a:p>
            <a:pPr lvl="1"/>
            <a:r>
              <a:rPr lang="hr-BA" dirty="0"/>
              <a:t>pokrenuti prebacivanje podatka iz prethodne verzija podataka u </a:t>
            </a:r>
            <a:r>
              <a:rPr lang="hr-BA" dirty="0" err="1" smtClean="0"/>
              <a:t>Mozvagu</a:t>
            </a:r>
            <a:endParaRPr lang="hr-BA" dirty="0" smtClean="0"/>
          </a:p>
          <a:p>
            <a:pPr lvl="1"/>
            <a:r>
              <a:rPr lang="hr-BA" dirty="0" smtClean="0"/>
              <a:t>obrisati </a:t>
            </a:r>
            <a:r>
              <a:rPr lang="hr-BA" dirty="0"/>
              <a:t>podatke (krenuti ispočetka</a:t>
            </a:r>
            <a:r>
              <a:rPr lang="hr-BA" dirty="0" smtClean="0"/>
              <a:t>) - brisanje je </a:t>
            </a:r>
            <a:r>
              <a:rPr lang="hr-BA" b="1" dirty="0" smtClean="0"/>
              <a:t>nepovratno</a:t>
            </a:r>
            <a:endParaRPr lang="hr-HR" b="1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001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Autentikacija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8"/>
            <a:ext cx="5915025" cy="3648033"/>
          </a:xfrm>
        </p:spPr>
        <p:txBody>
          <a:bodyPr>
            <a:normAutofit/>
          </a:bodyPr>
          <a:lstStyle/>
          <a:p>
            <a:r>
              <a:rPr lang="hr-BA" dirty="0" smtClean="0"/>
              <a:t>Autentikacija se obavlja s AAI@EduHr korisničkim imenom i lozinkom</a:t>
            </a:r>
          </a:p>
          <a:p>
            <a:endParaRPr lang="hr-BA" b="1" dirty="0" smtClean="0"/>
          </a:p>
          <a:p>
            <a:r>
              <a:rPr lang="hr-BA" b="1" dirty="0" smtClean="0"/>
              <a:t>Imenovanja odrađuje AZVO </a:t>
            </a:r>
            <a:r>
              <a:rPr lang="hr-BA" dirty="0" smtClean="0"/>
              <a:t>(</a:t>
            </a:r>
            <a:r>
              <a:rPr lang="hr-BA" dirty="0" smtClean="0">
                <a:hlinkClick r:id="rId2"/>
              </a:rPr>
              <a:t>mozvag@azvo.hr</a:t>
            </a:r>
            <a:r>
              <a:rPr lang="hr-BA" dirty="0" smtClean="0"/>
              <a:t>)</a:t>
            </a:r>
          </a:p>
          <a:p>
            <a:endParaRPr lang="hr-BA" dirty="0" smtClean="0"/>
          </a:p>
          <a:p>
            <a:r>
              <a:rPr lang="hr-BA" dirty="0" smtClean="0"/>
              <a:t>Podaci o korisniku potrebni za imenovanje:</a:t>
            </a:r>
          </a:p>
          <a:p>
            <a:pPr lvl="1"/>
            <a:r>
              <a:rPr lang="hr-BA" dirty="0" smtClean="0"/>
              <a:t>Ime i prezime</a:t>
            </a:r>
          </a:p>
          <a:p>
            <a:pPr lvl="1"/>
            <a:r>
              <a:rPr lang="hr-BA" dirty="0" smtClean="0"/>
              <a:t>OIB</a:t>
            </a:r>
          </a:p>
          <a:p>
            <a:pPr lvl="1"/>
            <a:r>
              <a:rPr lang="hr-BA" dirty="0"/>
              <a:t>Datum rođenja</a:t>
            </a:r>
          </a:p>
          <a:p>
            <a:pPr lvl="1"/>
            <a:r>
              <a:rPr lang="hr-BA" dirty="0"/>
              <a:t>Spol</a:t>
            </a:r>
          </a:p>
          <a:p>
            <a:pPr lvl="1"/>
            <a:r>
              <a:rPr lang="hr-BA" dirty="0" err="1" smtClean="0"/>
              <a:t>AAI@EduHr</a:t>
            </a:r>
            <a:r>
              <a:rPr lang="hr-BA" dirty="0" smtClean="0"/>
              <a:t> korisničko ime</a:t>
            </a:r>
          </a:p>
          <a:p>
            <a:pPr lvl="1"/>
            <a:r>
              <a:rPr lang="hr-BA" dirty="0" smtClean="0"/>
              <a:t>E-mail</a:t>
            </a:r>
          </a:p>
          <a:p>
            <a:pPr lvl="1"/>
            <a:r>
              <a:rPr lang="hr-BA" dirty="0" smtClean="0"/>
              <a:t>Kontakt podaci (telefon/mobitel)</a:t>
            </a:r>
          </a:p>
          <a:p>
            <a:pPr lvl="1"/>
            <a:endParaRPr lang="hr-BA" dirty="0" smtClean="0"/>
          </a:p>
          <a:p>
            <a:r>
              <a:rPr lang="hr-BA" dirty="0" smtClean="0"/>
              <a:t>Imenovanja </a:t>
            </a:r>
            <a:r>
              <a:rPr lang="hr-BA" dirty="0"/>
              <a:t>za </a:t>
            </a:r>
            <a:r>
              <a:rPr lang="hr-BA" b="1" dirty="0"/>
              <a:t>stari</a:t>
            </a:r>
            <a:r>
              <a:rPr lang="hr-BA" dirty="0"/>
              <a:t> Mozvag i dalje odrađuje </a:t>
            </a:r>
            <a:r>
              <a:rPr lang="hr-BA" dirty="0" smtClean="0"/>
              <a:t>SRCE</a:t>
            </a:r>
          </a:p>
          <a:p>
            <a:pPr lvl="1"/>
            <a:r>
              <a:rPr lang="hr-BA" dirty="0" smtClean="0"/>
              <a:t>potpisana i ovjerena odluka o imenovanju poslana poštom</a:t>
            </a:r>
          </a:p>
          <a:p>
            <a:pPr lvl="1"/>
            <a:r>
              <a:rPr lang="hr-BA" dirty="0">
                <a:hlinkClick r:id="rId3"/>
              </a:rPr>
              <a:t>https://</a:t>
            </a:r>
            <a:r>
              <a:rPr lang="hr-BA" dirty="0" smtClean="0">
                <a:hlinkClick r:id="rId3"/>
              </a:rPr>
              <a:t>wiki.srce.hr/x/SAE2</a:t>
            </a:r>
            <a:endParaRPr lang="hr-BA" dirty="0"/>
          </a:p>
          <a:p>
            <a:endParaRPr lang="hr-BA" dirty="0" smtClean="0"/>
          </a:p>
        </p:txBody>
      </p:sp>
    </p:spTree>
    <p:extLst>
      <p:ext uri="{BB962C8B-B14F-4D97-AF65-F5344CB8AC3E}">
        <p14:creationId xmlns:p14="http://schemas.microsoft.com/office/powerpoint/2010/main" val="4590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Podaci iz ISVU (1)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BA" dirty="0"/>
              <a:t>Podaci iz ISVU-a preuzimaju se koristeći ISVU REST </a:t>
            </a:r>
            <a:r>
              <a:rPr lang="hr-BA" dirty="0" smtClean="0"/>
              <a:t>API</a:t>
            </a:r>
          </a:p>
          <a:p>
            <a:pPr lvl="1"/>
            <a:r>
              <a:rPr lang="hr-BA" dirty="0" smtClean="0"/>
              <a:t>u ISVU Koordinator modulu potrebno </a:t>
            </a:r>
            <a:r>
              <a:rPr lang="hr-BA" b="1" dirty="0" smtClean="0"/>
              <a:t>dodijeliti dozvole </a:t>
            </a:r>
            <a:r>
              <a:rPr lang="hr-BA" dirty="0" smtClean="0"/>
              <a:t>za čitanje podataka (</a:t>
            </a:r>
            <a:r>
              <a:rPr lang="hr-HR" dirty="0"/>
              <a:t>921,922,923,924,925</a:t>
            </a:r>
            <a:r>
              <a:rPr lang="hr-BA" dirty="0" smtClean="0"/>
              <a:t>) sustavu 416 Mozvag</a:t>
            </a:r>
          </a:p>
          <a:p>
            <a:pPr lvl="1"/>
            <a:r>
              <a:rPr lang="hr-HR" sz="1100" dirty="0" smtClean="0"/>
              <a:t>Studiji </a:t>
            </a:r>
            <a:r>
              <a:rPr lang="hr-HR" sz="1100" dirty="0"/>
              <a:t>iz </a:t>
            </a:r>
            <a:r>
              <a:rPr lang="hr-HR" sz="1100" dirty="0" err="1"/>
              <a:t>Mozvaga</a:t>
            </a:r>
            <a:r>
              <a:rPr lang="hr-HR" sz="1100" dirty="0"/>
              <a:t> i ISVU-a </a:t>
            </a:r>
            <a:r>
              <a:rPr lang="hr-HR" sz="1100" dirty="0" smtClean="0"/>
              <a:t>se </a:t>
            </a:r>
            <a:r>
              <a:rPr lang="hr-HR" sz="1100" dirty="0"/>
              <a:t>uparuju jedino preko „</a:t>
            </a:r>
            <a:r>
              <a:rPr lang="hr-HR" sz="1100" b="1" dirty="0"/>
              <a:t>šifra iz ISVU</a:t>
            </a:r>
            <a:r>
              <a:rPr lang="hr-HR" sz="1100" dirty="0"/>
              <a:t>“ evidentirane u </a:t>
            </a:r>
            <a:r>
              <a:rPr lang="hr-HR" sz="1100" dirty="0" smtClean="0"/>
              <a:t>sustavu Mozvag2</a:t>
            </a:r>
            <a:endParaRPr lang="hr-BA" dirty="0"/>
          </a:p>
          <a:p>
            <a:r>
              <a:rPr lang="hr-BA" dirty="0"/>
              <a:t>P</a:t>
            </a:r>
            <a:r>
              <a:rPr lang="hr-BA" dirty="0" smtClean="0"/>
              <a:t>reuzimanje </a:t>
            </a:r>
            <a:r>
              <a:rPr lang="hr-BA" dirty="0"/>
              <a:t>je asinkrono (nije trenutačno) i trebat će neko vrijeme da se podaci prebace iz ISVU u </a:t>
            </a:r>
            <a:r>
              <a:rPr lang="hr-BA" dirty="0" smtClean="0"/>
              <a:t>Mozvag</a:t>
            </a:r>
          </a:p>
          <a:p>
            <a:r>
              <a:rPr lang="hr-BA" dirty="0" smtClean="0"/>
              <a:t>Za sada je potrebno na </a:t>
            </a:r>
            <a:r>
              <a:rPr lang="hr-BA" dirty="0" smtClean="0">
                <a:hlinkClick r:id="rId2"/>
              </a:rPr>
              <a:t>mozvag@srce.hr</a:t>
            </a:r>
            <a:r>
              <a:rPr lang="hr-BA" dirty="0" smtClean="0"/>
              <a:t> javiti da ste zatražili prebacivanje podataka iz ISVU</a:t>
            </a:r>
          </a:p>
          <a:p>
            <a:r>
              <a:rPr lang="hr-BA" dirty="0" smtClean="0"/>
              <a:t>Prebacuju se sljedeće kategorije podataka: </a:t>
            </a:r>
          </a:p>
          <a:p>
            <a:pPr lvl="0"/>
            <a:r>
              <a:rPr lang="hr-HR" sz="1400" dirty="0"/>
              <a:t>Uvjeti </a:t>
            </a:r>
            <a:r>
              <a:rPr lang="hr-HR" sz="1400" dirty="0" smtClean="0"/>
              <a:t>izvođenja:</a:t>
            </a:r>
            <a:endParaRPr lang="hr-HR" sz="1400" dirty="0"/>
          </a:p>
          <a:p>
            <a:pPr lvl="1"/>
            <a:r>
              <a:rPr lang="hr-HR" sz="1200" dirty="0" smtClean="0"/>
              <a:t>Predmet</a:t>
            </a:r>
            <a:endParaRPr lang="hr-HR" sz="1200" dirty="0"/>
          </a:p>
          <a:p>
            <a:pPr lvl="1"/>
            <a:r>
              <a:rPr lang="hr-HR" sz="1200" dirty="0" smtClean="0"/>
              <a:t>Opterećenje </a:t>
            </a:r>
            <a:r>
              <a:rPr lang="hr-HR" sz="1200" dirty="0"/>
              <a:t>predmeta za sve vrste nastave</a:t>
            </a:r>
          </a:p>
          <a:p>
            <a:pPr lvl="1"/>
            <a:r>
              <a:rPr lang="hr-HR" sz="1200" dirty="0"/>
              <a:t>Broj grupa za predmet za svaku vrstu nastave</a:t>
            </a:r>
          </a:p>
          <a:p>
            <a:pPr lvl="1"/>
            <a:r>
              <a:rPr lang="hr-HR" sz="1200" dirty="0"/>
              <a:t>Dodavanje </a:t>
            </a:r>
            <a:r>
              <a:rPr lang="hr-HR" sz="1200" dirty="0" smtClean="0"/>
              <a:t>predmeta </a:t>
            </a:r>
            <a:r>
              <a:rPr lang="hr-HR" sz="1200" dirty="0"/>
              <a:t>na studije na kojima se </a:t>
            </a:r>
            <a:r>
              <a:rPr lang="hr-HR" sz="1200" dirty="0" smtClean="0"/>
              <a:t>predaje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3709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Podaci iz ISVU (2)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r-HR" sz="1400" dirty="0" smtClean="0"/>
              <a:t>Uvjeti izvođenja:</a:t>
            </a:r>
            <a:endParaRPr lang="hr-HR" sz="1400" dirty="0"/>
          </a:p>
          <a:p>
            <a:pPr lvl="1"/>
            <a:r>
              <a:rPr lang="hr-HR" sz="1200" dirty="0" smtClean="0"/>
              <a:t>Nastavnici </a:t>
            </a:r>
            <a:r>
              <a:rPr lang="hr-HR" sz="1200" dirty="0"/>
              <a:t>u </a:t>
            </a:r>
            <a:r>
              <a:rPr lang="hr-HR" sz="1200" dirty="0" smtClean="0"/>
              <a:t>Mozvagu </a:t>
            </a:r>
            <a:r>
              <a:rPr lang="hr-HR" sz="1200" dirty="0"/>
              <a:t>uparuju se s nastavnicima u ISVU isključivo preko </a:t>
            </a:r>
            <a:r>
              <a:rPr lang="hr-HR" sz="1200" dirty="0" smtClean="0"/>
              <a:t/>
            </a:r>
            <a:br>
              <a:rPr lang="hr-HR" sz="1200" dirty="0" smtClean="0"/>
            </a:br>
            <a:r>
              <a:rPr lang="hr-HR" sz="1200" dirty="0" smtClean="0"/>
              <a:t>OIB-a</a:t>
            </a:r>
            <a:endParaRPr lang="hr-HR" sz="1200" dirty="0"/>
          </a:p>
          <a:p>
            <a:pPr lvl="2"/>
            <a:r>
              <a:rPr lang="hr-HR" sz="1050" dirty="0"/>
              <a:t>Za nastavnike koji su već evidentirani u </a:t>
            </a:r>
            <a:r>
              <a:rPr lang="hr-HR" sz="1050" dirty="0" smtClean="0"/>
              <a:t>Mozvagu </a:t>
            </a:r>
            <a:r>
              <a:rPr lang="hr-HR" sz="1050" dirty="0"/>
              <a:t>i mogu se povezati s nastavnikom iz ISVU-a preko OIB-a se ažuriraju podaci</a:t>
            </a:r>
          </a:p>
          <a:p>
            <a:pPr lvl="2"/>
            <a:r>
              <a:rPr lang="hr-HR" sz="1050" dirty="0"/>
              <a:t>Za nastavnike koji su već evidentirani u </a:t>
            </a:r>
            <a:r>
              <a:rPr lang="hr-HR" sz="1050" dirty="0" smtClean="0"/>
              <a:t>Mozvagu </a:t>
            </a:r>
            <a:r>
              <a:rPr lang="hr-HR" sz="1050" dirty="0"/>
              <a:t>i *</a:t>
            </a:r>
            <a:r>
              <a:rPr lang="hr-HR" sz="1050" b="1" dirty="0"/>
              <a:t>ne</a:t>
            </a:r>
            <a:r>
              <a:rPr lang="hr-HR" sz="1050" dirty="0"/>
              <a:t>* mogu se povezati s nastavnikom iz ISVU-a preko OIB-a podaci se ne mijenjaju niti se brišu</a:t>
            </a:r>
          </a:p>
          <a:p>
            <a:pPr lvl="2"/>
            <a:r>
              <a:rPr lang="hr-HR" sz="1050" dirty="0"/>
              <a:t>Za nastavnike koji su već evidentirani ISVU i ne postoje u </a:t>
            </a:r>
            <a:r>
              <a:rPr lang="hr-HR" sz="1050" dirty="0" smtClean="0"/>
              <a:t>Mozvagu </a:t>
            </a:r>
            <a:r>
              <a:rPr lang="hr-HR" sz="1050" dirty="0"/>
              <a:t>(opet preko </a:t>
            </a:r>
            <a:r>
              <a:rPr lang="hr-HR" sz="1050" dirty="0" smtClean="0"/>
              <a:t/>
            </a:r>
            <a:br>
              <a:rPr lang="hr-HR" sz="1050" dirty="0" smtClean="0"/>
            </a:br>
            <a:r>
              <a:rPr lang="hr-HR" sz="1050" dirty="0" smtClean="0"/>
              <a:t>OIB-a</a:t>
            </a:r>
            <a:r>
              <a:rPr lang="hr-HR" sz="1050" dirty="0"/>
              <a:t>) evidentiraju se svi dostupni podaci</a:t>
            </a:r>
          </a:p>
          <a:p>
            <a:pPr lvl="1"/>
            <a:r>
              <a:rPr lang="hr-HR" sz="1200" dirty="0"/>
              <a:t>Prebacuju se i podaci o zaposlenju nastavnika</a:t>
            </a:r>
          </a:p>
          <a:p>
            <a:pPr lvl="1"/>
            <a:r>
              <a:rPr lang="hr-HR" sz="1200" dirty="0"/>
              <a:t>Nastavnici se dodaju na predmete kako su evidentirani u ISVU, a to </a:t>
            </a:r>
            <a:r>
              <a:rPr lang="hr-HR" sz="1200" dirty="0" smtClean="0"/>
              <a:t>uključuje </a:t>
            </a:r>
            <a:r>
              <a:rPr lang="hr-HR" sz="1200" dirty="0"/>
              <a:t>i njihovo </a:t>
            </a:r>
            <a:r>
              <a:rPr lang="hr-HR" sz="1200" dirty="0" smtClean="0"/>
              <a:t>opterećenje</a:t>
            </a:r>
            <a:endParaRPr lang="hr-HR" sz="1200" dirty="0"/>
          </a:p>
          <a:p>
            <a:pPr lvl="0"/>
            <a:r>
              <a:rPr lang="hr-HR" sz="1400" dirty="0"/>
              <a:t>Analitički prilog</a:t>
            </a:r>
          </a:p>
          <a:p>
            <a:pPr lvl="1"/>
            <a:r>
              <a:rPr lang="hr-HR" sz="1200" dirty="0" smtClean="0"/>
              <a:t>Podaci o broju studenata (tablica 3.1)</a:t>
            </a:r>
          </a:p>
          <a:p>
            <a:pPr lvl="1"/>
            <a:r>
              <a:rPr lang="hr-HR" sz="1200" dirty="0" smtClean="0"/>
              <a:t>Podaci </a:t>
            </a:r>
            <a:r>
              <a:rPr lang="hr-HR" sz="1200" dirty="0"/>
              <a:t>o </a:t>
            </a:r>
            <a:r>
              <a:rPr lang="hr-HR" sz="1200" dirty="0" smtClean="0"/>
              <a:t>prolaznosti (tablica 3.4)</a:t>
            </a:r>
            <a:endParaRPr lang="hr-HR" sz="1200" dirty="0"/>
          </a:p>
          <a:p>
            <a:pPr lvl="1"/>
            <a:r>
              <a:rPr lang="hr-HR" sz="1200" dirty="0"/>
              <a:t>Podaci o </a:t>
            </a:r>
            <a:r>
              <a:rPr lang="hr-HR" sz="1200" dirty="0" smtClean="0"/>
              <a:t>završnosti (tablica 3.5)</a:t>
            </a:r>
          </a:p>
          <a:p>
            <a:pPr lvl="1"/>
            <a:r>
              <a:rPr lang="hr-HR" sz="1200" dirty="0" smtClean="0"/>
              <a:t>Podaci o mobilnosti studenata (tablica 3.6)</a:t>
            </a:r>
            <a:endParaRPr lang="hr-HR" sz="1200" dirty="0"/>
          </a:p>
        </p:txBody>
      </p:sp>
    </p:spTree>
    <p:extLst>
      <p:ext uri="{BB962C8B-B14F-4D97-AF65-F5344CB8AC3E}">
        <p14:creationId xmlns:p14="http://schemas.microsoft.com/office/powerpoint/2010/main" val="27331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BA" dirty="0"/>
              <a:t>Podaci iz ISVU </a:t>
            </a:r>
            <a:r>
              <a:rPr lang="hr-BA" dirty="0" smtClean="0"/>
              <a:t>(3) - napomene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Podaci iz ISVU i Mozvaga nisu u potpunosti kompatibilni</a:t>
            </a:r>
          </a:p>
          <a:p>
            <a:pPr lvl="1"/>
            <a:r>
              <a:rPr lang="hr-BA" dirty="0" smtClean="0"/>
              <a:t>Podatke u Mozvagu će trebati nadopuniti</a:t>
            </a:r>
          </a:p>
          <a:p>
            <a:r>
              <a:rPr lang="hr-BA" dirty="0" smtClean="0"/>
              <a:t>Opseg dohvata ovisi o tome u kojoj mjeri su podaci ispunjeni u ISVU npr. neće se dovući podaci o tome na koliko grupa za nastavu predaje nastavnik ukoliko ti podaci nisu evidentirani u ISVU </a:t>
            </a:r>
          </a:p>
          <a:p>
            <a:pPr lvl="1"/>
            <a:r>
              <a:rPr lang="hr-BA" dirty="0" smtClean="0"/>
              <a:t>U ISVU je potrebno napraviti grupe za nastavu za sve vrste nastave predmeta i pridijeliti ih pojedinim izvođačima</a:t>
            </a:r>
          </a:p>
          <a:p>
            <a:endParaRPr lang="hr-BA" dirty="0" smtClean="0"/>
          </a:p>
          <a:p>
            <a:pPr lvl="1"/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5136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Podaci iz CROSBI/PDB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Koraci:</a:t>
            </a:r>
          </a:p>
          <a:p>
            <a:pPr marL="485768" lvl="1" indent="-228600">
              <a:buFont typeface="+mj-lt"/>
              <a:buAutoNum type="arabicPeriod"/>
            </a:pPr>
            <a:r>
              <a:rPr lang="hr-BA" dirty="0" smtClean="0"/>
              <a:t>u prozoru Ustanova popuniti </a:t>
            </a:r>
            <a:r>
              <a:rPr lang="hr-BA" dirty="0" err="1" smtClean="0"/>
              <a:t>Crosbi</a:t>
            </a:r>
            <a:r>
              <a:rPr lang="hr-BA" dirty="0" smtClean="0"/>
              <a:t>/PDB matični broj ustanove</a:t>
            </a:r>
          </a:p>
          <a:p>
            <a:pPr marL="485768" lvl="1" indent="-228600">
              <a:buFont typeface="+mj-lt"/>
              <a:buAutoNum type="arabicPeriod"/>
            </a:pPr>
            <a:r>
              <a:rPr lang="hr-BA" dirty="0"/>
              <a:t>z</a:t>
            </a:r>
            <a:r>
              <a:rPr lang="hr-BA" dirty="0" smtClean="0"/>
              <a:t>ahtjev za preuzimanje podataka poslati na </a:t>
            </a:r>
            <a:r>
              <a:rPr lang="hr-BA" dirty="0" smtClean="0">
                <a:hlinkClick r:id="rId2"/>
              </a:rPr>
              <a:t>mozvag@srce.hr</a:t>
            </a:r>
            <a:endParaRPr lang="hr-BA" dirty="0" smtClean="0"/>
          </a:p>
          <a:p>
            <a:endParaRPr lang="hr-BA" dirty="0" smtClean="0"/>
          </a:p>
          <a:p>
            <a:endParaRPr lang="hr-BA" dirty="0"/>
          </a:p>
          <a:p>
            <a:r>
              <a:rPr lang="hr-BA" dirty="0" smtClean="0"/>
              <a:t>Preuzimanje podataka je moguće za:</a:t>
            </a:r>
          </a:p>
          <a:p>
            <a:pPr lvl="1"/>
            <a:r>
              <a:rPr lang="hr-BA" dirty="0" smtClean="0"/>
              <a:t>Bibliografiju (tablica 5.1.) – iz sustava CROSBI</a:t>
            </a:r>
          </a:p>
          <a:p>
            <a:pPr lvl="1"/>
            <a:r>
              <a:rPr lang="hr-BA" dirty="0" smtClean="0"/>
              <a:t>Bibliografiju i projekte nastavnika (tablica 4.4.) – iz sustava CROSBI/PDB</a:t>
            </a:r>
          </a:p>
          <a:p>
            <a:pPr lvl="1"/>
            <a:r>
              <a:rPr lang="hr-BA" dirty="0" smtClean="0"/>
              <a:t>Projekte (tablica 5.3.) – iz sustava PDB</a:t>
            </a:r>
          </a:p>
          <a:p>
            <a:endParaRPr lang="hr-BA" dirty="0" smtClean="0"/>
          </a:p>
          <a:p>
            <a:endParaRPr lang="hr-BA" dirty="0"/>
          </a:p>
          <a:p>
            <a:pPr lvl="1"/>
            <a:endParaRPr lang="hr-BA" dirty="0" smtClean="0"/>
          </a:p>
          <a:p>
            <a:pPr lvl="1"/>
            <a:endParaRPr lang="hr-BA" dirty="0" smtClean="0"/>
          </a:p>
          <a:p>
            <a:pPr lvl="1"/>
            <a:endParaRPr lang="hr-BA" dirty="0"/>
          </a:p>
          <a:p>
            <a:pPr lvl="1"/>
            <a:endParaRPr lang="hr-BA" dirty="0" smtClean="0"/>
          </a:p>
          <a:p>
            <a:pPr lvl="1"/>
            <a:endParaRPr lang="hr-BA" dirty="0"/>
          </a:p>
          <a:p>
            <a:pPr lvl="1"/>
            <a:endParaRPr lang="hr-BA" dirty="0" smtClean="0"/>
          </a:p>
          <a:p>
            <a:pPr lvl="1"/>
            <a:endParaRPr lang="hr-BA" dirty="0"/>
          </a:p>
        </p:txBody>
      </p:sp>
    </p:spTree>
    <p:extLst>
      <p:ext uri="{BB962C8B-B14F-4D97-AF65-F5344CB8AC3E}">
        <p14:creationId xmlns:p14="http://schemas.microsoft.com/office/powerpoint/2010/main" val="5263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Koraci evidencije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Vrednovanje ustanove - prebaciti vrednovanje u status </a:t>
            </a:r>
            <a:br>
              <a:rPr lang="hr-BA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4 – „Visoko učilište započelo s evidencijom podataka u sustavu”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/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 smtClean="0"/>
              <a:t>Predmeti, Nastavnici, Nenastavno osoblje, Predmeti i nastavnici na studijskom programu</a:t>
            </a:r>
          </a:p>
        </p:txBody>
      </p:sp>
    </p:spTree>
    <p:extLst>
      <p:ext uri="{BB962C8B-B14F-4D97-AF65-F5344CB8AC3E}">
        <p14:creationId xmlns:p14="http://schemas.microsoft.com/office/powerpoint/2010/main" val="23691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Koraci evidencije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Vrednovanje ustanove - prebaciti vrednovanje u status </a:t>
            </a:r>
            <a:br>
              <a:rPr lang="hr-BA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4 – „Visoko učilište započelo s evidencijom podataka u sustavu”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/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>
                <a:solidFill>
                  <a:schemeClr val="bg1">
                    <a:lumMod val="65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 smtClean="0"/>
              <a:t>Podaci za Analitički prilog</a:t>
            </a:r>
          </a:p>
        </p:txBody>
      </p:sp>
    </p:spTree>
    <p:extLst>
      <p:ext uri="{BB962C8B-B14F-4D97-AF65-F5344CB8AC3E}">
        <p14:creationId xmlns:p14="http://schemas.microsoft.com/office/powerpoint/2010/main" val="257490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/>
              <a:t>Tablice za </a:t>
            </a:r>
            <a:r>
              <a:rPr lang="hr-BA" dirty="0" smtClean="0"/>
              <a:t>analizu Teme 2,3,4 i 5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BA" dirty="0" smtClean="0"/>
              <a:t>U izborniku Analitički prilog</a:t>
            </a:r>
          </a:p>
          <a:p>
            <a:r>
              <a:rPr lang="hr-BA" dirty="0" smtClean="0"/>
              <a:t>Slijedi obrazac</a:t>
            </a:r>
          </a:p>
          <a:p>
            <a:r>
              <a:rPr lang="hr-BA" dirty="0" smtClean="0"/>
              <a:t>Svaki prozor odgovara jednoj </a:t>
            </a:r>
            <a:br>
              <a:rPr lang="hr-BA" dirty="0" smtClean="0"/>
            </a:br>
            <a:r>
              <a:rPr lang="hr-BA" dirty="0" smtClean="0"/>
              <a:t>ili više tablica iz analitičkog priloga</a:t>
            </a:r>
          </a:p>
          <a:p>
            <a:r>
              <a:rPr lang="hr-BA" dirty="0" smtClean="0"/>
              <a:t>Većina prozora služi za unos</a:t>
            </a:r>
            <a:br>
              <a:rPr lang="hr-BA" dirty="0" smtClean="0"/>
            </a:br>
            <a:r>
              <a:rPr lang="hr-BA" dirty="0" smtClean="0"/>
              <a:t>podataka</a:t>
            </a:r>
          </a:p>
          <a:p>
            <a:r>
              <a:rPr lang="hr-BA" dirty="0" smtClean="0"/>
              <a:t>Prozori naziva „</a:t>
            </a:r>
            <a:r>
              <a:rPr lang="hr-BA" i="1" dirty="0" smtClean="0"/>
              <a:t>Pregled - …</a:t>
            </a:r>
            <a:r>
              <a:rPr lang="hr-BA" dirty="0" smtClean="0"/>
              <a:t>” služe</a:t>
            </a:r>
            <a:br>
              <a:rPr lang="hr-BA" dirty="0" smtClean="0"/>
            </a:br>
            <a:r>
              <a:rPr lang="hr-BA" dirty="0" smtClean="0"/>
              <a:t>isključivo za pregled evidentiranih</a:t>
            </a:r>
            <a:br>
              <a:rPr lang="hr-BA" dirty="0" smtClean="0"/>
            </a:br>
            <a:r>
              <a:rPr lang="hr-BA" dirty="0" smtClean="0"/>
              <a:t>podataka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511" y="1115696"/>
            <a:ext cx="3368090" cy="315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0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Katalozi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891" y="1104900"/>
            <a:ext cx="3652864" cy="3567667"/>
          </a:xfrm>
        </p:spPr>
      </p:pic>
    </p:spTree>
    <p:extLst>
      <p:ext uri="{BB962C8B-B14F-4D97-AF65-F5344CB8AC3E}">
        <p14:creationId xmlns:p14="http://schemas.microsoft.com/office/powerpoint/2010/main" val="37036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Koraci evidencije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Vrednovanje ustanove - prebaciti vrednovanje u status </a:t>
            </a:r>
            <a:br>
              <a:rPr lang="hr-BA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4 – „Visoko učilište započelo s evidencijom podataka u sustavu”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>
                <a:solidFill>
                  <a:schemeClr val="bg1">
                    <a:lumMod val="65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Podaci za Analitički prilog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/>
              <a:t>Generiranje Analitičkog priloga i Analize uvjeta izvođenja kako bi se pregledali podaci</a:t>
            </a:r>
          </a:p>
        </p:txBody>
      </p:sp>
    </p:spTree>
    <p:extLst>
      <p:ext uri="{BB962C8B-B14F-4D97-AF65-F5344CB8AC3E}">
        <p14:creationId xmlns:p14="http://schemas.microsoft.com/office/powerpoint/2010/main" val="341493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Izrada dokumenata vrednovanja</a:t>
            </a:r>
            <a:endParaRPr lang="hr-H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9" y="1192705"/>
            <a:ext cx="6321961" cy="3192683"/>
          </a:xfrm>
        </p:spPr>
      </p:pic>
    </p:spTree>
    <p:extLst>
      <p:ext uri="{BB962C8B-B14F-4D97-AF65-F5344CB8AC3E}">
        <p14:creationId xmlns:p14="http://schemas.microsoft.com/office/powerpoint/2010/main" val="4293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Koraci za ulazak učilišta u Mozvag 2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57458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hr-HR" dirty="0"/>
              <a:t>AZVO u godišnji plan vrednovanja evidentira ustanovu </a:t>
            </a:r>
            <a:endParaRPr lang="hr-HR" dirty="0" smtClean="0"/>
          </a:p>
          <a:p>
            <a:pPr marL="342900" indent="-342900">
              <a:buFont typeface="+mj-lt"/>
              <a:buAutoNum type="arabicPeriod"/>
            </a:pPr>
            <a:endParaRPr lang="hr-HR" dirty="0" smtClean="0"/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Visoko učilište u starom </a:t>
            </a:r>
            <a:r>
              <a:rPr lang="hr-HR" dirty="0" err="1" smtClean="0"/>
              <a:t>Mozvagu</a:t>
            </a:r>
            <a:r>
              <a:rPr lang="hr-HR" dirty="0" smtClean="0"/>
              <a:t> </a:t>
            </a:r>
            <a:r>
              <a:rPr lang="hr-HR" dirty="0" smtClean="0"/>
              <a:t>ažurira podatke</a:t>
            </a:r>
          </a:p>
          <a:p>
            <a:pPr lvl="2"/>
            <a:r>
              <a:rPr lang="hr-HR" dirty="0" smtClean="0"/>
              <a:t>Popunjavanje OIB-a nastavnicima</a:t>
            </a:r>
            <a:endParaRPr lang="hr-HR" dirty="0" smtClean="0"/>
          </a:p>
          <a:p>
            <a:pPr lvl="2"/>
            <a:r>
              <a:rPr lang="hr-HR" dirty="0" smtClean="0"/>
              <a:t>Po završetku obavještava SRCE i AZVO te </a:t>
            </a:r>
            <a:r>
              <a:rPr lang="hr-HR" dirty="0" err="1" smtClean="0"/>
              <a:t>zatražuje</a:t>
            </a:r>
            <a:r>
              <a:rPr lang="hr-HR" dirty="0" smtClean="0"/>
              <a:t> prebacivanje </a:t>
            </a:r>
            <a:r>
              <a:rPr lang="hr-HR" dirty="0" smtClean="0"/>
              <a:t>podataka</a:t>
            </a:r>
          </a:p>
          <a:p>
            <a:pPr lvl="2"/>
            <a:endParaRPr lang="hr-HR" dirty="0" smtClean="0"/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Srce prebacuje podatke iz starog </a:t>
            </a:r>
            <a:r>
              <a:rPr lang="hr-HR" dirty="0" err="1" smtClean="0"/>
              <a:t>Mozvaga</a:t>
            </a:r>
            <a:r>
              <a:rPr lang="hr-HR" dirty="0" smtClean="0"/>
              <a:t> u Mozvag 2 (podaci o nastavnicima koji nemaju popunjen OIB se ne prebacuju</a:t>
            </a:r>
            <a:r>
              <a:rPr lang="hr-HR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hr-HR" dirty="0" smtClean="0"/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Po završetku prebacivanja obavještava se učilište i AZVO o završetku i šalje se instalacijska </a:t>
            </a:r>
            <a:r>
              <a:rPr lang="hr-HR" dirty="0" smtClean="0"/>
              <a:t>datoteka</a:t>
            </a:r>
          </a:p>
          <a:p>
            <a:pPr marL="342900" indent="-342900">
              <a:buFont typeface="+mj-lt"/>
              <a:buAutoNum type="arabicPeriod"/>
            </a:pPr>
            <a:endParaRPr lang="hr-HR" dirty="0" smtClean="0"/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AZVO odrađuje imenovanje osoba za </a:t>
            </a:r>
            <a:r>
              <a:rPr lang="hr-HR" dirty="0" err="1" smtClean="0"/>
              <a:t>Mozvag</a:t>
            </a:r>
            <a:r>
              <a:rPr lang="hr-HR" dirty="0" smtClean="0"/>
              <a:t> </a:t>
            </a:r>
            <a:r>
              <a:rPr lang="hr-HR" dirty="0" smtClean="0"/>
              <a:t>2</a:t>
            </a:r>
          </a:p>
          <a:p>
            <a:pPr marL="342900" indent="-342900">
              <a:buFont typeface="+mj-lt"/>
              <a:buAutoNum type="arabicPeriod"/>
            </a:pPr>
            <a:endParaRPr lang="hr-HR" dirty="0" smtClean="0"/>
          </a:p>
          <a:p>
            <a:pPr marL="342900" indent="-342900">
              <a:buFont typeface="+mj-lt"/>
              <a:buAutoNum type="arabicPeriod"/>
            </a:pPr>
            <a:r>
              <a:rPr lang="hr-HR" dirty="0" smtClean="0"/>
              <a:t>Jednom kada korisnici krenu s evidencijom podataka, AZVO u  </a:t>
            </a:r>
            <a:r>
              <a:rPr lang="hr-HR" dirty="0"/>
              <a:t>dogovoru s VU </a:t>
            </a:r>
            <a:r>
              <a:rPr lang="hr-HR" dirty="0" smtClean="0"/>
              <a:t>određuju akademsku </a:t>
            </a:r>
            <a:r>
              <a:rPr lang="hr-HR" dirty="0"/>
              <a:t>i kalendarsku godinu vrednovanja</a:t>
            </a:r>
          </a:p>
          <a:p>
            <a:pPr marL="342900" indent="-342900">
              <a:buFont typeface="+mj-lt"/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988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Analiza uvjeta izvođenja</a:t>
            </a:r>
            <a:endParaRPr lang="hr-HR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614" y="1003159"/>
            <a:ext cx="2558771" cy="3624927"/>
          </a:xfrm>
        </p:spPr>
      </p:pic>
    </p:spTree>
    <p:extLst>
      <p:ext uri="{BB962C8B-B14F-4D97-AF65-F5344CB8AC3E}">
        <p14:creationId xmlns:p14="http://schemas.microsoft.com/office/powerpoint/2010/main" val="10349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Analiza uvjeta izvođenja</a:t>
            </a:r>
            <a:endParaRPr lang="hr-HR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8" y="1549456"/>
            <a:ext cx="5915025" cy="2373201"/>
          </a:xfrm>
        </p:spPr>
      </p:pic>
    </p:spTree>
    <p:extLst>
      <p:ext uri="{BB962C8B-B14F-4D97-AF65-F5344CB8AC3E}">
        <p14:creationId xmlns:p14="http://schemas.microsoft.com/office/powerpoint/2010/main" val="38172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Analitički prilog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857" y="1003159"/>
            <a:ext cx="3752285" cy="3624499"/>
          </a:xfrm>
        </p:spPr>
      </p:pic>
    </p:spTree>
    <p:extLst>
      <p:ext uri="{BB962C8B-B14F-4D97-AF65-F5344CB8AC3E}">
        <p14:creationId xmlns:p14="http://schemas.microsoft.com/office/powerpoint/2010/main" val="427445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Prilog za ishode učenja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26" y="1104900"/>
            <a:ext cx="4998948" cy="3262313"/>
          </a:xfrm>
        </p:spPr>
      </p:pic>
    </p:spTree>
    <p:extLst>
      <p:ext uri="{BB962C8B-B14F-4D97-AF65-F5344CB8AC3E}">
        <p14:creationId xmlns:p14="http://schemas.microsoft.com/office/powerpoint/2010/main" val="225211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Učitavanje dokumenata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U</a:t>
            </a:r>
            <a:r>
              <a:rPr lang="hr-HR" dirty="0" smtClean="0"/>
              <a:t>čitavanje analize i analitičkog priloga radi AZVO kroz prozor Vrednovanje ustanove</a:t>
            </a:r>
          </a:p>
          <a:p>
            <a:endParaRPr lang="hr-HR" dirty="0" smtClean="0"/>
          </a:p>
          <a:p>
            <a:r>
              <a:rPr lang="hr-HR" dirty="0" smtClean="0"/>
              <a:t>Visoko učilište može pregledati učitane dokumente</a:t>
            </a:r>
          </a:p>
          <a:p>
            <a:endParaRPr lang="hr-HR" dirty="0" smtClean="0"/>
          </a:p>
          <a:p>
            <a:r>
              <a:rPr lang="hr-HR" dirty="0" smtClean="0"/>
              <a:t>Visoko </a:t>
            </a:r>
            <a:r>
              <a:rPr lang="hr-HR" dirty="0"/>
              <a:t>učilište potvrđuje prijedlog </a:t>
            </a:r>
            <a:r>
              <a:rPr lang="hr-HR" dirty="0" err="1"/>
              <a:t>samoanalize</a:t>
            </a:r>
            <a:r>
              <a:rPr lang="hr-HR" dirty="0"/>
              <a:t> - prebacivanje u status 5</a:t>
            </a:r>
          </a:p>
          <a:p>
            <a:endParaRPr lang="hr-HR" dirty="0" smtClean="0"/>
          </a:p>
          <a:p>
            <a:r>
              <a:rPr lang="hr-HR" dirty="0" smtClean="0"/>
              <a:t>Nakon potvrde podatke za analizu više nije moguće mijenjati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4801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smtClean="0"/>
              <a:t>Koraci evidencije podataka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Vrednovanje ustanove - prebaciti vrednovanje u status </a:t>
            </a:r>
            <a:br>
              <a:rPr lang="hr-BA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4 – „Visoko učilište započelo s evidencijom podataka u sustavu”</a:t>
            </a:r>
          </a:p>
          <a:p>
            <a:pPr marL="342900" indent="-342900">
              <a:buFont typeface="+mj-lt"/>
              <a:buAutoNum type="arabicPeriod"/>
            </a:pPr>
            <a:r>
              <a:rPr lang="pl-PL" dirty="0">
                <a:solidFill>
                  <a:schemeClr val="bg1">
                    <a:lumMod val="65000"/>
                  </a:schemeClr>
                </a:solidFill>
              </a:rPr>
              <a:t>Odluka o izvoru podataka za vrednovanje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Popunjavanje podataka: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>
                <a:solidFill>
                  <a:schemeClr val="bg1">
                    <a:lumMod val="65000"/>
                  </a:schemeClr>
                </a:solidFill>
              </a:rPr>
              <a:t>Predmeti, Nastavnici, Nenastavno osoblje, Predmeti i nastavnici na studijskom programu</a:t>
            </a:r>
          </a:p>
          <a:p>
            <a:pPr marL="600068" lvl="1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Podaci za Analitički prilog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>
                <a:solidFill>
                  <a:schemeClr val="bg1">
                    <a:lumMod val="65000"/>
                  </a:schemeClr>
                </a:solidFill>
              </a:rPr>
              <a:t>Generiranje Analitičkog priloga i Analize uvjeta izvođenja kako bi se pregledali podaci</a:t>
            </a:r>
          </a:p>
          <a:p>
            <a:pPr marL="342900" indent="-342900">
              <a:buFont typeface="+mj-lt"/>
              <a:buAutoNum type="arabicPeriod"/>
            </a:pPr>
            <a:r>
              <a:rPr lang="hr-BA" dirty="0" smtClean="0"/>
              <a:t>Potvrda prijedloga </a:t>
            </a:r>
            <a:r>
              <a:rPr lang="hr-BA" dirty="0" err="1" smtClean="0"/>
              <a:t>samoanalize</a:t>
            </a:r>
            <a:endParaRPr lang="hr-BA" dirty="0" smtClean="0"/>
          </a:p>
        </p:txBody>
      </p:sp>
    </p:spTree>
    <p:extLst>
      <p:ext uri="{BB962C8B-B14F-4D97-AF65-F5344CB8AC3E}">
        <p14:creationId xmlns:p14="http://schemas.microsoft.com/office/powerpoint/2010/main" val="425806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BA" dirty="0" smtClean="0"/>
              <a:t>Promjena statusa vrednovanja – potvrda učitanih dokumenata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6" y="1170576"/>
            <a:ext cx="6265008" cy="3171268"/>
          </a:xfrm>
        </p:spPr>
      </p:pic>
    </p:spTree>
    <p:extLst>
      <p:ext uri="{BB962C8B-B14F-4D97-AF65-F5344CB8AC3E}">
        <p14:creationId xmlns:p14="http://schemas.microsoft.com/office/powerpoint/2010/main" val="8323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Mozvag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750"/>
              </a:spcBef>
            </a:pPr>
            <a:r>
              <a:rPr lang="hr-BA" dirty="0"/>
              <a:t>Radionica za koordinatore visokih učilišta</a:t>
            </a:r>
            <a:endParaRPr lang="hr-HR" dirty="0"/>
          </a:p>
          <a:p>
            <a:pPr>
              <a:spcBef>
                <a:spcPts val="750"/>
              </a:spcBef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5482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Mozvag2 Visoko učilište - struktura menija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b="1" dirty="0" smtClean="0"/>
              <a:t>Opis postupka</a:t>
            </a:r>
            <a:endParaRPr lang="hr-HR" b="1" dirty="0"/>
          </a:p>
          <a:p>
            <a:pPr lvl="1"/>
            <a:r>
              <a:rPr lang="hr-HR" dirty="0" smtClean="0"/>
              <a:t>vrste postupka, statusa i dozvoljenih akcija, samo pregled</a:t>
            </a:r>
          </a:p>
          <a:p>
            <a:r>
              <a:rPr lang="hr-HR" b="1" dirty="0" smtClean="0"/>
              <a:t>Vrednovanje</a:t>
            </a:r>
          </a:p>
          <a:p>
            <a:pPr lvl="1"/>
            <a:r>
              <a:rPr lang="hr-HR" dirty="0" smtClean="0"/>
              <a:t>podaci vezani uz vrednovanje ustanove i studijskih programa</a:t>
            </a:r>
          </a:p>
          <a:p>
            <a:r>
              <a:rPr lang="hr-HR" b="1" dirty="0" smtClean="0"/>
              <a:t>Ustanova</a:t>
            </a:r>
          </a:p>
          <a:p>
            <a:pPr lvl="1"/>
            <a:r>
              <a:rPr lang="hr-HR" dirty="0" smtClean="0"/>
              <a:t>katalog ustanova, nenastavno osoblje</a:t>
            </a:r>
          </a:p>
          <a:p>
            <a:r>
              <a:rPr lang="hr-HR" b="1" dirty="0" smtClean="0"/>
              <a:t>Studijski program </a:t>
            </a:r>
          </a:p>
          <a:p>
            <a:pPr lvl="1"/>
            <a:r>
              <a:rPr lang="hr-HR" dirty="0" smtClean="0"/>
              <a:t>unos i pregled podataka za analizu uvjeta izvođenja</a:t>
            </a:r>
          </a:p>
          <a:p>
            <a:r>
              <a:rPr lang="hr-HR" b="1" dirty="0" smtClean="0"/>
              <a:t>Analitički prilog</a:t>
            </a:r>
          </a:p>
          <a:p>
            <a:pPr lvl="1"/>
            <a:r>
              <a:rPr lang="hr-HR" dirty="0" smtClean="0"/>
              <a:t>unos i pregled podataka za analitički prilog</a:t>
            </a:r>
          </a:p>
          <a:p>
            <a:r>
              <a:rPr lang="hr-HR" b="1" dirty="0" smtClean="0"/>
              <a:t>HKO</a:t>
            </a:r>
          </a:p>
          <a:p>
            <a:pPr lvl="1"/>
            <a:r>
              <a:rPr lang="hr-HR" dirty="0" smtClean="0"/>
              <a:t>Izvoz Mozvag podataka o studijskom programu za HKO</a:t>
            </a:r>
            <a:endParaRPr lang="hr-HR" dirty="0"/>
          </a:p>
          <a:p>
            <a:r>
              <a:rPr lang="hr-HR" b="1" dirty="0" smtClean="0"/>
              <a:t>Katalozi</a:t>
            </a:r>
          </a:p>
          <a:p>
            <a:pPr lvl="1"/>
            <a:r>
              <a:rPr lang="hr-HR" dirty="0" smtClean="0"/>
              <a:t>osnovni katalozi, samo pregled</a:t>
            </a:r>
          </a:p>
          <a:p>
            <a:endParaRPr lang="hr-HR" dirty="0" smtClean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445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04359"/>
            <a:ext cx="5915025" cy="3573388"/>
          </a:xfrm>
        </p:spPr>
        <p:txBody>
          <a:bodyPr>
            <a:normAutofit lnSpcReduction="10000"/>
          </a:bodyPr>
          <a:lstStyle/>
          <a:p>
            <a:r>
              <a:rPr lang="hr-BA" dirty="0" smtClean="0"/>
              <a:t>izbornik Vrednovanje</a:t>
            </a:r>
          </a:p>
          <a:p>
            <a:endParaRPr lang="hr-BA" dirty="0" smtClean="0"/>
          </a:p>
          <a:p>
            <a:r>
              <a:rPr lang="hr-BA" dirty="0" smtClean="0"/>
              <a:t>postupak </a:t>
            </a:r>
            <a:r>
              <a:rPr lang="hr-BA" dirty="0"/>
              <a:t>vrednovanja prolazi kroz </a:t>
            </a:r>
            <a:r>
              <a:rPr lang="hr-BA" dirty="0" smtClean="0"/>
              <a:t>statuse</a:t>
            </a:r>
          </a:p>
          <a:p>
            <a:endParaRPr lang="hr-HR" dirty="0" smtClean="0"/>
          </a:p>
          <a:p>
            <a:r>
              <a:rPr lang="hr-BA" dirty="0" smtClean="0"/>
              <a:t>promjena </a:t>
            </a:r>
            <a:r>
              <a:rPr lang="hr-BA" dirty="0"/>
              <a:t>statusa vrednovanja moguća je kada su ispunjeni preduvjeti, a može ju obaviti:</a:t>
            </a:r>
          </a:p>
          <a:p>
            <a:pPr lvl="1"/>
            <a:r>
              <a:rPr lang="hr-HR" dirty="0" smtClean="0"/>
              <a:t>AZVO</a:t>
            </a:r>
          </a:p>
          <a:p>
            <a:pPr lvl="1"/>
            <a:r>
              <a:rPr lang="hr-HR" dirty="0" smtClean="0"/>
              <a:t>Visoko učilište</a:t>
            </a:r>
          </a:p>
          <a:p>
            <a:pPr lvl="1"/>
            <a:r>
              <a:rPr lang="hr-HR" dirty="0" smtClean="0"/>
              <a:t>Sustav automatski</a:t>
            </a:r>
            <a:endParaRPr lang="hr-HR" dirty="0"/>
          </a:p>
          <a:p>
            <a:endParaRPr lang="hr-HR" dirty="0" smtClean="0"/>
          </a:p>
          <a:p>
            <a:r>
              <a:rPr lang="hr-BA" dirty="0"/>
              <a:t>pregled informacija i dokumenata o vrednovanju</a:t>
            </a:r>
          </a:p>
          <a:p>
            <a:endParaRPr lang="hr-HR" dirty="0" smtClean="0"/>
          </a:p>
          <a:p>
            <a:r>
              <a:rPr lang="hr-BA" dirty="0" smtClean="0"/>
              <a:t>generiranje </a:t>
            </a:r>
            <a:r>
              <a:rPr lang="hr-BA" dirty="0"/>
              <a:t>dokumenata:</a:t>
            </a:r>
          </a:p>
          <a:p>
            <a:pPr lvl="1"/>
            <a:r>
              <a:rPr lang="hr-BA" b="1" dirty="0"/>
              <a:t>Analiza uvjeta izvođenja</a:t>
            </a:r>
          </a:p>
          <a:p>
            <a:pPr lvl="1"/>
            <a:r>
              <a:rPr lang="hr-BA" b="1" dirty="0"/>
              <a:t>Analitički prilog </a:t>
            </a:r>
            <a:r>
              <a:rPr lang="hr-BA" b="1" dirty="0" smtClean="0"/>
              <a:t>na </a:t>
            </a:r>
            <a:r>
              <a:rPr lang="hr-BA" b="1" dirty="0"/>
              <a:t>hrvatskom i </a:t>
            </a:r>
            <a:r>
              <a:rPr lang="hr-BA" b="1" dirty="0" smtClean="0"/>
              <a:t>engleskom jeziku</a:t>
            </a:r>
          </a:p>
          <a:p>
            <a:pPr lvl="1"/>
            <a:r>
              <a:rPr lang="hr-BA" b="1" dirty="0"/>
              <a:t>Prilog za ishode </a:t>
            </a:r>
            <a:r>
              <a:rPr lang="hr-BA" b="1" dirty="0" smtClean="0"/>
              <a:t>učenja na hrvatskom i engleskom jeziku</a:t>
            </a:r>
            <a:endParaRPr lang="hr-BA" b="1" dirty="0"/>
          </a:p>
          <a:p>
            <a:pPr lvl="1"/>
            <a:endParaRPr lang="hr-BA" b="1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777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86" y="1240724"/>
            <a:ext cx="6342639" cy="3206868"/>
          </a:xfrm>
        </p:spPr>
      </p:pic>
    </p:spTree>
    <p:extLst>
      <p:ext uri="{BB962C8B-B14F-4D97-AF65-F5344CB8AC3E}">
        <p14:creationId xmlns:p14="http://schemas.microsoft.com/office/powerpoint/2010/main" val="230750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77" y="1209621"/>
            <a:ext cx="6385578" cy="3228578"/>
          </a:xfrm>
        </p:spPr>
      </p:pic>
    </p:spTree>
    <p:extLst>
      <p:ext uri="{BB962C8B-B14F-4D97-AF65-F5344CB8AC3E}">
        <p14:creationId xmlns:p14="http://schemas.microsoft.com/office/powerpoint/2010/main" val="340343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Vrednovanje ustanove</a:t>
            </a:r>
            <a:endParaRPr lang="hr-H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0" y="1234504"/>
            <a:ext cx="6342640" cy="3206868"/>
          </a:xfrm>
        </p:spPr>
      </p:pic>
    </p:spTree>
    <p:extLst>
      <p:ext uri="{BB962C8B-B14F-4D97-AF65-F5344CB8AC3E}">
        <p14:creationId xmlns:p14="http://schemas.microsoft.com/office/powerpoint/2010/main" val="11929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rce - 4x3">
  <a:themeElements>
    <a:clrScheme name="Srce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rce_predlozak_4x3_20140902.potx" id="{271BFEB2-BF80-474C-8328-443E9CEEB75F}" vid="{068A2726-5DBF-4082-8E36-290FF330AE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2017 - Srce - PowerPoint 03</Template>
  <TotalTime>21528</TotalTime>
  <Words>1233</Words>
  <Application>Microsoft Office PowerPoint</Application>
  <PresentationFormat>Custom</PresentationFormat>
  <Paragraphs>273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Srce - 4x3</vt:lpstr>
      <vt:lpstr>Mozvag</vt:lpstr>
      <vt:lpstr>Osnovne informacije</vt:lpstr>
      <vt:lpstr>Autentikacija</vt:lpstr>
      <vt:lpstr>Koraci za ulazak učilišta u Mozvag 2</vt:lpstr>
      <vt:lpstr>Mozvag2 Visoko učilište - struktura menija</vt:lpstr>
      <vt:lpstr>Vrednovanje ustanove</vt:lpstr>
      <vt:lpstr>Vrednovanje ustanove</vt:lpstr>
      <vt:lpstr>Vrednovanje ustanove</vt:lpstr>
      <vt:lpstr>Vrednovanje ustanove</vt:lpstr>
      <vt:lpstr>Vrednovanje ustanove</vt:lpstr>
      <vt:lpstr>Vrednovanje ustanove</vt:lpstr>
      <vt:lpstr>Verzija podataka</vt:lpstr>
      <vt:lpstr>Verzionirani podaci</vt:lpstr>
      <vt:lpstr>Koraci evidencije podataka</vt:lpstr>
      <vt:lpstr>Promjena statusa vrednovanja – početak evidencije podataka</vt:lpstr>
      <vt:lpstr>Koraci evidencije podataka</vt:lpstr>
      <vt:lpstr>Studijski program</vt:lpstr>
      <vt:lpstr>Studijski program</vt:lpstr>
      <vt:lpstr>Nastavnik</vt:lpstr>
      <vt:lpstr>Nastavnik</vt:lpstr>
      <vt:lpstr>Nenastavno osoblje</vt:lpstr>
      <vt:lpstr>Predmet</vt:lpstr>
      <vt:lpstr>Predmet</vt:lpstr>
      <vt:lpstr>Evidencija kataloga ishoda učenja</vt:lpstr>
      <vt:lpstr>Predmet</vt:lpstr>
      <vt:lpstr>Predmeti i nastavnici na studijskom programu</vt:lpstr>
      <vt:lpstr>Pregled podataka na studijskom programu</vt:lpstr>
      <vt:lpstr>Upravljanje verzijama podataka</vt:lpstr>
      <vt:lpstr>Upravljanje verzijama podataka</vt:lpstr>
      <vt:lpstr>Podaci iz ISVU (1)</vt:lpstr>
      <vt:lpstr>Podaci iz ISVU (2)</vt:lpstr>
      <vt:lpstr>Podaci iz ISVU (3) - napomene</vt:lpstr>
      <vt:lpstr>Podaci iz CROSBI/PDB</vt:lpstr>
      <vt:lpstr>Koraci evidencije podataka</vt:lpstr>
      <vt:lpstr>Koraci evidencije podataka</vt:lpstr>
      <vt:lpstr>Tablice za analizu Teme 2,3,4 i 5</vt:lpstr>
      <vt:lpstr>Katalozi</vt:lpstr>
      <vt:lpstr>Koraci evidencije podataka</vt:lpstr>
      <vt:lpstr>Izrada dokumenata vrednovanja</vt:lpstr>
      <vt:lpstr>Analiza uvjeta izvođenja</vt:lpstr>
      <vt:lpstr>Analiza uvjeta izvođenja</vt:lpstr>
      <vt:lpstr>Analitički prilog</vt:lpstr>
      <vt:lpstr>Prilog za ishode učenja</vt:lpstr>
      <vt:lpstr>Učitavanje dokumenata</vt:lpstr>
      <vt:lpstr>Koraci evidencije podataka</vt:lpstr>
      <vt:lpstr>Promjena statusa vrednovanja – potvrda učitanih dokumenata</vt:lpstr>
      <vt:lpstr>Mozvag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 Marija Gebauer</dc:creator>
  <cp:lastModifiedBy>Matija</cp:lastModifiedBy>
  <cp:revision>83</cp:revision>
  <cp:lastPrinted>2017-10-16T14:59:37Z</cp:lastPrinted>
  <dcterms:created xsi:type="dcterms:W3CDTF">2017-09-05T12:25:27Z</dcterms:created>
  <dcterms:modified xsi:type="dcterms:W3CDTF">2019-12-04T21:15:54Z</dcterms:modified>
</cp:coreProperties>
</file>