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7" r:id="rId2"/>
    <p:sldMasterId id="2147483991" r:id="rId3"/>
  </p:sldMasterIdLst>
  <p:notesMasterIdLst>
    <p:notesMasterId r:id="rId30"/>
  </p:notesMasterIdLst>
  <p:sldIdLst>
    <p:sldId id="299" r:id="rId4"/>
    <p:sldId id="326" r:id="rId5"/>
    <p:sldId id="335" r:id="rId6"/>
    <p:sldId id="359" r:id="rId7"/>
    <p:sldId id="363" r:id="rId8"/>
    <p:sldId id="358" r:id="rId9"/>
    <p:sldId id="347" r:id="rId10"/>
    <p:sldId id="341" r:id="rId11"/>
    <p:sldId id="342" r:id="rId12"/>
    <p:sldId id="362" r:id="rId13"/>
    <p:sldId id="357" r:id="rId14"/>
    <p:sldId id="361" r:id="rId15"/>
    <p:sldId id="346" r:id="rId16"/>
    <p:sldId id="343" r:id="rId17"/>
    <p:sldId id="344" r:id="rId18"/>
    <p:sldId id="345" r:id="rId19"/>
    <p:sldId id="348" r:id="rId20"/>
    <p:sldId id="349" r:id="rId21"/>
    <p:sldId id="355" r:id="rId22"/>
    <p:sldId id="356" r:id="rId23"/>
    <p:sldId id="350" r:id="rId24"/>
    <p:sldId id="354" r:id="rId25"/>
    <p:sldId id="351" r:id="rId26"/>
    <p:sldId id="352" r:id="rId27"/>
    <p:sldId id="360" r:id="rId28"/>
    <p:sldId id="340" r:id="rId29"/>
  </p:sldIdLst>
  <p:sldSz cx="9144000" cy="6858000" type="screen4x3"/>
  <p:notesSz cx="6858000" cy="9144000"/>
  <p:defaultTextStyle>
    <a:defPPr>
      <a:defRPr lang="da-DK"/>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xmlns="">
        <p15:guide id="1" orient="horz" pos="4319">
          <p15:clr>
            <a:srgbClr val="A4A3A4"/>
          </p15:clr>
        </p15:guide>
        <p15:guide id="2" pos="55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141D"/>
    <a:srgbClr val="E83618"/>
    <a:srgbClr val="CD1D19"/>
    <a:srgbClr val="E21D24"/>
    <a:srgbClr val="000000"/>
    <a:srgbClr val="FF5B5B"/>
    <a:srgbClr val="F50736"/>
    <a:srgbClr val="FF3300"/>
    <a:srgbClr val="A20000"/>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8" autoAdjust="0"/>
    <p:restoredTop sz="87086" autoAdjust="0"/>
  </p:normalViewPr>
  <p:slideViewPr>
    <p:cSldViewPr snapToGrid="0">
      <p:cViewPr>
        <p:scale>
          <a:sx n="110" d="100"/>
          <a:sy n="110" d="100"/>
        </p:scale>
        <p:origin x="-1560" y="468"/>
      </p:cViewPr>
      <p:guideLst>
        <p:guide orient="horz" pos="4319"/>
        <p:guide pos="554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r-Latn-RS"/>
        </a:p>
      </c:txPr>
    </c:title>
    <c:autoTitleDeleted val="0"/>
    <c:plotArea>
      <c:layout/>
      <c:barChart>
        <c:barDir val="col"/>
        <c:grouping val="clustered"/>
        <c:varyColors val="0"/>
        <c:ser>
          <c:idx val="0"/>
          <c:order val="0"/>
          <c:tx>
            <c:strRef>
              <c:f>Sheet1!$A$34</c:f>
              <c:strCache>
                <c:ptCount val="1"/>
                <c:pt idx="0">
                  <c:v>Broj kolegija</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r-Latn-R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Sheet1!$B$33:$H$33</c:f>
              <c:strCache>
                <c:ptCount val="7"/>
                <c:pt idx="0">
                  <c:v>Preddiplomski sveučilišni studij</c:v>
                </c:pt>
                <c:pt idx="1">
                  <c:v>Integrirani preddiplomski i diplomski studij</c:v>
                </c:pt>
                <c:pt idx="2">
                  <c:v>Diplomski sveučilišni studij</c:v>
                </c:pt>
                <c:pt idx="3">
                  <c:v>Poslijediplomski specijalistički studij</c:v>
                </c:pt>
                <c:pt idx="4">
                  <c:v>Poslijediplomski doktorski studij</c:v>
                </c:pt>
                <c:pt idx="5">
                  <c:v>Preddiplomski stručni studij</c:v>
                </c:pt>
                <c:pt idx="6">
                  <c:v>Specijalistički diplomski stručni studij</c:v>
                </c:pt>
              </c:strCache>
            </c:strRef>
          </c:cat>
          <c:val>
            <c:numRef>
              <c:f>Sheet1!$B$34:$H$34</c:f>
              <c:numCache>
                <c:formatCode>General</c:formatCode>
                <c:ptCount val="7"/>
                <c:pt idx="0">
                  <c:v>704</c:v>
                </c:pt>
                <c:pt idx="1">
                  <c:v>86</c:v>
                </c:pt>
                <c:pt idx="2">
                  <c:v>679</c:v>
                </c:pt>
                <c:pt idx="3">
                  <c:v>30</c:v>
                </c:pt>
                <c:pt idx="4">
                  <c:v>551</c:v>
                </c:pt>
                <c:pt idx="5">
                  <c:v>757</c:v>
                </c:pt>
                <c:pt idx="6">
                  <c:v>200</c:v>
                </c:pt>
              </c:numCache>
            </c:numRef>
          </c:val>
          <c:extLst xmlns:c16r2="http://schemas.microsoft.com/office/drawing/2015/06/chart">
            <c:ext xmlns:c16="http://schemas.microsoft.com/office/drawing/2014/chart" uri="{C3380CC4-5D6E-409C-BE32-E72D297353CC}">
              <c16:uniqueId val="{00000000-3D7C-4068-9C29-DF4DE18B5ECF}"/>
            </c:ext>
          </c:extLst>
        </c:ser>
        <c:dLbls>
          <c:showLegendKey val="0"/>
          <c:showVal val="0"/>
          <c:showCatName val="0"/>
          <c:showSerName val="0"/>
          <c:showPercent val="0"/>
          <c:showBubbleSize val="0"/>
        </c:dLbls>
        <c:gapWidth val="219"/>
        <c:overlap val="-27"/>
        <c:axId val="206042624"/>
        <c:axId val="206044160"/>
      </c:barChart>
      <c:catAx>
        <c:axId val="20604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r-Latn-RS"/>
          </a:p>
        </c:txPr>
        <c:crossAx val="206044160"/>
        <c:crosses val="autoZero"/>
        <c:auto val="1"/>
        <c:lblAlgn val="ctr"/>
        <c:lblOffset val="100"/>
        <c:noMultiLvlLbl val="0"/>
      </c:catAx>
      <c:valAx>
        <c:axId val="20604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206042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r-Latn-R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lang="hr-HR" sz="2800" b="0" i="0" u="none" strike="noStrike" kern="1200" spc="0" baseline="0" dirty="0">
                <a:solidFill>
                  <a:prstClr val="black">
                    <a:lumMod val="65000"/>
                    <a:lumOff val="35000"/>
                  </a:prstClr>
                </a:solidFill>
                <a:latin typeface="+mn-lt"/>
                <a:ea typeface="+mn-ea"/>
                <a:cs typeface="+mn-cs"/>
              </a:defRPr>
            </a:pPr>
            <a:r>
              <a:rPr lang="hr-HR" sz="2800" b="0" i="0" u="none" strike="noStrike" kern="1200" spc="0" baseline="0" dirty="0" smtClean="0">
                <a:solidFill>
                  <a:prstClr val="black">
                    <a:lumMod val="65000"/>
                    <a:lumOff val="35000"/>
                  </a:prstClr>
                </a:solidFill>
                <a:latin typeface="+mn-lt"/>
                <a:ea typeface="+mn-ea"/>
                <a:cs typeface="+mn-cs"/>
              </a:rPr>
              <a:t> Broj preddiplomskih studija na engleskom jeziku po zemlji</a:t>
            </a:r>
            <a:endParaRPr lang="hr-HR" sz="2800" b="0" i="0" u="none" strike="noStrike" kern="1200" spc="0" baseline="0" dirty="0">
              <a:solidFill>
                <a:prstClr val="black">
                  <a:lumMod val="65000"/>
                  <a:lumOff val="35000"/>
                </a:prstClr>
              </a:solidFill>
              <a:latin typeface="+mn-lt"/>
              <a:ea typeface="+mn-ea"/>
              <a:cs typeface="+mn-cs"/>
            </a:endParaRPr>
          </a:p>
        </c:rich>
      </c:tx>
      <c:layout/>
      <c:overlay val="0"/>
    </c:title>
    <c:autoTitleDeleted val="0"/>
    <c:plotArea>
      <c:layout/>
      <c:barChart>
        <c:barDir val="col"/>
        <c:grouping val="clustered"/>
        <c:varyColors val="0"/>
        <c:ser>
          <c:idx val="0"/>
          <c:order val="0"/>
          <c:invertIfNegative val="0"/>
          <c:dLbls>
            <c:txPr>
              <a:bodyPr/>
              <a:lstStyle/>
              <a:p>
                <a:pPr>
                  <a:defRPr sz="2000" baseline="0"/>
                </a:pPr>
                <a:endParaRPr lang="sr-Latn-RS"/>
              </a:p>
            </c:txPr>
            <c:showLegendKey val="0"/>
            <c:showVal val="1"/>
            <c:showCatName val="0"/>
            <c:showSerName val="0"/>
            <c:showPercent val="0"/>
            <c:showBubbleSize val="0"/>
            <c:showLeaderLines val="0"/>
          </c:dLbls>
          <c:cat>
            <c:strRef>
              <c:f>Sheet1!$A$1:$A$7</c:f>
              <c:strCache>
                <c:ptCount val="7"/>
                <c:pt idx="0">
                  <c:v>Turska</c:v>
                </c:pt>
                <c:pt idx="1">
                  <c:v>Nizozemska</c:v>
                </c:pt>
                <c:pt idx="2">
                  <c:v>Španjolska</c:v>
                </c:pt>
                <c:pt idx="4">
                  <c:v>Austrija</c:v>
                </c:pt>
                <c:pt idx="5">
                  <c:v>Latvija</c:v>
                </c:pt>
                <c:pt idx="6">
                  <c:v>Rumunjska</c:v>
                </c:pt>
              </c:strCache>
            </c:strRef>
          </c:cat>
          <c:val>
            <c:numRef>
              <c:f>Sheet1!$B$1:$B$7</c:f>
              <c:numCache>
                <c:formatCode>General</c:formatCode>
                <c:ptCount val="7"/>
                <c:pt idx="0">
                  <c:v>545</c:v>
                </c:pt>
                <c:pt idx="1">
                  <c:v>317</c:v>
                </c:pt>
                <c:pt idx="2">
                  <c:v>241</c:v>
                </c:pt>
                <c:pt idx="4">
                  <c:v>59</c:v>
                </c:pt>
                <c:pt idx="5">
                  <c:v>39</c:v>
                </c:pt>
                <c:pt idx="6">
                  <c:v>32</c:v>
                </c:pt>
              </c:numCache>
            </c:numRef>
          </c:val>
        </c:ser>
        <c:dLbls>
          <c:showLegendKey val="0"/>
          <c:showVal val="0"/>
          <c:showCatName val="0"/>
          <c:showSerName val="0"/>
          <c:showPercent val="0"/>
          <c:showBubbleSize val="0"/>
        </c:dLbls>
        <c:gapWidth val="150"/>
        <c:axId val="233561088"/>
        <c:axId val="233566976"/>
      </c:barChart>
      <c:catAx>
        <c:axId val="233561088"/>
        <c:scaling>
          <c:orientation val="minMax"/>
        </c:scaling>
        <c:delete val="0"/>
        <c:axPos val="b"/>
        <c:majorTickMark val="none"/>
        <c:minorTickMark val="none"/>
        <c:tickLblPos val="nextTo"/>
        <c:txPr>
          <a:bodyPr/>
          <a:lstStyle/>
          <a:p>
            <a:pPr>
              <a:defRPr sz="1800" baseline="0"/>
            </a:pPr>
            <a:endParaRPr lang="sr-Latn-RS"/>
          </a:p>
        </c:txPr>
        <c:crossAx val="233566976"/>
        <c:crosses val="autoZero"/>
        <c:auto val="1"/>
        <c:lblAlgn val="ctr"/>
        <c:lblOffset val="100"/>
        <c:noMultiLvlLbl val="0"/>
      </c:catAx>
      <c:valAx>
        <c:axId val="233566976"/>
        <c:scaling>
          <c:orientation val="minMax"/>
        </c:scaling>
        <c:delete val="0"/>
        <c:axPos val="l"/>
        <c:majorGridlines/>
        <c:numFmt formatCode="General" sourceLinked="1"/>
        <c:majorTickMark val="none"/>
        <c:minorTickMark val="none"/>
        <c:tickLblPos val="nextTo"/>
        <c:crossAx val="23356108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hr-HR" sz="2800" dirty="0" smtClean="0"/>
              <a:t>Postotak</a:t>
            </a:r>
            <a:r>
              <a:rPr lang="hr-HR" sz="2800" baseline="0" dirty="0" smtClean="0"/>
              <a:t> VU-a koji izvode preddiplomske studijske programe na engleskom jeziku</a:t>
            </a:r>
            <a:endParaRPr lang="hr-HR" sz="2800" dirty="0"/>
          </a:p>
        </c:rich>
      </c:tx>
      <c:layout/>
      <c:overlay val="0"/>
      <c:spPr>
        <a:noFill/>
        <a:ln>
          <a:noFill/>
        </a:ln>
        <a:effectLst/>
      </c:spPr>
    </c:title>
    <c:autoTitleDeleted val="0"/>
    <c:plotArea>
      <c:layout/>
      <c:barChart>
        <c:barDir val="col"/>
        <c:grouping val="stack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sr-Latn-R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Sheet1!$A$1:$A$7</c:f>
              <c:strCache>
                <c:ptCount val="7"/>
                <c:pt idx="0">
                  <c:v>Švicarska</c:v>
                </c:pt>
                <c:pt idx="1">
                  <c:v>Nizozemska</c:v>
                </c:pt>
                <c:pt idx="2">
                  <c:v>Danska</c:v>
                </c:pt>
                <c:pt idx="4">
                  <c:v>Poljska</c:v>
                </c:pt>
                <c:pt idx="5">
                  <c:v>Francuska</c:v>
                </c:pt>
                <c:pt idx="6">
                  <c:v>Rumunjska</c:v>
                </c:pt>
              </c:strCache>
            </c:strRef>
          </c:cat>
          <c:val>
            <c:numRef>
              <c:f>Sheet1!$B$1:$B$7</c:f>
              <c:numCache>
                <c:formatCode>0%</c:formatCode>
                <c:ptCount val="7"/>
                <c:pt idx="0">
                  <c:v>0.95</c:v>
                </c:pt>
                <c:pt idx="1">
                  <c:v>0.75</c:v>
                </c:pt>
                <c:pt idx="2">
                  <c:v>0.7</c:v>
                </c:pt>
                <c:pt idx="4">
                  <c:v>0.14000000000000001</c:v>
                </c:pt>
                <c:pt idx="5">
                  <c:v>0.13</c:v>
                </c:pt>
                <c:pt idx="6">
                  <c:v>0.09</c:v>
                </c:pt>
              </c:numCache>
            </c:numRef>
          </c:val>
          <c:extLst xmlns:c16r2="http://schemas.microsoft.com/office/drawing/2015/06/chart">
            <c:ext xmlns:c16="http://schemas.microsoft.com/office/drawing/2014/chart" uri="{C3380CC4-5D6E-409C-BE32-E72D297353CC}">
              <c16:uniqueId val="{00000000-1258-438A-8934-CF3BFA81803E}"/>
            </c:ext>
          </c:extLst>
        </c:ser>
        <c:dLbls>
          <c:showLegendKey val="0"/>
          <c:showVal val="0"/>
          <c:showCatName val="0"/>
          <c:showSerName val="0"/>
          <c:showPercent val="0"/>
          <c:showBubbleSize val="0"/>
        </c:dLbls>
        <c:gapWidth val="150"/>
        <c:overlap val="100"/>
        <c:axId val="178898432"/>
        <c:axId val="178899968"/>
      </c:barChart>
      <c:catAx>
        <c:axId val="17889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sr-Latn-RS"/>
          </a:p>
        </c:txPr>
        <c:crossAx val="178899968"/>
        <c:crosses val="autoZero"/>
        <c:auto val="1"/>
        <c:lblAlgn val="ctr"/>
        <c:lblOffset val="100"/>
        <c:noMultiLvlLbl val="0"/>
      </c:catAx>
      <c:valAx>
        <c:axId val="178899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178898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r-Latn-R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CDA00-1F75-4CB4-A36C-E90D3E8F0834}" type="datetimeFigureOut">
              <a:rPr lang="hr-HR" smtClean="0"/>
              <a:t>11.6.2019.</a:t>
            </a:fld>
            <a:endParaRPr lang="hr-H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B87507-A865-4D4A-B320-BFCB9DF98CEC}" type="slidenum">
              <a:rPr lang="hr-HR" smtClean="0"/>
              <a:t>‹#›</a:t>
            </a:fld>
            <a:endParaRPr lang="hr-HR"/>
          </a:p>
        </p:txBody>
      </p:sp>
    </p:spTree>
    <p:extLst>
      <p:ext uri="{BB962C8B-B14F-4D97-AF65-F5344CB8AC3E}">
        <p14:creationId xmlns:p14="http://schemas.microsoft.com/office/powerpoint/2010/main" val="1541092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autocom.ferit.hr/"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www.youtube.com/watch?v=2LET2ex2ti4" TargetMode="External"/><Relationship Id="rId4" Type="http://schemas.openxmlformats.org/officeDocument/2006/relationships/hyperlink" Target="https://www.facebook.com/autocom.ferit"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1</a:t>
            </a:fld>
            <a:endParaRPr lang="hr-HR"/>
          </a:p>
        </p:txBody>
      </p:sp>
    </p:spTree>
    <p:extLst>
      <p:ext uri="{BB962C8B-B14F-4D97-AF65-F5344CB8AC3E}">
        <p14:creationId xmlns:p14="http://schemas.microsoft.com/office/powerpoint/2010/main" val="586276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2</a:t>
            </a:fld>
            <a:endParaRPr lang="hr-HR"/>
          </a:p>
        </p:txBody>
      </p:sp>
    </p:spTree>
    <p:extLst>
      <p:ext uri="{BB962C8B-B14F-4D97-AF65-F5344CB8AC3E}">
        <p14:creationId xmlns:p14="http://schemas.microsoft.com/office/powerpoint/2010/main" val="4289640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smtClean="0"/>
              <a:t>Dolazna mobilnost studenata za javna sveučilišta </a:t>
            </a:r>
          </a:p>
          <a:p>
            <a:endParaRPr lang="hr-HR" dirty="0" smtClean="0"/>
          </a:p>
        </p:txBody>
      </p:sp>
      <p:sp>
        <p:nvSpPr>
          <p:cNvPr id="4" name="Slide Number Placeholder 3"/>
          <p:cNvSpPr>
            <a:spLocks noGrp="1"/>
          </p:cNvSpPr>
          <p:nvPr>
            <p:ph type="sldNum" sz="quarter" idx="10"/>
          </p:nvPr>
        </p:nvSpPr>
        <p:spPr/>
        <p:txBody>
          <a:bodyPr/>
          <a:lstStyle/>
          <a:p>
            <a:fld id="{DBB87507-A865-4D4A-B320-BFCB9DF98CEC}" type="slidenum">
              <a:rPr lang="hr-HR" smtClean="0"/>
              <a:t>3</a:t>
            </a:fld>
            <a:endParaRPr lang="hr-HR"/>
          </a:p>
        </p:txBody>
      </p:sp>
    </p:spTree>
    <p:extLst>
      <p:ext uri="{BB962C8B-B14F-4D97-AF65-F5344CB8AC3E}">
        <p14:creationId xmlns:p14="http://schemas.microsoft.com/office/powerpoint/2010/main" val="3156292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smtClean="0"/>
              <a:t>Dolazna mobilnost studenata za veleučilišta i visoke škole </a:t>
            </a:r>
          </a:p>
          <a:p>
            <a:pPr marL="0" marR="0" indent="0" algn="l" defTabSz="914400" rtl="0" eaLnBrk="1" fontAlgn="auto" latinLnBrk="0" hangingPunct="1">
              <a:lnSpc>
                <a:spcPct val="100000"/>
              </a:lnSpc>
              <a:spcBef>
                <a:spcPts val="0"/>
              </a:spcBef>
              <a:spcAft>
                <a:spcPts val="0"/>
              </a:spcAft>
              <a:buClrTx/>
              <a:buSzTx/>
              <a:buFontTx/>
              <a:buNone/>
              <a:tabLst/>
              <a:defRPr/>
            </a:pPr>
            <a:endParaRPr lang="hr-HR" dirty="0" smtClean="0"/>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4</a:t>
            </a:fld>
            <a:endParaRPr lang="hr-HR"/>
          </a:p>
        </p:txBody>
      </p:sp>
    </p:spTree>
    <p:extLst>
      <p:ext uri="{BB962C8B-B14F-4D97-AF65-F5344CB8AC3E}">
        <p14:creationId xmlns:p14="http://schemas.microsoft.com/office/powerpoint/2010/main" val="3156292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6</a:t>
            </a:fld>
            <a:endParaRPr lang="hr-HR"/>
          </a:p>
        </p:txBody>
      </p:sp>
    </p:spTree>
    <p:extLst>
      <p:ext uri="{BB962C8B-B14F-4D97-AF65-F5344CB8AC3E}">
        <p14:creationId xmlns:p14="http://schemas.microsoft.com/office/powerpoint/2010/main" val="3156292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kern="1200" dirty="0" smtClean="0">
                <a:solidFill>
                  <a:schemeClr val="tx1"/>
                </a:solidFill>
                <a:effectLst/>
                <a:latin typeface="+mn-lt"/>
                <a:ea typeface="+mn-ea"/>
                <a:cs typeface="+mn-cs"/>
              </a:rPr>
              <a:t>Ukupno </a:t>
            </a:r>
            <a:r>
              <a:rPr lang="hr-HR" sz="1200" b="1" kern="1200" dirty="0" smtClean="0">
                <a:solidFill>
                  <a:schemeClr val="tx1"/>
                </a:solidFill>
                <a:effectLst/>
                <a:latin typeface="+mn-lt"/>
                <a:ea typeface="+mn-ea"/>
                <a:cs typeface="+mn-cs"/>
              </a:rPr>
              <a:t>14 visokih učilišta</a:t>
            </a:r>
            <a:r>
              <a:rPr lang="hr-HR" sz="1200" kern="1200" dirty="0" smtClean="0">
                <a:solidFill>
                  <a:schemeClr val="tx1"/>
                </a:solidFill>
                <a:effectLst/>
                <a:latin typeface="+mn-lt"/>
                <a:ea typeface="+mn-ea"/>
                <a:cs typeface="+mn-cs"/>
              </a:rPr>
              <a:t> od 57 koja su popunila upitnik navodi da izvodi cjelovite studijske programe na engleskom jeziku. </a:t>
            </a:r>
          </a:p>
          <a:p>
            <a:endParaRPr lang="hr-HR"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Prema dostupnim podacima AZVO-a pohranjenim u MOZVAG-u te podacima prikupljenim putem ovog istraživanja, u trenutku provedbe istraživanja u Republici Hrvatskoj izrađena su </a:t>
            </a:r>
            <a:r>
              <a:rPr lang="hr-HR" sz="1200" b="1" kern="1200" dirty="0" smtClean="0">
                <a:solidFill>
                  <a:schemeClr val="tx1"/>
                </a:solidFill>
                <a:effectLst/>
                <a:latin typeface="+mn-lt"/>
                <a:ea typeface="+mn-ea"/>
                <a:cs typeface="+mn-cs"/>
              </a:rPr>
              <a:t>53 studijska programa </a:t>
            </a:r>
            <a:r>
              <a:rPr lang="hr-HR" sz="1200" kern="1200" dirty="0" smtClean="0">
                <a:solidFill>
                  <a:schemeClr val="tx1"/>
                </a:solidFill>
                <a:effectLst/>
                <a:latin typeface="+mn-lt"/>
                <a:ea typeface="+mn-ea"/>
                <a:cs typeface="+mn-cs"/>
              </a:rPr>
              <a:t>za izvođenje na engleskom jeziku. Raspodjela tih studijskih programa prikazana je u Tablici 1.</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8</a:t>
            </a:fld>
            <a:endParaRPr lang="hr-HR"/>
          </a:p>
        </p:txBody>
      </p:sp>
    </p:spTree>
    <p:extLst>
      <p:ext uri="{BB962C8B-B14F-4D97-AF65-F5344CB8AC3E}">
        <p14:creationId xmlns:p14="http://schemas.microsoft.com/office/powerpoint/2010/main" val="1219444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200" kern="1200" dirty="0" smtClean="0">
                <a:solidFill>
                  <a:schemeClr val="tx1"/>
                </a:solidFill>
                <a:effectLst/>
                <a:latin typeface="+mn-lt"/>
                <a:ea typeface="+mn-ea"/>
                <a:cs typeface="+mn-cs"/>
              </a:rPr>
              <a:t>Ukupno </a:t>
            </a:r>
            <a:r>
              <a:rPr lang="hr-HR" sz="1200" b="1" kern="1200" dirty="0" smtClean="0">
                <a:solidFill>
                  <a:schemeClr val="tx1"/>
                </a:solidFill>
                <a:effectLst/>
                <a:latin typeface="+mn-lt"/>
                <a:ea typeface="+mn-ea"/>
                <a:cs typeface="+mn-cs"/>
              </a:rPr>
              <a:t>48 visokih učilišta</a:t>
            </a:r>
            <a:r>
              <a:rPr lang="hr-HR" sz="1200" kern="1200" dirty="0" smtClean="0">
                <a:solidFill>
                  <a:schemeClr val="tx1"/>
                </a:solidFill>
                <a:effectLst/>
                <a:latin typeface="+mn-lt"/>
                <a:ea typeface="+mn-ea"/>
                <a:cs typeface="+mn-cs"/>
              </a:rPr>
              <a:t> od 57 koja su popunila upitnik navodi da izvodi pojedine kolegije za </a:t>
            </a:r>
            <a:r>
              <a:rPr lang="hr-HR" sz="1200" kern="1200" dirty="0" err="1" smtClean="0">
                <a:solidFill>
                  <a:schemeClr val="tx1"/>
                </a:solidFill>
                <a:effectLst/>
                <a:latin typeface="+mn-lt"/>
                <a:ea typeface="+mn-ea"/>
                <a:cs typeface="+mn-cs"/>
              </a:rPr>
              <a:t>Erasmus</a:t>
            </a:r>
            <a:r>
              <a:rPr lang="hr-HR" sz="1200" kern="1200" dirty="0" smtClean="0">
                <a:solidFill>
                  <a:schemeClr val="tx1"/>
                </a:solidFill>
                <a:effectLst/>
                <a:latin typeface="+mn-lt"/>
                <a:ea typeface="+mn-ea"/>
                <a:cs typeface="+mn-cs"/>
              </a:rPr>
              <a:t> studente na engleskom jeziku. </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9</a:t>
            </a:fld>
            <a:endParaRPr lang="hr-HR"/>
          </a:p>
        </p:txBody>
      </p:sp>
    </p:spTree>
    <p:extLst>
      <p:ext uri="{BB962C8B-B14F-4D97-AF65-F5344CB8AC3E}">
        <p14:creationId xmlns:p14="http://schemas.microsoft.com/office/powerpoint/2010/main" val="2749404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12</a:t>
            </a:fld>
            <a:endParaRPr lang="hr-HR"/>
          </a:p>
        </p:txBody>
      </p:sp>
    </p:spTree>
    <p:extLst>
      <p:ext uri="{BB962C8B-B14F-4D97-AF65-F5344CB8AC3E}">
        <p14:creationId xmlns:p14="http://schemas.microsoft.com/office/powerpoint/2010/main" val="4039807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200" kern="1200" dirty="0" smtClean="0">
                <a:solidFill>
                  <a:schemeClr val="tx1"/>
                </a:solidFill>
                <a:effectLst/>
                <a:latin typeface="+mn-lt"/>
                <a:ea typeface="+mn-ea"/>
                <a:cs typeface="+mn-cs"/>
              </a:rPr>
              <a:t>Što se tiče planova za budućnost u pogledu izrade i izvođenja cjelovitih studijskih programa na engleskom jeziku, 32 visoka učilišta, od 57 koja su popunila upitnik, iskazalo je svoje namjere s obzirom na broj i razinu novih studijskih programa te početak izvođenja. Prema prikupljenim podacima, prikazanim u Tablici 3, do kraja akademske godine 2025/2026 visoka učilišta koja su odgovorila na upitnik planiraju izraditi i početi izvoditi ukupno 74 studijska programa na engleskom jeziku.</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14</a:t>
            </a:fld>
            <a:endParaRPr lang="hr-HR"/>
          </a:p>
        </p:txBody>
      </p:sp>
    </p:spTree>
    <p:extLst>
      <p:ext uri="{BB962C8B-B14F-4D97-AF65-F5344CB8AC3E}">
        <p14:creationId xmlns:p14="http://schemas.microsoft.com/office/powerpoint/2010/main" val="3548300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kern="1200" dirty="0" smtClean="0">
                <a:solidFill>
                  <a:schemeClr val="tx1"/>
                </a:solidFill>
                <a:effectLst/>
                <a:latin typeface="+mn-lt"/>
                <a:ea typeface="+mn-ea"/>
                <a:cs typeface="+mn-cs"/>
              </a:rPr>
              <a:t>Od ukupno </a:t>
            </a:r>
            <a:r>
              <a:rPr lang="hr-HR" sz="1200" b="1" kern="1200" dirty="0" smtClean="0">
                <a:solidFill>
                  <a:schemeClr val="tx1"/>
                </a:solidFill>
                <a:effectLst/>
                <a:latin typeface="+mn-lt"/>
                <a:ea typeface="+mn-ea"/>
                <a:cs typeface="+mn-cs"/>
              </a:rPr>
              <a:t>57</a:t>
            </a:r>
            <a:r>
              <a:rPr lang="hr-HR" sz="1200" kern="1200" dirty="0" smtClean="0">
                <a:solidFill>
                  <a:schemeClr val="tx1"/>
                </a:solidFill>
                <a:effectLst/>
                <a:latin typeface="+mn-lt"/>
                <a:ea typeface="+mn-ea"/>
                <a:cs typeface="+mn-cs"/>
              </a:rPr>
              <a:t> visokih učilišta koja su sudjelovala u istraživanju, </a:t>
            </a:r>
            <a:r>
              <a:rPr lang="hr-HR" sz="1200" b="1" kern="1200" dirty="0" smtClean="0">
                <a:solidFill>
                  <a:schemeClr val="tx1"/>
                </a:solidFill>
                <a:effectLst/>
                <a:latin typeface="+mn-lt"/>
                <a:ea typeface="+mn-ea"/>
                <a:cs typeface="+mn-cs"/>
              </a:rPr>
              <a:t>31</a:t>
            </a:r>
            <a:r>
              <a:rPr lang="hr-HR" sz="1200" kern="1200" dirty="0" smtClean="0">
                <a:solidFill>
                  <a:schemeClr val="tx1"/>
                </a:solidFill>
                <a:effectLst/>
                <a:latin typeface="+mn-lt"/>
                <a:ea typeface="+mn-ea"/>
                <a:cs typeface="+mn-cs"/>
              </a:rPr>
              <a:t> navodi da je u njihovoj ustanovi ustrojeno tijelo (ili organizacijska jedinica) koje se bavi privlačenjem stranih studenata i jačanjem internacionalizacije visokog učilišta općenito, dok </a:t>
            </a:r>
            <a:r>
              <a:rPr lang="hr-HR" sz="1200" b="1" kern="1200" dirty="0" smtClean="0">
                <a:solidFill>
                  <a:schemeClr val="tx1"/>
                </a:solidFill>
                <a:effectLst/>
                <a:latin typeface="+mn-lt"/>
                <a:ea typeface="+mn-ea"/>
                <a:cs typeface="+mn-cs"/>
              </a:rPr>
              <a:t>25</a:t>
            </a:r>
            <a:r>
              <a:rPr lang="hr-HR" sz="1200" kern="1200" dirty="0" smtClean="0">
                <a:solidFill>
                  <a:schemeClr val="tx1"/>
                </a:solidFill>
                <a:effectLst/>
                <a:latin typeface="+mn-lt"/>
                <a:ea typeface="+mn-ea"/>
                <a:cs typeface="+mn-cs"/>
              </a:rPr>
              <a:t> visokih učilišta navodi da nema ustrojenu takvu službu. </a:t>
            </a:r>
          </a:p>
          <a:p>
            <a:r>
              <a:rPr lang="hr-HR" sz="1200" kern="1200" dirty="0" smtClean="0">
                <a:solidFill>
                  <a:schemeClr val="tx1"/>
                </a:solidFill>
                <a:effectLst/>
                <a:latin typeface="+mn-lt"/>
                <a:ea typeface="+mn-ea"/>
                <a:cs typeface="+mn-cs"/>
              </a:rPr>
              <a:t>U nazivu ovih organizacijskih jedinica uobičajeno je istaknuto da se radi o službama (npr. vijeće, ured, odjel, povjerenstvo, </a:t>
            </a:r>
            <a:r>
              <a:rPr lang="hr-HR" sz="1200" i="1" kern="1200" dirty="0" err="1" smtClean="0">
                <a:solidFill>
                  <a:schemeClr val="tx1"/>
                </a:solidFill>
                <a:effectLst/>
                <a:latin typeface="+mn-lt"/>
                <a:ea typeface="+mn-ea"/>
                <a:cs typeface="+mn-cs"/>
              </a:rPr>
              <a:t>office</a:t>
            </a:r>
            <a:r>
              <a:rPr lang="hr-HR" sz="1200" kern="1200" dirty="0" smtClean="0">
                <a:solidFill>
                  <a:schemeClr val="tx1"/>
                </a:solidFill>
                <a:effectLst/>
                <a:latin typeface="+mn-lt"/>
                <a:ea typeface="+mn-ea"/>
                <a:cs typeface="+mn-cs"/>
              </a:rPr>
              <a:t> i sl.) za </a:t>
            </a:r>
            <a:r>
              <a:rPr lang="hr-HR" sz="1200" i="1" kern="1200" dirty="0" smtClean="0">
                <a:solidFill>
                  <a:schemeClr val="tx1"/>
                </a:solidFill>
                <a:effectLst/>
                <a:latin typeface="+mn-lt"/>
                <a:ea typeface="+mn-ea"/>
                <a:cs typeface="+mn-cs"/>
              </a:rPr>
              <a:t>međunarodnu suradnju</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programe mobilnosti</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partnerstvo i projekte</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privlačenje (upis) stranih studenata</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internacionalizaciju</a:t>
            </a:r>
            <a:r>
              <a:rPr lang="hr-HR" sz="1200"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Erasmus</a:t>
            </a:r>
            <a:r>
              <a:rPr lang="hr-HR" sz="1200" i="1" kern="120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studije na engleskom jeziku</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promidžbu</a:t>
            </a:r>
            <a:r>
              <a:rPr lang="hr-HR" sz="1200"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international</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admissions</a:t>
            </a:r>
            <a:r>
              <a:rPr lang="hr-HR" sz="1200" kern="1200" dirty="0" smtClean="0">
                <a:solidFill>
                  <a:schemeClr val="tx1"/>
                </a:solidFill>
                <a:effectLst/>
                <a:latin typeface="+mn-lt"/>
                <a:ea typeface="+mn-ea"/>
                <a:cs typeface="+mn-cs"/>
              </a:rPr>
              <a:t>, zatim o </a:t>
            </a:r>
            <a:r>
              <a:rPr lang="hr-HR" sz="1200" kern="1200" dirty="0" err="1" smtClean="0">
                <a:solidFill>
                  <a:schemeClr val="tx1"/>
                </a:solidFill>
                <a:effectLst/>
                <a:latin typeface="+mn-lt"/>
                <a:ea typeface="+mn-ea"/>
                <a:cs typeface="+mn-cs"/>
              </a:rPr>
              <a:t>Erasmus</a:t>
            </a:r>
            <a:r>
              <a:rPr lang="hr-HR" sz="1200" kern="1200" dirty="0" smtClean="0">
                <a:solidFill>
                  <a:schemeClr val="tx1"/>
                </a:solidFill>
                <a:effectLst/>
                <a:latin typeface="+mn-lt"/>
                <a:ea typeface="+mn-ea"/>
                <a:cs typeface="+mn-cs"/>
              </a:rPr>
              <a:t> koordinatorima, te o uredu prodekana/-ice za međunarodnu suradnju.</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16</a:t>
            </a:fld>
            <a:endParaRPr lang="hr-HR"/>
          </a:p>
        </p:txBody>
      </p:sp>
    </p:spTree>
    <p:extLst>
      <p:ext uri="{BB962C8B-B14F-4D97-AF65-F5344CB8AC3E}">
        <p14:creationId xmlns:p14="http://schemas.microsoft.com/office/powerpoint/2010/main" val="495707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kern="1200" dirty="0" smtClean="0">
                <a:solidFill>
                  <a:schemeClr val="tx1"/>
                </a:solidFill>
                <a:effectLst/>
                <a:latin typeface="+mn-lt"/>
                <a:ea typeface="+mn-ea"/>
                <a:cs typeface="+mn-cs"/>
              </a:rPr>
              <a:t>Kontinuirano </a:t>
            </a:r>
            <a:r>
              <a:rPr lang="hr-HR" sz="1200" b="1" kern="1200" dirty="0" smtClean="0">
                <a:solidFill>
                  <a:schemeClr val="tx1"/>
                </a:solidFill>
                <a:effectLst/>
                <a:latin typeface="+mn-lt"/>
                <a:ea typeface="+mn-ea"/>
                <a:cs typeface="+mn-cs"/>
              </a:rPr>
              <a:t>unaprjeđivati kvalitetu</a:t>
            </a:r>
            <a:r>
              <a:rPr lang="hr-HR" sz="1200" kern="1200" dirty="0" smtClean="0">
                <a:solidFill>
                  <a:schemeClr val="tx1"/>
                </a:solidFill>
                <a:effectLst/>
                <a:latin typeface="+mn-lt"/>
                <a:ea typeface="+mn-ea"/>
                <a:cs typeface="+mn-cs"/>
              </a:rPr>
              <a:t> </a:t>
            </a:r>
            <a:r>
              <a:rPr lang="hr-HR" sz="1200" b="1" kern="1200" dirty="0" smtClean="0">
                <a:solidFill>
                  <a:schemeClr val="tx1"/>
                </a:solidFill>
                <a:effectLst/>
                <a:latin typeface="+mn-lt"/>
                <a:ea typeface="+mn-ea"/>
                <a:cs typeface="+mn-cs"/>
              </a:rPr>
              <a:t>studijskog programa</a:t>
            </a:r>
            <a:r>
              <a:rPr lang="hr-HR" sz="1200" kern="1200" dirty="0" smtClean="0">
                <a:solidFill>
                  <a:schemeClr val="tx1"/>
                </a:solidFill>
                <a:effectLst/>
                <a:latin typeface="+mn-lt"/>
                <a:ea typeface="+mn-ea"/>
                <a:cs typeface="+mn-cs"/>
              </a:rPr>
              <a:t>:</a:t>
            </a:r>
          </a:p>
          <a:p>
            <a:pPr lvl="0"/>
            <a:r>
              <a:rPr lang="hr-HR" sz="1200" kern="1200" dirty="0" smtClean="0">
                <a:solidFill>
                  <a:schemeClr val="tx1"/>
                </a:solidFill>
                <a:effectLst/>
                <a:latin typeface="+mn-lt"/>
                <a:ea typeface="+mn-ea"/>
                <a:cs typeface="+mn-cs"/>
              </a:rPr>
              <a:t>pratiti trendove i standarde prestižnih svjetskih visokih učilišta iz srodnog područja („</a:t>
            </a:r>
            <a:r>
              <a:rPr lang="hr-HR" sz="1200" i="1" kern="1200" dirty="0" smtClean="0">
                <a:solidFill>
                  <a:schemeClr val="tx1"/>
                </a:solidFill>
                <a:effectLst/>
                <a:latin typeface="+mn-lt"/>
                <a:ea typeface="+mn-ea"/>
                <a:cs typeface="+mn-cs"/>
              </a:rPr>
              <a:t>Prestižni Veterinarski fakulteti osnivaju posljednjih godina studije na svjetskim jezicima. Kako je Veterinarski fakultet Sveučilišta u Zagrebu redovito pozitivno evaluiran od 2003. godine od strane Europske udruge ustanova za veterinarsko obrazovanje (EAEVE) smatrali smo da kao takovi zadovoljavamo uvjete da studij možemo ponuditi na engleskom jeziku</a:t>
            </a:r>
            <a:r>
              <a:rPr lang="hr-HR" sz="1200" kern="1200" dirty="0" smtClean="0">
                <a:solidFill>
                  <a:schemeClr val="tx1"/>
                </a:solidFill>
                <a:effectLst/>
                <a:latin typeface="+mn-lt"/>
                <a:ea typeface="+mn-ea"/>
                <a:cs typeface="+mn-cs"/>
              </a:rPr>
              <a:t>.“)</a:t>
            </a:r>
          </a:p>
          <a:p>
            <a:pPr lvl="0"/>
            <a:r>
              <a:rPr lang="hr-HR" sz="1200" kern="1200" dirty="0" smtClean="0">
                <a:solidFill>
                  <a:schemeClr val="tx1"/>
                </a:solidFill>
                <a:effectLst/>
                <a:latin typeface="+mn-lt"/>
                <a:ea typeface="+mn-ea"/>
                <a:cs typeface="+mn-cs"/>
              </a:rPr>
              <a:t>podizati kvalitetu studija na hrvatskom jeziku i studija na engleskom jeziku („</a:t>
            </a:r>
            <a:r>
              <a:rPr lang="hr-HR" sz="1200" i="1" kern="1200" dirty="0" smtClean="0">
                <a:solidFill>
                  <a:schemeClr val="tx1"/>
                </a:solidFill>
                <a:effectLst/>
                <a:latin typeface="+mn-lt"/>
                <a:ea typeface="+mn-ea"/>
                <a:cs typeface="+mn-cs"/>
              </a:rPr>
              <a:t>Program na engleskom jeziku natječe se "unutar kuće" s programom na hrvatskom jeziku čime se podiže kvaliteta obaju studija.</a:t>
            </a:r>
            <a:r>
              <a:rPr lang="hr-HR" sz="1200" kern="1200" dirty="0" smtClean="0">
                <a:solidFill>
                  <a:schemeClr val="tx1"/>
                </a:solidFill>
                <a:effectLst/>
                <a:latin typeface="+mn-lt"/>
                <a:ea typeface="+mn-ea"/>
                <a:cs typeface="+mn-cs"/>
              </a:rPr>
              <a:t>“)</a:t>
            </a:r>
          </a:p>
          <a:p>
            <a:pPr lvl="0"/>
            <a:r>
              <a:rPr lang="hr-HR" sz="1200" kern="1200" dirty="0" smtClean="0">
                <a:solidFill>
                  <a:schemeClr val="tx1"/>
                </a:solidFill>
                <a:effectLst/>
                <a:latin typeface="+mn-lt"/>
                <a:ea typeface="+mn-ea"/>
                <a:cs typeface="+mn-cs"/>
              </a:rPr>
              <a:t>ostvarivati akademsku izvrsnost.</a:t>
            </a: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Jačati</a:t>
            </a:r>
            <a:r>
              <a:rPr lang="hr-HR" sz="1200" b="1" kern="1200" dirty="0" smtClean="0">
                <a:solidFill>
                  <a:schemeClr val="tx1"/>
                </a:solidFill>
                <a:effectLst/>
                <a:latin typeface="+mn-lt"/>
                <a:ea typeface="+mn-ea"/>
                <a:cs typeface="+mn-cs"/>
              </a:rPr>
              <a:t> integraciju i konkurentnost </a:t>
            </a:r>
            <a:r>
              <a:rPr lang="hr-HR" sz="1200" kern="1200" dirty="0" smtClean="0">
                <a:solidFill>
                  <a:schemeClr val="tx1"/>
                </a:solidFill>
                <a:effectLst/>
                <a:latin typeface="+mn-lt"/>
                <a:ea typeface="+mn-ea"/>
                <a:cs typeface="+mn-cs"/>
              </a:rPr>
              <a:t>visokog učilišta u</a:t>
            </a:r>
            <a:r>
              <a:rPr lang="hr-HR" sz="1200" b="1" kern="1200" dirty="0" smtClean="0">
                <a:solidFill>
                  <a:schemeClr val="tx1"/>
                </a:solidFill>
                <a:effectLst/>
                <a:latin typeface="+mn-lt"/>
                <a:ea typeface="+mn-ea"/>
                <a:cs typeface="+mn-cs"/>
              </a:rPr>
              <a:t> međunarodnom obrazovnom prostoru</a:t>
            </a:r>
            <a:r>
              <a:rPr lang="hr-HR" sz="1200" kern="1200" dirty="0" smtClean="0">
                <a:solidFill>
                  <a:schemeClr val="tx1"/>
                </a:solidFill>
                <a:effectLst/>
                <a:latin typeface="+mn-lt"/>
                <a:ea typeface="+mn-ea"/>
                <a:cs typeface="+mn-cs"/>
              </a:rPr>
              <a:t>:</a:t>
            </a:r>
          </a:p>
          <a:p>
            <a:pPr lvl="0"/>
            <a:r>
              <a:rPr lang="hr-HR" sz="1200" kern="1200" dirty="0" smtClean="0">
                <a:solidFill>
                  <a:schemeClr val="tx1"/>
                </a:solidFill>
                <a:effectLst/>
                <a:latin typeface="+mn-lt"/>
                <a:ea typeface="+mn-ea"/>
                <a:cs typeface="+mn-cs"/>
              </a:rPr>
              <a:t>jačati međunarodni ugled i utjecaj visokog učilišta</a:t>
            </a:r>
          </a:p>
          <a:p>
            <a:pPr lvl="0"/>
            <a:r>
              <a:rPr lang="hr-HR" sz="1200" kern="1200" dirty="0" smtClean="0">
                <a:solidFill>
                  <a:schemeClr val="tx1"/>
                </a:solidFill>
                <a:effectLst/>
                <a:latin typeface="+mn-lt"/>
                <a:ea typeface="+mn-ea"/>
                <a:cs typeface="+mn-cs"/>
              </a:rPr>
              <a:t>jačati interes stranih studenata za upis studijskih programa</a:t>
            </a:r>
          </a:p>
          <a:p>
            <a:pPr lvl="0"/>
            <a:r>
              <a:rPr lang="hr-HR" sz="1200" kern="1200" dirty="0" smtClean="0">
                <a:solidFill>
                  <a:schemeClr val="tx1"/>
                </a:solidFill>
                <a:effectLst/>
                <a:latin typeface="+mn-lt"/>
                <a:ea typeface="+mn-ea"/>
                <a:cs typeface="+mn-cs"/>
              </a:rPr>
              <a:t>privlačiti kvalitetne studente za studij na engleskom jeziku</a:t>
            </a:r>
          </a:p>
          <a:p>
            <a:pPr lvl="0"/>
            <a:r>
              <a:rPr lang="hr-HR" sz="1200" kern="1200" dirty="0" smtClean="0">
                <a:solidFill>
                  <a:schemeClr val="tx1"/>
                </a:solidFill>
                <a:effectLst/>
                <a:latin typeface="+mn-lt"/>
                <a:ea typeface="+mn-ea"/>
                <a:cs typeface="+mn-cs"/>
              </a:rPr>
              <a:t>poticati domaće studente i djelatnike za odlazak na mobilnost</a:t>
            </a:r>
          </a:p>
          <a:p>
            <a:pPr lvl="0"/>
            <a:r>
              <a:rPr lang="hr-HR" sz="1200" kern="1200" dirty="0" smtClean="0">
                <a:solidFill>
                  <a:schemeClr val="tx1"/>
                </a:solidFill>
                <a:effectLst/>
                <a:latin typeface="+mn-lt"/>
                <a:ea typeface="+mn-ea"/>
                <a:cs typeface="+mn-cs"/>
              </a:rPr>
              <a:t>izvoditi </a:t>
            </a:r>
            <a:r>
              <a:rPr lang="hr-HR" sz="1200" i="1" kern="1200" dirty="0" err="1" smtClean="0">
                <a:solidFill>
                  <a:schemeClr val="tx1"/>
                </a:solidFill>
                <a:effectLst/>
                <a:latin typeface="+mn-lt"/>
                <a:ea typeface="+mn-ea"/>
                <a:cs typeface="+mn-cs"/>
              </a:rPr>
              <a:t>online</a:t>
            </a:r>
            <a:r>
              <a:rPr lang="hr-HR" sz="1200" kern="1200" dirty="0" smtClean="0">
                <a:solidFill>
                  <a:schemeClr val="tx1"/>
                </a:solidFill>
                <a:effectLst/>
                <a:latin typeface="+mn-lt"/>
                <a:ea typeface="+mn-ea"/>
                <a:cs typeface="+mn-cs"/>
              </a:rPr>
              <a:t> učenje na daljinu</a:t>
            </a:r>
          </a:p>
          <a:p>
            <a:pPr lvl="0"/>
            <a:r>
              <a:rPr lang="hr-HR" sz="1200" kern="1200" dirty="0" smtClean="0">
                <a:solidFill>
                  <a:schemeClr val="tx1"/>
                </a:solidFill>
                <a:effectLst/>
                <a:latin typeface="+mn-lt"/>
                <a:ea typeface="+mn-ea"/>
                <a:cs typeface="+mn-cs"/>
              </a:rPr>
              <a:t>povećati broj studenata odnosno odgovoriti na loše demografske trendove u zemlji</a:t>
            </a:r>
          </a:p>
          <a:p>
            <a:pPr lvl="0"/>
            <a:r>
              <a:rPr lang="hr-HR" sz="1200" kern="1200" dirty="0" smtClean="0">
                <a:solidFill>
                  <a:schemeClr val="tx1"/>
                </a:solidFill>
                <a:effectLst/>
                <a:latin typeface="+mn-lt"/>
                <a:ea typeface="+mn-ea"/>
                <a:cs typeface="+mn-cs"/>
              </a:rPr>
              <a:t>odgovoriti na nedostatak radne snage u području ICT-a u Hrvatskoj i EU</a:t>
            </a:r>
          </a:p>
          <a:p>
            <a:pPr lvl="0"/>
            <a:r>
              <a:rPr lang="hr-HR" sz="1200" kern="1200" dirty="0" smtClean="0">
                <a:solidFill>
                  <a:schemeClr val="tx1"/>
                </a:solidFill>
                <a:effectLst/>
                <a:latin typeface="+mn-lt"/>
                <a:ea typeface="+mn-ea"/>
                <a:cs typeface="+mn-cs"/>
              </a:rPr>
              <a:t>širiti mreže </a:t>
            </a:r>
            <a:r>
              <a:rPr lang="hr-HR" sz="1200" kern="1200" dirty="0" err="1" smtClean="0">
                <a:solidFill>
                  <a:schemeClr val="tx1"/>
                </a:solidFill>
                <a:effectLst/>
                <a:latin typeface="+mn-lt"/>
                <a:ea typeface="+mn-ea"/>
                <a:cs typeface="+mn-cs"/>
              </a:rPr>
              <a:t>alumnija</a:t>
            </a:r>
            <a:r>
              <a:rPr lang="hr-HR" sz="1200" kern="1200" dirty="0" smtClean="0">
                <a:solidFill>
                  <a:schemeClr val="tx1"/>
                </a:solidFill>
                <a:effectLst/>
                <a:latin typeface="+mn-lt"/>
                <a:ea typeface="+mn-ea"/>
                <a:cs typeface="+mn-cs"/>
              </a:rPr>
              <a:t> hrvatskih visokih učilišta</a:t>
            </a:r>
          </a:p>
          <a:p>
            <a:pPr lvl="0"/>
            <a:r>
              <a:rPr lang="hr-HR" sz="1200" kern="1200" dirty="0" smtClean="0">
                <a:solidFill>
                  <a:schemeClr val="tx1"/>
                </a:solidFill>
                <a:effectLst/>
                <a:latin typeface="+mn-lt"/>
                <a:ea typeface="+mn-ea"/>
                <a:cs typeface="+mn-cs"/>
              </a:rPr>
              <a:t>„</a:t>
            </a:r>
            <a:r>
              <a:rPr lang="hr-HR" sz="1200" i="1" kern="1200" dirty="0" smtClean="0">
                <a:solidFill>
                  <a:schemeClr val="tx1"/>
                </a:solidFill>
                <a:effectLst/>
                <a:latin typeface="+mn-lt"/>
                <a:ea typeface="+mn-ea"/>
                <a:cs typeface="+mn-cs"/>
              </a:rPr>
              <a:t>Vlasnik naše institucije je strani investitor s fokusom na umrežavanje s drugim obrazovnim institucijama</a:t>
            </a:r>
            <a:r>
              <a:rPr lang="hr-HR" sz="1200" kern="1200" dirty="0" smtClean="0">
                <a:solidFill>
                  <a:schemeClr val="tx1"/>
                </a:solidFill>
                <a:effectLst/>
                <a:latin typeface="+mn-lt"/>
                <a:ea typeface="+mn-ea"/>
                <a:cs typeface="+mn-cs"/>
              </a:rPr>
              <a:t>.“</a:t>
            </a: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Unaprjeđivati </a:t>
            </a:r>
            <a:r>
              <a:rPr lang="hr-HR" sz="1200" b="1" kern="1200" dirty="0" smtClean="0">
                <a:solidFill>
                  <a:schemeClr val="tx1"/>
                </a:solidFill>
                <a:effectLst/>
                <a:latin typeface="+mn-lt"/>
                <a:ea typeface="+mn-ea"/>
                <a:cs typeface="+mn-cs"/>
              </a:rPr>
              <a:t>studentsko iskustvo</a:t>
            </a:r>
            <a:r>
              <a:rPr lang="hr-HR" sz="1200" kern="1200" dirty="0" smtClean="0">
                <a:solidFill>
                  <a:schemeClr val="tx1"/>
                </a:solidFill>
                <a:effectLst/>
                <a:latin typeface="+mn-lt"/>
                <a:ea typeface="+mn-ea"/>
                <a:cs typeface="+mn-cs"/>
              </a:rPr>
              <a:t>: </a:t>
            </a:r>
          </a:p>
          <a:p>
            <a:pPr lvl="0"/>
            <a:r>
              <a:rPr lang="hr-HR" sz="1200" kern="1200" dirty="0" smtClean="0">
                <a:solidFill>
                  <a:schemeClr val="tx1"/>
                </a:solidFill>
                <a:effectLst/>
                <a:latin typeface="+mn-lt"/>
                <a:ea typeface="+mn-ea"/>
                <a:cs typeface="+mn-cs"/>
              </a:rPr>
              <a:t>jačati prepoznatljivosti visokog učilišta na međunarodnoj razini kako bi se studentima omogućila kvalitetnija integracija i konkurentnost na domaćem i međunarodnom tržištu rada</a:t>
            </a:r>
          </a:p>
          <a:p>
            <a:pPr lvl="0"/>
            <a:r>
              <a:rPr lang="hr-HR" sz="1200" kern="1200" dirty="0" smtClean="0">
                <a:solidFill>
                  <a:schemeClr val="tx1"/>
                </a:solidFill>
                <a:effectLst/>
                <a:latin typeface="+mn-lt"/>
                <a:ea typeface="+mn-ea"/>
                <a:cs typeface="+mn-cs"/>
              </a:rPr>
              <a:t>olakšati procedure upisa, pružati podršku pri upisu studijskog programa</a:t>
            </a:r>
          </a:p>
          <a:p>
            <a:pPr lvl="0"/>
            <a:r>
              <a:rPr lang="hr-HR" sz="1200" kern="1200" dirty="0" smtClean="0">
                <a:solidFill>
                  <a:schemeClr val="tx1"/>
                </a:solidFill>
                <a:effectLst/>
                <a:latin typeface="+mn-lt"/>
                <a:ea typeface="+mn-ea"/>
                <a:cs typeface="+mn-cs"/>
              </a:rPr>
              <a:t>pružati podršku studentima tijekom napredovanja kroz studij</a:t>
            </a:r>
          </a:p>
          <a:p>
            <a:pPr lvl="0"/>
            <a:r>
              <a:rPr lang="hr-HR" sz="1200" kern="1200" dirty="0" smtClean="0">
                <a:solidFill>
                  <a:schemeClr val="tx1"/>
                </a:solidFill>
                <a:effectLst/>
                <a:latin typeface="+mn-lt"/>
                <a:ea typeface="+mn-ea"/>
                <a:cs typeface="+mn-cs"/>
              </a:rPr>
              <a:t>pružati podršku studentima pri organiziranju studentskog života (npr. prehrana, smještaj)</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Jačati kulturu kvalitete</a:t>
            </a:r>
            <a:r>
              <a:rPr lang="hr-HR" sz="1200" kern="1200" dirty="0" smtClean="0">
                <a:solidFill>
                  <a:schemeClr val="tx1"/>
                </a:solidFill>
                <a:effectLst/>
                <a:latin typeface="+mn-lt"/>
                <a:ea typeface="+mn-ea"/>
                <a:cs typeface="+mn-cs"/>
              </a:rPr>
              <a:t> unutar visokog učilišta:</a:t>
            </a:r>
          </a:p>
          <a:p>
            <a:pPr lvl="0"/>
            <a:r>
              <a:rPr lang="hr-HR" sz="1200" kern="1200" dirty="0" smtClean="0">
                <a:solidFill>
                  <a:schemeClr val="tx1"/>
                </a:solidFill>
                <a:effectLst/>
                <a:latin typeface="+mn-lt"/>
                <a:ea typeface="+mn-ea"/>
                <a:cs typeface="+mn-cs"/>
              </a:rPr>
              <a:t>jačati interes visokog učilišta za strane studente i povećanje broja studijskih programa</a:t>
            </a:r>
          </a:p>
          <a:p>
            <a:pPr lvl="0"/>
            <a:r>
              <a:rPr lang="hr-HR" sz="1200" kern="1200" dirty="0" smtClean="0">
                <a:solidFill>
                  <a:schemeClr val="tx1"/>
                </a:solidFill>
                <a:effectLst/>
                <a:latin typeface="+mn-lt"/>
                <a:ea typeface="+mn-ea"/>
                <a:cs typeface="+mn-cs"/>
              </a:rPr>
              <a:t>interno promicati različite vidove internacionalizacije visokog učilišta</a:t>
            </a:r>
          </a:p>
          <a:p>
            <a:pPr lvl="0"/>
            <a:r>
              <a:rPr lang="hr-HR" sz="1200" kern="1200" dirty="0" smtClean="0">
                <a:solidFill>
                  <a:schemeClr val="tx1"/>
                </a:solidFill>
                <a:effectLst/>
                <a:latin typeface="+mn-lt"/>
                <a:ea typeface="+mn-ea"/>
                <a:cs typeface="+mn-cs"/>
              </a:rPr>
              <a:t>unaprijediti i povećati odlaznu i dolaznu mobilnost studenata, nastavnika i nenastavnog osoblja</a:t>
            </a:r>
          </a:p>
          <a:p>
            <a:pPr lvl="0"/>
            <a:r>
              <a:rPr lang="hr-HR" sz="1200" kern="1200" dirty="0" smtClean="0">
                <a:solidFill>
                  <a:schemeClr val="tx1"/>
                </a:solidFill>
                <a:effectLst/>
                <a:latin typeface="+mn-lt"/>
                <a:ea typeface="+mn-ea"/>
                <a:cs typeface="+mn-cs"/>
              </a:rPr>
              <a:t>razmjenjivati iskustava dobre prakse kroz suradnju sa stranim visokim učilištima</a:t>
            </a:r>
          </a:p>
          <a:p>
            <a:pPr lvl="0"/>
            <a:r>
              <a:rPr lang="hr-HR" sz="1200" kern="1200" dirty="0" smtClean="0">
                <a:solidFill>
                  <a:schemeClr val="tx1"/>
                </a:solidFill>
                <a:effectLst/>
                <a:latin typeface="+mn-lt"/>
                <a:ea typeface="+mn-ea"/>
                <a:cs typeface="+mn-cs"/>
              </a:rPr>
              <a:t>povećati broj uspješnih prijava na nacionalne i međunarodne projektne natječaje</a:t>
            </a:r>
          </a:p>
          <a:p>
            <a:pPr lvl="0"/>
            <a:r>
              <a:rPr lang="hr-HR" sz="1200" kern="1200" dirty="0" smtClean="0">
                <a:solidFill>
                  <a:schemeClr val="tx1"/>
                </a:solidFill>
                <a:effectLst/>
                <a:latin typeface="+mn-lt"/>
                <a:ea typeface="+mn-ea"/>
                <a:cs typeface="+mn-cs"/>
              </a:rPr>
              <a:t>pratiti djelovanje </a:t>
            </a:r>
            <a:r>
              <a:rPr lang="hr-HR" sz="1200" i="1" kern="1200" dirty="0" smtClean="0">
                <a:solidFill>
                  <a:schemeClr val="tx1"/>
                </a:solidFill>
                <a:effectLst/>
                <a:latin typeface="+mn-lt"/>
                <a:ea typeface="+mn-ea"/>
                <a:cs typeface="+mn-cs"/>
              </a:rPr>
              <a:t>Europske mreže umjetničkih akademija i škola</a:t>
            </a:r>
            <a:r>
              <a:rPr lang="hr-HR" sz="1200" kern="1200" dirty="0" smtClean="0">
                <a:solidFill>
                  <a:schemeClr val="tx1"/>
                </a:solidFill>
                <a:effectLst/>
                <a:latin typeface="+mn-lt"/>
                <a:ea typeface="+mn-ea"/>
                <a:cs typeface="+mn-cs"/>
              </a:rPr>
              <a:t> (ELIA) („</a:t>
            </a:r>
            <a:r>
              <a:rPr lang="hr-HR" sz="1200" i="1" kern="1200" dirty="0" smtClean="0">
                <a:solidFill>
                  <a:schemeClr val="tx1"/>
                </a:solidFill>
                <a:effectLst/>
                <a:latin typeface="+mn-lt"/>
                <a:ea typeface="+mn-ea"/>
                <a:cs typeface="+mn-cs"/>
              </a:rPr>
              <a:t>Cilj je neprestana razmjena s iskusnijima i preuzimanje manjih zadaća u okvirima same mreže kako bismo u jednom trenutku i sami mogli organizirati veliki kongres ili smotru umjetničkih praksi uz goste iz inozemstva.</a:t>
            </a:r>
            <a:r>
              <a:rPr lang="hr-HR" sz="1200" kern="1200" dirty="0" smtClean="0">
                <a:solidFill>
                  <a:schemeClr val="tx1"/>
                </a:solidFill>
                <a:effectLst/>
                <a:latin typeface="+mn-lt"/>
                <a:ea typeface="+mn-ea"/>
                <a:cs typeface="+mn-cs"/>
              </a:rPr>
              <a:t>“)</a:t>
            </a: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Pružati podršku</a:t>
            </a:r>
            <a:r>
              <a:rPr lang="hr-HR" sz="1200" b="1" kern="1200" dirty="0" smtClean="0">
                <a:solidFill>
                  <a:schemeClr val="tx1"/>
                </a:solidFill>
                <a:effectLst/>
                <a:latin typeface="+mn-lt"/>
                <a:ea typeface="+mn-ea"/>
                <a:cs typeface="+mn-cs"/>
              </a:rPr>
              <a:t> strateškom planiranju </a:t>
            </a:r>
            <a:r>
              <a:rPr lang="hr-HR" sz="1200" kern="1200" dirty="0" smtClean="0">
                <a:solidFill>
                  <a:schemeClr val="tx1"/>
                </a:solidFill>
                <a:effectLst/>
                <a:latin typeface="+mn-lt"/>
                <a:ea typeface="+mn-ea"/>
                <a:cs typeface="+mn-cs"/>
              </a:rPr>
              <a:t>i razvoju</a:t>
            </a:r>
            <a:r>
              <a:rPr lang="hr-HR" sz="1200" b="1" kern="1200" dirty="0" smtClean="0">
                <a:solidFill>
                  <a:schemeClr val="tx1"/>
                </a:solidFill>
                <a:effectLst/>
                <a:latin typeface="+mn-lt"/>
                <a:ea typeface="+mn-ea"/>
                <a:cs typeface="+mn-cs"/>
              </a:rPr>
              <a:t> operativnih procesa</a:t>
            </a:r>
            <a:r>
              <a:rPr lang="hr-HR" sz="1200" kern="1200" dirty="0" smtClean="0">
                <a:solidFill>
                  <a:schemeClr val="tx1"/>
                </a:solidFill>
                <a:effectLst/>
                <a:latin typeface="+mn-lt"/>
                <a:ea typeface="+mn-ea"/>
                <a:cs typeface="+mn-cs"/>
              </a:rPr>
              <a:t> visokog učilišta u domeni internacionalizacije:</a:t>
            </a:r>
          </a:p>
          <a:p>
            <a:pPr lvl="0"/>
            <a:r>
              <a:rPr lang="hr-HR" sz="1200" kern="1200" dirty="0" smtClean="0">
                <a:solidFill>
                  <a:schemeClr val="tx1"/>
                </a:solidFill>
                <a:effectLst/>
                <a:latin typeface="+mn-lt"/>
                <a:ea typeface="+mn-ea"/>
                <a:cs typeface="+mn-cs"/>
              </a:rPr>
              <a:t>strateško planiranje upisa stranih studenata („</a:t>
            </a:r>
            <a:r>
              <a:rPr lang="hr-HR" sz="1200" i="1" kern="1200" dirty="0" smtClean="0">
                <a:solidFill>
                  <a:schemeClr val="tx1"/>
                </a:solidFill>
                <a:effectLst/>
                <a:latin typeface="+mn-lt"/>
                <a:ea typeface="+mn-ea"/>
                <a:cs typeface="+mn-cs"/>
              </a:rPr>
              <a:t>U prvoj fazi fokus je na razmjeni studenata u okviru programa studentske mobilnosti, no za sljedeću akademsku godinu planirane su i upisne kvote za strane studente. Za sada se očekuje interes studenata iz regije, ali u dugoročnom strateškom razdoblju imamo planove za razvoj studija na engleskom jeziku te združenih studija.</a:t>
            </a:r>
            <a:r>
              <a:rPr lang="hr-HR" sz="1200" kern="1200" dirty="0" smtClean="0">
                <a:solidFill>
                  <a:schemeClr val="tx1"/>
                </a:solidFill>
                <a:effectLst/>
                <a:latin typeface="+mn-lt"/>
                <a:ea typeface="+mn-ea"/>
                <a:cs typeface="+mn-cs"/>
              </a:rPr>
              <a:t>“)</a:t>
            </a:r>
          </a:p>
          <a:p>
            <a:pPr lvl="0"/>
            <a:r>
              <a:rPr lang="hr-HR" sz="1200" kern="1200" dirty="0" smtClean="0">
                <a:solidFill>
                  <a:schemeClr val="tx1"/>
                </a:solidFill>
                <a:effectLst/>
                <a:latin typeface="+mn-lt"/>
                <a:ea typeface="+mn-ea"/>
                <a:cs typeface="+mn-cs"/>
              </a:rPr>
              <a:t>administrativno pratiti odlaznu i dolaznu mobilnost studenata i nastavnika</a:t>
            </a:r>
          </a:p>
          <a:p>
            <a:pPr lvl="0"/>
            <a:r>
              <a:rPr lang="hr-HR" sz="1200" kern="1200" dirty="0" smtClean="0">
                <a:solidFill>
                  <a:schemeClr val="tx1"/>
                </a:solidFill>
                <a:effectLst/>
                <a:latin typeface="+mn-lt"/>
                <a:ea typeface="+mn-ea"/>
                <a:cs typeface="+mn-cs"/>
              </a:rPr>
              <a:t>prevladavati problem smanjenja broja domaćih studenata i zasićenosti tržišta</a:t>
            </a:r>
          </a:p>
          <a:p>
            <a:pPr lvl="0"/>
            <a:r>
              <a:rPr lang="hr-HR" sz="1200" kern="1200" dirty="0" smtClean="0">
                <a:solidFill>
                  <a:schemeClr val="tx1"/>
                </a:solidFill>
                <a:effectLst/>
                <a:latin typeface="+mn-lt"/>
                <a:ea typeface="+mn-ea"/>
                <a:cs typeface="+mn-cs"/>
              </a:rPr>
              <a:t>pomagati studentima i osoblju u korištenju dostupnih mogućnosti unutar </a:t>
            </a:r>
            <a:r>
              <a:rPr lang="hr-HR" sz="1200" kern="1200" dirty="0" err="1" smtClean="0">
                <a:solidFill>
                  <a:schemeClr val="tx1"/>
                </a:solidFill>
                <a:effectLst/>
                <a:latin typeface="+mn-lt"/>
                <a:ea typeface="+mn-ea"/>
                <a:cs typeface="+mn-cs"/>
              </a:rPr>
              <a:t>Erasmus</a:t>
            </a:r>
            <a:r>
              <a:rPr lang="hr-HR" sz="1200" kern="1200" dirty="0" smtClean="0">
                <a:solidFill>
                  <a:schemeClr val="tx1"/>
                </a:solidFill>
                <a:effectLst/>
                <a:latin typeface="+mn-lt"/>
                <a:ea typeface="+mn-ea"/>
                <a:cs typeface="+mn-cs"/>
              </a:rPr>
              <a:t> + i dr. programa</a:t>
            </a:r>
          </a:p>
          <a:p>
            <a:pPr lvl="0"/>
            <a:r>
              <a:rPr lang="hr-HR" sz="1200" kern="1200" dirty="0" smtClean="0">
                <a:solidFill>
                  <a:schemeClr val="tx1"/>
                </a:solidFill>
                <a:effectLst/>
                <a:latin typeface="+mn-lt"/>
                <a:ea typeface="+mn-ea"/>
                <a:cs typeface="+mn-cs"/>
              </a:rPr>
              <a:t>pomagati pri prijavi i provedbi međunarodnih znanstveno-stručnih projekata</a:t>
            </a: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 </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17</a:t>
            </a:fld>
            <a:endParaRPr lang="hr-HR"/>
          </a:p>
        </p:txBody>
      </p:sp>
    </p:spTree>
    <p:extLst>
      <p:ext uri="{BB962C8B-B14F-4D97-AF65-F5344CB8AC3E}">
        <p14:creationId xmlns:p14="http://schemas.microsoft.com/office/powerpoint/2010/main" val="2186065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1" kern="1200" dirty="0" smtClean="0">
                <a:solidFill>
                  <a:schemeClr val="tx1"/>
                </a:solidFill>
                <a:effectLst/>
                <a:latin typeface="+mn-lt"/>
                <a:ea typeface="+mn-ea"/>
                <a:cs typeface="+mn-cs"/>
              </a:rPr>
              <a:t>Administrativne prepreke</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duljina trajanja procesa izdavanja vize i privremenog boravka od strane MUP-a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stjecanje privremenog boravka u Hrvatskoj za studente koji dolaze iz zemalja koje nisu članice EU-a te u kojima ne postoji hrvatsko veleposlanstvo</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regulacija boravka stranca u RH traje dulje nego što je propisano zakonom (više od 3. mjeseca) te postoji mogućnost da će strani studenti biti prisiljeni napustiti RH od strane djelatnika </a:t>
            </a:r>
            <a:r>
              <a:rPr lang="hr-HR" sz="1200" kern="1200" dirty="0" err="1" smtClean="0">
                <a:solidFill>
                  <a:schemeClr val="tx1"/>
                </a:solidFill>
                <a:effectLst/>
                <a:latin typeface="+mn-lt"/>
                <a:ea typeface="+mn-ea"/>
                <a:cs typeface="+mn-cs"/>
              </a:rPr>
              <a:t>MUPa</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različita tumačenja zakona i propisa od strane državnih institucija (npr. u pogledu stjecanja zdravstvenog osiguranja za strane studente Ministarstvo zdravstva i HZZO-a, zatim MUP i MVEP)</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neujednačena prava svih redovnih studenata za vrijeme studijskog boravka („</a:t>
            </a:r>
            <a:r>
              <a:rPr lang="hr-HR" sz="1200" i="1" kern="1200" dirty="0" smtClean="0">
                <a:solidFill>
                  <a:schemeClr val="tx1"/>
                </a:solidFill>
                <a:effectLst/>
                <a:latin typeface="+mn-lt"/>
                <a:ea typeface="+mn-ea"/>
                <a:cs typeface="+mn-cs"/>
              </a:rPr>
              <a:t>Studenti izvan EU koji upisuju studij kao redovni strani studenti iznenade se što nemaju subvencioniranu prehranu kao što imaju studenti koji dolaze "samo" na razmjenu</a:t>
            </a:r>
            <a:r>
              <a:rPr lang="hr-HR" sz="1200" kern="1200" dirty="0" smtClean="0">
                <a:solidFill>
                  <a:schemeClr val="tx1"/>
                </a:solidFill>
                <a:effectLst/>
                <a:latin typeface="+mn-lt"/>
                <a:ea typeface="+mn-ea"/>
                <a:cs typeface="+mn-cs"/>
              </a:rPr>
              <a:t>.“)</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Vidljivost i prepoznatljivost Hrvatske</a:t>
            </a:r>
            <a:r>
              <a:rPr lang="hr-HR"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Hrvatska nije prepoznata u svijetu kao zemlja za visoko obrazovanje (</a:t>
            </a:r>
            <a:r>
              <a:rPr lang="hr-HR" sz="1200" i="1" kern="1200" dirty="0" err="1" smtClean="0">
                <a:solidFill>
                  <a:schemeClr val="tx1"/>
                </a:solidFill>
                <a:effectLst/>
                <a:latin typeface="+mn-lt"/>
                <a:ea typeface="+mn-ea"/>
                <a:cs typeface="+mn-cs"/>
              </a:rPr>
              <a:t>study</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abroad</a:t>
            </a:r>
            <a:r>
              <a:rPr lang="hr-HR" sz="1200" kern="1200" dirty="0" smtClean="0">
                <a:solidFill>
                  <a:schemeClr val="tx1"/>
                </a:solidFill>
                <a:effectLst/>
                <a:latin typeface="+mn-lt"/>
                <a:ea typeface="+mn-ea"/>
                <a:cs typeface="+mn-cs"/>
              </a:rPr>
              <a:t> destinacija)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konkurencija iz ostalih zemalja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nezainteresiranost stranih studenata</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Akademsko priznavanje</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priznavanje svjedodžbi studenata iz zemalja poput Indije i Pakistana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duljina nostrifikacije diploma pri različitim Agencijama</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Studentsko iskustvo / studentski standard</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teškoće pri pronalasku studentskog posla za studente izvan EU-a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iznos školarina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nepostojanje subvencija za prehranu i smještaj studenata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eventualno slabije poznavanje engleskoga jezika dolaznih studenata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nepostojanje obrazaca u ISVU sustavu na engleskom jeziku što otežava snalaženje stranih studenata na </a:t>
            </a:r>
            <a:r>
              <a:rPr lang="hr-HR" sz="1200" kern="1200" dirty="0" err="1" smtClean="0">
                <a:solidFill>
                  <a:schemeClr val="tx1"/>
                </a:solidFill>
                <a:effectLst/>
                <a:latin typeface="+mn-lt"/>
                <a:ea typeface="+mn-ea"/>
                <a:cs typeface="+mn-cs"/>
              </a:rPr>
              <a:t>studomatima</a:t>
            </a:r>
            <a:r>
              <a:rPr lang="hr-HR" sz="1200" kern="1200" dirty="0" smtClean="0">
                <a:solidFill>
                  <a:schemeClr val="tx1"/>
                </a:solidFill>
                <a:effectLst/>
                <a:latin typeface="+mn-lt"/>
                <a:ea typeface="+mn-ea"/>
                <a:cs typeface="+mn-cs"/>
              </a:rPr>
              <a:t> prilikom prijave ispita i dr.</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neaktivnost sveučilišnih savjetodavnih službi odnosno službi potpore stranim studentima (</a:t>
            </a:r>
            <a:r>
              <a:rPr lang="hr-HR" sz="1200" i="1" kern="1200" dirty="0" smtClean="0">
                <a:solidFill>
                  <a:schemeClr val="tx1"/>
                </a:solidFill>
                <a:effectLst/>
                <a:latin typeface="+mn-lt"/>
                <a:ea typeface="+mn-ea"/>
                <a:cs typeface="+mn-cs"/>
              </a:rPr>
              <a:t>Student </a:t>
            </a:r>
            <a:r>
              <a:rPr lang="hr-HR" sz="1200" i="1" kern="1200" dirty="0" err="1" smtClean="0">
                <a:solidFill>
                  <a:schemeClr val="tx1"/>
                </a:solidFill>
                <a:effectLst/>
                <a:latin typeface="+mn-lt"/>
                <a:ea typeface="+mn-ea"/>
                <a:cs typeface="+mn-cs"/>
              </a:rPr>
              <a:t>counselling</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and</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support</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services</a:t>
            </a:r>
            <a:r>
              <a:rPr lang="hr-HR" sz="1200" kern="1200" dirty="0" smtClean="0">
                <a:solidFill>
                  <a:schemeClr val="tx1"/>
                </a:solidFill>
                <a:effectLst/>
                <a:latin typeface="+mn-lt"/>
                <a:ea typeface="+mn-ea"/>
                <a:cs typeface="+mn-cs"/>
              </a:rPr>
              <a:t>).</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Nedostatno motiviranje nastavnika:</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a:t>
            </a:r>
            <a:r>
              <a:rPr lang="hr-HR" sz="1200" i="1" kern="1200" dirty="0" smtClean="0">
                <a:solidFill>
                  <a:schemeClr val="tx1"/>
                </a:solidFill>
                <a:effectLst/>
                <a:latin typeface="+mn-lt"/>
                <a:ea typeface="+mn-ea"/>
                <a:cs typeface="+mn-cs"/>
              </a:rPr>
              <a:t>Nastavnici nisu dovoljno motivirani za izvedbu kolegija na engleskom jeziku jer to predstavlja dodatni angažman bez dodatnog vrednovanja. Internim smo aktima propisali mjere za vrednovanje ovog načina rada, ali bi bilo puno učinkovitije kada bi ovakav vid nastave ulazio u nastavno opterećenje</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poteškoće pri motiviranju nastavnika za izvođenjem nastave na engleskom jeziku koja se ni prema sveučilišnim kriterijima ni prema kriterijima Ministarstva ne evidentira kao radno opterećenje, niti na bilo koji drugi način adekvatno valorizira („...</a:t>
            </a:r>
            <a:r>
              <a:rPr lang="hr-HR" sz="1200" i="1" kern="1200" dirty="0" smtClean="0">
                <a:solidFill>
                  <a:schemeClr val="tx1"/>
                </a:solidFill>
                <a:effectLst/>
                <a:latin typeface="+mn-lt"/>
                <a:ea typeface="+mn-ea"/>
                <a:cs typeface="+mn-cs"/>
              </a:rPr>
              <a:t>povećavanje satnice nastavnika koji su ionako opterećeni nastavnom, stručnim projektima i dr. poslovima na ustanovi</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Ukoliko nastavnik ima dovoljno nastavno opterećenje, nedovoljno je motiviran za pripremu i izvođenje kolegija na engleskom jeziku</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Veliki izazov je prije svih motiviranje starijih kolega koji ne vide svoj interes u radu na engleskom ili </a:t>
            </a:r>
            <a:r>
              <a:rPr lang="hr-HR" sz="1200" i="1" kern="1200" dirty="0" err="1" smtClean="0">
                <a:solidFill>
                  <a:schemeClr val="tx1"/>
                </a:solidFill>
                <a:effectLst/>
                <a:latin typeface="+mn-lt"/>
                <a:ea typeface="+mn-ea"/>
                <a:cs typeface="+mn-cs"/>
              </a:rPr>
              <a:t>dr.stranom</a:t>
            </a:r>
            <a:r>
              <a:rPr lang="hr-HR" sz="1200" i="1" kern="1200" dirty="0" smtClean="0">
                <a:solidFill>
                  <a:schemeClr val="tx1"/>
                </a:solidFill>
                <a:effectLst/>
                <a:latin typeface="+mn-lt"/>
                <a:ea typeface="+mn-ea"/>
                <a:cs typeface="+mn-cs"/>
              </a:rPr>
              <a:t> jeziku</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nedostatak stvarne potpore nadležnog ministarstva („...</a:t>
            </a:r>
            <a:r>
              <a:rPr lang="hr-HR" sz="1200" i="1" kern="1200" dirty="0" smtClean="0">
                <a:solidFill>
                  <a:schemeClr val="tx1"/>
                </a:solidFill>
                <a:effectLst/>
                <a:latin typeface="+mn-lt"/>
                <a:ea typeface="+mn-ea"/>
                <a:cs typeface="+mn-cs"/>
              </a:rPr>
              <a:t>nastava na engleskom jeziku znači dodatno nastavno opterećenje, za koje je nemoguće dobiti dodatne koeficijente i/ili financiranje</a:t>
            </a:r>
            <a:r>
              <a:rPr lang="hr-HR" sz="1200" kern="1200" dirty="0" smtClean="0">
                <a:solidFill>
                  <a:schemeClr val="tx1"/>
                </a:solidFill>
                <a:effectLst/>
                <a:latin typeface="+mn-lt"/>
                <a:ea typeface="+mn-ea"/>
                <a:cs typeface="+mn-cs"/>
              </a:rPr>
              <a:t>“.).</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Kompetencije nastavnika:</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nedostatne kompetencije rada sa studentima pristiglih iz različitih zemalja diljem svijeta, (</a:t>
            </a:r>
            <a:r>
              <a:rPr lang="hr-HR" sz="1200" kern="1200" dirty="0" err="1" smtClean="0">
                <a:solidFill>
                  <a:schemeClr val="tx1"/>
                </a:solidFill>
                <a:effectLst/>
                <a:latin typeface="+mn-lt"/>
                <a:ea typeface="+mn-ea"/>
                <a:cs typeface="+mn-cs"/>
              </a:rPr>
              <a:t>multikulturalne</a:t>
            </a:r>
            <a:r>
              <a:rPr lang="hr-HR" sz="1200" kern="1200" dirty="0" smtClean="0">
                <a:solidFill>
                  <a:schemeClr val="tx1"/>
                </a:solidFill>
                <a:effectLst/>
                <a:latin typeface="+mn-lt"/>
                <a:ea typeface="+mn-ea"/>
                <a:cs typeface="+mn-cs"/>
              </a:rPr>
              <a:t> kompetencije), te studenata s različitom srednjoškolskom razinom obrazovanja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uočena potreba podizanja kompetencija nastavnika kroz programe </a:t>
            </a:r>
            <a:r>
              <a:rPr lang="hr-HR" sz="1200" kern="1200" dirty="0" err="1" smtClean="0">
                <a:solidFill>
                  <a:schemeClr val="tx1"/>
                </a:solidFill>
                <a:effectLst/>
                <a:latin typeface="+mn-lt"/>
                <a:ea typeface="+mn-ea"/>
                <a:cs typeface="+mn-cs"/>
              </a:rPr>
              <a:t>cjeloživotnog</a:t>
            </a:r>
            <a:r>
              <a:rPr lang="hr-HR" sz="1200" kern="1200" dirty="0" smtClean="0">
                <a:solidFill>
                  <a:schemeClr val="tx1"/>
                </a:solidFill>
                <a:effectLst/>
                <a:latin typeface="+mn-lt"/>
                <a:ea typeface="+mn-ea"/>
                <a:cs typeface="+mn-cs"/>
              </a:rPr>
              <a:t> obrazovanja i projekte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nedostatne jezične kompetencije nekih članova nastavnog osoblja - potrebna edukacija.</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Kapaciteti visokog učilišta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nedostatni financijski i kadrovski kapaciteti </a:t>
            </a:r>
            <a:r>
              <a:rPr lang="hr-HR" sz="1200" i="1" kern="1200" dirty="0" smtClean="0">
                <a:solidFill>
                  <a:schemeClr val="tx1"/>
                </a:solidFill>
                <a:effectLst/>
                <a:latin typeface="+mn-lt"/>
                <a:ea typeface="+mn-ea"/>
                <a:cs typeface="+mn-cs"/>
              </a:rPr>
              <a:t>(„...ograničena financijska sredstva i nemogućnost zapošljavanja novih djelatnika u uredima za međunarodnu suradnju i mobilnost, a trendovi su planiranje i pokretanje novih studijskih programa na engleskom jeziku što zahtjeva dodatne kadrovske i prostorne kapacitete</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Zapošljavanje na određeno ne omogućuje rad osobe koja bi se kompletno posvetila poslu i usvojila procedure što je najveći problem i izazov za budućnost.</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manjak osnovnih sredstava za rad</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nedostatak većeg broja programa na stranom jeziku („</a:t>
            </a:r>
            <a:r>
              <a:rPr lang="hr-HR" sz="1200" i="1" kern="1200" dirty="0" smtClean="0">
                <a:solidFill>
                  <a:schemeClr val="tx1"/>
                </a:solidFill>
                <a:effectLst/>
                <a:latin typeface="+mn-lt"/>
                <a:ea typeface="+mn-ea"/>
                <a:cs typeface="+mn-cs"/>
              </a:rPr>
              <a:t>Najveći izazov vidimo u nedostatku kadra i preopterećenosti znanstveno-nastavnog osoblja.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nedostatna financijska sredstava za sudjelovanje na međunarodnim sajmovima i ostale promotivne aktivnosti privlačenja stranih studenata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nedostatna infrastruktura („</a:t>
            </a:r>
            <a:r>
              <a:rPr lang="hr-HR" sz="1200" i="1" kern="1200" dirty="0" smtClean="0">
                <a:solidFill>
                  <a:schemeClr val="tx1"/>
                </a:solidFill>
                <a:effectLst/>
                <a:latin typeface="+mn-lt"/>
                <a:ea typeface="+mn-ea"/>
                <a:cs typeface="+mn-cs"/>
              </a:rPr>
              <a:t>Zadnjih 20 godina nije bilo kapitalnih ulaganja od strane države, tako da nemamo dostatan broj učionica kako bismo mogli krenuti u ozbiljniji proces uvođenja kolegija na stranom jeziku</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Lokacije veleučilišta se može smatrati manje atraktivnom destinacijom u odnosu na druga visoka učilišta u blizini</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nedostatak osoblja kvalificiranog u vođenju projektne dokumentacije („...</a:t>
            </a:r>
            <a:r>
              <a:rPr lang="hr-HR" sz="1200" i="1" kern="1200" dirty="0" smtClean="0">
                <a:solidFill>
                  <a:schemeClr val="tx1"/>
                </a:solidFill>
                <a:effectLst/>
                <a:latin typeface="+mn-lt"/>
                <a:ea typeface="+mn-ea"/>
                <a:cs typeface="+mn-cs"/>
              </a:rPr>
              <a:t>jako je teško pored redovne nastave, voditi prestižne europske projekte)</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nisu osigurana sredstva za izradu mrežnih stranica visokog učilišta na engleskom jeziku.</a:t>
            </a:r>
          </a:p>
          <a:p>
            <a:r>
              <a:rPr lang="hr-HR" sz="1200" kern="1200" dirty="0" smtClean="0">
                <a:solidFill>
                  <a:schemeClr val="tx1"/>
                </a:solidFill>
                <a:effectLst/>
                <a:latin typeface="+mn-lt"/>
                <a:ea typeface="+mn-ea"/>
                <a:cs typeface="+mn-cs"/>
              </a:rPr>
              <a:t> </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18</a:t>
            </a:fld>
            <a:endParaRPr lang="hr-HR"/>
          </a:p>
        </p:txBody>
      </p:sp>
    </p:spTree>
    <p:extLst>
      <p:ext uri="{BB962C8B-B14F-4D97-AF65-F5344CB8AC3E}">
        <p14:creationId xmlns:p14="http://schemas.microsoft.com/office/powerpoint/2010/main" val="1356070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kern="1200" dirty="0" smtClean="0">
                <a:solidFill>
                  <a:srgbClr val="FF0000"/>
                </a:solidFill>
                <a:effectLst/>
                <a:latin typeface="+mn-lt"/>
                <a:ea typeface="+mn-ea"/>
                <a:cs typeface="+mn-cs"/>
              </a:rPr>
              <a:t>Odabrati koje su natuknice</a:t>
            </a:r>
            <a:r>
              <a:rPr lang="hr-HR" sz="1200" kern="1200" baseline="0" dirty="0" smtClean="0">
                <a:solidFill>
                  <a:srgbClr val="FF0000"/>
                </a:solidFill>
                <a:effectLst/>
                <a:latin typeface="+mn-lt"/>
                <a:ea typeface="+mn-ea"/>
                <a:cs typeface="+mn-cs"/>
              </a:rPr>
              <a:t> zanimljive za ispričati</a:t>
            </a:r>
            <a:endParaRPr lang="hr-HR" sz="1200" kern="1200" dirty="0" smtClean="0">
              <a:solidFill>
                <a:srgbClr val="FF0000"/>
              </a:solidFill>
              <a:effectLst/>
              <a:latin typeface="+mn-lt"/>
              <a:ea typeface="+mn-ea"/>
              <a:cs typeface="+mn-cs"/>
            </a:endParaRPr>
          </a:p>
          <a:p>
            <a:endParaRPr lang="hr-HR"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U cilju </a:t>
            </a:r>
            <a:r>
              <a:rPr lang="hr-HR" sz="1200" b="1" kern="1200" dirty="0" smtClean="0">
                <a:solidFill>
                  <a:schemeClr val="tx1"/>
                </a:solidFill>
                <a:effectLst/>
                <a:latin typeface="+mn-lt"/>
                <a:ea typeface="+mn-ea"/>
                <a:cs typeface="+mn-cs"/>
              </a:rPr>
              <a:t>privlačenja stranih studenata</a:t>
            </a:r>
            <a:r>
              <a:rPr lang="hr-HR" sz="1200" kern="1200" dirty="0" smtClean="0">
                <a:solidFill>
                  <a:schemeClr val="tx1"/>
                </a:solidFill>
                <a:effectLst/>
                <a:latin typeface="+mn-lt"/>
                <a:ea typeface="+mn-ea"/>
                <a:cs typeface="+mn-cs"/>
              </a:rPr>
              <a:t> na studijske programe koji se izvode na </a:t>
            </a:r>
            <a:r>
              <a:rPr lang="hr-HR" sz="1200" b="1" kern="1200" dirty="0" smtClean="0">
                <a:solidFill>
                  <a:schemeClr val="tx1"/>
                </a:solidFill>
                <a:effectLst/>
                <a:latin typeface="+mn-lt"/>
                <a:ea typeface="+mn-ea"/>
                <a:cs typeface="+mn-cs"/>
              </a:rPr>
              <a:t>engleskom jeziku</a:t>
            </a:r>
            <a:r>
              <a:rPr lang="hr-HR" sz="1200" kern="1200" dirty="0" smtClean="0">
                <a:solidFill>
                  <a:schemeClr val="tx1"/>
                </a:solidFill>
                <a:effectLst/>
                <a:latin typeface="+mn-lt"/>
                <a:ea typeface="+mn-ea"/>
                <a:cs typeface="+mn-cs"/>
              </a:rPr>
              <a:t> sudionici u istraživanju naveli su </a:t>
            </a:r>
            <a:r>
              <a:rPr lang="hr-HR" sz="1200" b="1" kern="1200" dirty="0" smtClean="0">
                <a:solidFill>
                  <a:schemeClr val="tx1"/>
                </a:solidFill>
                <a:effectLst/>
                <a:latin typeface="+mn-lt"/>
                <a:ea typeface="+mn-ea"/>
                <a:cs typeface="+mn-cs"/>
              </a:rPr>
              <a:t>aktivnosti</a:t>
            </a:r>
            <a:r>
              <a:rPr lang="hr-HR" sz="1200" kern="1200" dirty="0" smtClean="0">
                <a:solidFill>
                  <a:schemeClr val="tx1"/>
                </a:solidFill>
                <a:effectLst/>
                <a:latin typeface="+mn-lt"/>
                <a:ea typeface="+mn-ea"/>
                <a:cs typeface="+mn-cs"/>
              </a:rPr>
              <a:t> koje provode u tom pogledu:</a:t>
            </a:r>
          </a:p>
          <a:p>
            <a:endParaRPr lang="hr-HR" sz="1200" kern="1200" dirty="0" smtClean="0">
              <a:solidFill>
                <a:schemeClr val="tx1"/>
              </a:solidFill>
              <a:effectLst/>
              <a:latin typeface="+mn-lt"/>
              <a:ea typeface="+mn-ea"/>
              <a:cs typeface="+mn-cs"/>
            </a:endParaRPr>
          </a:p>
          <a:p>
            <a:r>
              <a:rPr lang="hr-HR" sz="1200" b="1" kern="1200" dirty="0" smtClean="0">
                <a:solidFill>
                  <a:schemeClr val="tx1"/>
                </a:solidFill>
                <a:effectLst/>
                <a:latin typeface="+mn-lt"/>
                <a:ea typeface="+mn-ea"/>
                <a:cs typeface="+mn-cs"/>
              </a:rPr>
              <a:t>On-</a:t>
            </a:r>
            <a:r>
              <a:rPr lang="hr-HR" sz="1200" b="1" kern="1200" dirty="0" err="1" smtClean="0">
                <a:solidFill>
                  <a:schemeClr val="tx1"/>
                </a:solidFill>
                <a:effectLst/>
                <a:latin typeface="+mn-lt"/>
                <a:ea typeface="+mn-ea"/>
                <a:cs typeface="+mn-cs"/>
              </a:rPr>
              <a:t>line</a:t>
            </a:r>
            <a:r>
              <a:rPr lang="hr-HR" sz="1200" b="1" kern="1200" dirty="0" smtClean="0">
                <a:solidFill>
                  <a:schemeClr val="tx1"/>
                </a:solidFill>
                <a:effectLst/>
                <a:latin typeface="+mn-lt"/>
                <a:ea typeface="+mn-ea"/>
                <a:cs typeface="+mn-cs"/>
              </a:rPr>
              <a:t> predstavljanje</a:t>
            </a:r>
            <a:r>
              <a:rPr lang="hr-HR" sz="1200" kern="1200" dirty="0" smtClean="0">
                <a:solidFill>
                  <a:schemeClr val="tx1"/>
                </a:solidFill>
                <a:effectLst/>
                <a:latin typeface="+mn-lt"/>
                <a:ea typeface="+mn-ea"/>
                <a:cs typeface="+mn-cs"/>
              </a:rPr>
              <a:t> studijskih programa i promotivnih materijala na: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mrežnim stranicama visokog učilišta („</a:t>
            </a:r>
            <a:r>
              <a:rPr lang="hr-HR" sz="1200" i="1" kern="1200" dirty="0" smtClean="0">
                <a:solidFill>
                  <a:schemeClr val="tx1"/>
                </a:solidFill>
                <a:effectLst/>
                <a:latin typeface="+mn-lt"/>
                <a:ea typeface="+mn-ea"/>
                <a:cs typeface="+mn-cs"/>
              </a:rPr>
              <a:t>prezentiranje svih detalja o kolegijima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društvenim mrežama u sklopu kampanja privlačenja studenata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specijaliziranim internetskim </a:t>
            </a:r>
            <a:r>
              <a:rPr lang="hr-HR" sz="1200" i="1" kern="1200" dirty="0" err="1" smtClean="0">
                <a:solidFill>
                  <a:schemeClr val="tx1"/>
                </a:solidFill>
                <a:effectLst/>
                <a:latin typeface="+mn-lt"/>
                <a:ea typeface="+mn-ea"/>
                <a:cs typeface="+mn-cs"/>
              </a:rPr>
              <a:t>study</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abroad</a:t>
            </a:r>
            <a:r>
              <a:rPr lang="hr-HR" sz="1200" kern="1200" dirty="0" smtClean="0">
                <a:solidFill>
                  <a:schemeClr val="tx1"/>
                </a:solidFill>
                <a:effectLst/>
                <a:latin typeface="+mn-lt"/>
                <a:ea typeface="+mn-ea"/>
                <a:cs typeface="+mn-cs"/>
              </a:rPr>
              <a:t> portalima („</a:t>
            </a:r>
            <a:r>
              <a:rPr lang="hr-HR" sz="1200" i="1" kern="1200" dirty="0" smtClean="0">
                <a:solidFill>
                  <a:schemeClr val="tx1"/>
                </a:solidFill>
                <a:effectLst/>
                <a:latin typeface="+mn-lt"/>
                <a:ea typeface="+mn-ea"/>
                <a:cs typeface="+mn-cs"/>
              </a:rPr>
              <a:t>kreiran profil fakulteta na webu QS Top </a:t>
            </a:r>
            <a:r>
              <a:rPr lang="hr-HR" sz="1200" i="1" kern="1200" dirty="0" err="1" smtClean="0">
                <a:solidFill>
                  <a:schemeClr val="tx1"/>
                </a:solidFill>
                <a:effectLst/>
                <a:latin typeface="+mn-lt"/>
                <a:ea typeface="+mn-ea"/>
                <a:cs typeface="+mn-cs"/>
              </a:rPr>
              <a:t>universities</a:t>
            </a:r>
            <a:r>
              <a:rPr lang="hr-HR" sz="1200" i="1" kern="1200" dirty="0" smtClean="0">
                <a:solidFill>
                  <a:schemeClr val="tx1"/>
                </a:solidFill>
                <a:effectLst/>
                <a:latin typeface="+mn-lt"/>
                <a:ea typeface="+mn-ea"/>
                <a:cs typeface="+mn-cs"/>
              </a:rPr>
              <a:t>, oglas u godišnjaku QS Top Grad </a:t>
            </a:r>
            <a:r>
              <a:rPr lang="hr-HR" sz="1200" i="1" kern="1200" dirty="0" err="1" smtClean="0">
                <a:solidFill>
                  <a:schemeClr val="tx1"/>
                </a:solidFill>
                <a:effectLst/>
                <a:latin typeface="+mn-lt"/>
                <a:ea typeface="+mn-ea"/>
                <a:cs typeface="+mn-cs"/>
              </a:rPr>
              <a:t>School</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Guide</a:t>
            </a:r>
            <a:r>
              <a:rPr lang="hr-HR" sz="1200" i="1" kern="1200" dirty="0" smtClean="0">
                <a:solidFill>
                  <a:schemeClr val="tx1"/>
                </a:solidFill>
                <a:effectLst/>
                <a:latin typeface="+mn-lt"/>
                <a:ea typeface="+mn-ea"/>
                <a:cs typeface="+mn-cs"/>
              </a:rPr>
              <a:t> 2019/20</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err="1" smtClean="0">
                <a:solidFill>
                  <a:schemeClr val="tx1"/>
                </a:solidFill>
                <a:effectLst/>
                <a:latin typeface="+mn-lt"/>
                <a:ea typeface="+mn-ea"/>
                <a:cs typeface="+mn-cs"/>
              </a:rPr>
              <a:t>online</a:t>
            </a:r>
            <a:r>
              <a:rPr lang="hr-HR" sz="1200" kern="1200" dirty="0" smtClean="0">
                <a:solidFill>
                  <a:schemeClr val="tx1"/>
                </a:solidFill>
                <a:effectLst/>
                <a:latin typeface="+mn-lt"/>
                <a:ea typeface="+mn-ea"/>
                <a:cs typeface="+mn-cs"/>
              </a:rPr>
              <a:t> promidžba (</a:t>
            </a:r>
            <a:r>
              <a:rPr lang="hr-HR" sz="1200" u="sng" kern="1200" dirty="0" smtClean="0">
                <a:solidFill>
                  <a:schemeClr val="tx1"/>
                </a:solidFill>
                <a:effectLst/>
                <a:latin typeface="+mn-lt"/>
                <a:ea typeface="+mn-ea"/>
                <a:cs typeface="+mn-cs"/>
                <a:hlinkClick r:id="rId3"/>
              </a:rPr>
              <a:t>http://autocom.ferit.hr/</a:t>
            </a:r>
            <a:r>
              <a:rPr lang="hr-HR" sz="1200" kern="1200" dirty="0" smtClean="0">
                <a:solidFill>
                  <a:schemeClr val="tx1"/>
                </a:solidFill>
                <a:effectLst/>
                <a:latin typeface="+mn-lt"/>
                <a:ea typeface="+mn-ea"/>
                <a:cs typeface="+mn-cs"/>
              </a:rPr>
              <a:t> ; </a:t>
            </a:r>
            <a:r>
              <a:rPr lang="hr-HR" sz="1200" u="sng" kern="1200" dirty="0" smtClean="0">
                <a:solidFill>
                  <a:schemeClr val="tx1"/>
                </a:solidFill>
                <a:effectLst/>
                <a:latin typeface="+mn-lt"/>
                <a:ea typeface="+mn-ea"/>
                <a:cs typeface="+mn-cs"/>
                <a:hlinkClick r:id="rId4"/>
              </a:rPr>
              <a:t>https://www.facebook.com/autocom.ferit</a:t>
            </a:r>
            <a:r>
              <a:rPr lang="hr-HR" sz="1200" kern="1200" dirty="0" smtClean="0">
                <a:solidFill>
                  <a:schemeClr val="tx1"/>
                </a:solidFill>
                <a:effectLst/>
                <a:latin typeface="+mn-lt"/>
                <a:ea typeface="+mn-ea"/>
                <a:cs typeface="+mn-cs"/>
              </a:rPr>
              <a:t> ; </a:t>
            </a:r>
            <a:r>
              <a:rPr lang="hr-HR" sz="1200" u="sng" kern="1200" dirty="0" smtClean="0">
                <a:solidFill>
                  <a:schemeClr val="tx1"/>
                </a:solidFill>
                <a:effectLst/>
                <a:latin typeface="+mn-lt"/>
                <a:ea typeface="+mn-ea"/>
                <a:cs typeface="+mn-cs"/>
                <a:hlinkClick r:id="rId5"/>
              </a:rPr>
              <a:t>https://www.youtube.com/watch?v=2LET2ex2ti4</a:t>
            </a:r>
            <a:r>
              <a:rPr lang="hr-HR"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objave poziva za upis te informacija o studijskim programima na međunarodnim stručnim </a:t>
            </a:r>
            <a:r>
              <a:rPr lang="hr-HR" sz="1200" kern="1200" dirty="0" err="1" smtClean="0">
                <a:solidFill>
                  <a:schemeClr val="tx1"/>
                </a:solidFill>
                <a:effectLst/>
                <a:latin typeface="+mn-lt"/>
                <a:ea typeface="+mn-ea"/>
                <a:cs typeface="+mn-cs"/>
              </a:rPr>
              <a:t>blogovima</a:t>
            </a:r>
            <a:endParaRPr lang="hr-HR"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Predstavljanje studijskih programa na </a:t>
            </a:r>
            <a:r>
              <a:rPr lang="hr-HR" sz="1200" b="1" kern="1200" dirty="0" smtClean="0">
                <a:solidFill>
                  <a:schemeClr val="tx1"/>
                </a:solidFill>
                <a:effectLst/>
                <a:latin typeface="+mn-lt"/>
                <a:ea typeface="+mn-ea"/>
                <a:cs typeface="+mn-cs"/>
              </a:rPr>
              <a:t>sajmovima visokog obrazovanja</a:t>
            </a:r>
            <a:r>
              <a:rPr lang="hr-HR" sz="1200" kern="1200" dirty="0" smtClean="0">
                <a:solidFill>
                  <a:schemeClr val="tx1"/>
                </a:solidFill>
                <a:effectLst/>
                <a:latin typeface="+mn-lt"/>
                <a:ea typeface="+mn-ea"/>
                <a:cs typeface="+mn-cs"/>
              </a:rPr>
              <a:t> i </a:t>
            </a:r>
            <a:r>
              <a:rPr lang="hr-HR" sz="1200" b="1" kern="1200" dirty="0" smtClean="0">
                <a:solidFill>
                  <a:schemeClr val="tx1"/>
                </a:solidFill>
                <a:effectLst/>
                <a:latin typeface="+mn-lt"/>
                <a:ea typeface="+mn-ea"/>
                <a:cs typeface="+mn-cs"/>
              </a:rPr>
              <a:t>drugim događanjima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sudjelovanje na sajmovima visokog obrazovanja i sajmovima za regrutiranje studenata („</a:t>
            </a:r>
            <a:r>
              <a:rPr lang="hr-HR" sz="1200" i="1" kern="1200" dirty="0" smtClean="0">
                <a:solidFill>
                  <a:schemeClr val="tx1"/>
                </a:solidFill>
                <a:effectLst/>
                <a:latin typeface="+mn-lt"/>
                <a:ea typeface="+mn-ea"/>
                <a:cs typeface="+mn-cs"/>
              </a:rPr>
              <a:t>EAIE, APAIE, NAFSA</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QS World Grad </a:t>
            </a:r>
            <a:r>
              <a:rPr lang="hr-HR" sz="1200" i="1" kern="1200" dirty="0" err="1" smtClean="0">
                <a:solidFill>
                  <a:schemeClr val="tx1"/>
                </a:solidFill>
                <a:effectLst/>
                <a:latin typeface="+mn-lt"/>
                <a:ea typeface="+mn-ea"/>
                <a:cs typeface="+mn-cs"/>
              </a:rPr>
              <a:t>School</a:t>
            </a:r>
            <a:r>
              <a:rPr lang="hr-HR" sz="1200" i="1" kern="1200" dirty="0" smtClean="0">
                <a:solidFill>
                  <a:schemeClr val="tx1"/>
                </a:solidFill>
                <a:effectLst/>
                <a:latin typeface="+mn-lt"/>
                <a:ea typeface="+mn-ea"/>
                <a:cs typeface="+mn-cs"/>
              </a:rPr>
              <a:t> Tour u Pekingu, New Delhiju i Istambulu</a:t>
            </a:r>
            <a:r>
              <a:rPr lang="hr-HR" sz="1200" kern="1200" dirty="0" smtClean="0">
                <a:solidFill>
                  <a:schemeClr val="tx1"/>
                </a:solidFill>
                <a:effectLst/>
                <a:latin typeface="+mn-lt"/>
                <a:ea typeface="+mn-ea"/>
                <a:cs typeface="+mn-cs"/>
              </a:rPr>
              <a:t>“; „</a:t>
            </a:r>
            <a:r>
              <a:rPr lang="hr-HR" sz="1200" i="1" kern="1200" dirty="0" smtClean="0">
                <a:solidFill>
                  <a:schemeClr val="tx1"/>
                </a:solidFill>
                <a:effectLst/>
                <a:latin typeface="+mn-lt"/>
                <a:ea typeface="+mn-ea"/>
                <a:cs typeface="+mn-cs"/>
              </a:rPr>
              <a:t>U sklopu projekta ... fakultet planira sudjelovati na tri sajma visokog obrazovanja gdje će promovirati novi studijski program na engleskom jeziku koji će započeti s izvođenjem </a:t>
            </a:r>
            <a:r>
              <a:rPr lang="hr-HR" sz="1200" i="1" kern="1200" dirty="0" err="1" smtClean="0">
                <a:solidFill>
                  <a:schemeClr val="tx1"/>
                </a:solidFill>
                <a:effectLst/>
                <a:latin typeface="+mn-lt"/>
                <a:ea typeface="+mn-ea"/>
                <a:cs typeface="+mn-cs"/>
              </a:rPr>
              <a:t>ak.god</a:t>
            </a:r>
            <a:r>
              <a:rPr lang="hr-HR" sz="1200" i="1" kern="1200" dirty="0" smtClean="0">
                <a:solidFill>
                  <a:schemeClr val="tx1"/>
                </a:solidFill>
                <a:effectLst/>
                <a:latin typeface="+mn-lt"/>
                <a:ea typeface="+mn-ea"/>
                <a:cs typeface="+mn-cs"/>
              </a:rPr>
              <a:t>. 2021./2022.</a:t>
            </a:r>
            <a:r>
              <a:rPr lang="hr-HR" sz="1200" kern="1200" dirty="0" smtClean="0">
                <a:solidFill>
                  <a:schemeClr val="tx1"/>
                </a:solidFill>
                <a:effectLst/>
                <a:latin typeface="+mn-lt"/>
                <a:ea typeface="+mn-ea"/>
                <a:cs typeface="+mn-cs"/>
              </a:rPr>
              <a:t>“)</a:t>
            </a:r>
          </a:p>
          <a:p>
            <a:pPr lvl="0"/>
            <a:r>
              <a:rPr lang="hr-HR" sz="1200" kern="1200" dirty="0" smtClean="0">
                <a:solidFill>
                  <a:schemeClr val="tx1"/>
                </a:solidFill>
                <a:effectLst/>
                <a:latin typeface="+mn-lt"/>
                <a:ea typeface="+mn-ea"/>
                <a:cs typeface="+mn-cs"/>
              </a:rPr>
              <a:t>„...</a:t>
            </a:r>
            <a:r>
              <a:rPr lang="hr-HR" sz="1200" i="1" kern="1200" dirty="0" smtClean="0">
                <a:solidFill>
                  <a:schemeClr val="tx1"/>
                </a:solidFill>
                <a:effectLst/>
                <a:latin typeface="+mn-lt"/>
                <a:ea typeface="+mn-ea"/>
                <a:cs typeface="+mn-cs"/>
              </a:rPr>
              <a:t>brošuru fakulteta na engleskom jeziku planiramo dijeliti na svim međunarodnim gostovanjima na drugim Sveučilištima te na međunarodnim skupovima</a:t>
            </a:r>
            <a:r>
              <a:rPr lang="hr-HR" sz="1200" kern="1200" dirty="0" smtClean="0">
                <a:solidFill>
                  <a:schemeClr val="tx1"/>
                </a:solidFill>
                <a:effectLst/>
                <a:latin typeface="+mn-lt"/>
                <a:ea typeface="+mn-ea"/>
                <a:cs typeface="+mn-cs"/>
              </a:rPr>
              <a:t>.“</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Suradnja</a:t>
            </a:r>
            <a:r>
              <a:rPr lang="hr-HR" sz="1200" kern="1200" dirty="0" smtClean="0">
                <a:solidFill>
                  <a:schemeClr val="tx1"/>
                </a:solidFill>
                <a:effectLst/>
                <a:latin typeface="+mn-lt"/>
                <a:ea typeface="+mn-ea"/>
                <a:cs typeface="+mn-cs"/>
              </a:rPr>
              <a:t> s međunarodnim dionicima: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rad s inozemnim specijaliziranim agencijama za privlačenje studenata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sudjelovanje u radu međunarodnih udruga i mreža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osobni kontakti nastavnika i nenastavnog osoblja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suradnja s tvrtkama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uspostava kvalitetnih partnerskih odnosa sa srodnim institucijama u Europi i svijetu i to u okviru ERASMUS+ programa i temeljem raznih bilateralnih programa („</a:t>
            </a:r>
            <a:r>
              <a:rPr lang="hr-HR" sz="1200" i="1" kern="1200" dirty="0" smtClean="0">
                <a:solidFill>
                  <a:schemeClr val="tx1"/>
                </a:solidFill>
                <a:effectLst/>
                <a:latin typeface="+mn-lt"/>
                <a:ea typeface="+mn-ea"/>
                <a:cs typeface="+mn-cs"/>
              </a:rPr>
              <a:t>pozivanje u goste inozemnih kolega i biti neumoran u komunikaciji s njima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prijavljivanje i realizacija projekata koji omogućavaju zapošljavanje stranih studenata</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Pozitivno studentsko iskustvo </a:t>
            </a:r>
            <a:r>
              <a:rPr lang="hr-HR" sz="1200" kern="1200" dirty="0" smtClean="0">
                <a:solidFill>
                  <a:schemeClr val="tx1"/>
                </a:solidFill>
                <a:effectLst/>
                <a:latin typeface="+mn-lt"/>
                <a:ea typeface="+mn-ea"/>
                <a:cs typeface="+mn-cs"/>
              </a:rPr>
              <a:t>ranijih generacija</a:t>
            </a:r>
            <a:r>
              <a:rPr lang="hr-HR" sz="1200" b="1" kern="1200" dirty="0" smtClean="0">
                <a:solidFill>
                  <a:schemeClr val="tx1"/>
                </a:solidFill>
                <a:effectLst/>
                <a:latin typeface="+mn-lt"/>
                <a:ea typeface="+mn-ea"/>
                <a:cs typeface="+mn-cs"/>
              </a:rPr>
              <a:t>: </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pozitivna iskustva ranijih generacija studenata – usmena predaja („</a:t>
            </a:r>
            <a:r>
              <a:rPr lang="hr-HR" sz="1200" i="1" kern="1200" dirty="0" smtClean="0">
                <a:solidFill>
                  <a:schemeClr val="tx1"/>
                </a:solidFill>
                <a:effectLst/>
                <a:latin typeface="+mn-lt"/>
                <a:ea typeface="+mn-ea"/>
                <a:cs typeface="+mn-cs"/>
              </a:rPr>
              <a:t>Ugošćujemo studente i putem Student </a:t>
            </a:r>
            <a:r>
              <a:rPr lang="hr-HR" sz="1200" i="1" kern="1200" dirty="0" err="1" smtClean="0">
                <a:solidFill>
                  <a:schemeClr val="tx1"/>
                </a:solidFill>
                <a:effectLst/>
                <a:latin typeface="+mn-lt"/>
                <a:ea typeface="+mn-ea"/>
                <a:cs typeface="+mn-cs"/>
              </a:rPr>
              <a:t>Mobility</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trainninga</a:t>
            </a:r>
            <a:r>
              <a:rPr lang="hr-HR" sz="1200" i="1" kern="1200" dirty="0" smtClean="0">
                <a:solidFill>
                  <a:schemeClr val="tx1"/>
                </a:solidFill>
                <a:effectLst/>
                <a:latin typeface="+mn-lt"/>
                <a:ea typeface="+mn-ea"/>
                <a:cs typeface="+mn-cs"/>
              </a:rPr>
              <a:t> i kroz IAESTE udruženje za organizaciju stručnih praksi</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nužno osnažiti naše studente da putuju i na taj način u neposrednom kontaktu motiviraju svoje nove kolege da posjete Rijeku i APU </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organizirati ljetne kampove i radionice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izrada </a:t>
            </a:r>
            <a:r>
              <a:rPr lang="hr-HR" sz="1200" kern="1200" dirty="0" err="1" smtClean="0">
                <a:solidFill>
                  <a:schemeClr val="tx1"/>
                </a:solidFill>
                <a:effectLst/>
                <a:latin typeface="+mn-lt"/>
                <a:ea typeface="+mn-ea"/>
                <a:cs typeface="+mn-cs"/>
              </a:rPr>
              <a:t>silabusa</a:t>
            </a:r>
            <a:r>
              <a:rPr lang="hr-HR" sz="1200" kern="1200" dirty="0" smtClean="0">
                <a:solidFill>
                  <a:schemeClr val="tx1"/>
                </a:solidFill>
                <a:effectLst/>
                <a:latin typeface="+mn-lt"/>
                <a:ea typeface="+mn-ea"/>
                <a:cs typeface="+mn-cs"/>
              </a:rPr>
              <a:t> na engleskom jeziku; izrada udžbenika i pomoćnih nastavnih materijala na engleskom jeziku; suvremena funkcionalna web stranica na engleskom jeziku; dovoljan broj mjesta u studentskom domu, osigurana stručna praksa za međunarodne studente itd.</a:t>
            </a: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 </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19</a:t>
            </a:fld>
            <a:endParaRPr lang="hr-HR"/>
          </a:p>
        </p:txBody>
      </p:sp>
    </p:spTree>
    <p:extLst>
      <p:ext uri="{BB962C8B-B14F-4D97-AF65-F5344CB8AC3E}">
        <p14:creationId xmlns:p14="http://schemas.microsoft.com/office/powerpoint/2010/main" val="3884372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kern="1200" dirty="0" smtClean="0">
                <a:solidFill>
                  <a:schemeClr val="tx1"/>
                </a:solidFill>
                <a:effectLst/>
                <a:latin typeface="+mn-lt"/>
                <a:ea typeface="+mn-ea"/>
                <a:cs typeface="+mn-cs"/>
              </a:rPr>
              <a:t>Kao najčešće </a:t>
            </a:r>
            <a:r>
              <a:rPr lang="hr-HR" sz="1200" b="1" kern="1200" dirty="0" smtClean="0">
                <a:solidFill>
                  <a:schemeClr val="tx1"/>
                </a:solidFill>
                <a:effectLst/>
                <a:latin typeface="+mn-lt"/>
                <a:ea typeface="+mn-ea"/>
                <a:cs typeface="+mn-cs"/>
              </a:rPr>
              <a:t>oblike održavanja nastave</a:t>
            </a:r>
            <a:r>
              <a:rPr lang="hr-HR" sz="1200" kern="1200" dirty="0" smtClean="0">
                <a:solidFill>
                  <a:schemeClr val="tx1"/>
                </a:solidFill>
                <a:effectLst/>
                <a:latin typeface="+mn-lt"/>
                <a:ea typeface="+mn-ea"/>
                <a:cs typeface="+mn-cs"/>
              </a:rPr>
              <a:t> za strane studente, visoka učilišta koja su sudjelovala u istraživanju navela su kombinaciju predavanja, seminara, vježbi i konzultacija. Pet visokih učilišta navodi da izvodi samo konzultativnu nastavu za strane studente i to u slučajevima kada je na kolegiju upisano manje od pet studenata. U slučaju konzultativne nastave ona je organizirana na dva načina: kroz zajednički i individualni pristup. Na zajedničkom dijelu konzultativne nastave prolaze se sadržaji koji čine opća znanja na određenom kolegiju i studente se potiče na suradnju (</a:t>
            </a:r>
            <a:r>
              <a:rPr lang="hr-HR" sz="1200" i="1" kern="1200" dirty="0" err="1" smtClean="0">
                <a:solidFill>
                  <a:schemeClr val="tx1"/>
                </a:solidFill>
                <a:effectLst/>
                <a:latin typeface="+mn-lt"/>
                <a:ea typeface="+mn-ea"/>
                <a:cs typeface="+mn-cs"/>
              </a:rPr>
              <a:t>case</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study</a:t>
            </a:r>
            <a:r>
              <a:rPr lang="hr-HR" sz="1200" kern="1200" dirty="0" smtClean="0">
                <a:solidFill>
                  <a:schemeClr val="tx1"/>
                </a:solidFill>
                <a:effectLst/>
                <a:latin typeface="+mn-lt"/>
                <a:ea typeface="+mn-ea"/>
                <a:cs typeface="+mn-cs"/>
              </a:rPr>
              <a:t>). Individualni pristup odnosi se na određene module koji čine sastavni dio određenog kolegija. Kao ostale oblike izvođenja nastave, sudionici su naveli mentorski rad na doktorskom studiju, </a:t>
            </a:r>
            <a:r>
              <a:rPr lang="hr-HR" sz="1200" i="1" kern="1200" dirty="0" smtClean="0">
                <a:solidFill>
                  <a:schemeClr val="tx1"/>
                </a:solidFill>
                <a:effectLst/>
                <a:latin typeface="+mn-lt"/>
                <a:ea typeface="+mn-ea"/>
                <a:cs typeface="+mn-cs"/>
              </a:rPr>
              <a:t>on-</a:t>
            </a:r>
            <a:r>
              <a:rPr lang="hr-HR" sz="1200" i="1" kern="1200" dirty="0" err="1" smtClean="0">
                <a:solidFill>
                  <a:schemeClr val="tx1"/>
                </a:solidFill>
                <a:effectLst/>
                <a:latin typeface="+mn-lt"/>
                <a:ea typeface="+mn-ea"/>
                <a:cs typeface="+mn-cs"/>
              </a:rPr>
              <a:t>line</a:t>
            </a:r>
            <a:r>
              <a:rPr lang="hr-HR" sz="1200" kern="1200" dirty="0" smtClean="0">
                <a:solidFill>
                  <a:schemeClr val="tx1"/>
                </a:solidFill>
                <a:effectLst/>
                <a:latin typeface="+mn-lt"/>
                <a:ea typeface="+mn-ea"/>
                <a:cs typeface="+mn-cs"/>
              </a:rPr>
              <a:t> nastavu, stručnu praksu te terensku nastavu.</a:t>
            </a:r>
          </a:p>
          <a:p>
            <a:endParaRPr lang="hr-HR"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Sudionici u istraživanju navode da je </a:t>
            </a:r>
            <a:r>
              <a:rPr lang="hr-HR" sz="1200" b="1" kern="1200" dirty="0" smtClean="0">
                <a:solidFill>
                  <a:schemeClr val="tx1"/>
                </a:solidFill>
                <a:effectLst/>
                <a:latin typeface="+mn-lt"/>
                <a:ea typeface="+mn-ea"/>
                <a:cs typeface="+mn-cs"/>
              </a:rPr>
              <a:t>integracija stranih studenata</a:t>
            </a:r>
            <a:r>
              <a:rPr lang="hr-HR" sz="1200" kern="1200" dirty="0" smtClean="0">
                <a:solidFill>
                  <a:schemeClr val="tx1"/>
                </a:solidFill>
                <a:effectLst/>
                <a:latin typeface="+mn-lt"/>
                <a:ea typeface="+mn-ea"/>
                <a:cs typeface="+mn-cs"/>
              </a:rPr>
              <a:t> najuspješnija kada se na aktivnosti koje organiziraju visoka učilišta pozivaju i strani i domaći studenti na zajedničko sudjelovanje. Stoga visoka učilišta strane studente najčešće pozivaju na uključivanje u sljedeće aktivnosti/programe:</a:t>
            </a:r>
          </a:p>
          <a:p>
            <a:r>
              <a:rPr lang="hr-HR"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nastava engleskog jezika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manifestacije poput </a:t>
            </a:r>
            <a:r>
              <a:rPr lang="hr-HR" sz="1200" i="1" kern="1200" dirty="0" smtClean="0">
                <a:solidFill>
                  <a:schemeClr val="tx1"/>
                </a:solidFill>
                <a:effectLst/>
                <a:latin typeface="+mn-lt"/>
                <a:ea typeface="+mn-ea"/>
                <a:cs typeface="+mn-cs"/>
              </a:rPr>
              <a:t>Dana otvorenih vrata</a:t>
            </a:r>
            <a:r>
              <a:rPr lang="hr-HR" sz="1200"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Welcome</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Day</a:t>
            </a:r>
            <a:r>
              <a:rPr lang="hr-HR" sz="1200" kern="1200" dirty="0" smtClean="0">
                <a:solidFill>
                  <a:schemeClr val="tx1"/>
                </a:solidFill>
                <a:effectLst/>
                <a:latin typeface="+mn-lt"/>
                <a:ea typeface="+mn-ea"/>
                <a:cs typeface="+mn-cs"/>
              </a:rPr>
              <a:t> i </a:t>
            </a:r>
            <a:r>
              <a:rPr lang="hr-HR" sz="1200" i="1" kern="1200" dirty="0" err="1" smtClean="0">
                <a:solidFill>
                  <a:schemeClr val="tx1"/>
                </a:solidFill>
                <a:effectLst/>
                <a:latin typeface="+mn-lt"/>
                <a:ea typeface="+mn-ea"/>
                <a:cs typeface="+mn-cs"/>
              </a:rPr>
              <a:t>International</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Friday</a:t>
            </a:r>
            <a:r>
              <a:rPr lang="hr-HR" sz="1200" i="1" kern="120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međunarodne konferencije visokog učilišta i sl.</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upoznavanje s radom studentskih službi i knjižnice na visokom učilištu</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radionice namijenjene redovnim studentima (praktični zadatci, projektna nastava, laboratorijske vježbe i dr.)</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izborni kolegiji na engleskom jeziku za studente koji studiraju cjeloviti studijski program na hrvatskom jeziku, a koje strani studenti pohađaju zajedno sa domaćim studentima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prezentiranje seminara pred domaćim studentima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predstavljanje stranih studenata domaćim studentima na hrvatskoj nastavi iz istih predmeta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zajednički rad na seminarskim radovima i umjetničko-nastavnoj produkciji s domaćim studentima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gostujuća predavanja koja se izvode na engleskom jeziku i sl.</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radionice </a:t>
            </a:r>
            <a:r>
              <a:rPr lang="hr-HR" sz="1200" i="1" kern="1200" dirty="0" err="1" smtClean="0">
                <a:solidFill>
                  <a:schemeClr val="tx1"/>
                </a:solidFill>
                <a:effectLst/>
                <a:latin typeface="+mn-lt"/>
                <a:ea typeface="+mn-ea"/>
                <a:cs typeface="+mn-cs"/>
              </a:rPr>
              <a:t>Intercultural</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Communication</a:t>
            </a:r>
            <a:r>
              <a:rPr lang="hr-HR" sz="1200" kern="1200" dirty="0" smtClean="0">
                <a:solidFill>
                  <a:schemeClr val="tx1"/>
                </a:solidFill>
                <a:effectLst/>
                <a:latin typeface="+mn-lt"/>
                <a:ea typeface="+mn-ea"/>
                <a:cs typeface="+mn-cs"/>
              </a:rPr>
              <a:t> za strane i domaće studente zajedno</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izvannastavne aktivnosti (izleti, terenska nastava i sl.)</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program vršnjačke potpore (program "</a:t>
            </a:r>
            <a:r>
              <a:rPr lang="hr-HR" sz="1200" i="1" kern="1200" dirty="0" smtClean="0">
                <a:solidFill>
                  <a:schemeClr val="tx1"/>
                </a:solidFill>
                <a:effectLst/>
                <a:latin typeface="+mn-lt"/>
                <a:ea typeface="+mn-ea"/>
                <a:cs typeface="+mn-cs"/>
              </a:rPr>
              <a:t>Student </a:t>
            </a:r>
            <a:r>
              <a:rPr lang="hr-HR" sz="1200" i="1" kern="1200" dirty="0" err="1" smtClean="0">
                <a:solidFill>
                  <a:schemeClr val="tx1"/>
                </a:solidFill>
                <a:effectLst/>
                <a:latin typeface="+mn-lt"/>
                <a:ea typeface="+mn-ea"/>
                <a:cs typeface="+mn-cs"/>
              </a:rPr>
              <a:t>Buddy</a:t>
            </a:r>
            <a:r>
              <a:rPr lang="hr-HR" sz="1200" kern="1200" dirty="0" smtClean="0">
                <a:solidFill>
                  <a:schemeClr val="tx1"/>
                </a:solidFill>
                <a:effectLst/>
                <a:latin typeface="+mn-lt"/>
                <a:ea typeface="+mn-ea"/>
                <a:cs typeface="+mn-cs"/>
              </a:rPr>
              <a:t>", model studenta-mentora uz posredovanje ECTS koordinatora, zaduženje predstavnika Studentskoga zbora fakulteta za integraciju stranih studenata u svakodnevni život na fakultetu)</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dodjeljivanje mentora iz redova nastavnog osoblja koji brine o organizaciji nastave i uključivanju studenata u nastavni proces</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konzultacije s mentorom putem elektroničke pošte te dolaskom studenata na visoko učilište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kulturne i sportske aktivnosti</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rad sa Studentskim zborom</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uključivanje u rad studentskih udruga, organizaciju međunarodne studentske konferencije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organizacija i sudjelovanje na brucošijadi</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pružanje pomoći </a:t>
            </a:r>
            <a:r>
              <a:rPr lang="hr-HR" sz="1200" i="1" kern="1200" dirty="0" smtClean="0">
                <a:solidFill>
                  <a:schemeClr val="tx1"/>
                </a:solidFill>
                <a:effectLst/>
                <a:latin typeface="+mn-lt"/>
                <a:ea typeface="+mn-ea"/>
                <a:cs typeface="+mn-cs"/>
              </a:rPr>
              <a:t>Uredu za međunarodnu suradnju</a:t>
            </a:r>
            <a:r>
              <a:rPr lang="hr-HR" sz="1200" kern="1200" dirty="0" smtClean="0">
                <a:solidFill>
                  <a:schemeClr val="tx1"/>
                </a:solidFill>
                <a:effectLst/>
                <a:latin typeface="+mn-lt"/>
                <a:ea typeface="+mn-ea"/>
                <a:cs typeface="+mn-cs"/>
              </a:rPr>
              <a:t> u promociji </a:t>
            </a:r>
            <a:r>
              <a:rPr lang="hr-HR" sz="1200" kern="1200" dirty="0" err="1" smtClean="0">
                <a:solidFill>
                  <a:schemeClr val="tx1"/>
                </a:solidFill>
                <a:effectLst/>
                <a:latin typeface="+mn-lt"/>
                <a:ea typeface="+mn-ea"/>
                <a:cs typeface="+mn-cs"/>
              </a:rPr>
              <a:t>Erasmus</a:t>
            </a:r>
            <a:r>
              <a:rPr lang="hr-HR" sz="1200" kern="1200" dirty="0" smtClean="0">
                <a:solidFill>
                  <a:schemeClr val="tx1"/>
                </a:solidFill>
                <a:effectLst/>
                <a:latin typeface="+mn-lt"/>
                <a:ea typeface="+mn-ea"/>
                <a:cs typeface="+mn-cs"/>
              </a:rPr>
              <a:t>+ natječaja domaćim studentima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volonterski angažman</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korištenje aplikacije koja povezuje domaće i strane studente i putem koje se studenti međusobno obavještavaju o stručnim i kulturnim/zabavnim događanjima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kratak tečaj hrvatskog jezika i kulture na Filozofskom fakultetu kojeg financira visoko učilište za sve dolazne studente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kulturološka priprema za dolazne studente</a:t>
            </a:r>
          </a:p>
          <a:p>
            <a:pPr marL="171450" indent="-171450">
              <a:buFont typeface="Arial" panose="020B0604020202020204" pitchFamily="34" charset="0"/>
              <a:buChar char="•"/>
            </a:pPr>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20</a:t>
            </a:fld>
            <a:endParaRPr lang="hr-HR"/>
          </a:p>
        </p:txBody>
      </p:sp>
    </p:spTree>
    <p:extLst>
      <p:ext uri="{BB962C8B-B14F-4D97-AF65-F5344CB8AC3E}">
        <p14:creationId xmlns:p14="http://schemas.microsoft.com/office/powerpoint/2010/main" val="1192289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200" kern="1200" dirty="0" smtClean="0">
                <a:solidFill>
                  <a:schemeClr val="tx1"/>
                </a:solidFill>
                <a:effectLst/>
                <a:latin typeface="+mn-lt"/>
                <a:ea typeface="+mn-ea"/>
                <a:cs typeface="+mn-cs"/>
              </a:rPr>
              <a:t>U pogledu zajedničkog nastupa s drugim visokim učilištima na sajmovima visokog obrazovanja uz potporu Agencije za znanost i visoko obrazovanje (AZVO) i Agencije za mobilnost i programe EU (AMPEU) gotovo svi sudionici u istraživanju izrazili su svoj interes za zajednički nastup te su pojedini naglasili da su već i dosad samostalno sudjelovali na sličnim događanjima. Jedno visoko učilište navodi da je mogućnost sudjelovanja nastavnika na sajmovima ograničenog karaktera zbog preopterećenosti nastavnim i istraživačkim obvezama.</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22</a:t>
            </a:fld>
            <a:endParaRPr lang="hr-HR"/>
          </a:p>
        </p:txBody>
      </p:sp>
    </p:spTree>
    <p:extLst>
      <p:ext uri="{BB962C8B-B14F-4D97-AF65-F5344CB8AC3E}">
        <p14:creationId xmlns:p14="http://schemas.microsoft.com/office/powerpoint/2010/main" val="1456648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1" kern="1200" dirty="0" smtClean="0">
                <a:solidFill>
                  <a:schemeClr val="tx1"/>
                </a:solidFill>
                <a:effectLst/>
                <a:latin typeface="+mn-lt"/>
                <a:ea typeface="+mn-ea"/>
                <a:cs typeface="+mn-cs"/>
              </a:rPr>
              <a:t>Promidžbene aktivnosti:</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značajnije ulaganje u </a:t>
            </a:r>
            <a:r>
              <a:rPr lang="hr-HR" sz="1200" kern="1200" dirty="0" err="1" smtClean="0">
                <a:solidFill>
                  <a:schemeClr val="tx1"/>
                </a:solidFill>
                <a:effectLst/>
                <a:latin typeface="+mn-lt"/>
                <a:ea typeface="+mn-ea"/>
                <a:cs typeface="+mn-cs"/>
              </a:rPr>
              <a:t>brendiranje</a:t>
            </a:r>
            <a:r>
              <a:rPr lang="hr-HR" sz="1200" kern="1200" dirty="0" smtClean="0">
                <a:solidFill>
                  <a:schemeClr val="tx1"/>
                </a:solidFill>
                <a:effectLst/>
                <a:latin typeface="+mn-lt"/>
                <a:ea typeface="+mn-ea"/>
                <a:cs typeface="+mn-cs"/>
              </a:rPr>
              <a:t> Republike Hrvatske kao zemlje kvalitetnog visokog obrazovanja („</a:t>
            </a:r>
            <a:r>
              <a:rPr lang="hr-HR" sz="1200" i="1" kern="1200" dirty="0" smtClean="0">
                <a:solidFill>
                  <a:schemeClr val="tx1"/>
                </a:solidFill>
                <a:effectLst/>
                <a:latin typeface="+mn-lt"/>
                <a:ea typeface="+mn-ea"/>
                <a:cs typeface="+mn-cs"/>
              </a:rPr>
              <a:t>Promocija Hrvatske kao </a:t>
            </a:r>
            <a:r>
              <a:rPr lang="hr-HR" sz="1200" i="1" kern="1200" dirty="0" err="1" smtClean="0">
                <a:solidFill>
                  <a:schemeClr val="tx1"/>
                </a:solidFill>
                <a:effectLst/>
                <a:latin typeface="+mn-lt"/>
                <a:ea typeface="+mn-ea"/>
                <a:cs typeface="+mn-cs"/>
              </a:rPr>
              <a:t>study</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abroad</a:t>
            </a:r>
            <a:r>
              <a:rPr lang="hr-HR" sz="1200" i="1" kern="1200" dirty="0" smtClean="0">
                <a:solidFill>
                  <a:schemeClr val="tx1"/>
                </a:solidFill>
                <a:effectLst/>
                <a:latin typeface="+mn-lt"/>
                <a:ea typeface="+mn-ea"/>
                <a:cs typeface="+mn-cs"/>
              </a:rPr>
              <a:t> destinacije, jačanje </a:t>
            </a:r>
            <a:r>
              <a:rPr lang="hr-HR" sz="1200" i="1" kern="1200" dirty="0" err="1" smtClean="0">
                <a:solidFill>
                  <a:schemeClr val="tx1"/>
                </a:solidFill>
                <a:effectLst/>
                <a:latin typeface="+mn-lt"/>
                <a:ea typeface="+mn-ea"/>
                <a:cs typeface="+mn-cs"/>
              </a:rPr>
              <a:t>branda</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Study</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in</a:t>
            </a:r>
            <a:r>
              <a:rPr lang="hr-HR" sz="1200" i="1" kern="1200" dirty="0" smtClean="0">
                <a:solidFill>
                  <a:schemeClr val="tx1"/>
                </a:solidFill>
                <a:effectLst/>
                <a:latin typeface="+mn-lt"/>
                <a:ea typeface="+mn-ea"/>
                <a:cs typeface="+mn-cs"/>
              </a:rPr>
              <a:t> Croatia, aktivnije kampanje na društvenim mrežama</a:t>
            </a:r>
            <a:r>
              <a:rPr lang="hr-HR"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uključivanje MVEP-a i HTZ-a u aktivnije predstavljanje Hrvatske u smislu obrazovne destinacije (</a:t>
            </a:r>
            <a:r>
              <a:rPr lang="hr-HR" sz="1200" i="1" kern="1200" dirty="0" smtClean="0">
                <a:solidFill>
                  <a:schemeClr val="tx1"/>
                </a:solidFill>
                <a:effectLst/>
                <a:latin typeface="+mn-lt"/>
                <a:ea typeface="+mn-ea"/>
                <a:cs typeface="+mn-cs"/>
              </a:rPr>
              <a:t>Croatia - </a:t>
            </a:r>
            <a:r>
              <a:rPr lang="hr-HR" sz="1200" i="1" kern="1200" dirty="0" err="1" smtClean="0">
                <a:solidFill>
                  <a:schemeClr val="tx1"/>
                </a:solidFill>
                <a:effectLst/>
                <a:latin typeface="+mn-lt"/>
                <a:ea typeface="+mn-ea"/>
                <a:cs typeface="+mn-cs"/>
              </a:rPr>
              <a:t>Your</a:t>
            </a:r>
            <a:r>
              <a:rPr lang="hr-HR" sz="1200" i="1" kern="1200" dirty="0" smtClean="0">
                <a:solidFill>
                  <a:schemeClr val="tx1"/>
                </a:solidFill>
                <a:effectLst/>
                <a:latin typeface="+mn-lt"/>
                <a:ea typeface="+mn-ea"/>
                <a:cs typeface="+mn-cs"/>
              </a:rPr>
              <a:t> Live </a:t>
            </a:r>
            <a:r>
              <a:rPr lang="hr-HR" sz="1200" i="1" kern="1200" dirty="0" err="1" smtClean="0">
                <a:solidFill>
                  <a:schemeClr val="tx1"/>
                </a:solidFill>
                <a:effectLst/>
                <a:latin typeface="+mn-lt"/>
                <a:ea typeface="+mn-ea"/>
                <a:cs typeface="+mn-cs"/>
              </a:rPr>
              <a:t>and</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Learn</a:t>
            </a:r>
            <a:r>
              <a:rPr lang="hr-HR" sz="1200" i="1" kern="1200" dirty="0" smtClean="0">
                <a:solidFill>
                  <a:schemeClr val="tx1"/>
                </a:solidFill>
                <a:effectLst/>
                <a:latin typeface="+mn-lt"/>
                <a:ea typeface="+mn-ea"/>
                <a:cs typeface="+mn-cs"/>
              </a:rPr>
              <a:t> </a:t>
            </a:r>
            <a:r>
              <a:rPr lang="hr-HR" sz="1200" i="1" kern="1200" dirty="0" err="1" smtClean="0">
                <a:solidFill>
                  <a:schemeClr val="tx1"/>
                </a:solidFill>
                <a:effectLst/>
                <a:latin typeface="+mn-lt"/>
                <a:ea typeface="+mn-ea"/>
                <a:cs typeface="+mn-cs"/>
              </a:rPr>
              <a:t>Destination</a:t>
            </a:r>
            <a:r>
              <a:rPr lang="hr-HR" sz="1200" kern="1200" dirty="0" smtClean="0">
                <a:solidFill>
                  <a:schemeClr val="tx1"/>
                </a:solidFill>
                <a:effectLst/>
                <a:latin typeface="+mn-lt"/>
                <a:ea typeface="+mn-ea"/>
                <a:cs typeface="+mn-cs"/>
              </a:rPr>
              <a:t>), a ne samo turističke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okupljanje zainteresiranih visokoškolskih institucija u cilju zajedničkih nastupa na sajmovima obrazovanja i diseminacija promotivnog materijala o studijskim programima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diseminacija promotivnog materijala o studijskim programima elektroničkim putem</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prikazivanje u stranim medijima pozitivnih iskustava međunarodnih studenata koji su studirali u Hrvatskoj</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integriranje baza postojećih studijskih programa i zajedničko predstavljanje na međunarodnim sajmovima visokog obrazovanja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pružanje financijske potpore („</a:t>
            </a:r>
            <a:r>
              <a:rPr lang="hr-HR" sz="1200" i="1" kern="1200" dirty="0" smtClean="0">
                <a:solidFill>
                  <a:schemeClr val="tx1"/>
                </a:solidFill>
                <a:effectLst/>
                <a:latin typeface="+mn-lt"/>
                <a:ea typeface="+mn-ea"/>
                <a:cs typeface="+mn-cs"/>
              </a:rPr>
              <a:t>Sredstva su nam jako limitirana i možemo participirati sa maksimalno 20% svojeg učešća.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promoviranje visokih učilišta iz STEM područja za upis stranih studenata.</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Rješavanje administrativno-operativnih prepreka: </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pomoć u pogledu osiguranja smještaja za dolazne studente u studentskim domovima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kontaktirati MUP radi bržeg rješavanja privremenog boravka u zemlji („</a:t>
            </a:r>
            <a:r>
              <a:rPr lang="hr-HR" sz="1200" i="1" kern="1200" dirty="0" smtClean="0">
                <a:solidFill>
                  <a:schemeClr val="tx1"/>
                </a:solidFill>
                <a:effectLst/>
                <a:latin typeface="+mn-lt"/>
                <a:ea typeface="+mn-ea"/>
                <a:cs typeface="+mn-cs"/>
              </a:rPr>
              <a:t>Ponekad studenti dobivaju rješenje 4. mjeseca nakon dolaska u Hrvatsku.</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pomoć pri traženju potpore financiranja promotivnih aktivnosti u pregovorima s nadležnim ministarstvom</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lobiranjem osigurati definiranje i provođenje nacionalne strategije za privlačenje stranih studenata, („</a:t>
            </a:r>
            <a:r>
              <a:rPr lang="hr-HR" sz="1200" i="1" kern="1200" dirty="0" smtClean="0">
                <a:solidFill>
                  <a:schemeClr val="tx1"/>
                </a:solidFill>
                <a:effectLst/>
                <a:latin typeface="+mn-lt"/>
                <a:ea typeface="+mn-ea"/>
                <a:cs typeface="+mn-cs"/>
              </a:rPr>
              <a:t>npr. kroz stipendije MZO-a za strane studente, po uzoru na veliku većinu europskih zemalja kao što su Njemačka, Mađarska i dr.</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 suradnji s MZO-om riješiti vrednovanje držanja nastave nastavnicima </a:t>
            </a:r>
            <a:r>
              <a:rPr lang="hr-HR" sz="1200" i="1" kern="1200" dirty="0" smtClean="0">
                <a:solidFill>
                  <a:schemeClr val="tx1"/>
                </a:solidFill>
                <a:effectLst/>
                <a:latin typeface="+mn-lt"/>
                <a:ea typeface="+mn-ea"/>
                <a:cs typeface="+mn-cs"/>
              </a:rPr>
              <a:t>(„…potpuno je nejasno koliko "vrijedi" jedan sat održan na engleskom jeziku… definitivno vrijedi značajno više od sata na hrv. jeziku jer iziskuje puno više pripreme.</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dogovoriti sa SRCE-m dostupnost svih elektroničkih obrazaca na engleskom jeziku</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dogovoriti sa Studentskim centrom da se ponuda restorana SC-a objavljuje na </a:t>
            </a:r>
            <a:r>
              <a:rPr lang="hr-HR" sz="1200" i="1" kern="1200" dirty="0" err="1" smtClean="0">
                <a:solidFill>
                  <a:schemeClr val="tx1"/>
                </a:solidFill>
                <a:effectLst/>
                <a:latin typeface="+mn-lt"/>
                <a:ea typeface="+mn-ea"/>
                <a:cs typeface="+mn-cs"/>
              </a:rPr>
              <a:t>internetu</a:t>
            </a:r>
            <a:r>
              <a:rPr lang="hr-HR" sz="1200" kern="1200" dirty="0" smtClean="0">
                <a:solidFill>
                  <a:schemeClr val="tx1"/>
                </a:solidFill>
                <a:effectLst/>
                <a:latin typeface="+mn-lt"/>
                <a:ea typeface="+mn-ea"/>
                <a:cs typeface="+mn-cs"/>
              </a:rPr>
              <a:t> i u samim restoranima (kantinama) na engleskom jeziku</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portal </a:t>
            </a:r>
            <a:r>
              <a:rPr lang="hr-HR" sz="1200" i="1" kern="1200" dirty="0" smtClean="0">
                <a:solidFill>
                  <a:schemeClr val="tx1"/>
                </a:solidFill>
                <a:effectLst/>
                <a:latin typeface="+mn-lt"/>
                <a:ea typeface="+mn-ea"/>
                <a:cs typeface="+mn-cs"/>
              </a:rPr>
              <a:t>Postani student</a:t>
            </a:r>
            <a:r>
              <a:rPr lang="hr-HR" sz="1200" kern="1200" dirty="0" smtClean="0">
                <a:solidFill>
                  <a:schemeClr val="tx1"/>
                </a:solidFill>
                <a:effectLst/>
                <a:latin typeface="+mn-lt"/>
                <a:ea typeface="+mn-ea"/>
                <a:cs typeface="+mn-cs"/>
              </a:rPr>
              <a:t> učiniti dostupnim i na engleskom jeziku</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ubrzati procese nostrifikacije srednjoškolskih svjedodžbi, matura i pojednostaviti ih </a:t>
            </a:r>
            <a:r>
              <a:rPr lang="hr-HR" sz="1200" i="1" kern="1200" dirty="0" smtClean="0">
                <a:solidFill>
                  <a:schemeClr val="tx1"/>
                </a:solidFill>
                <a:effectLst/>
                <a:latin typeface="+mn-lt"/>
                <a:ea typeface="+mn-ea"/>
                <a:cs typeface="+mn-cs"/>
              </a:rPr>
              <a:t>(„…trenutno je propisano 30 dana za nostrifikaciju, dokumenti se fizički vraćaju kandidatu, a trebalo bi ih dostaviti i instituciji na koju se planiranu upisati“</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olakšati i ubrzati procese izdavanja studentske vize, OIB-a i sl.</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pomoć u prilagodbi Zakona vezano uz status stranih studenata u RH kao redovitih studenata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pomoć u dobivanju kvote za strane studente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utjecanje na resorno ministarstvo kako bi se počeo osmišljavati plan i definirale aktivnosti radi postizanja ciljeva odlazne i dolazne mobilnosti definiranih u </a:t>
            </a:r>
            <a:r>
              <a:rPr lang="hr-HR" sz="1200" i="1" kern="1200" dirty="0" smtClean="0">
                <a:solidFill>
                  <a:schemeClr val="tx1"/>
                </a:solidFill>
                <a:effectLst/>
                <a:latin typeface="+mn-lt"/>
                <a:ea typeface="+mn-ea"/>
                <a:cs typeface="+mn-cs"/>
              </a:rPr>
              <a:t>Strategiji znanosti, obrazovanja i tehnologije</a:t>
            </a:r>
            <a:r>
              <a:rPr lang="hr-HR" sz="1200" kern="1200" dirty="0" smtClean="0">
                <a:solidFill>
                  <a:schemeClr val="tx1"/>
                </a:solidFill>
                <a:effectLst/>
                <a:latin typeface="+mn-lt"/>
                <a:ea typeface="+mn-ea"/>
                <a:cs typeface="+mn-cs"/>
              </a:rPr>
              <a:t>.</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Informiranje, umrežavanje i podizanje svijesti među visokim učilištima:</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savjetovanje u području aktivnosti internacionalizacije („</a:t>
            </a:r>
            <a:r>
              <a:rPr lang="hr-HR" sz="1200" i="1" kern="1200" dirty="0" smtClean="0">
                <a:solidFill>
                  <a:schemeClr val="tx1"/>
                </a:solidFill>
                <a:effectLst/>
                <a:latin typeface="+mn-lt"/>
                <a:ea typeface="+mn-ea"/>
                <a:cs typeface="+mn-cs"/>
              </a:rPr>
              <a:t>Savjetima u svezi iskustava drugih visokih učilišta koja su razradila detaljno programe privlačenja stranih studenata i internacionalizaciji studijskih programa.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redovite obavijesti o međunarodnim događanjima u obrazovanju (sajmovi, konferencije, projekti)</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potpora u podizanju svijesti o potrebi internacionalizacije među nastavnicima i upravama visokih učilišta („</a:t>
            </a:r>
            <a:r>
              <a:rPr lang="hr-HR" sz="1200" i="1" kern="1200" dirty="0" smtClean="0">
                <a:solidFill>
                  <a:schemeClr val="tx1"/>
                </a:solidFill>
                <a:effectLst/>
                <a:latin typeface="+mn-lt"/>
                <a:ea typeface="+mn-ea"/>
                <a:cs typeface="+mn-cs"/>
              </a:rPr>
              <a:t>Nužno bi bilo provesti kampanju o značaju internacionalizacije koja bi se odvijala u prostorijama akademije (kroz vizualne materijale, čak, angažirati studente da sami pripremaju </a:t>
            </a:r>
            <a:r>
              <a:rPr lang="hr-HR" sz="1200" i="1" kern="1200" dirty="0" err="1" smtClean="0">
                <a:solidFill>
                  <a:schemeClr val="tx1"/>
                </a:solidFill>
                <a:effectLst/>
                <a:latin typeface="+mn-lt"/>
                <a:ea typeface="+mn-ea"/>
                <a:cs typeface="+mn-cs"/>
              </a:rPr>
              <a:t>vizuale</a:t>
            </a:r>
            <a:r>
              <a:rPr lang="hr-HR" sz="1200" i="1" kern="1200" dirty="0" smtClean="0">
                <a:solidFill>
                  <a:schemeClr val="tx1"/>
                </a:solidFill>
                <a:effectLst/>
                <a:latin typeface="+mn-lt"/>
                <a:ea typeface="+mn-ea"/>
                <a:cs typeface="+mn-cs"/>
              </a:rPr>
              <a:t> za kampanju), potom </a:t>
            </a:r>
            <a:r>
              <a:rPr lang="hr-HR" sz="1200" i="1" kern="1200" dirty="0" err="1" smtClean="0">
                <a:solidFill>
                  <a:schemeClr val="tx1"/>
                </a:solidFill>
                <a:effectLst/>
                <a:latin typeface="+mn-lt"/>
                <a:ea typeface="+mn-ea"/>
                <a:cs typeface="+mn-cs"/>
              </a:rPr>
              <a:t>online</a:t>
            </a:r>
            <a:r>
              <a:rPr lang="hr-HR" sz="1200" i="1" kern="1200" dirty="0" smtClean="0">
                <a:solidFill>
                  <a:schemeClr val="tx1"/>
                </a:solidFill>
                <a:effectLst/>
                <a:latin typeface="+mn-lt"/>
                <a:ea typeface="+mn-ea"/>
                <a:cs typeface="+mn-cs"/>
              </a:rPr>
              <a:t> akcije te podnošenje izvješća od strane čelnika institucija</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jače poticanje pokretanja studijskih programa na engleskom jeziku na visokim učilištima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organizacija seminara/radionica na temu pokretanja studijskih programa na stranom jeziku (npr. zakonska perspektiva, primjeri dobre </a:t>
            </a:r>
            <a:r>
              <a:rPr lang="hr-HR" sz="1200" kern="1200" dirty="0" err="1" smtClean="0">
                <a:solidFill>
                  <a:schemeClr val="tx1"/>
                </a:solidFill>
                <a:effectLst/>
                <a:latin typeface="+mn-lt"/>
                <a:ea typeface="+mn-ea"/>
                <a:cs typeface="+mn-cs"/>
              </a:rPr>
              <a:t>prakse..</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pokretanje sustava nagrađivanja nastavnika koji izvode nastavu na stranim jezicima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povezivanje hrvatskih visokih učilišta sa zainteresiranim stranim visokim učilištima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organizacija </a:t>
            </a:r>
            <a:r>
              <a:rPr lang="hr-HR" sz="1200" i="1" kern="1200" dirty="0" err="1" smtClean="0">
                <a:solidFill>
                  <a:schemeClr val="tx1"/>
                </a:solidFill>
                <a:effectLst/>
                <a:latin typeface="+mn-lt"/>
                <a:ea typeface="+mn-ea"/>
                <a:cs typeface="+mn-cs"/>
              </a:rPr>
              <a:t>networking</a:t>
            </a:r>
            <a:r>
              <a:rPr lang="hr-HR" sz="1200" kern="1200" dirty="0" smtClean="0">
                <a:solidFill>
                  <a:schemeClr val="tx1"/>
                </a:solidFill>
                <a:effectLst/>
                <a:latin typeface="+mn-lt"/>
                <a:ea typeface="+mn-ea"/>
                <a:cs typeface="+mn-cs"/>
              </a:rPr>
              <a:t> sastanaka i događaja radi razmjene iskustava i primjera dobre prakse u privlačenju stranih studenata</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provesti registraciju pri WFME (</a:t>
            </a:r>
            <a:r>
              <a:rPr lang="hr-HR" sz="1200" i="1" kern="1200" dirty="0" smtClean="0">
                <a:solidFill>
                  <a:schemeClr val="tx1"/>
                </a:solidFill>
                <a:effectLst/>
                <a:latin typeface="+mn-lt"/>
                <a:ea typeface="+mn-ea"/>
                <a:cs typeface="+mn-cs"/>
              </a:rPr>
              <a:t>World </a:t>
            </a:r>
            <a:r>
              <a:rPr lang="hr-HR" sz="1200" i="1" kern="1200" dirty="0" err="1" smtClean="0">
                <a:solidFill>
                  <a:schemeClr val="tx1"/>
                </a:solidFill>
                <a:effectLst/>
                <a:latin typeface="+mn-lt"/>
                <a:ea typeface="+mn-ea"/>
                <a:cs typeface="+mn-cs"/>
              </a:rPr>
              <a:t>Federation</a:t>
            </a:r>
            <a:r>
              <a:rPr lang="hr-HR" sz="1200" i="1" kern="1200" dirty="0" smtClean="0">
                <a:solidFill>
                  <a:schemeClr val="tx1"/>
                </a:solidFill>
                <a:effectLst/>
                <a:latin typeface="+mn-lt"/>
                <a:ea typeface="+mn-ea"/>
                <a:cs typeface="+mn-cs"/>
              </a:rPr>
              <a:t> for </a:t>
            </a:r>
            <a:r>
              <a:rPr lang="hr-HR" sz="1200" i="1" kern="1200" dirty="0" err="1" smtClean="0">
                <a:solidFill>
                  <a:schemeClr val="tx1"/>
                </a:solidFill>
                <a:effectLst/>
                <a:latin typeface="+mn-lt"/>
                <a:ea typeface="+mn-ea"/>
                <a:cs typeface="+mn-cs"/>
              </a:rPr>
              <a:t>Medical</a:t>
            </a:r>
            <a:r>
              <a:rPr lang="hr-HR" sz="1200" i="1" kern="1200" dirty="0" smtClean="0">
                <a:solidFill>
                  <a:schemeClr val="tx1"/>
                </a:solidFill>
                <a:effectLst/>
                <a:latin typeface="+mn-lt"/>
                <a:ea typeface="+mn-ea"/>
                <a:cs typeface="+mn-cs"/>
              </a:rPr>
              <a:t> Education</a:t>
            </a:r>
            <a:r>
              <a:rPr lang="hr-HR"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predlaganje marketinških i obrazovnih agencija koje se na tržištu bave privlačenjem studenata.</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Podrška uredima za privlačenje stranih studenata pri VU-ima: </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savjetovanje, pružanje stručne podrške i treninga u području aktivnosti internacionalizacije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pomoć u ustroju stručnih službi za potporu procesima internacionalizacije</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pomoć u zapošljavanju novih osoba na visokim učilištima koje bi se bavile samo aktivnostima u području internacionalizacije </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zapošljavanje psihologa kojem bi sva visoka učilišta u određenom gradu mogli uputiti studente koji za to imaju potrebu</a:t>
            </a: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pomoć pri </a:t>
            </a:r>
            <a:r>
              <a:rPr lang="hr-HR" sz="1200" kern="1200" dirty="0" err="1" smtClean="0">
                <a:solidFill>
                  <a:schemeClr val="tx1"/>
                </a:solidFill>
                <a:effectLst/>
                <a:latin typeface="+mn-lt"/>
                <a:ea typeface="+mn-ea"/>
                <a:cs typeface="+mn-cs"/>
              </a:rPr>
              <a:t>ishodovanju</a:t>
            </a:r>
            <a:r>
              <a:rPr lang="hr-HR" sz="1200" kern="1200" dirty="0" smtClean="0">
                <a:solidFill>
                  <a:schemeClr val="tx1"/>
                </a:solidFill>
                <a:effectLst/>
                <a:latin typeface="+mn-lt"/>
                <a:ea typeface="+mn-ea"/>
                <a:cs typeface="+mn-cs"/>
              </a:rPr>
              <a:t> potrebne dokumentacije za dozvolu boravka stranih studenata u RH.</a:t>
            </a:r>
          </a:p>
          <a:p>
            <a:r>
              <a:rPr lang="hr-HR" sz="1200" kern="1200" dirty="0" smtClean="0">
                <a:solidFill>
                  <a:schemeClr val="tx1"/>
                </a:solidFill>
                <a:effectLst/>
                <a:latin typeface="+mn-lt"/>
                <a:ea typeface="+mn-ea"/>
                <a:cs typeface="+mn-cs"/>
              </a:rPr>
              <a:t> </a:t>
            </a:r>
          </a:p>
          <a:p>
            <a:r>
              <a:rPr lang="hr-HR" sz="1200" kern="1200" dirty="0" smtClean="0">
                <a:solidFill>
                  <a:schemeClr val="tx1"/>
                </a:solidFill>
                <a:effectLst/>
                <a:latin typeface="+mn-lt"/>
                <a:ea typeface="+mn-ea"/>
                <a:cs typeface="+mn-cs"/>
              </a:rPr>
              <a:t> </a:t>
            </a:r>
          </a:p>
          <a:p>
            <a:r>
              <a:rPr lang="hr-HR" sz="1200" b="1" kern="1200" dirty="0" smtClean="0">
                <a:solidFill>
                  <a:schemeClr val="tx1"/>
                </a:solidFill>
                <a:effectLst/>
                <a:latin typeface="+mn-lt"/>
                <a:ea typeface="+mn-ea"/>
                <a:cs typeface="+mn-cs"/>
              </a:rPr>
              <a:t>Proces akreditacije:</a:t>
            </a:r>
            <a:endParaRPr lang="hr-HR"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hr-HR" sz="1200" kern="1200" dirty="0" smtClean="0">
                <a:solidFill>
                  <a:schemeClr val="tx1"/>
                </a:solidFill>
                <a:effectLst/>
                <a:latin typeface="+mn-lt"/>
                <a:ea typeface="+mn-ea"/>
                <a:cs typeface="+mn-cs"/>
              </a:rPr>
              <a:t>potpora pri akreditiranju združenih studijskih programa koji su umjereni na privlačenje stranih studenata.</a:t>
            </a:r>
          </a:p>
          <a:p>
            <a:r>
              <a:rPr lang="hr-HR" sz="1200" kern="1200" dirty="0" smtClean="0">
                <a:solidFill>
                  <a:schemeClr val="tx1"/>
                </a:solidFill>
                <a:effectLst/>
                <a:latin typeface="+mn-lt"/>
                <a:ea typeface="+mn-ea"/>
                <a:cs typeface="+mn-cs"/>
              </a:rPr>
              <a:t> </a:t>
            </a:r>
          </a:p>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23</a:t>
            </a:fld>
            <a:endParaRPr lang="hr-HR"/>
          </a:p>
        </p:txBody>
      </p:sp>
    </p:spTree>
    <p:extLst>
      <p:ext uri="{BB962C8B-B14F-4D97-AF65-F5344CB8AC3E}">
        <p14:creationId xmlns:p14="http://schemas.microsoft.com/office/powerpoint/2010/main" val="199146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DBB87507-A865-4D4A-B320-BFCB9DF98CEC}" type="slidenum">
              <a:rPr lang="hr-HR" smtClean="0"/>
              <a:t>25</a:t>
            </a:fld>
            <a:endParaRPr lang="hr-HR"/>
          </a:p>
        </p:txBody>
      </p:sp>
    </p:spTree>
    <p:extLst>
      <p:ext uri="{BB962C8B-B14F-4D97-AF65-F5344CB8AC3E}">
        <p14:creationId xmlns:p14="http://schemas.microsoft.com/office/powerpoint/2010/main" val="1379578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10"/>
          </p:nvPr>
        </p:nvSpPr>
        <p:spPr/>
        <p:txBody>
          <a:bodyPr/>
          <a:lstStyle/>
          <a:p>
            <a:fld id="{DBB87507-A865-4D4A-B320-BFCB9DF98CEC}" type="slidenum">
              <a:rPr lang="hr-HR" smtClean="0"/>
              <a:t>26</a:t>
            </a:fld>
            <a:endParaRPr lang="hr-HR"/>
          </a:p>
        </p:txBody>
      </p:sp>
    </p:spTree>
    <p:extLst>
      <p:ext uri="{BB962C8B-B14F-4D97-AF65-F5344CB8AC3E}">
        <p14:creationId xmlns:p14="http://schemas.microsoft.com/office/powerpoint/2010/main" val="1345303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2.emf"/><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hr-H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hr-HR"/>
          </a:p>
        </p:txBody>
      </p:sp>
      <p:sp>
        <p:nvSpPr>
          <p:cNvPr id="4" name="Date Placeholder 3"/>
          <p:cNvSpPr>
            <a:spLocks noGrp="1"/>
          </p:cNvSpPr>
          <p:nvPr>
            <p:ph type="dt" sz="half" idx="10"/>
          </p:nvPr>
        </p:nvSpPr>
        <p:spPr/>
        <p:txBody>
          <a:bodyPr/>
          <a:lstStyle/>
          <a:p>
            <a:fld id="{5B3B4E1E-F86B-41E8-B399-93354AC805DD}" type="datetimeFigureOut">
              <a:rPr lang="hr-HR" smtClean="0"/>
              <a:t>11.6.2019.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3770079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5B3B4E1E-F86B-41E8-B399-93354AC805DD}" type="datetimeFigureOut">
              <a:rPr lang="hr-HR" smtClean="0"/>
              <a:t>11.6.2019.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133264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hr-H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3B4E1E-F86B-41E8-B399-93354AC805DD}" type="datetimeFigureOut">
              <a:rPr lang="hr-HR" smtClean="0"/>
              <a:t>11.6.2019.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2563298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Date Placeholder 4"/>
          <p:cNvSpPr>
            <a:spLocks noGrp="1"/>
          </p:cNvSpPr>
          <p:nvPr>
            <p:ph type="dt" sz="half" idx="10"/>
          </p:nvPr>
        </p:nvSpPr>
        <p:spPr/>
        <p:txBody>
          <a:bodyPr/>
          <a:lstStyle/>
          <a:p>
            <a:fld id="{5B3B4E1E-F86B-41E8-B399-93354AC805DD}" type="datetimeFigureOut">
              <a:rPr lang="hr-HR" smtClean="0"/>
              <a:t>11.6.2019.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1747496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hr-H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Date Placeholder 6"/>
          <p:cNvSpPr>
            <a:spLocks noGrp="1"/>
          </p:cNvSpPr>
          <p:nvPr>
            <p:ph type="dt" sz="half" idx="10"/>
          </p:nvPr>
        </p:nvSpPr>
        <p:spPr/>
        <p:txBody>
          <a:bodyPr/>
          <a:lstStyle/>
          <a:p>
            <a:fld id="{5B3B4E1E-F86B-41E8-B399-93354AC805DD}" type="datetimeFigureOut">
              <a:rPr lang="hr-HR" smtClean="0"/>
              <a:t>11.6.2019.</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1279911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Date Placeholder 2"/>
          <p:cNvSpPr>
            <a:spLocks noGrp="1"/>
          </p:cNvSpPr>
          <p:nvPr>
            <p:ph type="dt" sz="half" idx="10"/>
          </p:nvPr>
        </p:nvSpPr>
        <p:spPr/>
        <p:txBody>
          <a:bodyPr/>
          <a:lstStyle/>
          <a:p>
            <a:fld id="{5B3B4E1E-F86B-41E8-B399-93354AC805DD}" type="datetimeFigureOut">
              <a:rPr lang="hr-HR" smtClean="0"/>
              <a:t>11.6.2019.</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138032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B4E1E-F86B-41E8-B399-93354AC805DD}" type="datetimeFigureOut">
              <a:rPr lang="hr-HR" smtClean="0"/>
              <a:t>11.6.2019.</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3256827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hr-H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B4E1E-F86B-41E8-B399-93354AC805DD}" type="datetimeFigureOut">
              <a:rPr lang="hr-HR" smtClean="0"/>
              <a:t>11.6.2019.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164314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hr-H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r-H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B4E1E-F86B-41E8-B399-93354AC805DD}" type="datetimeFigureOut">
              <a:rPr lang="hr-HR" smtClean="0"/>
              <a:t>11.6.2019.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333647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5B3B4E1E-F86B-41E8-B399-93354AC805DD}" type="datetimeFigureOut">
              <a:rPr lang="hr-HR" smtClean="0"/>
              <a:t>11.6.2019.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1431659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5B3B4E1E-F86B-41E8-B399-93354AC805DD}" type="datetimeFigureOut">
              <a:rPr lang="hr-HR" smtClean="0"/>
              <a:t>11.6.2019.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21106E66-A77E-438E-9C39-41B328789CC1}" type="slidenum">
              <a:rPr lang="hr-HR" smtClean="0"/>
              <a:t>‹#›</a:t>
            </a:fld>
            <a:endParaRPr lang="hr-HR"/>
          </a:p>
        </p:txBody>
      </p:sp>
    </p:spTree>
    <p:extLst>
      <p:ext uri="{BB962C8B-B14F-4D97-AF65-F5344CB8AC3E}">
        <p14:creationId xmlns:p14="http://schemas.microsoft.com/office/powerpoint/2010/main" val="1292512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0236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og indholdsobjekt">
    <p:spTree>
      <p:nvGrpSpPr>
        <p:cNvPr id="1" name=""/>
        <p:cNvGrpSpPr/>
        <p:nvPr/>
      </p:nvGrpSpPr>
      <p:grpSpPr>
        <a:xfrm>
          <a:off x="0" y="0"/>
          <a:ext cx="0" cy="0"/>
          <a:chOff x="0" y="0"/>
          <a:chExt cx="0" cy="0"/>
        </a:xfrm>
      </p:grpSpPr>
      <p:sp>
        <p:nvSpPr>
          <p:cNvPr id="6"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sp>
        <p:nvSpPr>
          <p:cNvPr id="3" name="Pladsholder til indhold 2"/>
          <p:cNvSpPr>
            <a:spLocks noGrp="1"/>
          </p:cNvSpPr>
          <p:nvPr>
            <p:ph idx="1"/>
          </p:nvPr>
        </p:nvSpPr>
        <p:spPr>
          <a:xfrm>
            <a:off x="218485" y="1181438"/>
            <a:ext cx="8779859" cy="4944726"/>
          </a:xfrm>
          <a:prstGeom prst="rect">
            <a:avLst/>
          </a:prstGeom>
        </p:spPr>
        <p:txBody>
          <a:bodyPr/>
          <a:lstStyle>
            <a:lvl1pPr>
              <a:defRPr>
                <a:solidFill>
                  <a:srgbClr val="000000"/>
                </a:solidFill>
                <a:latin typeface="Arial" pitchFamily="34" charset="0"/>
              </a:defRPr>
            </a:lvl1pPr>
            <a:lvl2pPr>
              <a:defRPr>
                <a:solidFill>
                  <a:srgbClr val="000000"/>
                </a:solidFill>
                <a:latin typeface="Arial" pitchFamily="34" charset="0"/>
              </a:defRPr>
            </a:lvl2pPr>
            <a:lvl3pPr>
              <a:defRPr>
                <a:solidFill>
                  <a:srgbClr val="000000"/>
                </a:solidFill>
                <a:latin typeface="Arial" pitchFamily="34" charset="0"/>
              </a:defRPr>
            </a:lvl3pPr>
            <a:lvl4pPr>
              <a:defRPr>
                <a:solidFill>
                  <a:srgbClr val="000000"/>
                </a:solidFill>
                <a:latin typeface="Arial" pitchFamily="34" charset="0"/>
              </a:defRPr>
            </a:lvl4pPr>
            <a:lvl5pPr>
              <a:defRPr>
                <a:solidFill>
                  <a:srgbClr val="000000"/>
                </a:solidFill>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a-DK" dirty="0"/>
          </a:p>
        </p:txBody>
      </p:sp>
      <p:sp>
        <p:nvSpPr>
          <p:cNvPr id="10" name="Titel 1"/>
          <p:cNvSpPr>
            <a:spLocks noGrp="1"/>
          </p:cNvSpPr>
          <p:nvPr>
            <p:ph type="title"/>
          </p:nvPr>
        </p:nvSpPr>
        <p:spPr>
          <a:xfrm>
            <a:off x="210168" y="327819"/>
            <a:ext cx="4584700" cy="563562"/>
          </a:xfrm>
          <a:prstGeom prst="rect">
            <a:avLst/>
          </a:prstGeom>
        </p:spPr>
        <p:txBody>
          <a:bodyPr>
            <a:normAutofit/>
          </a:bodyPr>
          <a:lstStyle>
            <a:lvl1pPr algn="l">
              <a:defRPr sz="2400">
                <a:solidFill>
                  <a:schemeClr val="bg1"/>
                </a:solidFill>
                <a:latin typeface="Arial" pitchFamily="34" charset="0"/>
              </a:defRPr>
            </a:lvl1pPr>
          </a:lstStyle>
          <a:p>
            <a:r>
              <a:rPr lang="en-US" dirty="0" smtClean="0"/>
              <a:t>Click to edit Master title</a:t>
            </a:r>
            <a:endParaRPr lang="da-DK" dirty="0"/>
          </a:p>
        </p:txBody>
      </p:sp>
      <p:cxnSp>
        <p:nvCxnSpPr>
          <p:cNvPr id="15" name="Straight Connector 14"/>
          <p:cNvCxnSpPr/>
          <p:nvPr userDrawn="1"/>
        </p:nvCxnSpPr>
        <p:spPr>
          <a:xfrm>
            <a:off x="0" y="6238875"/>
            <a:ext cx="914400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77663" y="6273087"/>
            <a:ext cx="790541" cy="516487"/>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88171" y="6451196"/>
            <a:ext cx="970912" cy="265822"/>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79050" y="6414504"/>
            <a:ext cx="1797951" cy="375070"/>
          </a:xfrm>
          <a:prstGeom prst="rect">
            <a:avLst/>
          </a:prstGeom>
        </p:spPr>
      </p:pic>
      <p:pic>
        <p:nvPicPr>
          <p:cNvPr id="23" name="Picture 22"/>
          <p:cNvPicPr/>
          <p:nvPr userDrawn="1"/>
        </p:nvPicPr>
        <p:blipFill>
          <a:blip r:embed="rId6" cstate="print">
            <a:extLst>
              <a:ext uri="{28A0092B-C50C-407E-A947-70E740481C1C}">
                <a14:useLocalDpi xmlns:a14="http://schemas.microsoft.com/office/drawing/2010/main" val="0"/>
              </a:ext>
            </a:extLst>
          </a:blip>
          <a:stretch>
            <a:fillRect/>
          </a:stretch>
        </p:blipFill>
        <p:spPr>
          <a:xfrm>
            <a:off x="7093614" y="6273087"/>
            <a:ext cx="1689820" cy="470845"/>
          </a:xfrm>
          <a:prstGeom prst="rect">
            <a:avLst/>
          </a:prstGeom>
        </p:spPr>
      </p:pic>
      <p:sp>
        <p:nvSpPr>
          <p:cNvPr id="24" name="TextBox 23"/>
          <p:cNvSpPr txBox="1"/>
          <p:nvPr userDrawn="1"/>
        </p:nvSpPr>
        <p:spPr>
          <a:xfrm>
            <a:off x="6477001" y="6688575"/>
            <a:ext cx="2923046" cy="200055"/>
          </a:xfrm>
          <a:prstGeom prst="rect">
            <a:avLst/>
          </a:prstGeom>
          <a:noFill/>
        </p:spPr>
        <p:txBody>
          <a:bodyPr wrap="square" rtlCol="0">
            <a:spAutoFit/>
          </a:bodyPr>
          <a:lstStyle/>
          <a:p>
            <a:r>
              <a:rPr lang="hr-HR" sz="700" kern="1200" dirty="0" smtClean="0">
                <a:solidFill>
                  <a:schemeClr val="tx2"/>
                </a:solidFill>
                <a:effectLst/>
                <a:latin typeface="+mn-lt"/>
                <a:ea typeface="+mn-ea"/>
                <a:cs typeface="+mn-cs"/>
              </a:rPr>
              <a:t>Projekt je sufinancirala Europska unija iz Europskog socijalnog fonda.</a:t>
            </a:r>
          </a:p>
        </p:txBody>
      </p:sp>
      <p:pic>
        <p:nvPicPr>
          <p:cNvPr id="25" name="Picture 2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36796" y="6278031"/>
            <a:ext cx="1095913" cy="577706"/>
          </a:xfrm>
          <a:prstGeom prst="rect">
            <a:avLst/>
          </a:prstGeom>
        </p:spPr>
      </p:pic>
    </p:spTree>
    <p:extLst>
      <p:ext uri="{BB962C8B-B14F-4D97-AF65-F5344CB8AC3E}">
        <p14:creationId xmlns:p14="http://schemas.microsoft.com/office/powerpoint/2010/main" val="282293370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grpSp>
        <p:nvGrpSpPr>
          <p:cNvPr id="5" name="Gruppe 13"/>
          <p:cNvGrpSpPr/>
          <p:nvPr userDrawn="1"/>
        </p:nvGrpSpPr>
        <p:grpSpPr>
          <a:xfrm>
            <a:off x="0" y="0"/>
            <a:ext cx="9144000" cy="1968500"/>
            <a:chOff x="0" y="0"/>
            <a:chExt cx="9144000" cy="1968500"/>
          </a:xfrm>
          <a:effectLst>
            <a:outerShdw blurRad="50800" dist="38100" dir="2700000" algn="tl" rotWithShape="0">
              <a:prstClr val="black">
                <a:alpha val="40000"/>
              </a:prstClr>
            </a:outerShdw>
          </a:effectLst>
        </p:grpSpPr>
        <p:sp>
          <p:nvSpPr>
            <p:cNvPr id="6" name="Rektangel 2"/>
            <p:cNvSpPr>
              <a:spLocks noChangeArrowheads="1"/>
            </p:cNvSpPr>
            <p:nvPr/>
          </p:nvSpPr>
          <p:spPr bwMode="auto">
            <a:xfrm>
              <a:off x="0" y="0"/>
              <a:ext cx="9144000" cy="1968500"/>
            </a:xfrm>
            <a:prstGeom prst="rect">
              <a:avLst/>
            </a:prstGeom>
            <a:gradFill flip="none" rotWithShape="1">
              <a:gsLst>
                <a:gs pos="89000">
                  <a:srgbClr val="C00000"/>
                </a:gs>
                <a:gs pos="20000">
                  <a:srgbClr val="F50736"/>
                </a:gs>
                <a:gs pos="11000">
                  <a:srgbClr val="F50736"/>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sp>
          <p:nvSpPr>
            <p:cNvPr id="7" name="Rektangel 3"/>
            <p:cNvSpPr>
              <a:spLocks noChangeArrowheads="1"/>
            </p:cNvSpPr>
            <p:nvPr/>
          </p:nvSpPr>
          <p:spPr bwMode="auto">
            <a:xfrm>
              <a:off x="0" y="1661160"/>
              <a:ext cx="9144000" cy="304800"/>
            </a:xfrm>
            <a:prstGeom prst="rect">
              <a:avLst/>
            </a:prstGeom>
            <a:gradFill>
              <a:gsLst>
                <a:gs pos="0">
                  <a:schemeClr val="bg2">
                    <a:lumMod val="90000"/>
                  </a:schemeClr>
                </a:gs>
                <a:gs pos="100000">
                  <a:schemeClr val="accent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a typeface="ＭＳ Ｐゴシック" pitchFamily="-97" charset="-128"/>
              </a:endParaRPr>
            </a:p>
          </p:txBody>
        </p:sp>
      </p:grpSp>
      <p:sp>
        <p:nvSpPr>
          <p:cNvPr id="8" name="Pladsholder til indhold 2"/>
          <p:cNvSpPr>
            <a:spLocks noGrp="1"/>
          </p:cNvSpPr>
          <p:nvPr>
            <p:ph idx="1"/>
          </p:nvPr>
        </p:nvSpPr>
        <p:spPr>
          <a:xfrm>
            <a:off x="457200" y="2552700"/>
            <a:ext cx="8229600" cy="3573463"/>
          </a:xfrm>
          <a:prstGeom prst="rect">
            <a:avLst/>
          </a:prstGeom>
        </p:spPr>
        <p:txBody>
          <a:bodyPr/>
          <a:lstStyle>
            <a:lvl1pPr>
              <a:defRPr>
                <a:solidFill>
                  <a:srgbClr val="000000"/>
                </a:solidFill>
                <a:latin typeface="Arial" pitchFamily="34" charset="0"/>
              </a:defRPr>
            </a:lvl1pPr>
            <a:lvl2pPr>
              <a:defRPr>
                <a:solidFill>
                  <a:srgbClr val="000000"/>
                </a:solidFill>
                <a:latin typeface="Arial" pitchFamily="34" charset="0"/>
              </a:defRPr>
            </a:lvl2pPr>
            <a:lvl3pPr>
              <a:defRPr>
                <a:solidFill>
                  <a:srgbClr val="000000"/>
                </a:solidFill>
                <a:latin typeface="Arial" pitchFamily="34" charset="0"/>
              </a:defRPr>
            </a:lvl3pPr>
            <a:lvl4pPr>
              <a:defRPr>
                <a:solidFill>
                  <a:srgbClr val="000000"/>
                </a:solidFill>
                <a:latin typeface="Arial" pitchFamily="34" charset="0"/>
              </a:defRPr>
            </a:lvl4pPr>
            <a:lvl5pPr>
              <a:defRPr>
                <a:solidFill>
                  <a:srgbClr val="000000"/>
                </a:solidFill>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11" name="Titel 1"/>
          <p:cNvSpPr>
            <a:spLocks noGrp="1"/>
          </p:cNvSpPr>
          <p:nvPr>
            <p:ph type="title"/>
          </p:nvPr>
        </p:nvSpPr>
        <p:spPr>
          <a:xfrm>
            <a:off x="177800" y="515938"/>
            <a:ext cx="4584700" cy="563562"/>
          </a:xfrm>
          <a:prstGeom prst="rect">
            <a:avLst/>
          </a:prstGeom>
        </p:spPr>
        <p:txBody>
          <a:bodyPr/>
          <a:lstStyle>
            <a:lvl1pPr algn="l">
              <a:defRPr sz="3200">
                <a:solidFill>
                  <a:schemeClr val="bg1"/>
                </a:solidFill>
                <a:latin typeface="Arial" pitchFamily="34" charset="0"/>
              </a:defRPr>
            </a:lvl1pPr>
          </a:lstStyle>
          <a:p>
            <a:r>
              <a:rPr lang="en-US" dirty="0" smtClean="0"/>
              <a:t>Click to edit Master title style</a:t>
            </a:r>
            <a:endParaRPr lang="da-DK" dirty="0"/>
          </a:p>
        </p:txBody>
      </p:sp>
      <p:sp>
        <p:nvSpPr>
          <p:cNvPr id="12" name="Pladsholder til tekst 2"/>
          <p:cNvSpPr>
            <a:spLocks noGrp="1"/>
          </p:cNvSpPr>
          <p:nvPr>
            <p:ph type="body" idx="13"/>
          </p:nvPr>
        </p:nvSpPr>
        <p:spPr>
          <a:xfrm>
            <a:off x="177800" y="1130301"/>
            <a:ext cx="6489700" cy="358774"/>
          </a:xfrm>
          <a:prstGeom prst="rect">
            <a:avLst/>
          </a:prstGeom>
        </p:spPr>
        <p:txBody>
          <a:bodyPr anchor="b"/>
          <a:lstStyle>
            <a:lvl1pPr marL="0" indent="0">
              <a:buNone/>
              <a:defRPr sz="2400" b="1">
                <a:solidFill>
                  <a:schemeClr val="bg1"/>
                </a:solidFill>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9" name="Pladsholder til dato 3"/>
          <p:cNvSpPr>
            <a:spLocks noGrp="1"/>
          </p:cNvSpPr>
          <p:nvPr>
            <p:ph type="dt" sz="half" idx="14"/>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footnote</a:t>
            </a:r>
          </a:p>
        </p:txBody>
      </p:sp>
      <p:sp>
        <p:nvSpPr>
          <p:cNvPr id="10" name="Pladsholder til diasnummer 5"/>
          <p:cNvSpPr>
            <a:spLocks noGrp="1"/>
          </p:cNvSpPr>
          <p:nvPr>
            <p:ph type="sldNum" sz="quarter" idx="15"/>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Logo</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aslovna">
    <p:spTree>
      <p:nvGrpSpPr>
        <p:cNvPr id="1" name=""/>
        <p:cNvGrpSpPr/>
        <p:nvPr/>
      </p:nvGrpSpPr>
      <p:grpSpPr>
        <a:xfrm>
          <a:off x="0" y="0"/>
          <a:ext cx="0" cy="0"/>
          <a:chOff x="0" y="0"/>
          <a:chExt cx="0" cy="0"/>
        </a:xfrm>
      </p:grpSpPr>
      <p:pic>
        <p:nvPicPr>
          <p:cNvPr id="7" name="Picture 4" descr="C:\Users\ttomljen\Desktop\Stablo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2874" y="782425"/>
            <a:ext cx="2921126" cy="527454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userDrawn="1">
            <p:ph type="title"/>
          </p:nvPr>
        </p:nvSpPr>
        <p:spPr>
          <a:xfrm>
            <a:off x="538451" y="1357745"/>
            <a:ext cx="5684424" cy="3120641"/>
          </a:xfrm>
          <a:prstGeom prst="rect">
            <a:avLst/>
          </a:prstGeom>
          <a:solidFill>
            <a:srgbClr val="B8141D"/>
          </a:solidFill>
          <a:ln cmpd="dbl">
            <a:solidFill>
              <a:srgbClr val="C00000"/>
            </a:solidFill>
          </a:ln>
        </p:spPr>
        <p:txBody>
          <a:bodyPr/>
          <a:lstStyle>
            <a:lvl1pPr>
              <a:defRPr sz="4800" b="1">
                <a:solidFill>
                  <a:schemeClr val="bg2"/>
                </a:solidFill>
                <a:latin typeface="+mj-lt"/>
              </a:defRPr>
            </a:lvl1pPr>
          </a:lstStyle>
          <a:p>
            <a:r>
              <a:rPr lang="en-US" dirty="0" smtClean="0"/>
              <a:t>Click to edit Master title style</a:t>
            </a:r>
            <a:endParaRPr lang="en-GB" dirty="0"/>
          </a:p>
        </p:txBody>
      </p:sp>
      <p:sp>
        <p:nvSpPr>
          <p:cNvPr id="11" name="Text Placeholder 10"/>
          <p:cNvSpPr>
            <a:spLocks noGrp="1"/>
          </p:cNvSpPr>
          <p:nvPr userDrawn="1">
            <p:ph type="body" sz="quarter" idx="10"/>
          </p:nvPr>
        </p:nvSpPr>
        <p:spPr>
          <a:xfrm>
            <a:off x="538450" y="5140179"/>
            <a:ext cx="4951268" cy="1044575"/>
          </a:xfrm>
          <a:prstGeom prst="rect">
            <a:avLst/>
          </a:prstGeom>
          <a:noFill/>
          <a:ln w="6350">
            <a:solidFill>
              <a:srgbClr val="C00000"/>
            </a:solidFill>
            <a:prstDash val="sysDot"/>
          </a:ln>
        </p:spPr>
        <p:txBody>
          <a:bodyPr/>
          <a:lstStyle>
            <a:lvl1pPr marL="0" indent="0">
              <a:buNone/>
              <a:defRPr sz="2000">
                <a:solidFill>
                  <a:srgbClr val="A20000"/>
                </a:solidFill>
                <a:latin typeface="+mn-lt"/>
              </a:defRPr>
            </a:lvl1pPr>
          </a:lstStyle>
          <a:p>
            <a:pPr lvl="0"/>
            <a:endParaRPr lang="en-GB" dirty="0"/>
          </a:p>
        </p:txBody>
      </p:sp>
      <p:pic>
        <p:nvPicPr>
          <p:cNvPr id="2050" name="Picture 2" descr="https://www.azvo.hr/templates/zoka/images/azvo-logo-hr.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801089" y="0"/>
            <a:ext cx="5304101" cy="955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351195"/>
      </p:ext>
    </p:extLst>
  </p:cSld>
  <p:clrMapOvr>
    <a:masterClrMapping/>
  </p:clrMapOvr>
  <p:timing>
    <p:tnLst>
      <p:par>
        <p:cTn id="1" dur="indefinite" restart="never" nodeType="tmRoot"/>
      </p:par>
    </p:tnLst>
  </p:timing>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aslov-podnaslov">
    <p:spTree>
      <p:nvGrpSpPr>
        <p:cNvPr id="1" name=""/>
        <p:cNvGrpSpPr/>
        <p:nvPr/>
      </p:nvGrpSpPr>
      <p:grpSpPr>
        <a:xfrm>
          <a:off x="0" y="0"/>
          <a:ext cx="0" cy="0"/>
          <a:chOff x="0" y="0"/>
          <a:chExt cx="0" cy="0"/>
        </a:xfrm>
      </p:grpSpPr>
      <p:grpSp>
        <p:nvGrpSpPr>
          <p:cNvPr id="13" name="Group 12"/>
          <p:cNvGrpSpPr/>
          <p:nvPr userDrawn="1"/>
        </p:nvGrpSpPr>
        <p:grpSpPr>
          <a:xfrm>
            <a:off x="0" y="54286"/>
            <a:ext cx="9144000" cy="965487"/>
            <a:chOff x="0" y="126856"/>
            <a:chExt cx="9144000" cy="965487"/>
          </a:xfrm>
        </p:grpSpPr>
        <p:sp>
          <p:nvSpPr>
            <p:cNvPr id="14"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11" name="Titel 1"/>
          <p:cNvSpPr>
            <a:spLocks noGrp="1"/>
          </p:cNvSpPr>
          <p:nvPr>
            <p:ph type="title"/>
          </p:nvPr>
        </p:nvSpPr>
        <p:spPr>
          <a:xfrm>
            <a:off x="263001" y="255248"/>
            <a:ext cx="7506856" cy="563562"/>
          </a:xfrm>
          <a:prstGeom prst="rect">
            <a:avLst/>
          </a:prstGeom>
        </p:spPr>
        <p:txBody>
          <a:bodyPr/>
          <a:lstStyle>
            <a:lvl1pPr algn="ctr">
              <a:defRPr sz="3200" b="1">
                <a:latin typeface="+mn-lt"/>
              </a:defRPr>
            </a:lvl1pPr>
          </a:lstStyle>
          <a:p>
            <a:r>
              <a:rPr lang="en-US" dirty="0" smtClean="0"/>
              <a:t>Click to edit Master title style</a:t>
            </a:r>
            <a:endParaRPr lang="da-DK" dirty="0"/>
          </a:p>
        </p:txBody>
      </p:sp>
      <p:grpSp>
        <p:nvGrpSpPr>
          <p:cNvPr id="3" name="Group 2"/>
          <p:cNvGrpSpPr/>
          <p:nvPr userDrawn="1"/>
        </p:nvGrpSpPr>
        <p:grpSpPr>
          <a:xfrm>
            <a:off x="263001" y="6423871"/>
            <a:ext cx="8612910" cy="434129"/>
            <a:chOff x="286000" y="6382327"/>
            <a:chExt cx="8612910" cy="434129"/>
          </a:xfrm>
        </p:grpSpPr>
        <p:cxnSp>
          <p:nvCxnSpPr>
            <p:cNvPr id="17" name="Straight Connector 16"/>
            <p:cNvCxnSpPr/>
            <p:nvPr userDrawn="1"/>
          </p:nvCxnSpPr>
          <p:spPr>
            <a:xfrm>
              <a:off x="286000" y="6382327"/>
              <a:ext cx="861291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grpSp>
          <p:nvGrpSpPr>
            <p:cNvPr id="2" name="Group 1"/>
            <p:cNvGrpSpPr/>
            <p:nvPr userDrawn="1"/>
          </p:nvGrpSpPr>
          <p:grpSpPr>
            <a:xfrm>
              <a:off x="512241" y="6413618"/>
              <a:ext cx="7714876" cy="402838"/>
              <a:chOff x="512241" y="6413618"/>
              <a:chExt cx="7714876" cy="402838"/>
            </a:xfrm>
          </p:grpSpPr>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241" y="6455162"/>
                <a:ext cx="2822578" cy="354895"/>
              </a:xfrm>
              <a:prstGeom prst="rect">
                <a:avLst/>
              </a:prstGeom>
            </p:spPr>
          </p:pic>
          <p:pic>
            <p:nvPicPr>
              <p:cNvPr id="19" name="Picture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34162" y="6413618"/>
                <a:ext cx="744626" cy="402838"/>
              </a:xfrm>
              <a:prstGeom prst="rect">
                <a:avLst/>
              </a:prstGeom>
            </p:spPr>
          </p:pic>
          <p:pic>
            <p:nvPicPr>
              <p:cNvPr id="20" name="Picture 1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12596" y="6551282"/>
                <a:ext cx="914521" cy="207330"/>
              </a:xfrm>
              <a:prstGeom prst="rect">
                <a:avLst/>
              </a:prstGeom>
            </p:spPr>
          </p:pic>
        </p:grpSp>
      </p:grpSp>
    </p:spTree>
    <p:extLst>
      <p:ext uri="{BB962C8B-B14F-4D97-AF65-F5344CB8AC3E}">
        <p14:creationId xmlns:p14="http://schemas.microsoft.com/office/powerpoint/2010/main" val="23469432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aslov-objekt">
    <p:spTree>
      <p:nvGrpSpPr>
        <p:cNvPr id="1" name=""/>
        <p:cNvGrpSpPr/>
        <p:nvPr/>
      </p:nvGrpSpPr>
      <p:grpSpPr>
        <a:xfrm>
          <a:off x="0" y="0"/>
          <a:ext cx="0" cy="0"/>
          <a:chOff x="0" y="0"/>
          <a:chExt cx="0" cy="0"/>
        </a:xfrm>
      </p:grpSpPr>
      <p:grpSp>
        <p:nvGrpSpPr>
          <p:cNvPr id="12" name="Group 11"/>
          <p:cNvGrpSpPr/>
          <p:nvPr userDrawn="1"/>
        </p:nvGrpSpPr>
        <p:grpSpPr>
          <a:xfrm>
            <a:off x="0" y="52178"/>
            <a:ext cx="9144000" cy="965487"/>
            <a:chOff x="0" y="126856"/>
            <a:chExt cx="9144000" cy="965487"/>
          </a:xfrm>
        </p:grpSpPr>
        <p:sp>
          <p:nvSpPr>
            <p:cNvPr id="13"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3" name="Pladsholder til indhold 2"/>
          <p:cNvSpPr>
            <a:spLocks noGrp="1"/>
          </p:cNvSpPr>
          <p:nvPr>
            <p:ph idx="1"/>
          </p:nvPr>
        </p:nvSpPr>
        <p:spPr>
          <a:xfrm>
            <a:off x="218485" y="1181438"/>
            <a:ext cx="8779859" cy="4944726"/>
          </a:xfrm>
          <a:prstGeom prst="rect">
            <a:avLst/>
          </a:prstGeom>
        </p:spPr>
        <p:txBody>
          <a:bodyPr/>
          <a:lstStyle>
            <a:lvl1pPr marL="342900" indent="-342900">
              <a:buClr>
                <a:srgbClr val="C00000"/>
              </a:buClr>
              <a:buSzPct val="110000"/>
              <a:buFont typeface="Arial" panose="020B0604020202020204" pitchFamily="34" charset="0"/>
              <a:buChar char="•"/>
              <a:defRPr>
                <a:solidFill>
                  <a:srgbClr val="000000"/>
                </a:solidFill>
                <a:latin typeface="+mn-lt"/>
              </a:defRPr>
            </a:lvl1pPr>
            <a:lvl2pPr marL="914400" indent="-457200">
              <a:buClr>
                <a:srgbClr val="C00000"/>
              </a:buClr>
              <a:buFont typeface="Wingdings" panose="05000000000000000000" pitchFamily="2" charset="2"/>
              <a:buChar char="§"/>
              <a:defRPr>
                <a:solidFill>
                  <a:srgbClr val="000000"/>
                </a:solidFill>
                <a:latin typeface="+mn-lt"/>
              </a:defRPr>
            </a:lvl2pPr>
            <a:lvl3pPr>
              <a:buClr>
                <a:srgbClr val="C00000"/>
              </a:buClr>
              <a:defRPr>
                <a:solidFill>
                  <a:srgbClr val="000000"/>
                </a:solidFill>
                <a:latin typeface="+mn-lt"/>
              </a:defRPr>
            </a:lvl3pPr>
            <a:lvl4pPr>
              <a:defRPr>
                <a:solidFill>
                  <a:srgbClr val="000000"/>
                </a:solidFill>
                <a:latin typeface="+mn-lt"/>
              </a:defRPr>
            </a:lvl4pPr>
            <a:lvl5pPr>
              <a:defRPr>
                <a:solidFill>
                  <a:srgbClr val="000000"/>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a-DK" dirty="0"/>
          </a:p>
        </p:txBody>
      </p:sp>
      <p:grpSp>
        <p:nvGrpSpPr>
          <p:cNvPr id="4" name="Group 3"/>
          <p:cNvGrpSpPr/>
          <p:nvPr userDrawn="1"/>
        </p:nvGrpSpPr>
        <p:grpSpPr>
          <a:xfrm>
            <a:off x="129309" y="6289937"/>
            <a:ext cx="8885382" cy="470274"/>
            <a:chOff x="0" y="6238875"/>
            <a:chExt cx="9144000" cy="548401"/>
          </a:xfrm>
        </p:grpSpPr>
        <p:cxnSp>
          <p:nvCxnSpPr>
            <p:cNvPr id="15" name="Straight Connector 14"/>
            <p:cNvCxnSpPr/>
            <p:nvPr userDrawn="1"/>
          </p:nvCxnSpPr>
          <p:spPr>
            <a:xfrm>
              <a:off x="0" y="6238875"/>
              <a:ext cx="914400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0191" y="6332258"/>
              <a:ext cx="2996624" cy="455018"/>
            </a:xfrm>
            <a:prstGeom prst="rect">
              <a:avLst/>
            </a:prstGeom>
          </p:spPr>
        </p:pic>
        <p:pic>
          <p:nvPicPr>
            <p:cNvPr id="21" name="Picture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99756" y="6521454"/>
              <a:ext cx="970912" cy="265822"/>
            </a:xfrm>
            <a:prstGeom prst="rect">
              <a:avLst/>
            </a:prstGeom>
          </p:spPr>
        </p:pic>
      </p:grpSp>
      <p:sp>
        <p:nvSpPr>
          <p:cNvPr id="10" name="Titel 1"/>
          <p:cNvSpPr>
            <a:spLocks noGrp="1"/>
          </p:cNvSpPr>
          <p:nvPr>
            <p:ph type="title"/>
          </p:nvPr>
        </p:nvSpPr>
        <p:spPr>
          <a:xfrm>
            <a:off x="218485" y="244571"/>
            <a:ext cx="7677033" cy="563562"/>
          </a:xfrm>
          <a:prstGeom prst="rect">
            <a:avLst/>
          </a:prstGeom>
        </p:spPr>
        <p:txBody>
          <a:bodyPr/>
          <a:lstStyle>
            <a:lvl1pPr algn="ctr">
              <a:defRPr sz="3200" b="1" i="0">
                <a:solidFill>
                  <a:schemeClr val="tx1"/>
                </a:solidFill>
                <a:effectLst>
                  <a:outerShdw blurRad="38100" dist="38100" dir="2700000" algn="tl">
                    <a:srgbClr val="000000">
                      <a:alpha val="43137"/>
                    </a:srgbClr>
                  </a:outerShdw>
                </a:effectLst>
                <a:latin typeface="+mn-lt"/>
              </a:defRPr>
            </a:lvl1pPr>
          </a:lstStyle>
          <a:p>
            <a:r>
              <a:rPr lang="en-US" dirty="0" smtClean="0"/>
              <a:t>Click to edit Master title</a:t>
            </a:r>
            <a:endParaRPr lang="da-DK" dirty="0"/>
          </a:p>
        </p:txBody>
      </p:sp>
      <p:pic>
        <p:nvPicPr>
          <p:cNvPr id="6" name="Picture 5"/>
          <p:cNvPicPr>
            <a:picLocks noChangeAspect="1"/>
          </p:cNvPicPr>
          <p:nvPr userDrawn="1"/>
        </p:nvPicPr>
        <p:blipFill>
          <a:blip r:embed="rId5"/>
          <a:stretch>
            <a:fillRect/>
          </a:stretch>
        </p:blipFill>
        <p:spPr>
          <a:xfrm>
            <a:off x="5549384" y="6399491"/>
            <a:ext cx="945450" cy="415667"/>
          </a:xfrm>
          <a:prstGeom prst="rect">
            <a:avLst/>
          </a:prstGeom>
        </p:spPr>
      </p:pic>
    </p:spTree>
    <p:extLst>
      <p:ext uri="{BB962C8B-B14F-4D97-AF65-F5344CB8AC3E}">
        <p14:creationId xmlns:p14="http://schemas.microsoft.com/office/powerpoint/2010/main" val="121973102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sp>
        <p:nvSpPr>
          <p:cNvPr id="8" name="Pladsholder til indhold 2"/>
          <p:cNvSpPr>
            <a:spLocks noGrp="1"/>
          </p:cNvSpPr>
          <p:nvPr>
            <p:ph idx="1"/>
          </p:nvPr>
        </p:nvSpPr>
        <p:spPr>
          <a:xfrm>
            <a:off x="286000" y="1693719"/>
            <a:ext cx="8229600" cy="3573463"/>
          </a:xfrm>
          <a:prstGeom prst="rect">
            <a:avLst/>
          </a:prstGeom>
        </p:spPr>
        <p:txBody>
          <a:bodyPr/>
          <a:lstStyle>
            <a:lvl1pPr>
              <a:buClr>
                <a:srgbClr val="A20000"/>
              </a:buClr>
              <a:defRPr>
                <a:solidFill>
                  <a:srgbClr val="000000"/>
                </a:solidFill>
                <a:latin typeface="+mn-lt"/>
              </a:defRPr>
            </a:lvl1pPr>
            <a:lvl2pPr>
              <a:buClr>
                <a:srgbClr val="C00000"/>
              </a:buClr>
              <a:defRPr>
                <a:solidFill>
                  <a:srgbClr val="000000"/>
                </a:solidFill>
                <a:latin typeface="+mn-lt"/>
              </a:defRPr>
            </a:lvl2pPr>
            <a:lvl3pPr>
              <a:buClr>
                <a:srgbClr val="C00000"/>
              </a:buClr>
              <a:defRPr>
                <a:solidFill>
                  <a:srgbClr val="000000"/>
                </a:solidFill>
                <a:latin typeface="+mn-lt"/>
              </a:defRPr>
            </a:lvl3pPr>
            <a:lvl4pPr>
              <a:defRPr>
                <a:solidFill>
                  <a:srgbClr val="000000"/>
                </a:solidFill>
                <a:latin typeface="+mn-lt"/>
              </a:defRPr>
            </a:lvl4pPr>
            <a:lvl5pPr>
              <a:defRPr>
                <a:solidFill>
                  <a:srgbClr val="000000"/>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a-DK" dirty="0"/>
          </a:p>
        </p:txBody>
      </p:sp>
      <p:grpSp>
        <p:nvGrpSpPr>
          <p:cNvPr id="13" name="Group 12"/>
          <p:cNvGrpSpPr/>
          <p:nvPr userDrawn="1"/>
        </p:nvGrpSpPr>
        <p:grpSpPr>
          <a:xfrm>
            <a:off x="0" y="54286"/>
            <a:ext cx="9144000" cy="965487"/>
            <a:chOff x="0" y="126856"/>
            <a:chExt cx="9144000" cy="965487"/>
          </a:xfrm>
        </p:grpSpPr>
        <p:sp>
          <p:nvSpPr>
            <p:cNvPr id="14"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11" name="Titel 1"/>
          <p:cNvSpPr>
            <a:spLocks noGrp="1"/>
          </p:cNvSpPr>
          <p:nvPr>
            <p:ph type="title"/>
          </p:nvPr>
        </p:nvSpPr>
        <p:spPr>
          <a:xfrm>
            <a:off x="263001" y="255248"/>
            <a:ext cx="7506856" cy="563562"/>
          </a:xfrm>
          <a:prstGeom prst="rect">
            <a:avLst/>
          </a:prstGeom>
        </p:spPr>
        <p:txBody>
          <a:bodyPr/>
          <a:lstStyle>
            <a:lvl1pPr algn="ctr">
              <a:defRPr sz="3200" b="1">
                <a:latin typeface="+mn-lt"/>
              </a:defRPr>
            </a:lvl1pPr>
          </a:lstStyle>
          <a:p>
            <a:r>
              <a:rPr lang="en-US" dirty="0" smtClean="0"/>
              <a:t>Click to edit Master title style</a:t>
            </a:r>
            <a:endParaRPr lang="da-DK" dirty="0"/>
          </a:p>
        </p:txBody>
      </p:sp>
      <p:grpSp>
        <p:nvGrpSpPr>
          <p:cNvPr id="3" name="Group 2"/>
          <p:cNvGrpSpPr/>
          <p:nvPr userDrawn="1"/>
        </p:nvGrpSpPr>
        <p:grpSpPr>
          <a:xfrm>
            <a:off x="263001" y="6423871"/>
            <a:ext cx="8612910" cy="434129"/>
            <a:chOff x="286000" y="6382327"/>
            <a:chExt cx="8612910" cy="434129"/>
          </a:xfrm>
        </p:grpSpPr>
        <p:cxnSp>
          <p:nvCxnSpPr>
            <p:cNvPr id="17" name="Straight Connector 16"/>
            <p:cNvCxnSpPr/>
            <p:nvPr userDrawn="1"/>
          </p:nvCxnSpPr>
          <p:spPr>
            <a:xfrm>
              <a:off x="286000" y="6382327"/>
              <a:ext cx="861291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grpSp>
          <p:nvGrpSpPr>
            <p:cNvPr id="2" name="Group 1"/>
            <p:cNvGrpSpPr/>
            <p:nvPr userDrawn="1"/>
          </p:nvGrpSpPr>
          <p:grpSpPr>
            <a:xfrm>
              <a:off x="512241" y="6413618"/>
              <a:ext cx="7714876" cy="402838"/>
              <a:chOff x="512241" y="6413618"/>
              <a:chExt cx="7714876" cy="402838"/>
            </a:xfrm>
          </p:grpSpPr>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241" y="6455162"/>
                <a:ext cx="2822578" cy="354895"/>
              </a:xfrm>
              <a:prstGeom prst="rect">
                <a:avLst/>
              </a:prstGeom>
            </p:spPr>
          </p:pic>
          <p:pic>
            <p:nvPicPr>
              <p:cNvPr id="19" name="Picture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34162" y="6413618"/>
                <a:ext cx="744626" cy="402838"/>
              </a:xfrm>
              <a:prstGeom prst="rect">
                <a:avLst/>
              </a:prstGeom>
            </p:spPr>
          </p:pic>
          <p:pic>
            <p:nvPicPr>
              <p:cNvPr id="20" name="Picture 1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12596" y="6551282"/>
                <a:ext cx="914521" cy="207330"/>
              </a:xfrm>
              <a:prstGeom prst="rect">
                <a:avLst/>
              </a:prstGeom>
            </p:spPr>
          </p:pic>
        </p:grpSp>
      </p:grpSp>
    </p:spTree>
    <p:extLst>
      <p:ext uri="{BB962C8B-B14F-4D97-AF65-F5344CB8AC3E}">
        <p14:creationId xmlns:p14="http://schemas.microsoft.com/office/powerpoint/2010/main" val="241228449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8" name="Group 7"/>
          <p:cNvGrpSpPr/>
          <p:nvPr userDrawn="1"/>
        </p:nvGrpSpPr>
        <p:grpSpPr>
          <a:xfrm>
            <a:off x="0" y="59749"/>
            <a:ext cx="9144000" cy="965487"/>
            <a:chOff x="0" y="126856"/>
            <a:chExt cx="9144000" cy="965487"/>
          </a:xfrm>
        </p:grpSpPr>
        <p:sp>
          <p:nvSpPr>
            <p:cNvPr id="9"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2" name="Titel 1"/>
          <p:cNvSpPr>
            <a:spLocks noGrp="1"/>
          </p:cNvSpPr>
          <p:nvPr>
            <p:ph type="title"/>
          </p:nvPr>
        </p:nvSpPr>
        <p:spPr>
          <a:xfrm>
            <a:off x="265546" y="231611"/>
            <a:ext cx="7675368" cy="621762"/>
          </a:xfrm>
          <a:prstGeom prst="rect">
            <a:avLst/>
          </a:prstGeom>
        </p:spPr>
        <p:txBody>
          <a:bodyPr/>
          <a:lstStyle>
            <a:lvl1pPr>
              <a:defRPr sz="3600" b="1">
                <a:latin typeface="+mn-lt"/>
              </a:defRPr>
            </a:lvl1pPr>
          </a:lstStyle>
          <a:p>
            <a:r>
              <a:rPr lang="en-US" dirty="0" smtClean="0"/>
              <a:t>Click to edit Master title style</a:t>
            </a:r>
            <a:endParaRPr lang="da-DK" dirty="0"/>
          </a:p>
        </p:txBody>
      </p:sp>
      <p:sp>
        <p:nvSpPr>
          <p:cNvPr id="3" name="Pladsholder til indhold 2"/>
          <p:cNvSpPr>
            <a:spLocks noGrp="1"/>
          </p:cNvSpPr>
          <p:nvPr>
            <p:ph sz="half" idx="1"/>
          </p:nvPr>
        </p:nvSpPr>
        <p:spPr>
          <a:xfrm>
            <a:off x="457200" y="1600200"/>
            <a:ext cx="4038600" cy="4525963"/>
          </a:xfrm>
          <a:prstGeom prst="rect">
            <a:avLst/>
          </a:prstGeom>
        </p:spPr>
        <p:txBody>
          <a:bodyPr/>
          <a:lstStyle>
            <a:lvl1pPr>
              <a:buClr>
                <a:srgbClr val="A20000"/>
              </a:buClr>
              <a:defRPr sz="2800">
                <a:solidFill>
                  <a:schemeClr val="accent1">
                    <a:lumMod val="25000"/>
                  </a:schemeClr>
                </a:solidFill>
                <a:latin typeface="+mn-lt"/>
              </a:defRPr>
            </a:lvl1pPr>
            <a:lvl2pPr>
              <a:buClr>
                <a:srgbClr val="A20000"/>
              </a:buClr>
              <a:defRPr sz="2400">
                <a:solidFill>
                  <a:schemeClr val="accent1">
                    <a:lumMod val="25000"/>
                  </a:schemeClr>
                </a:solidFill>
                <a:latin typeface="+mn-lt"/>
              </a:defRPr>
            </a:lvl2pPr>
            <a:lvl3pPr>
              <a:buClr>
                <a:srgbClr val="C00000"/>
              </a:buClr>
              <a:defRPr sz="2000">
                <a:solidFill>
                  <a:schemeClr val="accent1">
                    <a:lumMod val="25000"/>
                  </a:schemeClr>
                </a:solidFill>
                <a:latin typeface="+mn-lt"/>
              </a:defRPr>
            </a:lvl3pPr>
            <a:lvl4pPr>
              <a:defRPr sz="1800">
                <a:solidFill>
                  <a:schemeClr val="accent1">
                    <a:lumMod val="25000"/>
                  </a:schemeClr>
                </a:solidFill>
                <a:latin typeface="+mn-lt"/>
              </a:defRPr>
            </a:lvl4pPr>
            <a:lvl5pPr>
              <a:defRPr sz="1800">
                <a:solidFill>
                  <a:schemeClr val="accent1">
                    <a:lumMod val="25000"/>
                  </a:schemeClr>
                </a:solidFill>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a-DK" dirty="0"/>
          </a:p>
        </p:txBody>
      </p:sp>
      <p:sp>
        <p:nvSpPr>
          <p:cNvPr id="4" name="Pladsholder til indhold 3"/>
          <p:cNvSpPr>
            <a:spLocks noGrp="1"/>
          </p:cNvSpPr>
          <p:nvPr>
            <p:ph sz="half" idx="2"/>
          </p:nvPr>
        </p:nvSpPr>
        <p:spPr>
          <a:xfrm>
            <a:off x="4648200" y="1600200"/>
            <a:ext cx="4038600" cy="4525963"/>
          </a:xfrm>
          <a:prstGeom prst="rect">
            <a:avLst/>
          </a:prstGeom>
          <a:solidFill>
            <a:srgbClr val="A20000"/>
          </a:solidFill>
        </p:spPr>
        <p:txBody>
          <a:bodyPr/>
          <a:lstStyle>
            <a:lvl1pPr>
              <a:defRPr sz="2800">
                <a:solidFill>
                  <a:schemeClr val="bg2"/>
                </a:solidFill>
                <a:latin typeface="+mn-lt"/>
              </a:defRPr>
            </a:lvl1pPr>
            <a:lvl2pPr>
              <a:defRPr sz="2400">
                <a:solidFill>
                  <a:schemeClr val="bg2"/>
                </a:solidFill>
                <a:latin typeface="+mn-lt"/>
              </a:defRPr>
            </a:lvl2pPr>
            <a:lvl3pPr>
              <a:defRPr sz="2000">
                <a:solidFill>
                  <a:schemeClr val="bg2"/>
                </a:solidFill>
                <a:latin typeface="+mn-lt"/>
              </a:defRPr>
            </a:lvl3pPr>
            <a:lvl4pPr>
              <a:defRPr sz="1800">
                <a:solidFill>
                  <a:schemeClr val="bg2"/>
                </a:solidFill>
                <a:latin typeface="+mn-lt"/>
              </a:defRPr>
            </a:lvl4pPr>
            <a:lvl5pPr>
              <a:defRPr sz="1800">
                <a:solidFill>
                  <a:schemeClr val="bg2"/>
                </a:solidFill>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a-DK" dirty="0"/>
          </a:p>
        </p:txBody>
      </p:sp>
      <p:grpSp>
        <p:nvGrpSpPr>
          <p:cNvPr id="15" name="Group 14"/>
          <p:cNvGrpSpPr/>
          <p:nvPr userDrawn="1"/>
        </p:nvGrpSpPr>
        <p:grpSpPr>
          <a:xfrm>
            <a:off x="265545" y="6416955"/>
            <a:ext cx="8612910" cy="434129"/>
            <a:chOff x="286000" y="6382327"/>
            <a:chExt cx="8612910" cy="434129"/>
          </a:xfrm>
        </p:grpSpPr>
        <p:cxnSp>
          <p:nvCxnSpPr>
            <p:cNvPr id="16" name="Straight Connector 15"/>
            <p:cNvCxnSpPr/>
            <p:nvPr userDrawn="1"/>
          </p:nvCxnSpPr>
          <p:spPr>
            <a:xfrm>
              <a:off x="286000" y="6382327"/>
              <a:ext cx="861291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grpSp>
          <p:nvGrpSpPr>
            <p:cNvPr id="17" name="Group 16"/>
            <p:cNvGrpSpPr/>
            <p:nvPr userDrawn="1"/>
          </p:nvGrpSpPr>
          <p:grpSpPr>
            <a:xfrm>
              <a:off x="512241" y="6413618"/>
              <a:ext cx="7714876" cy="402838"/>
              <a:chOff x="512241" y="6413618"/>
              <a:chExt cx="7714876" cy="402838"/>
            </a:xfrm>
          </p:grpSpPr>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241" y="6455162"/>
                <a:ext cx="2822578" cy="354895"/>
              </a:xfrm>
              <a:prstGeom prst="rect">
                <a:avLst/>
              </a:prstGeom>
            </p:spPr>
          </p:pic>
          <p:pic>
            <p:nvPicPr>
              <p:cNvPr id="19" name="Picture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34162" y="6413618"/>
                <a:ext cx="744626" cy="402838"/>
              </a:xfrm>
              <a:prstGeom prst="rect">
                <a:avLst/>
              </a:prstGeom>
            </p:spPr>
          </p:pic>
          <p:pic>
            <p:nvPicPr>
              <p:cNvPr id="20" name="Picture 1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12596" y="6551282"/>
                <a:ext cx="914521" cy="207330"/>
              </a:xfrm>
              <a:prstGeom prst="rect">
                <a:avLst/>
              </a:prstGeom>
            </p:spPr>
          </p:pic>
        </p:grpSp>
      </p:grpSp>
    </p:spTree>
    <p:extLst>
      <p:ext uri="{BB962C8B-B14F-4D97-AF65-F5344CB8AC3E}">
        <p14:creationId xmlns:p14="http://schemas.microsoft.com/office/powerpoint/2010/main" val="194260050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Pladsholder til tekst 2"/>
          <p:cNvSpPr>
            <a:spLocks noGrp="1"/>
          </p:cNvSpPr>
          <p:nvPr>
            <p:ph type="body" idx="1"/>
          </p:nvPr>
        </p:nvSpPr>
        <p:spPr>
          <a:xfrm>
            <a:off x="457200" y="1535113"/>
            <a:ext cx="4040188" cy="639762"/>
          </a:xfrm>
          <a:prstGeom prst="rect">
            <a:avLst/>
          </a:prstGeom>
        </p:spPr>
        <p:txBody>
          <a:bodyPr anchor="b"/>
          <a:lstStyle>
            <a:lvl1pPr marL="0" indent="0">
              <a:buNone/>
              <a:defRPr sz="24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Pladsholder til indhold 3"/>
          <p:cNvSpPr>
            <a:spLocks noGrp="1"/>
          </p:cNvSpPr>
          <p:nvPr>
            <p:ph sz="half" idx="2"/>
          </p:nvPr>
        </p:nvSpPr>
        <p:spPr>
          <a:xfrm>
            <a:off x="457200" y="2174875"/>
            <a:ext cx="4040188" cy="3951288"/>
          </a:xfrm>
          <a:prstGeom prst="rect">
            <a:avLst/>
          </a:prstGeom>
        </p:spPr>
        <p:txBody>
          <a:bodyPr/>
          <a:lstStyle>
            <a:lvl1pPr>
              <a:defRPr sz="2400">
                <a:latin typeface="Arial" pitchFamily="34" charset="0"/>
              </a:defRPr>
            </a:lvl1pPr>
            <a:lvl2pPr>
              <a:defRPr sz="2000">
                <a:latin typeface="Arial" pitchFamily="34" charset="0"/>
              </a:defRPr>
            </a:lvl2pPr>
            <a:lvl3pPr>
              <a:defRPr sz="1800">
                <a:latin typeface="Arial" pitchFamily="34" charset="0"/>
              </a:defRPr>
            </a:lvl3pPr>
            <a:lvl4pPr>
              <a:defRPr sz="1600">
                <a:latin typeface="Arial" pitchFamily="34" charset="0"/>
              </a:defRPr>
            </a:lvl4pPr>
            <a:lvl5pPr>
              <a:defRPr sz="1600">
                <a:latin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5" name="Pladsholder til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Pladsholder til indhold 5"/>
          <p:cNvSpPr>
            <a:spLocks noGrp="1"/>
          </p:cNvSpPr>
          <p:nvPr>
            <p:ph sz="quarter" idx="4"/>
          </p:nvPr>
        </p:nvSpPr>
        <p:spPr>
          <a:xfrm>
            <a:off x="4645025" y="2174875"/>
            <a:ext cx="4041775" cy="3951288"/>
          </a:xfrm>
          <a:prstGeom prst="rect">
            <a:avLst/>
          </a:prstGeom>
        </p:spPr>
        <p:txBody>
          <a:bodyPr/>
          <a:lstStyle>
            <a:lvl1pPr>
              <a:defRPr sz="2400">
                <a:latin typeface="Arial" pitchFamily="34" charset="0"/>
              </a:defRPr>
            </a:lvl1pPr>
            <a:lvl2pPr>
              <a:defRPr sz="2000">
                <a:latin typeface="Arial" pitchFamily="34" charset="0"/>
              </a:defRPr>
            </a:lvl2pPr>
            <a:lvl3pPr>
              <a:defRPr sz="1800">
                <a:latin typeface="Arial" pitchFamily="34" charset="0"/>
              </a:defRPr>
            </a:lvl3pPr>
            <a:lvl4pPr>
              <a:defRPr sz="1600">
                <a:latin typeface="Arial" pitchFamily="34" charset="0"/>
              </a:defRPr>
            </a:lvl4pPr>
            <a:lvl5pPr>
              <a:defRPr sz="1600">
                <a:latin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grpSp>
        <p:nvGrpSpPr>
          <p:cNvPr id="10" name="Group 9"/>
          <p:cNvGrpSpPr/>
          <p:nvPr userDrawn="1"/>
        </p:nvGrpSpPr>
        <p:grpSpPr>
          <a:xfrm>
            <a:off x="286000" y="6382327"/>
            <a:ext cx="8612910" cy="434129"/>
            <a:chOff x="286000" y="6382327"/>
            <a:chExt cx="8612910" cy="434129"/>
          </a:xfrm>
        </p:grpSpPr>
        <p:cxnSp>
          <p:nvCxnSpPr>
            <p:cNvPr id="11" name="Straight Connector 10"/>
            <p:cNvCxnSpPr/>
            <p:nvPr userDrawn="1"/>
          </p:nvCxnSpPr>
          <p:spPr>
            <a:xfrm>
              <a:off x="286000" y="6382327"/>
              <a:ext cx="861291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grpSp>
          <p:nvGrpSpPr>
            <p:cNvPr id="12" name="Group 11"/>
            <p:cNvGrpSpPr/>
            <p:nvPr userDrawn="1"/>
          </p:nvGrpSpPr>
          <p:grpSpPr>
            <a:xfrm>
              <a:off x="512241" y="6413618"/>
              <a:ext cx="7714876" cy="402838"/>
              <a:chOff x="512241" y="6413618"/>
              <a:chExt cx="7714876" cy="402838"/>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2241" y="6455162"/>
                <a:ext cx="2822578" cy="354895"/>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34162" y="6413618"/>
                <a:ext cx="744626" cy="402838"/>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12596" y="6551282"/>
                <a:ext cx="914521" cy="207330"/>
              </a:xfrm>
              <a:prstGeom prst="rect">
                <a:avLst/>
              </a:prstGeom>
            </p:spPr>
          </p:pic>
        </p:grpSp>
      </p:grpSp>
      <p:grpSp>
        <p:nvGrpSpPr>
          <p:cNvPr id="16" name="Group 15"/>
          <p:cNvGrpSpPr/>
          <p:nvPr userDrawn="1"/>
        </p:nvGrpSpPr>
        <p:grpSpPr>
          <a:xfrm>
            <a:off x="0" y="35528"/>
            <a:ext cx="9144000" cy="965487"/>
            <a:chOff x="0" y="126856"/>
            <a:chExt cx="9144000" cy="965487"/>
          </a:xfrm>
        </p:grpSpPr>
        <p:sp>
          <p:nvSpPr>
            <p:cNvPr id="17"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18" name="Picture 1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2" name="Titel 1"/>
          <p:cNvSpPr>
            <a:spLocks noGrp="1"/>
          </p:cNvSpPr>
          <p:nvPr>
            <p:ph type="title"/>
          </p:nvPr>
        </p:nvSpPr>
        <p:spPr>
          <a:xfrm>
            <a:off x="457200" y="274638"/>
            <a:ext cx="7430001" cy="593580"/>
          </a:xfrm>
          <a:prstGeom prst="rect">
            <a:avLst/>
          </a:prstGeom>
        </p:spPr>
        <p:txBody>
          <a:bodyPr/>
          <a:lstStyle>
            <a:lvl1pPr>
              <a:defRPr sz="3600" b="1">
                <a:solidFill>
                  <a:schemeClr val="bg2"/>
                </a:solidFill>
                <a:latin typeface="+mn-lt"/>
              </a:defRPr>
            </a:lvl1pPr>
          </a:lstStyle>
          <a:p>
            <a:r>
              <a:rPr lang="en-US" dirty="0" smtClean="0"/>
              <a:t>Click to edit Master title style</a:t>
            </a:r>
            <a:endParaRPr lang="da-DK" dirty="0"/>
          </a:p>
        </p:txBody>
      </p:sp>
    </p:spTree>
    <p:extLst>
      <p:ext uri="{BB962C8B-B14F-4D97-AF65-F5344CB8AC3E}">
        <p14:creationId xmlns:p14="http://schemas.microsoft.com/office/powerpoint/2010/main" val="376157531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6" name="Group 5"/>
          <p:cNvGrpSpPr/>
          <p:nvPr userDrawn="1"/>
        </p:nvGrpSpPr>
        <p:grpSpPr>
          <a:xfrm>
            <a:off x="0" y="71238"/>
            <a:ext cx="9144000" cy="965487"/>
            <a:chOff x="0" y="126856"/>
            <a:chExt cx="9144000" cy="965487"/>
          </a:xfrm>
        </p:grpSpPr>
        <p:sp>
          <p:nvSpPr>
            <p:cNvPr id="7"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2" name="Titel 1"/>
          <p:cNvSpPr>
            <a:spLocks noGrp="1"/>
          </p:cNvSpPr>
          <p:nvPr>
            <p:ph type="title"/>
          </p:nvPr>
        </p:nvSpPr>
        <p:spPr>
          <a:xfrm>
            <a:off x="457200" y="223809"/>
            <a:ext cx="7430001" cy="660344"/>
          </a:xfrm>
          <a:prstGeom prst="rect">
            <a:avLst/>
          </a:prstGeom>
        </p:spPr>
        <p:txBody>
          <a:bodyPr/>
          <a:lstStyle>
            <a:lvl1pPr>
              <a:defRPr sz="3600" b="1">
                <a:latin typeface="+mn-lt"/>
              </a:defRPr>
            </a:lvl1pPr>
          </a:lstStyle>
          <a:p>
            <a:r>
              <a:rPr lang="en-US" dirty="0" smtClean="0"/>
              <a:t>Click to edit Master title style</a:t>
            </a:r>
            <a:endParaRPr lang="da-DK" dirty="0"/>
          </a:p>
        </p:txBody>
      </p:sp>
      <p:grpSp>
        <p:nvGrpSpPr>
          <p:cNvPr id="9" name="Group 8"/>
          <p:cNvGrpSpPr/>
          <p:nvPr userDrawn="1"/>
        </p:nvGrpSpPr>
        <p:grpSpPr>
          <a:xfrm>
            <a:off x="286000" y="6382327"/>
            <a:ext cx="8612910" cy="434129"/>
            <a:chOff x="286000" y="6382327"/>
            <a:chExt cx="8612910" cy="434129"/>
          </a:xfrm>
        </p:grpSpPr>
        <p:cxnSp>
          <p:nvCxnSpPr>
            <p:cNvPr id="10" name="Straight Connector 9"/>
            <p:cNvCxnSpPr/>
            <p:nvPr userDrawn="1"/>
          </p:nvCxnSpPr>
          <p:spPr>
            <a:xfrm>
              <a:off x="286000" y="6382327"/>
              <a:ext cx="861291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grpSp>
          <p:nvGrpSpPr>
            <p:cNvPr id="11" name="Group 10"/>
            <p:cNvGrpSpPr/>
            <p:nvPr userDrawn="1"/>
          </p:nvGrpSpPr>
          <p:grpSpPr>
            <a:xfrm>
              <a:off x="512241" y="6413618"/>
              <a:ext cx="7714876" cy="402838"/>
              <a:chOff x="512241" y="6413618"/>
              <a:chExt cx="7714876" cy="402838"/>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241" y="6455162"/>
                <a:ext cx="2822578" cy="354895"/>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34162" y="6413618"/>
                <a:ext cx="744626" cy="402838"/>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12596" y="6551282"/>
                <a:ext cx="914521" cy="207330"/>
              </a:xfrm>
              <a:prstGeom prst="rect">
                <a:avLst/>
              </a:prstGeom>
            </p:spPr>
          </p:pic>
        </p:grpSp>
      </p:grpSp>
    </p:spTree>
    <p:extLst>
      <p:ext uri="{BB962C8B-B14F-4D97-AF65-F5344CB8AC3E}">
        <p14:creationId xmlns:p14="http://schemas.microsoft.com/office/powerpoint/2010/main" val="295929857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1_Kun titel">
    <p:spTree>
      <p:nvGrpSpPr>
        <p:cNvPr id="1" name=""/>
        <p:cNvGrpSpPr/>
        <p:nvPr/>
      </p:nvGrpSpPr>
      <p:grpSpPr>
        <a:xfrm>
          <a:off x="0" y="0"/>
          <a:ext cx="0" cy="0"/>
          <a:chOff x="0" y="0"/>
          <a:chExt cx="0" cy="0"/>
        </a:xfrm>
      </p:grpSpPr>
      <p:grpSp>
        <p:nvGrpSpPr>
          <p:cNvPr id="6" name="Group 5"/>
          <p:cNvGrpSpPr/>
          <p:nvPr userDrawn="1"/>
        </p:nvGrpSpPr>
        <p:grpSpPr>
          <a:xfrm>
            <a:off x="0" y="42909"/>
            <a:ext cx="9144000" cy="908476"/>
            <a:chOff x="0" y="126856"/>
            <a:chExt cx="9144000" cy="965487"/>
          </a:xfrm>
        </p:grpSpPr>
        <p:sp>
          <p:nvSpPr>
            <p:cNvPr id="7" name="Rektangel 2"/>
            <p:cNvSpPr>
              <a:spLocks noChangeArrowheads="1"/>
            </p:cNvSpPr>
            <p:nvPr/>
          </p:nvSpPr>
          <p:spPr bwMode="auto">
            <a:xfrm>
              <a:off x="0" y="228600"/>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2" name="Titel 1"/>
          <p:cNvSpPr>
            <a:spLocks noGrp="1"/>
          </p:cNvSpPr>
          <p:nvPr>
            <p:ph type="title"/>
          </p:nvPr>
        </p:nvSpPr>
        <p:spPr>
          <a:xfrm>
            <a:off x="457200" y="166975"/>
            <a:ext cx="7430001" cy="660344"/>
          </a:xfrm>
          <a:prstGeom prst="rect">
            <a:avLst/>
          </a:prstGeom>
        </p:spPr>
        <p:txBody>
          <a:bodyPr/>
          <a:lstStyle>
            <a:lvl1pPr>
              <a:defRPr sz="3600" b="1">
                <a:latin typeface="+mn-lt"/>
              </a:defRPr>
            </a:lvl1pPr>
          </a:lstStyle>
          <a:p>
            <a:r>
              <a:rPr lang="en-US" dirty="0" smtClean="0"/>
              <a:t>Click to edit Master title style</a:t>
            </a:r>
            <a:endParaRPr lang="da-DK" dirty="0"/>
          </a:p>
        </p:txBody>
      </p:sp>
    </p:spTree>
    <p:extLst>
      <p:ext uri="{BB962C8B-B14F-4D97-AF65-F5344CB8AC3E}">
        <p14:creationId xmlns:p14="http://schemas.microsoft.com/office/powerpoint/2010/main" val="286432302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grpSp>
        <p:nvGrpSpPr>
          <p:cNvPr id="5" name="Group 4"/>
          <p:cNvGrpSpPr/>
          <p:nvPr userDrawn="1"/>
        </p:nvGrpSpPr>
        <p:grpSpPr>
          <a:xfrm>
            <a:off x="286000" y="6382327"/>
            <a:ext cx="8612910" cy="434129"/>
            <a:chOff x="286000" y="6382327"/>
            <a:chExt cx="8612910" cy="434129"/>
          </a:xfrm>
        </p:grpSpPr>
        <p:cxnSp>
          <p:nvCxnSpPr>
            <p:cNvPr id="6" name="Straight Connector 5"/>
            <p:cNvCxnSpPr/>
            <p:nvPr userDrawn="1"/>
          </p:nvCxnSpPr>
          <p:spPr>
            <a:xfrm>
              <a:off x="286000" y="6382327"/>
              <a:ext cx="861291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grpSp>
          <p:nvGrpSpPr>
            <p:cNvPr id="7" name="Group 6"/>
            <p:cNvGrpSpPr/>
            <p:nvPr userDrawn="1"/>
          </p:nvGrpSpPr>
          <p:grpSpPr>
            <a:xfrm>
              <a:off x="512241" y="6413618"/>
              <a:ext cx="7714876" cy="402838"/>
              <a:chOff x="512241" y="6413618"/>
              <a:chExt cx="7714876" cy="402838"/>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2241" y="6455162"/>
                <a:ext cx="2822578" cy="354895"/>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34162" y="6413618"/>
                <a:ext cx="744626" cy="402838"/>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12596" y="6551282"/>
                <a:ext cx="914521" cy="207330"/>
              </a:xfrm>
              <a:prstGeom prst="rect">
                <a:avLst/>
              </a:prstGeom>
            </p:spPr>
          </p:pic>
        </p:grpSp>
      </p:grpSp>
    </p:spTree>
    <p:extLst>
      <p:ext uri="{BB962C8B-B14F-4D97-AF65-F5344CB8AC3E}">
        <p14:creationId xmlns:p14="http://schemas.microsoft.com/office/powerpoint/2010/main" val="276111477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atin typeface="Arial" pitchFamily="34" charset="0"/>
              </a:defRPr>
            </a:lvl1pPr>
          </a:lstStyle>
          <a:p>
            <a:r>
              <a:rPr lang="en-US" smtClean="0"/>
              <a:t>Click to edit Master title style</a:t>
            </a:r>
            <a:endParaRPr lang="da-DK" dirty="0"/>
          </a:p>
        </p:txBody>
      </p:sp>
      <p:sp>
        <p:nvSpPr>
          <p:cNvPr id="3" name="Pladsholder til indhold 2"/>
          <p:cNvSpPr>
            <a:spLocks noGrp="1"/>
          </p:cNvSpPr>
          <p:nvPr>
            <p:ph idx="1"/>
          </p:nvPr>
        </p:nvSpPr>
        <p:spPr>
          <a:xfrm>
            <a:off x="3575050" y="273050"/>
            <a:ext cx="5111750" cy="5853113"/>
          </a:xfrm>
          <a:prstGeom prst="rect">
            <a:avLst/>
          </a:prstGeom>
        </p:spPr>
        <p:txBody>
          <a:bodyPr/>
          <a:lstStyle>
            <a:lvl1pPr>
              <a:defRPr sz="3200">
                <a:latin typeface="Arial" pitchFamily="34" charset="0"/>
              </a:defRPr>
            </a:lvl1pPr>
            <a:lvl2pPr>
              <a:defRPr sz="2800">
                <a:latin typeface="Arial" pitchFamily="34" charset="0"/>
              </a:defRPr>
            </a:lvl2pPr>
            <a:lvl3pPr>
              <a:defRPr sz="2400">
                <a:latin typeface="Arial" pitchFamily="34" charset="0"/>
              </a:defRPr>
            </a:lvl3pPr>
            <a:lvl4pPr>
              <a:defRPr sz="2000">
                <a:latin typeface="Arial" pitchFamily="34" charset="0"/>
              </a:defRPr>
            </a:lvl4pPr>
            <a:lvl5pPr>
              <a:defRPr sz="2000">
                <a:latin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tekst 3"/>
          <p:cNvSpPr>
            <a:spLocks noGrp="1"/>
          </p:cNvSpPr>
          <p:nvPr>
            <p:ph type="body" sz="half" idx="2"/>
          </p:nvPr>
        </p:nvSpPr>
        <p:spPr>
          <a:xfrm>
            <a:off x="457200" y="1435100"/>
            <a:ext cx="3008313" cy="4691063"/>
          </a:xfrm>
          <a:prstGeom prst="rect">
            <a:avLst/>
          </a:prstGeom>
        </p:spPr>
        <p:txBody>
          <a:bodyPr/>
          <a:lstStyle>
            <a:lvl1pPr marL="0" indent="0">
              <a:buNone/>
              <a:defRPr sz="1400">
                <a:latin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76538522-622F-48E3-B2DB-B794625C7BFA}" type="datetime1">
              <a:rPr lang="da-DK">
                <a:solidFill>
                  <a:srgbClr val="FFFCF9"/>
                </a:solidFill>
              </a:rPr>
              <a:pPr>
                <a:defRPr/>
              </a:pPr>
              <a:t>11-06-2019</a:t>
            </a:fld>
            <a:endParaRPr lang="da-DK">
              <a:solidFill>
                <a:srgbClr val="FFFCF9"/>
              </a:solidFill>
            </a:endParaRPr>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solidFill>
                <a:srgbClr val="FFFCF9"/>
              </a:solidFill>
            </a:endParaRPr>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82FA1181-06C8-467E-8609-B5E3873FDB80}" type="slidenum">
              <a:rPr lang="da-DK">
                <a:solidFill>
                  <a:srgbClr val="FFFCF9"/>
                </a:solidFill>
              </a:rPr>
              <a:pPr>
                <a:defRPr/>
              </a:pPr>
              <a:t>‹#›</a:t>
            </a:fld>
            <a:endParaRPr lang="da-DK">
              <a:solidFill>
                <a:srgbClr val="FFFCF9"/>
              </a:solidFill>
            </a:endParaRPr>
          </a:p>
        </p:txBody>
      </p:sp>
    </p:spTree>
    <p:extLst>
      <p:ext uri="{BB962C8B-B14F-4D97-AF65-F5344CB8AC3E}">
        <p14:creationId xmlns:p14="http://schemas.microsoft.com/office/powerpoint/2010/main" val="15940626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atin typeface="Arial" pitchFamily="34" charset="0"/>
              </a:defRPr>
            </a:lvl1pPr>
          </a:lstStyle>
          <a:p>
            <a:r>
              <a:rPr lang="en-US" smtClean="0"/>
              <a:t>Click to edit Master title style</a:t>
            </a:r>
            <a:endParaRPr lang="da-DK" dirty="0"/>
          </a:p>
        </p:txBody>
      </p:sp>
      <p:sp>
        <p:nvSpPr>
          <p:cNvPr id="3" name="Pladsholder til billede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atin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da-DK" noProof="0" dirty="0"/>
          </a:p>
        </p:txBody>
      </p:sp>
      <p:sp>
        <p:nvSpPr>
          <p:cNvPr id="4" name="Pladsholder til tekst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DD262304-7D56-4B39-A20D-152694EC6669}" type="datetime1">
              <a:rPr lang="da-DK">
                <a:solidFill>
                  <a:srgbClr val="FFFCF9"/>
                </a:solidFill>
              </a:rPr>
              <a:pPr>
                <a:defRPr/>
              </a:pPr>
              <a:t>11-06-2019</a:t>
            </a:fld>
            <a:endParaRPr lang="da-DK">
              <a:solidFill>
                <a:srgbClr val="FFFCF9"/>
              </a:solidFill>
            </a:endParaRPr>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solidFill>
                <a:srgbClr val="FFFCF9"/>
              </a:solidFill>
            </a:endParaRPr>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6CB64F55-B5E2-45D7-A695-BF8EFBEE953E}" type="slidenum">
              <a:rPr lang="da-DK">
                <a:solidFill>
                  <a:srgbClr val="FFFCF9"/>
                </a:solidFill>
              </a:rPr>
              <a:pPr>
                <a:defRPr/>
              </a:pPr>
              <a:t>‹#›</a:t>
            </a:fld>
            <a:endParaRPr lang="da-DK">
              <a:solidFill>
                <a:srgbClr val="FFFCF9"/>
              </a:solidFill>
            </a:endParaRPr>
          </a:p>
        </p:txBody>
      </p:sp>
    </p:spTree>
    <p:extLst>
      <p:ext uri="{BB962C8B-B14F-4D97-AF65-F5344CB8AC3E}">
        <p14:creationId xmlns:p14="http://schemas.microsoft.com/office/powerpoint/2010/main" val="8110566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3" name="Pladsholder til lodret titel 2"/>
          <p:cNvSpPr>
            <a:spLocks noGrp="1"/>
          </p:cNvSpPr>
          <p:nvPr>
            <p:ph type="body" orient="vert" idx="1"/>
          </p:nvPr>
        </p:nvSpPr>
        <p:spPr>
          <a:xfrm>
            <a:off x="457200" y="1600200"/>
            <a:ext cx="8229600" cy="4525963"/>
          </a:xfrm>
          <a:prstGeom prst="rect">
            <a:avLst/>
          </a:prstGeom>
        </p:spPr>
        <p:txBody>
          <a:bodyPr vert="eaVert"/>
          <a:lstStyle>
            <a:lvl1pPr>
              <a:defRPr>
                <a:latin typeface="Arial" pitchFamily="34" charset="0"/>
              </a:defRPr>
            </a:lvl1pPr>
            <a:lvl2pPr>
              <a:defRPr>
                <a:latin typeface="Arial" pitchFamily="34" charset="0"/>
              </a:defRPr>
            </a:lvl2pPr>
            <a:lvl3pPr>
              <a:defRPr>
                <a:latin typeface="Arial" pitchFamily="34" charset="0"/>
              </a:defRPr>
            </a:lvl3pPr>
            <a:lvl4pPr>
              <a:defRPr>
                <a:latin typeface="Arial" pitchFamily="34" charset="0"/>
              </a:defRPr>
            </a:lvl4pPr>
            <a:lvl5pPr>
              <a:defRPr>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grpSp>
        <p:nvGrpSpPr>
          <p:cNvPr id="7" name="Group 6"/>
          <p:cNvGrpSpPr/>
          <p:nvPr userDrawn="1"/>
        </p:nvGrpSpPr>
        <p:grpSpPr>
          <a:xfrm>
            <a:off x="286000" y="6382327"/>
            <a:ext cx="8612910" cy="434129"/>
            <a:chOff x="286000" y="6382327"/>
            <a:chExt cx="8612910" cy="434129"/>
          </a:xfrm>
        </p:grpSpPr>
        <p:cxnSp>
          <p:nvCxnSpPr>
            <p:cNvPr id="8" name="Straight Connector 7"/>
            <p:cNvCxnSpPr/>
            <p:nvPr userDrawn="1"/>
          </p:nvCxnSpPr>
          <p:spPr>
            <a:xfrm>
              <a:off x="286000" y="6382327"/>
              <a:ext cx="8612910" cy="0"/>
            </a:xfrm>
            <a:prstGeom prst="line">
              <a:avLst/>
            </a:prstGeom>
            <a:ln>
              <a:solidFill>
                <a:srgbClr val="B8141D"/>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userDrawn="1"/>
          </p:nvGrpSpPr>
          <p:grpSpPr>
            <a:xfrm>
              <a:off x="512241" y="6413618"/>
              <a:ext cx="7714876" cy="402838"/>
              <a:chOff x="512241" y="6413618"/>
              <a:chExt cx="7714876" cy="402838"/>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2241" y="6455162"/>
                <a:ext cx="2822578" cy="354895"/>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34162" y="6413618"/>
                <a:ext cx="744626" cy="402838"/>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12596" y="6551282"/>
                <a:ext cx="914521" cy="207330"/>
              </a:xfrm>
              <a:prstGeom prst="rect">
                <a:avLst/>
              </a:prstGeom>
            </p:spPr>
          </p:pic>
        </p:grpSp>
      </p:grpSp>
      <p:grpSp>
        <p:nvGrpSpPr>
          <p:cNvPr id="13" name="Group 12"/>
          <p:cNvGrpSpPr/>
          <p:nvPr userDrawn="1"/>
        </p:nvGrpSpPr>
        <p:grpSpPr>
          <a:xfrm>
            <a:off x="0" y="71238"/>
            <a:ext cx="9144000" cy="965487"/>
            <a:chOff x="0" y="126856"/>
            <a:chExt cx="9144000" cy="965487"/>
          </a:xfrm>
        </p:grpSpPr>
        <p:sp>
          <p:nvSpPr>
            <p:cNvPr id="14" name="Rektangel 2"/>
            <p:cNvSpPr>
              <a:spLocks noChangeArrowheads="1"/>
            </p:cNvSpPr>
            <p:nvPr/>
          </p:nvSpPr>
          <p:spPr bwMode="auto">
            <a:xfrm>
              <a:off x="0" y="228599"/>
              <a:ext cx="9144000" cy="762000"/>
            </a:xfrm>
            <a:prstGeom prst="rect">
              <a:avLst/>
            </a:prstGeom>
            <a:gradFill flip="none" rotWithShape="1">
              <a:gsLst>
                <a:gs pos="89000">
                  <a:srgbClr val="B8141D"/>
                </a:gs>
                <a:gs pos="20000">
                  <a:srgbClr val="CD1D19"/>
                </a:gs>
                <a:gs pos="11000">
                  <a:srgbClr val="E21D24"/>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32857" y="126856"/>
              <a:ext cx="965487" cy="965487"/>
            </a:xfrm>
            <a:prstGeom prst="roundRect">
              <a:avLst>
                <a:gd name="adj" fmla="val 8594"/>
              </a:avLst>
            </a:prstGeom>
            <a:solidFill>
              <a:srgbClr val="FFFFFF">
                <a:shade val="85000"/>
              </a:srgbClr>
            </a:solidFill>
            <a:ln w="19050">
              <a:solidFill>
                <a:schemeClr val="tx1">
                  <a:lumMod val="85000"/>
                </a:schemeClr>
              </a:solidFill>
            </a:ln>
            <a:effectLst/>
          </p:spPr>
        </p:pic>
      </p:grpSp>
      <p:sp>
        <p:nvSpPr>
          <p:cNvPr id="2" name="Titel 1"/>
          <p:cNvSpPr>
            <a:spLocks noGrp="1"/>
          </p:cNvSpPr>
          <p:nvPr>
            <p:ph type="title"/>
          </p:nvPr>
        </p:nvSpPr>
        <p:spPr>
          <a:xfrm>
            <a:off x="457200" y="226203"/>
            <a:ext cx="8229600" cy="660344"/>
          </a:xfrm>
          <a:prstGeom prst="rect">
            <a:avLst/>
          </a:prstGeom>
        </p:spPr>
        <p:txBody>
          <a:bodyPr/>
          <a:lstStyle>
            <a:lvl1pPr>
              <a:defRPr sz="3600" b="1">
                <a:latin typeface="+mn-lt"/>
              </a:defRPr>
            </a:lvl1pPr>
          </a:lstStyle>
          <a:p>
            <a:r>
              <a:rPr lang="en-US" dirty="0" smtClean="0"/>
              <a:t>Click to edit Master title style</a:t>
            </a:r>
            <a:endParaRPr lang="da-DK" dirty="0"/>
          </a:p>
        </p:txBody>
      </p:sp>
    </p:spTree>
    <p:extLst>
      <p:ext uri="{BB962C8B-B14F-4D97-AF65-F5344CB8AC3E}">
        <p14:creationId xmlns:p14="http://schemas.microsoft.com/office/powerpoint/2010/main" val="84879592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a:prstGeom prst="rect">
            <a:avLst/>
          </a:prstGeom>
        </p:spPr>
        <p:txBody>
          <a:bodyPr vert="eaVert"/>
          <a:lstStyle>
            <a:lvl1pPr>
              <a:defRPr>
                <a:latin typeface="Arial" pitchFamily="34" charset="0"/>
              </a:defRPr>
            </a:lvl1pPr>
          </a:lstStyle>
          <a:p>
            <a:r>
              <a:rPr lang="en-US" smtClean="0"/>
              <a:t>Click to edit Master title style</a:t>
            </a:r>
            <a:endParaRPr lang="da-DK" dirty="0"/>
          </a:p>
        </p:txBody>
      </p:sp>
      <p:sp>
        <p:nvSpPr>
          <p:cNvPr id="3" name="Pladsholder til lodret titel 2"/>
          <p:cNvSpPr>
            <a:spLocks noGrp="1"/>
          </p:cNvSpPr>
          <p:nvPr>
            <p:ph type="body" orient="vert" idx="1"/>
          </p:nvPr>
        </p:nvSpPr>
        <p:spPr>
          <a:xfrm>
            <a:off x="457200" y="274638"/>
            <a:ext cx="6019800" cy="5851525"/>
          </a:xfrm>
          <a:prstGeom prst="rect">
            <a:avLst/>
          </a:prstGeom>
        </p:spPr>
        <p:txBody>
          <a:bodyPr vert="eaVert"/>
          <a:lstStyle>
            <a:lvl1pPr>
              <a:defRPr>
                <a:latin typeface="Arial" pitchFamily="34" charset="0"/>
              </a:defRPr>
            </a:lvl1pPr>
            <a:lvl2pPr>
              <a:defRPr>
                <a:latin typeface="Arial" pitchFamily="34" charset="0"/>
              </a:defRPr>
            </a:lvl2pPr>
            <a:lvl3pPr>
              <a:defRPr>
                <a:latin typeface="Arial" pitchFamily="34" charset="0"/>
              </a:defRPr>
            </a:lvl3pPr>
            <a:lvl4pPr>
              <a:defRPr>
                <a:latin typeface="Arial" pitchFamily="34" charset="0"/>
              </a:defRPr>
            </a:lvl4pPr>
            <a:lvl5pPr>
              <a:defRPr>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4BF76721-D0C0-403B-AFD9-459364324B9D}" type="datetime1">
              <a:rPr lang="da-DK">
                <a:solidFill>
                  <a:srgbClr val="FFFCF9"/>
                </a:solidFill>
              </a:rPr>
              <a:pPr>
                <a:defRPr/>
              </a:pPr>
              <a:t>11-06-2019</a:t>
            </a:fld>
            <a:endParaRPr lang="da-DK">
              <a:solidFill>
                <a:srgbClr val="FFFCF9"/>
              </a:solidFill>
            </a:endParaRPr>
          </a:p>
        </p:txBody>
      </p:sp>
      <p:sp>
        <p:nvSpPr>
          <p:cNvPr id="5"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solidFill>
                <a:srgbClr val="FFFCF9"/>
              </a:solidFill>
            </a:endParaRPr>
          </a:p>
        </p:txBody>
      </p:sp>
      <p:sp>
        <p:nvSpPr>
          <p:cNvPr id="6"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1E093995-4E24-4618-BC82-CE44AFD9B4B7}" type="slidenum">
              <a:rPr lang="da-DK">
                <a:solidFill>
                  <a:srgbClr val="FFFCF9"/>
                </a:solidFill>
              </a:rPr>
              <a:pPr>
                <a:defRPr/>
              </a:pPr>
              <a:t>‹#›</a:t>
            </a:fld>
            <a:endParaRPr lang="da-DK">
              <a:solidFill>
                <a:srgbClr val="FFFCF9"/>
              </a:solidFill>
            </a:endParaRPr>
          </a:p>
        </p:txBody>
      </p:sp>
    </p:spTree>
    <p:extLst>
      <p:ext uri="{BB962C8B-B14F-4D97-AF65-F5344CB8AC3E}">
        <p14:creationId xmlns:p14="http://schemas.microsoft.com/office/powerpoint/2010/main" val="14308428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0000"/>
                </a:solidFill>
              </a:defRPr>
            </a:lvl1pPr>
          </a:lstStyle>
          <a:p>
            <a:r>
              <a:rPr lang="en-US" dirty="0" smtClean="0"/>
              <a:t>Click to edit Master title style</a:t>
            </a:r>
            <a:endParaRPr lang="hr-HR" dirty="0"/>
          </a:p>
        </p:txBody>
      </p:sp>
      <p:sp>
        <p:nvSpPr>
          <p:cNvPr id="3" name="Content Placeholder 2"/>
          <p:cNvSpPr>
            <a:spLocks noGrp="1"/>
          </p:cNvSpPr>
          <p:nvPr>
            <p:ph idx="1"/>
          </p:nvPr>
        </p:nvSpPr>
        <p:spPr>
          <a:xfrm>
            <a:off x="628650" y="1825625"/>
            <a:ext cx="7886700" cy="34281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Tree>
    <p:extLst>
      <p:ext uri="{BB962C8B-B14F-4D97-AF65-F5344CB8AC3E}">
        <p14:creationId xmlns:p14="http://schemas.microsoft.com/office/powerpoint/2010/main" val="3705941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hr-H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B3B4E1E-F86B-41E8-B399-93354AC805DD}" type="datetimeFigureOut">
              <a:rPr lang="hr-HR" smtClean="0"/>
              <a:t>11.6.2019.</a:t>
            </a:fld>
            <a:endParaRPr lang="hr-H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1106E66-A77E-438E-9C39-41B328789CC1}" type="slidenum">
              <a:rPr lang="hr-HR" smtClean="0"/>
              <a:t>‹#›</a:t>
            </a:fld>
            <a:endParaRPr lang="hr-HR"/>
          </a:p>
        </p:txBody>
      </p:sp>
    </p:spTree>
    <p:extLst>
      <p:ext uri="{BB962C8B-B14F-4D97-AF65-F5344CB8AC3E}">
        <p14:creationId xmlns:p14="http://schemas.microsoft.com/office/powerpoint/2010/main" val="2550141483"/>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68"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r-Latn-R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7136571"/>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Lst>
  <p:timing>
    <p:tnLst>
      <p:par>
        <p:cT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Arial Narrow"/>
          <a:ea typeface="ＭＳ Ｐゴシック" pitchFamily="-97" charset="-128"/>
          <a:cs typeface="+mj-cs"/>
        </a:defRPr>
      </a:lvl1pPr>
      <a:lvl2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2pPr>
      <a:lvl3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3pPr>
      <a:lvl4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4pPr>
      <a:lvl5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5pPr>
      <a:lvl6pPr marL="457200" algn="ctr" defTabSz="457200" rtl="0" eaLnBrk="1" fontAlgn="base" hangingPunct="1">
        <a:spcBef>
          <a:spcPct val="0"/>
        </a:spcBef>
        <a:spcAft>
          <a:spcPct val="0"/>
        </a:spcAft>
        <a:defRPr sz="4400">
          <a:solidFill>
            <a:schemeClr val="tx1"/>
          </a:solidFill>
          <a:latin typeface="Arial Narrow" pitchFamily="-97" charset="0"/>
        </a:defRPr>
      </a:lvl6pPr>
      <a:lvl7pPr marL="914400" algn="ctr" defTabSz="457200" rtl="0" eaLnBrk="1" fontAlgn="base" hangingPunct="1">
        <a:spcBef>
          <a:spcPct val="0"/>
        </a:spcBef>
        <a:spcAft>
          <a:spcPct val="0"/>
        </a:spcAft>
        <a:defRPr sz="4400">
          <a:solidFill>
            <a:schemeClr val="tx1"/>
          </a:solidFill>
          <a:latin typeface="Arial Narrow" pitchFamily="-97" charset="0"/>
        </a:defRPr>
      </a:lvl7pPr>
      <a:lvl8pPr marL="1371600" algn="ctr" defTabSz="457200" rtl="0" eaLnBrk="1" fontAlgn="base" hangingPunct="1">
        <a:spcBef>
          <a:spcPct val="0"/>
        </a:spcBef>
        <a:spcAft>
          <a:spcPct val="0"/>
        </a:spcAft>
        <a:defRPr sz="4400">
          <a:solidFill>
            <a:schemeClr val="tx1"/>
          </a:solidFill>
          <a:latin typeface="Arial Narrow" pitchFamily="-97" charset="0"/>
        </a:defRPr>
      </a:lvl8pPr>
      <a:lvl9pPr marL="1828800" algn="ctr" defTabSz="457200" rtl="0" eaLnBrk="1" fontAlgn="base" hangingPunct="1">
        <a:spcBef>
          <a:spcPct val="0"/>
        </a:spcBef>
        <a:spcAft>
          <a:spcPct val="0"/>
        </a:spcAft>
        <a:defRPr sz="4400">
          <a:solidFill>
            <a:schemeClr val="tx1"/>
          </a:solidFill>
          <a:latin typeface="Arial Narrow" pitchFamily="-97"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Narrow"/>
          <a:ea typeface="ＭＳ Ｐゴシック" pitchFamily="-97"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Narrow"/>
          <a:ea typeface="ＭＳ Ｐゴシック" pitchFamily="-97"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Narrow"/>
          <a:ea typeface="ＭＳ Ｐゴシック" pitchFamily="-97"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Narrow"/>
          <a:ea typeface="ＭＳ Ｐゴシック" pitchFamily="-97"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Narrow"/>
          <a:ea typeface="ＭＳ Ｐゴシック" pitchFamily="-9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hyperlink" Target="https://www.scholarshipportal.com/" TargetMode="External"/><Relationship Id="rId3" Type="http://schemas.openxmlformats.org/officeDocument/2006/relationships/hyperlink" Target="https://www.bachelorsportal.com/" TargetMode="External"/><Relationship Id="rId7" Type="http://schemas.openxmlformats.org/officeDocument/2006/relationships/hyperlink" Target="https://www.distancelearningportal.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hyperlink" Target="https://www.shortcoursesportal.com/" TargetMode="External"/><Relationship Id="rId5" Type="http://schemas.openxmlformats.org/officeDocument/2006/relationships/hyperlink" Target="https://www.phdportal.com/" TargetMode="External"/><Relationship Id="rId10" Type="http://schemas.openxmlformats.org/officeDocument/2006/relationships/image" Target="../media/image22.png"/><Relationship Id="rId4" Type="http://schemas.openxmlformats.org/officeDocument/2006/relationships/hyperlink" Target="https://www.mastersportal.com/" TargetMode="External"/><Relationship Id="rId9" Type="http://schemas.openxmlformats.org/officeDocument/2006/relationships/hyperlink" Target="https://www.preparationcoursesportal.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2LET2ex2ti4"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https://www.facebook.com/autocom.ferit"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www.azvo.hr/images/stories/publikacije/Izvjestaj%20o%20provedenoj%20anketi%20Privla%C4%8Denje%20stranih%20studenata%202019.pdf" TargetMode="External"/><Relationship Id="rId2" Type="http://schemas.openxmlformats.org/officeDocument/2006/relationships/hyperlink" Target="https://www.azvo.hr/hr/publikacije/publikacije-azvo-a"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ttomljen\Desktop\Stabl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162" y="436562"/>
            <a:ext cx="3144838" cy="5678488"/>
          </a:xfrm>
          <a:prstGeom prst="rect">
            <a:avLst/>
          </a:prstGeom>
          <a:noFill/>
          <a:extLst>
            <a:ext uri="{909E8E84-426E-40DD-AFC4-6F175D3DCCD1}">
              <a14:hiddenFill xmlns:a14="http://schemas.microsoft.com/office/drawing/2010/main">
                <a:solidFill>
                  <a:srgbClr val="FFFFFF"/>
                </a:solidFill>
              </a14:hiddenFill>
            </a:ext>
          </a:extLst>
        </p:spPr>
      </p:pic>
      <p:sp>
        <p:nvSpPr>
          <p:cNvPr id="12" name="Rektangel 11"/>
          <p:cNvSpPr/>
          <p:nvPr/>
        </p:nvSpPr>
        <p:spPr>
          <a:xfrm>
            <a:off x="-14288" y="6115050"/>
            <a:ext cx="9180513" cy="742950"/>
          </a:xfrm>
          <a:prstGeom prst="rect">
            <a:avLst/>
          </a:prstGeom>
          <a:gradFill flip="none" rotWithShape="1">
            <a:gsLst>
              <a:gs pos="89000">
                <a:srgbClr val="B8141D"/>
              </a:gs>
              <a:gs pos="20000">
                <a:srgbClr val="CD1D19"/>
              </a:gs>
              <a:gs pos="11000">
                <a:srgbClr val="E21D24"/>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sp>
        <p:nvSpPr>
          <p:cNvPr id="21508" name="Rectangle 4"/>
          <p:cNvSpPr>
            <a:spLocks noChangeArrowheads="1"/>
          </p:cNvSpPr>
          <p:nvPr/>
        </p:nvSpPr>
        <p:spPr bwMode="gray">
          <a:xfrm>
            <a:off x="154774" y="3452421"/>
            <a:ext cx="5561448" cy="961901"/>
          </a:xfrm>
          <a:prstGeom prst="rect">
            <a:avLst/>
          </a:prstGeom>
          <a:noFill/>
          <a:ln w="9525">
            <a:noFill/>
            <a:miter lim="800000"/>
            <a:headEnd/>
            <a:tailEnd/>
          </a:ln>
        </p:spPr>
        <p:txBody>
          <a:bodyPr lIns="0" tIns="0" rIns="0" bIns="0" anchor="ctr"/>
          <a:lstStyle/>
          <a:p>
            <a:pPr algn="ctr" defTabSz="801688"/>
            <a:r>
              <a:rPr lang="hr-HR" dirty="0" smtClean="0">
                <a:solidFill>
                  <a:srgbClr val="000000"/>
                </a:solidFill>
              </a:rPr>
              <a:t>- seminar -</a:t>
            </a:r>
          </a:p>
          <a:p>
            <a:pPr algn="ctr" defTabSz="801688"/>
            <a:endParaRPr lang="hr-HR" dirty="0">
              <a:solidFill>
                <a:srgbClr val="000000"/>
              </a:solidFill>
            </a:endParaRPr>
          </a:p>
          <a:p>
            <a:pPr algn="ctr" defTabSz="801688"/>
            <a:r>
              <a:rPr lang="vi-VN" dirty="0" smtClean="0">
                <a:solidFill>
                  <a:srgbClr val="000000"/>
                </a:solidFill>
              </a:rPr>
              <a:t>SKAZVO </a:t>
            </a:r>
            <a:r>
              <a:rPr lang="vi-VN" dirty="0">
                <a:solidFill>
                  <a:srgbClr val="000000"/>
                </a:solidFill>
              </a:rPr>
              <a:t>- Unapređenje sustava osiguravanja i unapređenje kvalitete visokog </a:t>
            </a:r>
            <a:r>
              <a:rPr lang="vi-VN" dirty="0" smtClean="0">
                <a:solidFill>
                  <a:srgbClr val="000000"/>
                </a:solidFill>
              </a:rPr>
              <a:t>obrazovanja</a:t>
            </a:r>
            <a:endParaRPr lang="en-US" dirty="0">
              <a:solidFill>
                <a:srgbClr val="000000"/>
              </a:solidFill>
            </a:endParaRPr>
          </a:p>
        </p:txBody>
      </p:sp>
      <p:sp>
        <p:nvSpPr>
          <p:cNvPr id="21509" name="Rectangle 5"/>
          <p:cNvSpPr txBox="1">
            <a:spLocks noChangeArrowheads="1"/>
          </p:cNvSpPr>
          <p:nvPr/>
        </p:nvSpPr>
        <p:spPr bwMode="gray">
          <a:xfrm>
            <a:off x="154774" y="436562"/>
            <a:ext cx="6172679" cy="2437067"/>
          </a:xfrm>
          <a:prstGeom prst="rect">
            <a:avLst/>
          </a:prstGeom>
          <a:noFill/>
          <a:ln w="9525">
            <a:noFill/>
            <a:miter lim="800000"/>
            <a:headEnd/>
            <a:tailEnd/>
          </a:ln>
        </p:spPr>
        <p:txBody>
          <a:bodyPr lIns="0" rIns="0" anchor="ctr"/>
          <a:lstStyle/>
          <a:p>
            <a:pPr algn="ctr" defTabSz="914400" eaLnBrk="0" hangingPunct="0">
              <a:lnSpc>
                <a:spcPct val="95000"/>
              </a:lnSpc>
            </a:pPr>
            <a:r>
              <a:rPr lang="hr-HR" sz="3200" b="1" dirty="0">
                <a:solidFill>
                  <a:srgbClr val="000000"/>
                </a:solidFill>
                <a:latin typeface="Arial" pitchFamily="34" charset="0"/>
                <a:cs typeface="Arial" pitchFamily="34" charset="0"/>
              </a:rPr>
              <a:t>Neki aspekti </a:t>
            </a:r>
          </a:p>
          <a:p>
            <a:pPr algn="ctr" defTabSz="914400" eaLnBrk="0" hangingPunct="0">
              <a:lnSpc>
                <a:spcPct val="95000"/>
              </a:lnSpc>
            </a:pPr>
            <a:r>
              <a:rPr lang="hr-HR" sz="3200" b="1" dirty="0">
                <a:solidFill>
                  <a:srgbClr val="000000"/>
                </a:solidFill>
                <a:latin typeface="Arial" pitchFamily="34" charset="0"/>
                <a:cs typeface="Arial" pitchFamily="34" charset="0"/>
              </a:rPr>
              <a:t>internacionalizacije </a:t>
            </a:r>
          </a:p>
          <a:p>
            <a:pPr algn="ctr" defTabSz="914400" eaLnBrk="0" hangingPunct="0">
              <a:lnSpc>
                <a:spcPct val="95000"/>
              </a:lnSpc>
            </a:pPr>
            <a:r>
              <a:rPr lang="hr-HR" sz="3200" b="1" dirty="0">
                <a:solidFill>
                  <a:srgbClr val="000000"/>
                </a:solidFill>
                <a:latin typeface="Arial" pitchFamily="34" charset="0"/>
                <a:cs typeface="Arial" pitchFamily="34" charset="0"/>
              </a:rPr>
              <a:t>visokog obrazovanja: </a:t>
            </a:r>
          </a:p>
          <a:p>
            <a:pPr algn="ctr" defTabSz="914400" eaLnBrk="0" hangingPunct="0">
              <a:lnSpc>
                <a:spcPct val="95000"/>
              </a:lnSpc>
            </a:pPr>
            <a:r>
              <a:rPr lang="hr-HR" sz="1600" b="1" dirty="0">
                <a:solidFill>
                  <a:srgbClr val="000000"/>
                </a:solidFill>
                <a:latin typeface="Arial" pitchFamily="34" charset="0"/>
                <a:cs typeface="Arial" pitchFamily="34" charset="0"/>
              </a:rPr>
              <a:t> </a:t>
            </a:r>
          </a:p>
          <a:p>
            <a:pPr algn="ctr" defTabSz="914400" eaLnBrk="0" hangingPunct="0">
              <a:lnSpc>
                <a:spcPct val="95000"/>
              </a:lnSpc>
            </a:pPr>
            <a:r>
              <a:rPr lang="hr-HR" sz="4000" b="1" dirty="0">
                <a:solidFill>
                  <a:srgbClr val="000000"/>
                </a:solidFill>
                <a:latin typeface="Arial" pitchFamily="34" charset="0"/>
                <a:cs typeface="Arial" pitchFamily="34" charset="0"/>
              </a:rPr>
              <a:t>Privlačenje stranih </a:t>
            </a:r>
          </a:p>
          <a:p>
            <a:pPr algn="ctr" defTabSz="914400" eaLnBrk="0" hangingPunct="0">
              <a:lnSpc>
                <a:spcPct val="95000"/>
              </a:lnSpc>
            </a:pPr>
            <a:r>
              <a:rPr lang="hr-HR" sz="4000" b="1" dirty="0">
                <a:solidFill>
                  <a:srgbClr val="000000"/>
                </a:solidFill>
                <a:latin typeface="Arial" pitchFamily="34" charset="0"/>
                <a:cs typeface="Arial" pitchFamily="34" charset="0"/>
              </a:rPr>
              <a:t>studenata</a:t>
            </a:r>
            <a:endParaRPr lang="en-US" sz="4000" b="1" dirty="0">
              <a:solidFill>
                <a:srgbClr val="000000"/>
              </a:solidFill>
              <a:latin typeface="Arial" pitchFamily="34" charset="0"/>
              <a:cs typeface="Arial" pitchFamily="34" charset="0"/>
            </a:endParaRPr>
          </a:p>
        </p:txBody>
      </p:sp>
      <p:pic>
        <p:nvPicPr>
          <p:cNvPr id="1030" name="Picture 6" descr="C:\Users\ttomljen\Desktop\logo_bijel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6259353"/>
            <a:ext cx="2987516" cy="45434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ttomljen\Desktop\ENQA_logo_bijeli.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7454" y="6300639"/>
            <a:ext cx="682625" cy="3892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ttomljen\Desktop\eqar_logo_bijeli.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7385" y="6379752"/>
            <a:ext cx="851535" cy="2717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96226" y="6392041"/>
            <a:ext cx="1287305" cy="237657"/>
          </a:xfrm>
          <a:prstGeom prst="rect">
            <a:avLst/>
          </a:prstGeom>
        </p:spPr>
      </p:pic>
      <p:sp>
        <p:nvSpPr>
          <p:cNvPr id="16" name="Text Box 16"/>
          <p:cNvSpPr txBox="1"/>
          <p:nvPr/>
        </p:nvSpPr>
        <p:spPr>
          <a:xfrm>
            <a:off x="3665194" y="6601199"/>
            <a:ext cx="2586321" cy="28927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spcAft>
                <a:spcPts val="0"/>
              </a:spcAft>
            </a:pPr>
            <a:r>
              <a:rPr lang="hr-HR" sz="600" dirty="0">
                <a:effectLst/>
                <a:latin typeface="Cambria" panose="02040503050406030204" pitchFamily="18" charset="0"/>
                <a:ea typeface="MS Mincho"/>
                <a:cs typeface="Times New Roman" panose="02020603050405020304" pitchFamily="18" charset="0"/>
              </a:rPr>
              <a:t>  </a:t>
            </a:r>
            <a:r>
              <a:rPr lang="hr-HR" sz="600" dirty="0">
                <a:solidFill>
                  <a:srgbClr val="333333"/>
                </a:solidFill>
                <a:effectLst/>
                <a:latin typeface="Calibri" panose="020F0502020204030204" pitchFamily="34" charset="0"/>
                <a:ea typeface="MS Mincho"/>
                <a:cs typeface="Arial" panose="020B0604020202020204" pitchFamily="34" charset="0"/>
              </a:rPr>
              <a:t> </a:t>
            </a:r>
            <a:endParaRPr lang="hr-HR" sz="600" dirty="0">
              <a:effectLst/>
              <a:latin typeface="Cambria" panose="02040503050406030204" pitchFamily="18" charset="0"/>
              <a:ea typeface="MS Mincho"/>
              <a:cs typeface="Times New Roman" panose="02020603050405020304" pitchFamily="18" charset="0"/>
            </a:endParaRPr>
          </a:p>
          <a:p>
            <a:pPr algn="ctr">
              <a:spcAft>
                <a:spcPts val="0"/>
              </a:spcAft>
            </a:pPr>
            <a:r>
              <a:rPr lang="hr-HR" sz="700" dirty="0">
                <a:solidFill>
                  <a:schemeClr val="bg1"/>
                </a:solidFill>
                <a:effectLst/>
                <a:latin typeface="Calibri" panose="020F0502020204030204" pitchFamily="34" charset="0"/>
                <a:ea typeface="MS Mincho"/>
                <a:cs typeface="Times New Roman" panose="02020603050405020304" pitchFamily="18" charset="0"/>
              </a:rPr>
              <a:t>Projekt je sufinancirala Europska unija iz Europskog socijalnog </a:t>
            </a:r>
            <a:r>
              <a:rPr lang="hr-HR" sz="700" dirty="0" smtClean="0">
                <a:solidFill>
                  <a:schemeClr val="bg1"/>
                </a:solidFill>
                <a:effectLst/>
                <a:latin typeface="Calibri" panose="020F0502020204030204" pitchFamily="34" charset="0"/>
                <a:ea typeface="MS Mincho"/>
                <a:cs typeface="Times New Roman" panose="02020603050405020304" pitchFamily="18" charset="0"/>
              </a:rPr>
              <a:t>fonda</a:t>
            </a:r>
            <a:endParaRPr lang="hr-HR" sz="700" dirty="0">
              <a:solidFill>
                <a:schemeClr val="bg1"/>
              </a:solidFill>
              <a:effectLst/>
              <a:latin typeface="Cambria" panose="02040503050406030204" pitchFamily="18" charset="0"/>
              <a:ea typeface="MS Mincho"/>
              <a:cs typeface="Times New Roman" panose="02020603050405020304" pitchFamily="18" charset="0"/>
            </a:endParaRPr>
          </a:p>
        </p:txBody>
      </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72488" y="6067223"/>
            <a:ext cx="2171732" cy="743151"/>
          </a:xfrm>
          <a:prstGeom prst="rect">
            <a:avLst/>
          </a:prstGeom>
        </p:spPr>
      </p:pic>
      <p:sp>
        <p:nvSpPr>
          <p:cNvPr id="13" name="Rectangle 12"/>
          <p:cNvSpPr/>
          <p:nvPr/>
        </p:nvSpPr>
        <p:spPr>
          <a:xfrm>
            <a:off x="0" y="4990053"/>
            <a:ext cx="5889812" cy="830997"/>
          </a:xfrm>
          <a:prstGeom prst="rect">
            <a:avLst/>
          </a:prstGeom>
        </p:spPr>
        <p:txBody>
          <a:bodyPr wrap="square">
            <a:spAutoFit/>
          </a:bodyPr>
          <a:lstStyle/>
          <a:p>
            <a:pPr algn="ctr"/>
            <a:r>
              <a:rPr lang="hr-HR" sz="1600" dirty="0" smtClean="0"/>
              <a:t>12. lipnja 2019. </a:t>
            </a:r>
          </a:p>
          <a:p>
            <a:pPr algn="ctr"/>
            <a:endParaRPr lang="hr-HR" sz="1600" dirty="0" smtClean="0"/>
          </a:p>
          <a:p>
            <a:pPr algn="ctr"/>
            <a:r>
              <a:rPr lang="hr-HR" sz="1600" dirty="0" err="1"/>
              <a:t>m</a:t>
            </a:r>
            <a:r>
              <a:rPr lang="hr-HR" sz="1600" dirty="0" err="1" smtClean="0"/>
              <a:t>r.sc</a:t>
            </a:r>
            <a:r>
              <a:rPr lang="hr-HR" sz="1600" dirty="0" smtClean="0"/>
              <a:t>. Sandra Bezjak, </a:t>
            </a:r>
            <a:r>
              <a:rPr lang="hr-HR" sz="1600" dirty="0" err="1"/>
              <a:t>m</a:t>
            </a:r>
            <a:r>
              <a:rPr lang="hr-HR" sz="1600" dirty="0" err="1" smtClean="0"/>
              <a:t>r.sc</a:t>
            </a:r>
            <a:r>
              <a:rPr lang="hr-HR" sz="1600" dirty="0" smtClean="0"/>
              <a:t>. Mina Đorđević </a:t>
            </a:r>
          </a:p>
        </p:txBody>
      </p:sp>
      <p:sp>
        <p:nvSpPr>
          <p:cNvPr id="3" name="Rectangle 2"/>
          <p:cNvSpPr/>
          <p:nvPr/>
        </p:nvSpPr>
        <p:spPr>
          <a:xfrm>
            <a:off x="112520" y="0"/>
            <a:ext cx="5886642" cy="646331"/>
          </a:xfrm>
          <a:prstGeom prst="rect">
            <a:avLst/>
          </a:prstGeom>
        </p:spPr>
        <p:txBody>
          <a:bodyPr wrap="square">
            <a:spAutoFit/>
          </a:bodyPr>
          <a:lstStyle/>
          <a:p>
            <a:endParaRPr lang="hr-HR" dirty="0"/>
          </a:p>
          <a:p>
            <a:endParaRPr lang="hr-H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5714" y="1654629"/>
            <a:ext cx="7707086" cy="3846286"/>
          </a:xfrm>
        </p:spPr>
        <p:txBody>
          <a:bodyPr>
            <a:normAutofit lnSpcReduction="10000"/>
          </a:bodyPr>
          <a:lstStyle/>
          <a:p>
            <a:pPr marL="457200" indent="-457200">
              <a:buFont typeface="+mj-lt"/>
              <a:buAutoNum type="arabicPeriod"/>
            </a:pPr>
            <a:r>
              <a:rPr lang="pl-PL" sz="2000" b="1" dirty="0" smtClean="0">
                <a:solidFill>
                  <a:schemeClr val="tx1"/>
                </a:solidFill>
              </a:rPr>
              <a:t>Uvod</a:t>
            </a:r>
          </a:p>
          <a:p>
            <a:pPr marL="457200" indent="-457200">
              <a:buFont typeface="+mj-lt"/>
              <a:buAutoNum type="arabicPeriod"/>
            </a:pPr>
            <a:endParaRPr lang="pl-PL" sz="2000" b="1" dirty="0">
              <a:solidFill>
                <a:schemeClr val="tx1"/>
              </a:solidFill>
            </a:endParaRPr>
          </a:p>
          <a:p>
            <a:pPr marL="457200" indent="-457200">
              <a:buFont typeface="+mj-lt"/>
              <a:buAutoNum type="arabicPeriod"/>
            </a:pPr>
            <a:r>
              <a:rPr lang="pl-PL" sz="2000" b="1" dirty="0" smtClean="0">
                <a:solidFill>
                  <a:schemeClr val="tx1"/>
                </a:solidFill>
              </a:rPr>
              <a:t>Aktualno </a:t>
            </a:r>
            <a:r>
              <a:rPr lang="pl-PL" sz="2000" b="1" dirty="0">
                <a:solidFill>
                  <a:schemeClr val="tx1"/>
                </a:solidFill>
              </a:rPr>
              <a:t>stanje izvođenja nastave na stranom </a:t>
            </a:r>
            <a:r>
              <a:rPr lang="pl-PL" sz="2000" b="1" dirty="0" smtClean="0">
                <a:solidFill>
                  <a:schemeClr val="tx1"/>
                </a:solidFill>
              </a:rPr>
              <a:t>jeziku</a:t>
            </a:r>
          </a:p>
          <a:p>
            <a:pPr marL="457200" indent="-457200">
              <a:buFont typeface="+mj-lt"/>
              <a:buAutoNum type="arabicPeriod"/>
            </a:pPr>
            <a:endParaRPr lang="hr-HR" sz="2000" dirty="0" smtClean="0">
              <a:solidFill>
                <a:schemeClr val="tx1"/>
              </a:solidFill>
            </a:endParaRPr>
          </a:p>
          <a:p>
            <a:pPr marL="457200" indent="-457200">
              <a:buFont typeface="+mj-lt"/>
              <a:buAutoNum type="arabicPeriod"/>
            </a:pPr>
            <a:r>
              <a:rPr lang="vi-VN" sz="2000" b="1" dirty="0" smtClean="0">
                <a:solidFill>
                  <a:schemeClr val="tx1"/>
                </a:solidFill>
              </a:rPr>
              <a:t>Planovi </a:t>
            </a:r>
            <a:r>
              <a:rPr lang="vi-VN" sz="2000" b="1" dirty="0">
                <a:solidFill>
                  <a:schemeClr val="tx1"/>
                </a:solidFill>
              </a:rPr>
              <a:t>visokih učilišta u pogledu izvođenja nastave na stranom jeziku u </a:t>
            </a:r>
            <a:r>
              <a:rPr lang="vi-VN" sz="2000" b="1" dirty="0" smtClean="0">
                <a:solidFill>
                  <a:schemeClr val="tx1"/>
                </a:solidFill>
              </a:rPr>
              <a:t>budućnosti</a:t>
            </a:r>
            <a:endParaRPr lang="hr-HR" sz="2000" b="1" dirty="0" smtClean="0">
              <a:solidFill>
                <a:schemeClr val="tx1"/>
              </a:solidFill>
            </a:endParaRPr>
          </a:p>
          <a:p>
            <a:pPr marL="457200" indent="-457200">
              <a:buFont typeface="+mj-lt"/>
              <a:buAutoNum type="arabicPeriod"/>
            </a:pPr>
            <a:endParaRPr lang="hr-HR" sz="2000" dirty="0" smtClean="0">
              <a:solidFill>
                <a:schemeClr val="tx1"/>
              </a:solidFill>
            </a:endParaRPr>
          </a:p>
          <a:p>
            <a:pPr marL="457200" indent="-457200">
              <a:buFont typeface="+mj-lt"/>
              <a:buAutoNum type="arabicPeriod"/>
            </a:pPr>
            <a:r>
              <a:rPr lang="hr-HR" sz="2000" b="1" dirty="0" smtClean="0">
                <a:solidFill>
                  <a:schemeClr val="tx1"/>
                </a:solidFill>
              </a:rPr>
              <a:t>Djelovanje </a:t>
            </a:r>
            <a:r>
              <a:rPr lang="hr-HR" sz="2000" b="1" dirty="0">
                <a:solidFill>
                  <a:schemeClr val="tx1"/>
                </a:solidFill>
              </a:rPr>
              <a:t>službi/tijela za privlačenje stranih studenata na visokom </a:t>
            </a:r>
            <a:r>
              <a:rPr lang="hr-HR" sz="2000" b="1" dirty="0" smtClean="0">
                <a:solidFill>
                  <a:schemeClr val="tx1"/>
                </a:solidFill>
              </a:rPr>
              <a:t>učilištu</a:t>
            </a:r>
          </a:p>
          <a:p>
            <a:pPr marL="457200" indent="-457200">
              <a:buFont typeface="+mj-lt"/>
              <a:buAutoNum type="arabicPeriod"/>
            </a:pPr>
            <a:endParaRPr lang="hr-HR" sz="2000" b="1" dirty="0" smtClean="0">
              <a:solidFill>
                <a:schemeClr val="tx1"/>
              </a:solidFill>
            </a:endParaRPr>
          </a:p>
          <a:p>
            <a:pPr marL="457200" indent="-457200">
              <a:buFont typeface="+mj-lt"/>
              <a:buAutoNum type="arabicPeriod"/>
            </a:pPr>
            <a:r>
              <a:rPr lang="hr-HR" sz="2000" b="1" dirty="0" smtClean="0">
                <a:solidFill>
                  <a:schemeClr val="tx1"/>
                </a:solidFill>
              </a:rPr>
              <a:t>Potpora </a:t>
            </a:r>
            <a:r>
              <a:rPr lang="hr-HR" sz="2000" b="1" dirty="0">
                <a:solidFill>
                  <a:schemeClr val="tx1"/>
                </a:solidFill>
              </a:rPr>
              <a:t>AZVO-a visokim učilištima</a:t>
            </a:r>
            <a:endParaRPr lang="hr-HR" sz="2000" b="1" dirty="0" smtClean="0">
              <a:solidFill>
                <a:schemeClr val="tx1"/>
              </a:solidFill>
            </a:endParaRPr>
          </a:p>
          <a:p>
            <a:pPr marL="457200" indent="-457200">
              <a:buFont typeface="+mj-lt"/>
              <a:buAutoNum type="arabicPeriod"/>
            </a:pPr>
            <a:endParaRPr lang="hr-HR" dirty="0" smtClean="0">
              <a:solidFill>
                <a:srgbClr val="00B0F0"/>
              </a:solidFill>
            </a:endParaRPr>
          </a:p>
          <a:p>
            <a:pPr marL="457200" indent="-457200">
              <a:buFont typeface="+mj-lt"/>
              <a:buAutoNum type="arabicPeriod"/>
            </a:pPr>
            <a:endParaRPr lang="hr-HR" dirty="0" smtClean="0">
              <a:solidFill>
                <a:srgbClr val="00B0F0"/>
              </a:solidFill>
            </a:endParaRPr>
          </a:p>
        </p:txBody>
      </p:sp>
      <p:sp>
        <p:nvSpPr>
          <p:cNvPr id="3" name="Title 2"/>
          <p:cNvSpPr>
            <a:spLocks noGrp="1"/>
          </p:cNvSpPr>
          <p:nvPr>
            <p:ph type="title"/>
          </p:nvPr>
        </p:nvSpPr>
        <p:spPr/>
        <p:txBody>
          <a:bodyPr/>
          <a:lstStyle/>
          <a:p>
            <a:r>
              <a:rPr lang="hr-HR" dirty="0" smtClean="0"/>
              <a:t>Sadržaj:</a:t>
            </a:r>
            <a:endParaRPr lang="hr-HR" dirty="0"/>
          </a:p>
        </p:txBody>
      </p:sp>
    </p:spTree>
    <p:extLst>
      <p:ext uri="{BB962C8B-B14F-4D97-AF65-F5344CB8AC3E}">
        <p14:creationId xmlns:p14="http://schemas.microsoft.com/office/powerpoint/2010/main" val="1976529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121920" y="304800"/>
            <a:ext cx="8001000" cy="676275"/>
          </a:xfrm>
        </p:spPr>
        <p:txBody>
          <a:bodyPr>
            <a:noAutofit/>
          </a:bodyPr>
          <a:lstStyle/>
          <a:p>
            <a:r>
              <a:rPr lang="hr-HR" sz="2100" dirty="0" smtClean="0"/>
              <a:t>Uvod: </a:t>
            </a:r>
            <a:r>
              <a:rPr lang="hr-HR" sz="2000" dirty="0"/>
              <a:t>Nalazi i preporuke iz 1. ciklusa </a:t>
            </a:r>
            <a:r>
              <a:rPr lang="hr-HR" sz="2000" dirty="0" err="1"/>
              <a:t>reakreditacije</a:t>
            </a:r>
            <a:r>
              <a:rPr lang="hr-HR" sz="2000" dirty="0"/>
              <a:t> visokih </a:t>
            </a:r>
            <a:r>
              <a:rPr lang="hr-HR" sz="2000" dirty="0" smtClean="0"/>
              <a:t>učilišta</a:t>
            </a:r>
            <a:endParaRPr lang="hr-HR" sz="2100" dirty="0"/>
          </a:p>
        </p:txBody>
      </p:sp>
      <p:sp>
        <p:nvSpPr>
          <p:cNvPr id="3" name="Rectangle 2"/>
          <p:cNvSpPr/>
          <p:nvPr/>
        </p:nvSpPr>
        <p:spPr>
          <a:xfrm>
            <a:off x="666750" y="1109226"/>
            <a:ext cx="5217886" cy="2585323"/>
          </a:xfrm>
          <a:prstGeom prst="rect">
            <a:avLst/>
          </a:prstGeom>
        </p:spPr>
        <p:txBody>
          <a:bodyPr wrap="square">
            <a:spAutoFit/>
          </a:bodyPr>
          <a:lstStyle/>
          <a:p>
            <a:endParaRPr lang="hr-HR" dirty="0" smtClean="0"/>
          </a:p>
          <a:p>
            <a:endParaRPr lang="hr-HR" dirty="0"/>
          </a:p>
          <a:p>
            <a:endParaRPr lang="hr-HR" dirty="0" smtClean="0"/>
          </a:p>
          <a:p>
            <a:endParaRPr lang="hr-HR" dirty="0"/>
          </a:p>
          <a:p>
            <a:endParaRPr lang="hr-HR" dirty="0" smtClean="0"/>
          </a:p>
          <a:p>
            <a:endParaRPr lang="hr-HR" dirty="0"/>
          </a:p>
          <a:p>
            <a:endParaRPr lang="hr-HR" dirty="0" smtClean="0"/>
          </a:p>
          <a:p>
            <a:endParaRPr lang="hr-HR" dirty="0"/>
          </a:p>
          <a:p>
            <a:endParaRPr lang="hr-HR" dirty="0"/>
          </a:p>
        </p:txBody>
      </p:sp>
      <p:grpSp>
        <p:nvGrpSpPr>
          <p:cNvPr id="8" name="Group 7"/>
          <p:cNvGrpSpPr/>
          <p:nvPr/>
        </p:nvGrpSpPr>
        <p:grpSpPr>
          <a:xfrm>
            <a:off x="456352" y="1500820"/>
            <a:ext cx="8139007" cy="4351340"/>
            <a:chOff x="1866428" y="4213157"/>
            <a:chExt cx="5717531" cy="2481557"/>
          </a:xfrm>
        </p:grpSpPr>
        <p:pic>
          <p:nvPicPr>
            <p:cNvPr id="9" name="Picture 8"/>
            <p:cNvPicPr>
              <a:picLocks noChangeAspect="1"/>
            </p:cNvPicPr>
            <p:nvPr/>
          </p:nvPicPr>
          <p:blipFill>
            <a:blip r:embed="rId3"/>
            <a:stretch>
              <a:fillRect/>
            </a:stretch>
          </p:blipFill>
          <p:spPr>
            <a:xfrm>
              <a:off x="1866428" y="4213157"/>
              <a:ext cx="5717531" cy="2481557"/>
            </a:xfrm>
            <a:prstGeom prst="rect">
              <a:avLst/>
            </a:prstGeom>
          </p:spPr>
        </p:pic>
        <p:sp>
          <p:nvSpPr>
            <p:cNvPr id="10" name="TextBox 9"/>
            <p:cNvSpPr txBox="1"/>
            <p:nvPr/>
          </p:nvSpPr>
          <p:spPr>
            <a:xfrm>
              <a:off x="2631870" y="4213157"/>
              <a:ext cx="3453243" cy="175524"/>
            </a:xfrm>
            <a:prstGeom prst="rect">
              <a:avLst/>
            </a:prstGeom>
            <a:noFill/>
          </p:spPr>
          <p:txBody>
            <a:bodyPr wrap="square" rtlCol="0">
              <a:spAutoFit/>
            </a:bodyPr>
            <a:lstStyle/>
            <a:p>
              <a:r>
                <a:rPr lang="hr-HR" sz="1400" b="1" i="1" dirty="0" smtClean="0">
                  <a:solidFill>
                    <a:srgbClr val="A20000"/>
                  </a:solidFill>
                </a:rPr>
                <a:t>DOLAZNA MOBILNOST JAVNA SVEUČILIŠTA</a:t>
              </a:r>
              <a:endParaRPr lang="en-GB" sz="1400" dirty="0"/>
            </a:p>
          </p:txBody>
        </p:sp>
      </p:grpSp>
    </p:spTree>
    <p:extLst>
      <p:ext uri="{BB962C8B-B14F-4D97-AF65-F5344CB8AC3E}">
        <p14:creationId xmlns:p14="http://schemas.microsoft.com/office/powerpoint/2010/main" val="7100830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p:txBody>
          <a:bodyPr/>
          <a:lstStyle/>
          <a:p>
            <a:pPr marL="0" indent="0">
              <a:buNone/>
            </a:pPr>
            <a:endParaRPr lang="hr-HR" sz="2900" dirty="0" smtClean="0"/>
          </a:p>
          <a:p>
            <a:pPr marL="0" indent="0">
              <a:buNone/>
            </a:pPr>
            <a:endParaRPr lang="hr-HR" dirty="0"/>
          </a:p>
        </p:txBody>
      </p:sp>
      <p:sp>
        <p:nvSpPr>
          <p:cNvPr id="6" name="Title 2"/>
          <p:cNvSpPr>
            <a:spLocks noGrp="1"/>
          </p:cNvSpPr>
          <p:nvPr>
            <p:ph type="title"/>
          </p:nvPr>
        </p:nvSpPr>
        <p:spPr>
          <a:xfrm>
            <a:off x="210168" y="304800"/>
            <a:ext cx="7790832" cy="676275"/>
          </a:xfrm>
        </p:spPr>
        <p:txBody>
          <a:bodyPr>
            <a:noAutofit/>
          </a:bodyPr>
          <a:lstStyle/>
          <a:p>
            <a:r>
              <a:rPr lang="hr-HR" sz="2800" dirty="0"/>
              <a:t>Uvod: </a:t>
            </a:r>
            <a:r>
              <a:rPr lang="hr-HR" sz="2000" dirty="0"/>
              <a:t>Nalazi i preporuke iz 1. ciklusa </a:t>
            </a:r>
            <a:r>
              <a:rPr lang="hr-HR" sz="2000" dirty="0" err="1"/>
              <a:t>reakreditacije</a:t>
            </a:r>
            <a:r>
              <a:rPr lang="hr-HR" sz="2000" dirty="0"/>
              <a:t> visokih učilišta</a:t>
            </a:r>
            <a:endParaRPr lang="hr-HR" sz="2100" dirty="0"/>
          </a:p>
        </p:txBody>
      </p:sp>
      <p:graphicFrame>
        <p:nvGraphicFramePr>
          <p:cNvPr id="7" name="Table 6"/>
          <p:cNvGraphicFramePr>
            <a:graphicFrameLocks noGrp="1"/>
          </p:cNvGraphicFramePr>
          <p:nvPr>
            <p:extLst>
              <p:ext uri="{D42A27DB-BD31-4B8C-83A1-F6EECF244321}">
                <p14:modId xmlns:p14="http://schemas.microsoft.com/office/powerpoint/2010/main" val="586863151"/>
              </p:ext>
            </p:extLst>
          </p:nvPr>
        </p:nvGraphicFramePr>
        <p:xfrm>
          <a:off x="359479" y="4336511"/>
          <a:ext cx="8425041" cy="1553825"/>
        </p:xfrm>
        <a:graphic>
          <a:graphicData uri="http://schemas.openxmlformats.org/drawingml/2006/table">
            <a:tbl>
              <a:tblPr firstRow="1" firstCol="1" bandRow="1"/>
              <a:tblGrid>
                <a:gridCol w="1870321">
                  <a:extLst>
                    <a:ext uri="{9D8B030D-6E8A-4147-A177-3AD203B41FA5}">
                      <a16:colId xmlns="" xmlns:a16="http://schemas.microsoft.com/office/drawing/2014/main" val="63798300"/>
                    </a:ext>
                  </a:extLst>
                </a:gridCol>
                <a:gridCol w="1158666">
                  <a:extLst>
                    <a:ext uri="{9D8B030D-6E8A-4147-A177-3AD203B41FA5}">
                      <a16:colId xmlns="" xmlns:a16="http://schemas.microsoft.com/office/drawing/2014/main" val="3052658311"/>
                    </a:ext>
                  </a:extLst>
                </a:gridCol>
                <a:gridCol w="1131649">
                  <a:extLst>
                    <a:ext uri="{9D8B030D-6E8A-4147-A177-3AD203B41FA5}">
                      <a16:colId xmlns="" xmlns:a16="http://schemas.microsoft.com/office/drawing/2014/main" val="1104654969"/>
                    </a:ext>
                  </a:extLst>
                </a:gridCol>
                <a:gridCol w="1218226">
                  <a:extLst>
                    <a:ext uri="{9D8B030D-6E8A-4147-A177-3AD203B41FA5}">
                      <a16:colId xmlns="" xmlns:a16="http://schemas.microsoft.com/office/drawing/2014/main" val="978515402"/>
                    </a:ext>
                  </a:extLst>
                </a:gridCol>
                <a:gridCol w="870688">
                  <a:extLst>
                    <a:ext uri="{9D8B030D-6E8A-4147-A177-3AD203B41FA5}">
                      <a16:colId xmlns="" xmlns:a16="http://schemas.microsoft.com/office/drawing/2014/main" val="411245826"/>
                    </a:ext>
                  </a:extLst>
                </a:gridCol>
                <a:gridCol w="957265">
                  <a:extLst>
                    <a:ext uri="{9D8B030D-6E8A-4147-A177-3AD203B41FA5}">
                      <a16:colId xmlns="" xmlns:a16="http://schemas.microsoft.com/office/drawing/2014/main" val="3794079378"/>
                    </a:ext>
                  </a:extLst>
                </a:gridCol>
                <a:gridCol w="1218226">
                  <a:extLst>
                    <a:ext uri="{9D8B030D-6E8A-4147-A177-3AD203B41FA5}">
                      <a16:colId xmlns="" xmlns:a16="http://schemas.microsoft.com/office/drawing/2014/main" val="4294432705"/>
                    </a:ext>
                  </a:extLst>
                </a:gridCol>
              </a:tblGrid>
              <a:tr h="444988">
                <a:tc>
                  <a:txBody>
                    <a:bodyPr/>
                    <a:lstStyle/>
                    <a:p>
                      <a:pPr>
                        <a:lnSpc>
                          <a:spcPct val="107000"/>
                        </a:lnSpc>
                        <a:spcAft>
                          <a:spcPts val="0"/>
                        </a:spcAft>
                      </a:pPr>
                      <a:r>
                        <a:rPr lang="hr-HR" dirty="0"/>
                        <a:t> </a:t>
                      </a: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7000"/>
                        </a:lnSpc>
                        <a:spcAft>
                          <a:spcPts val="0"/>
                        </a:spcAft>
                      </a:pPr>
                      <a:r>
                        <a:rPr lang="hr-HR" sz="1800" b="1" dirty="0" smtClean="0">
                          <a:solidFill>
                            <a:srgbClr val="B8141D"/>
                          </a:solidFill>
                          <a:effectLst/>
                          <a:latin typeface="Calibri" panose="020F0502020204030204" pitchFamily="34" charset="0"/>
                          <a:ea typeface="Times New Roman" panose="02020603050405020304" pitchFamily="18" charset="0"/>
                          <a:cs typeface="Times New Roman" panose="02020603050405020304" pitchFamily="18" charset="0"/>
                        </a:rPr>
                        <a:t>PRIVATNE VISOKE ŠKOLE</a:t>
                      </a:r>
                      <a:endParaRPr lang="hr-HR" sz="1800" dirty="0">
                        <a:solidFill>
                          <a:srgbClr val="B8141D"/>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hr-HR"/>
                    </a:p>
                  </a:txBody>
                  <a:tcPr/>
                </a:tc>
                <a:tc hMerge="1">
                  <a:txBody>
                    <a:bodyPr/>
                    <a:lstStyle/>
                    <a:p>
                      <a:endParaRPr lang="hr-HR"/>
                    </a:p>
                  </a:txBody>
                  <a:tcPr/>
                </a:tc>
                <a:tc gridSpan="3">
                  <a:txBody>
                    <a:bodyPr/>
                    <a:lstStyle/>
                    <a:p>
                      <a:pPr algn="ctr">
                        <a:lnSpc>
                          <a:spcPct val="107000"/>
                        </a:lnSpc>
                        <a:spcAft>
                          <a:spcPts val="0"/>
                        </a:spcAft>
                      </a:pPr>
                      <a:r>
                        <a:rPr lang="hr-HR" sz="1800" b="1" dirty="0" smtClean="0">
                          <a:solidFill>
                            <a:srgbClr val="B8141D"/>
                          </a:solidFill>
                          <a:effectLst/>
                          <a:latin typeface="Calibri" panose="020F0502020204030204" pitchFamily="34" charset="0"/>
                          <a:ea typeface="Times New Roman" panose="02020603050405020304" pitchFamily="18" charset="0"/>
                          <a:cs typeface="Times New Roman" panose="02020603050405020304" pitchFamily="18" charset="0"/>
                        </a:rPr>
                        <a:t>JAVNE VISOKE ŠKOLE</a:t>
                      </a:r>
                      <a:endParaRPr lang="hr-HR" sz="1800" dirty="0">
                        <a:solidFill>
                          <a:srgbClr val="B8141D"/>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hr-HR"/>
                    </a:p>
                  </a:txBody>
                  <a:tcPr/>
                </a:tc>
                <a:tc hMerge="1">
                  <a:txBody>
                    <a:bodyPr/>
                    <a:lstStyle/>
                    <a:p>
                      <a:endParaRPr lang="hr-HR"/>
                    </a:p>
                  </a:txBody>
                  <a:tcPr/>
                </a:tc>
                <a:extLst>
                  <a:ext uri="{0D108BD9-81ED-4DB2-BD59-A6C34878D82A}">
                    <a16:rowId xmlns="" xmlns:a16="http://schemas.microsoft.com/office/drawing/2014/main" val="3198609882"/>
                  </a:ext>
                </a:extLst>
              </a:tr>
              <a:tr h="444988">
                <a:tc>
                  <a:txBody>
                    <a:bodyPr/>
                    <a:lstStyle/>
                    <a:p>
                      <a:pPr>
                        <a:lnSpc>
                          <a:spcPct val="107000"/>
                        </a:lnSpc>
                        <a:spcAft>
                          <a:spcPts val="0"/>
                        </a:spcAft>
                      </a:pPr>
                      <a:r>
                        <a:rPr lang="hr-HR" dirty="0"/>
                        <a:t> </a:t>
                      </a: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hr-HR"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1-3 mjeseca</a:t>
                      </a:r>
                      <a:endParaRPr lang="hr-HR" sz="16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141D"/>
                    </a:solidFill>
                  </a:tcPr>
                </a:tc>
                <a:tc>
                  <a:txBody>
                    <a:bodyPr/>
                    <a:lstStyle/>
                    <a:p>
                      <a:pPr algn="ctr">
                        <a:lnSpc>
                          <a:spcPct val="107000"/>
                        </a:lnSpc>
                        <a:spcAft>
                          <a:spcPts val="0"/>
                        </a:spcAft>
                      </a:pPr>
                      <a:r>
                        <a:rPr lang="hr-HR"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3-6 mjeseci</a:t>
                      </a:r>
                      <a:endParaRPr lang="hr-HR" sz="16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141D"/>
                    </a:solidFill>
                  </a:tcPr>
                </a:tc>
                <a:tc>
                  <a:txBody>
                    <a:bodyPr/>
                    <a:lstStyle/>
                    <a:p>
                      <a:pPr algn="ctr">
                        <a:lnSpc>
                          <a:spcPct val="107000"/>
                        </a:lnSpc>
                        <a:spcAft>
                          <a:spcPts val="0"/>
                        </a:spcAft>
                      </a:pPr>
                      <a:r>
                        <a:rPr lang="hr-HR"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Više od 6 mjeseci</a:t>
                      </a:r>
                      <a:endParaRPr lang="hr-HR" sz="16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141D"/>
                    </a:solidFill>
                  </a:tcPr>
                </a:tc>
                <a:tc>
                  <a:txBody>
                    <a:bodyPr/>
                    <a:lstStyle/>
                    <a:p>
                      <a:pPr algn="ctr">
                        <a:lnSpc>
                          <a:spcPct val="107000"/>
                        </a:lnSpc>
                        <a:spcAft>
                          <a:spcPts val="0"/>
                        </a:spcAft>
                      </a:pPr>
                      <a:r>
                        <a:rPr lang="hr-HR"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1-3 mjeseca</a:t>
                      </a:r>
                      <a:endParaRPr lang="hr-HR" sz="16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141D"/>
                    </a:solidFill>
                  </a:tcPr>
                </a:tc>
                <a:tc>
                  <a:txBody>
                    <a:bodyPr/>
                    <a:lstStyle/>
                    <a:p>
                      <a:pPr algn="ctr">
                        <a:lnSpc>
                          <a:spcPct val="107000"/>
                        </a:lnSpc>
                        <a:spcAft>
                          <a:spcPts val="0"/>
                        </a:spcAft>
                      </a:pPr>
                      <a:r>
                        <a:rPr lang="hr-HR"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3-6 mjeseci</a:t>
                      </a:r>
                      <a:endParaRPr lang="hr-HR" sz="16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141D"/>
                    </a:solidFill>
                  </a:tcPr>
                </a:tc>
                <a:tc>
                  <a:txBody>
                    <a:bodyPr/>
                    <a:lstStyle/>
                    <a:p>
                      <a:pPr algn="ctr">
                        <a:lnSpc>
                          <a:spcPct val="107000"/>
                        </a:lnSpc>
                        <a:spcAft>
                          <a:spcPts val="0"/>
                        </a:spcAft>
                      </a:pPr>
                      <a:r>
                        <a:rPr lang="hr-HR"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Više od 6 mjeseci</a:t>
                      </a:r>
                      <a:endParaRPr lang="hr-HR" sz="16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141D"/>
                    </a:solidFill>
                  </a:tcPr>
                </a:tc>
                <a:extLst>
                  <a:ext uri="{0D108BD9-81ED-4DB2-BD59-A6C34878D82A}">
                    <a16:rowId xmlns="" xmlns:a16="http://schemas.microsoft.com/office/drawing/2014/main" val="1747311748"/>
                  </a:ext>
                </a:extLst>
              </a:tr>
              <a:tr h="444988">
                <a:tc>
                  <a:txBody>
                    <a:bodyPr/>
                    <a:lstStyle/>
                    <a:p>
                      <a:pPr>
                        <a:lnSpc>
                          <a:spcPct val="107000"/>
                        </a:lnSpc>
                        <a:spcAft>
                          <a:spcPts val="0"/>
                        </a:spcAft>
                      </a:pPr>
                      <a:r>
                        <a:rPr lang="hr-HR" sz="1800" b="0" dirty="0">
                          <a:solidFill>
                            <a:srgbClr val="B8141D"/>
                          </a:solidFill>
                          <a:effectLst/>
                          <a:latin typeface="Calibri" panose="020F0502020204030204" pitchFamily="34" charset="0"/>
                          <a:ea typeface="Times New Roman" panose="02020603050405020304" pitchFamily="18" charset="0"/>
                          <a:cs typeface="Times New Roman" panose="02020603050405020304" pitchFamily="18" charset="0"/>
                        </a:rPr>
                        <a:t>Ukupno dolazna mobilnost</a:t>
                      </a:r>
                      <a:endParaRPr lang="hr-HR" sz="1800" b="0" dirty="0">
                        <a:solidFill>
                          <a:srgbClr val="B8141D"/>
                        </a:solidFill>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148</a:t>
                      </a:r>
                      <a:endParaRPr lang="hr-HR" sz="1800" dirty="0">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hr-HR" sz="1800" dirty="0">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hr-HR" sz="1800" dirty="0">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hr-HR" sz="1800" dirty="0">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hr-HR" sz="1800" dirty="0">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hr-HR" sz="1800" dirty="0">
                        <a:effectLst/>
                        <a:latin typeface="Calibri" panose="020F0502020204030204" pitchFamily="34" charset="0"/>
                        <a:ea typeface="Calibri" panose="020F0502020204030204" pitchFamily="34" charset="0"/>
                        <a:cs typeface="Arial" panose="020B0604020202020204" pitchFamily="34" charset="0"/>
                      </a:endParaRPr>
                    </a:p>
                  </a:txBody>
                  <a:tcPr marL="62077" marR="62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808451"/>
                  </a:ext>
                </a:extLst>
              </a:tr>
            </a:tbl>
          </a:graphicData>
        </a:graphic>
      </p:graphicFrame>
      <p:sp>
        <p:nvSpPr>
          <p:cNvPr id="8" name="Rectangle 3"/>
          <p:cNvSpPr>
            <a:spLocks noChangeArrowheads="1"/>
          </p:cNvSpPr>
          <p:nvPr/>
        </p:nvSpPr>
        <p:spPr bwMode="auto">
          <a:xfrm>
            <a:off x="2324100" y="34528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r-Latn-RS" altLang="sr-Latn-R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328009366"/>
              </p:ext>
            </p:extLst>
          </p:nvPr>
        </p:nvGraphicFramePr>
        <p:xfrm>
          <a:off x="495300" y="1776250"/>
          <a:ext cx="7696201" cy="1676562"/>
        </p:xfrm>
        <a:graphic>
          <a:graphicData uri="http://schemas.openxmlformats.org/drawingml/2006/table">
            <a:tbl>
              <a:tblPr firstRow="1" firstCol="1" bandRow="1"/>
              <a:tblGrid>
                <a:gridCol w="2782806"/>
                <a:gridCol w="1414232"/>
                <a:gridCol w="1413144"/>
                <a:gridCol w="2086019"/>
              </a:tblGrid>
              <a:tr h="279427">
                <a:tc>
                  <a:txBody>
                    <a:bodyPr/>
                    <a:lstStyle/>
                    <a:p>
                      <a:endParaRPr lang="hr-HR" sz="1800" dirty="0">
                        <a:effectLst/>
                        <a:latin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a:spcAft>
                          <a:spcPts val="0"/>
                        </a:spcAft>
                      </a:pPr>
                      <a:r>
                        <a:rPr lang="hr-HR" sz="1800" b="1" dirty="0" smtClean="0">
                          <a:solidFill>
                            <a:srgbClr val="C00000"/>
                          </a:solidFill>
                          <a:effectLst/>
                          <a:latin typeface="Calibri"/>
                          <a:ea typeface="Calibri"/>
                          <a:cs typeface="Times New Roman"/>
                        </a:rPr>
                        <a:t>VELEUČILIŠTA</a:t>
                      </a:r>
                      <a:endParaRPr lang="hr-HR" sz="1800" b="1"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hr-HR"/>
                    </a:p>
                  </a:txBody>
                  <a:tcPr/>
                </a:tc>
                <a:tc hMerge="1">
                  <a:txBody>
                    <a:bodyPr/>
                    <a:lstStyle/>
                    <a:p>
                      <a:endParaRPr lang="hr-HR"/>
                    </a:p>
                  </a:txBody>
                  <a:tcPr/>
                </a:tc>
              </a:tr>
              <a:tr h="279427">
                <a:tc>
                  <a:txBody>
                    <a:bodyPr/>
                    <a:lstStyle/>
                    <a:p>
                      <a:endParaRPr lang="hr-HR" sz="1800">
                        <a:effectLst/>
                        <a:latin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hr-HR" sz="1600" b="1" dirty="0">
                          <a:solidFill>
                            <a:srgbClr val="FFFFFF"/>
                          </a:solidFill>
                          <a:effectLst/>
                          <a:latin typeface="Calibri"/>
                          <a:ea typeface="Calibri"/>
                          <a:cs typeface="Times New Roman"/>
                        </a:rPr>
                        <a:t>1-3 mjeseci</a:t>
                      </a:r>
                      <a:endParaRPr lang="hr-HR" sz="1600" b="1"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spcAft>
                          <a:spcPts val="0"/>
                        </a:spcAft>
                      </a:pPr>
                      <a:r>
                        <a:rPr lang="hr-HR" sz="1600" b="1">
                          <a:solidFill>
                            <a:srgbClr val="FFFFFF"/>
                          </a:solidFill>
                          <a:effectLst/>
                          <a:latin typeface="Calibri"/>
                          <a:ea typeface="Calibri"/>
                          <a:cs typeface="Times New Roman"/>
                        </a:rPr>
                        <a:t>3-6 mjeseci</a:t>
                      </a:r>
                      <a:endParaRPr lang="hr-HR" sz="16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spcAft>
                          <a:spcPts val="0"/>
                        </a:spcAft>
                      </a:pPr>
                      <a:r>
                        <a:rPr lang="hr-HR" sz="1600" b="1" dirty="0">
                          <a:solidFill>
                            <a:srgbClr val="FFFFFF"/>
                          </a:solidFill>
                          <a:effectLst/>
                          <a:latin typeface="Calibri"/>
                          <a:ea typeface="Calibri"/>
                          <a:cs typeface="Times New Roman"/>
                        </a:rPr>
                        <a:t>više od 6 mjeseci</a:t>
                      </a:r>
                      <a:endParaRPr lang="hr-HR" sz="1600" b="1"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279427">
                <a:tc>
                  <a:txBody>
                    <a:bodyPr/>
                    <a:lstStyle/>
                    <a:p>
                      <a:pPr>
                        <a:spcAft>
                          <a:spcPts val="0"/>
                        </a:spcAft>
                      </a:pPr>
                      <a:r>
                        <a:rPr lang="hr-HR" sz="1800">
                          <a:solidFill>
                            <a:srgbClr val="C00000"/>
                          </a:solidFill>
                          <a:effectLst/>
                          <a:latin typeface="Calibri"/>
                          <a:ea typeface="Calibri"/>
                          <a:cs typeface="Times New Roman"/>
                        </a:rPr>
                        <a:t>Biomedicina i zdravstvo</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dirty="0">
                          <a:solidFill>
                            <a:srgbClr val="000000"/>
                          </a:solidFill>
                          <a:effectLst/>
                          <a:latin typeface="Calibri"/>
                          <a:ea typeface="Calibri"/>
                          <a:cs typeface="Times New Roman"/>
                        </a:rPr>
                        <a:t>4</a:t>
                      </a:r>
                      <a:endParaRPr lang="hr-HR" sz="18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dirty="0">
                          <a:solidFill>
                            <a:srgbClr val="000000"/>
                          </a:solidFill>
                          <a:effectLst/>
                          <a:latin typeface="Calibri"/>
                          <a:ea typeface="Calibri"/>
                          <a:cs typeface="Times New Roman"/>
                        </a:rPr>
                        <a:t>0</a:t>
                      </a:r>
                      <a:endParaRPr lang="hr-HR" sz="18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a:solidFill>
                            <a:srgbClr val="000000"/>
                          </a:solidFill>
                          <a:effectLst/>
                          <a:latin typeface="Calibri"/>
                          <a:ea typeface="Calibri"/>
                          <a:cs typeface="Times New Roman"/>
                        </a:rPr>
                        <a:t>0</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27">
                <a:tc>
                  <a:txBody>
                    <a:bodyPr/>
                    <a:lstStyle/>
                    <a:p>
                      <a:pPr>
                        <a:spcAft>
                          <a:spcPts val="0"/>
                        </a:spcAft>
                      </a:pPr>
                      <a:r>
                        <a:rPr lang="hr-HR" sz="1800">
                          <a:solidFill>
                            <a:srgbClr val="C00000"/>
                          </a:solidFill>
                          <a:effectLst/>
                          <a:latin typeface="Calibri"/>
                          <a:ea typeface="Calibri"/>
                          <a:cs typeface="Times New Roman"/>
                        </a:rPr>
                        <a:t>Biotehničke znanosti</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a:solidFill>
                            <a:srgbClr val="000000"/>
                          </a:solidFill>
                          <a:effectLst/>
                          <a:latin typeface="Calibri"/>
                          <a:ea typeface="Calibri"/>
                          <a:cs typeface="Times New Roman"/>
                        </a:rPr>
                        <a:t>0</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dirty="0">
                          <a:solidFill>
                            <a:srgbClr val="000000"/>
                          </a:solidFill>
                          <a:effectLst/>
                          <a:latin typeface="Calibri"/>
                          <a:ea typeface="Calibri"/>
                          <a:cs typeface="Times New Roman"/>
                        </a:rPr>
                        <a:t>0</a:t>
                      </a:r>
                      <a:endParaRPr lang="hr-HR" sz="18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a:solidFill>
                            <a:srgbClr val="000000"/>
                          </a:solidFill>
                          <a:effectLst/>
                          <a:latin typeface="Calibri"/>
                          <a:ea typeface="Calibri"/>
                          <a:cs typeface="Times New Roman"/>
                        </a:rPr>
                        <a:t>0</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27">
                <a:tc>
                  <a:txBody>
                    <a:bodyPr/>
                    <a:lstStyle/>
                    <a:p>
                      <a:pPr>
                        <a:spcAft>
                          <a:spcPts val="0"/>
                        </a:spcAft>
                      </a:pPr>
                      <a:r>
                        <a:rPr lang="hr-HR" sz="1800">
                          <a:solidFill>
                            <a:srgbClr val="C00000"/>
                          </a:solidFill>
                          <a:effectLst/>
                          <a:latin typeface="Calibri"/>
                          <a:ea typeface="Calibri"/>
                          <a:cs typeface="Times New Roman"/>
                        </a:rPr>
                        <a:t>Društvene znanosti</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a:solidFill>
                            <a:srgbClr val="000000"/>
                          </a:solidFill>
                          <a:effectLst/>
                          <a:latin typeface="Calibri"/>
                          <a:ea typeface="Calibri"/>
                          <a:cs typeface="Times New Roman"/>
                        </a:rPr>
                        <a:t>0</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a:solidFill>
                            <a:srgbClr val="000000"/>
                          </a:solidFill>
                          <a:effectLst/>
                          <a:latin typeface="Calibri"/>
                          <a:ea typeface="Calibri"/>
                          <a:cs typeface="Times New Roman"/>
                        </a:rPr>
                        <a:t>0</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dirty="0">
                          <a:solidFill>
                            <a:srgbClr val="000000"/>
                          </a:solidFill>
                          <a:effectLst/>
                          <a:latin typeface="Calibri"/>
                          <a:ea typeface="Calibri"/>
                          <a:cs typeface="Times New Roman"/>
                        </a:rPr>
                        <a:t>0</a:t>
                      </a:r>
                      <a:endParaRPr lang="hr-HR" sz="18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27">
                <a:tc>
                  <a:txBody>
                    <a:bodyPr/>
                    <a:lstStyle/>
                    <a:p>
                      <a:pPr>
                        <a:spcAft>
                          <a:spcPts val="0"/>
                        </a:spcAft>
                      </a:pPr>
                      <a:r>
                        <a:rPr lang="hr-HR" sz="1800">
                          <a:solidFill>
                            <a:srgbClr val="C00000"/>
                          </a:solidFill>
                          <a:effectLst/>
                          <a:latin typeface="Calibri"/>
                          <a:ea typeface="Calibri"/>
                          <a:cs typeface="Times New Roman"/>
                        </a:rPr>
                        <a:t>Tehničke znanosti</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dirty="0">
                          <a:solidFill>
                            <a:srgbClr val="000000"/>
                          </a:solidFill>
                          <a:effectLst/>
                          <a:latin typeface="Calibri"/>
                          <a:ea typeface="Calibri"/>
                          <a:cs typeface="Times New Roman"/>
                        </a:rPr>
                        <a:t>0</a:t>
                      </a:r>
                      <a:endParaRPr lang="hr-HR" sz="18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a:solidFill>
                            <a:srgbClr val="000000"/>
                          </a:solidFill>
                          <a:effectLst/>
                          <a:latin typeface="Calibri"/>
                          <a:ea typeface="Calibri"/>
                          <a:cs typeface="Times New Roman"/>
                        </a:rPr>
                        <a:t>0</a:t>
                      </a:r>
                      <a:endParaRPr lang="hr-HR" sz="18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hr-HR" sz="1800" dirty="0">
                          <a:solidFill>
                            <a:srgbClr val="000000"/>
                          </a:solidFill>
                          <a:effectLst/>
                          <a:latin typeface="Calibri"/>
                          <a:ea typeface="Calibri"/>
                          <a:cs typeface="Times New Roman"/>
                        </a:rPr>
                        <a:t>0</a:t>
                      </a:r>
                      <a:endParaRPr lang="hr-HR" sz="18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TextBox 10"/>
          <p:cNvSpPr txBox="1"/>
          <p:nvPr/>
        </p:nvSpPr>
        <p:spPr>
          <a:xfrm>
            <a:off x="352425" y="1085850"/>
            <a:ext cx="2082621" cy="369332"/>
          </a:xfrm>
          <a:prstGeom prst="rect">
            <a:avLst/>
          </a:prstGeom>
          <a:noFill/>
        </p:spPr>
        <p:txBody>
          <a:bodyPr wrap="none" rtlCol="0">
            <a:spAutoFit/>
          </a:bodyPr>
          <a:lstStyle/>
          <a:p>
            <a:r>
              <a:rPr lang="hr-HR" dirty="0" smtClean="0"/>
              <a:t>Dolazna mobilnost</a:t>
            </a:r>
            <a:endParaRPr lang="hr-HR" dirty="0"/>
          </a:p>
        </p:txBody>
      </p:sp>
    </p:spTree>
    <p:extLst>
      <p:ext uri="{BB962C8B-B14F-4D97-AF65-F5344CB8AC3E}">
        <p14:creationId xmlns:p14="http://schemas.microsoft.com/office/powerpoint/2010/main" val="76406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r-HR" sz="2800" dirty="0"/>
              <a:t>Studija </a:t>
            </a:r>
            <a:r>
              <a:rPr lang="hr-HR" sz="2800" dirty="0" smtClean="0"/>
              <a:t>slučaja: Mobilnost studenata</a:t>
            </a:r>
            <a:endParaRPr lang="hr-HR" sz="2800" dirty="0"/>
          </a:p>
        </p:txBody>
      </p:sp>
      <p:pic>
        <p:nvPicPr>
          <p:cNvPr id="7" name="Picture 6"/>
          <p:cNvPicPr>
            <a:picLocks noChangeAspect="1"/>
          </p:cNvPicPr>
          <p:nvPr/>
        </p:nvPicPr>
        <p:blipFill>
          <a:blip r:embed="rId2"/>
          <a:stretch>
            <a:fillRect/>
          </a:stretch>
        </p:blipFill>
        <p:spPr>
          <a:xfrm>
            <a:off x="354258" y="1675071"/>
            <a:ext cx="7882467" cy="1554851"/>
          </a:xfrm>
          <a:prstGeom prst="rect">
            <a:avLst/>
          </a:prstGeom>
        </p:spPr>
      </p:pic>
      <p:pic>
        <p:nvPicPr>
          <p:cNvPr id="8" name="Picture 7"/>
          <p:cNvPicPr>
            <a:picLocks noChangeAspect="1"/>
          </p:cNvPicPr>
          <p:nvPr/>
        </p:nvPicPr>
        <p:blipFill>
          <a:blip r:embed="rId3"/>
          <a:stretch>
            <a:fillRect/>
          </a:stretch>
        </p:blipFill>
        <p:spPr>
          <a:xfrm>
            <a:off x="354258" y="4223063"/>
            <a:ext cx="8768997" cy="1452956"/>
          </a:xfrm>
          <a:prstGeom prst="rect">
            <a:avLst/>
          </a:prstGeom>
        </p:spPr>
      </p:pic>
      <p:sp>
        <p:nvSpPr>
          <p:cNvPr id="9" name="TextBox 8"/>
          <p:cNvSpPr txBox="1"/>
          <p:nvPr/>
        </p:nvSpPr>
        <p:spPr>
          <a:xfrm>
            <a:off x="496711" y="1139825"/>
            <a:ext cx="2912533" cy="369332"/>
          </a:xfrm>
          <a:prstGeom prst="rect">
            <a:avLst/>
          </a:prstGeom>
          <a:noFill/>
        </p:spPr>
        <p:txBody>
          <a:bodyPr wrap="square" rtlCol="0">
            <a:spAutoFit/>
          </a:bodyPr>
          <a:lstStyle/>
          <a:p>
            <a:r>
              <a:rPr lang="hr-HR" dirty="0" smtClean="0">
                <a:solidFill>
                  <a:srgbClr val="C00000"/>
                </a:solidFill>
              </a:rPr>
              <a:t>1. ciklus reakreditacije</a:t>
            </a:r>
            <a:endParaRPr lang="hr-HR" dirty="0">
              <a:solidFill>
                <a:srgbClr val="C00000"/>
              </a:solidFill>
            </a:endParaRPr>
          </a:p>
        </p:txBody>
      </p:sp>
      <p:sp>
        <p:nvSpPr>
          <p:cNvPr id="11" name="TextBox 10"/>
          <p:cNvSpPr txBox="1"/>
          <p:nvPr/>
        </p:nvSpPr>
        <p:spPr>
          <a:xfrm>
            <a:off x="496711" y="3654715"/>
            <a:ext cx="2912533" cy="369332"/>
          </a:xfrm>
          <a:prstGeom prst="rect">
            <a:avLst/>
          </a:prstGeom>
          <a:noFill/>
        </p:spPr>
        <p:txBody>
          <a:bodyPr wrap="square" rtlCol="0">
            <a:spAutoFit/>
          </a:bodyPr>
          <a:lstStyle/>
          <a:p>
            <a:r>
              <a:rPr lang="hr-HR" dirty="0">
                <a:solidFill>
                  <a:srgbClr val="C00000"/>
                </a:solidFill>
              </a:rPr>
              <a:t>2</a:t>
            </a:r>
            <a:r>
              <a:rPr lang="hr-HR" dirty="0" smtClean="0">
                <a:solidFill>
                  <a:srgbClr val="C00000"/>
                </a:solidFill>
              </a:rPr>
              <a:t>. ciklus reakreditacije</a:t>
            </a:r>
            <a:endParaRPr lang="hr-HR" dirty="0">
              <a:solidFill>
                <a:srgbClr val="C00000"/>
              </a:solidFill>
            </a:endParaRPr>
          </a:p>
        </p:txBody>
      </p:sp>
    </p:spTree>
    <p:extLst>
      <p:ext uri="{BB962C8B-B14F-4D97-AF65-F5344CB8AC3E}">
        <p14:creationId xmlns:p14="http://schemas.microsoft.com/office/powerpoint/2010/main" val="556900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p:txBody>
          <a:bodyPr/>
          <a:lstStyle/>
          <a:p>
            <a:pPr marL="0" indent="0">
              <a:buNone/>
            </a:pPr>
            <a:endParaRPr lang="hr-HR" sz="2900" dirty="0" smtClean="0"/>
          </a:p>
          <a:p>
            <a:pPr marL="0" indent="0">
              <a:buNone/>
            </a:pPr>
            <a:endParaRPr lang="hr-HR" dirty="0"/>
          </a:p>
        </p:txBody>
      </p:sp>
      <p:sp>
        <p:nvSpPr>
          <p:cNvPr id="6" name="Title 2"/>
          <p:cNvSpPr>
            <a:spLocks noGrp="1"/>
          </p:cNvSpPr>
          <p:nvPr>
            <p:ph type="title"/>
          </p:nvPr>
        </p:nvSpPr>
        <p:spPr>
          <a:xfrm>
            <a:off x="210168" y="304800"/>
            <a:ext cx="7790832" cy="676275"/>
          </a:xfrm>
        </p:spPr>
        <p:txBody>
          <a:bodyPr>
            <a:noAutofit/>
          </a:bodyPr>
          <a:lstStyle/>
          <a:p>
            <a:r>
              <a:rPr lang="hr-HR" sz="3200" dirty="0"/>
              <a:t>Uvod: </a:t>
            </a:r>
            <a:r>
              <a:rPr lang="hr-HR" sz="2000" dirty="0"/>
              <a:t>istraživanje </a:t>
            </a:r>
            <a:r>
              <a:rPr lang="hr-HR" sz="2000" i="1" dirty="0"/>
              <a:t>Neki aspekti internacionalizacije visokog obrazovanja: Privlačenje stranih studenata</a:t>
            </a:r>
            <a:endParaRPr lang="hr-HR" sz="2100" dirty="0"/>
          </a:p>
        </p:txBody>
      </p:sp>
      <p:sp>
        <p:nvSpPr>
          <p:cNvPr id="3" name="Rectangle 2"/>
          <p:cNvSpPr/>
          <p:nvPr/>
        </p:nvSpPr>
        <p:spPr>
          <a:xfrm>
            <a:off x="725714" y="1305341"/>
            <a:ext cx="7692572" cy="2585323"/>
          </a:xfrm>
          <a:prstGeom prst="rect">
            <a:avLst/>
          </a:prstGeom>
        </p:spPr>
        <p:txBody>
          <a:bodyPr wrap="square">
            <a:spAutoFit/>
          </a:bodyPr>
          <a:lstStyle/>
          <a:p>
            <a:endParaRPr lang="hr-HR" dirty="0" smtClean="0"/>
          </a:p>
          <a:p>
            <a:endParaRPr lang="hr-HR" dirty="0"/>
          </a:p>
          <a:p>
            <a:endParaRPr lang="hr-HR" dirty="0" smtClean="0"/>
          </a:p>
          <a:p>
            <a:endParaRPr lang="hr-HR" dirty="0"/>
          </a:p>
          <a:p>
            <a:endParaRPr lang="hr-HR" dirty="0" smtClean="0"/>
          </a:p>
          <a:p>
            <a:endParaRPr lang="hr-HR" dirty="0"/>
          </a:p>
          <a:p>
            <a:endParaRPr lang="hr-HR" dirty="0" smtClean="0"/>
          </a:p>
          <a:p>
            <a:endParaRPr lang="hr-HR" dirty="0"/>
          </a:p>
          <a:p>
            <a:endParaRPr lang="hr-HR" dirty="0"/>
          </a:p>
        </p:txBody>
      </p:sp>
      <p:sp>
        <p:nvSpPr>
          <p:cNvPr id="7" name="Rectangle 6"/>
          <p:cNvSpPr/>
          <p:nvPr/>
        </p:nvSpPr>
        <p:spPr>
          <a:xfrm>
            <a:off x="595086" y="1443840"/>
            <a:ext cx="7823200" cy="3416320"/>
          </a:xfrm>
          <a:prstGeom prst="rect">
            <a:avLst/>
          </a:prstGeom>
        </p:spPr>
        <p:txBody>
          <a:bodyPr wrap="square">
            <a:spAutoFit/>
          </a:bodyPr>
          <a:lstStyle/>
          <a:p>
            <a:r>
              <a:rPr lang="hr-HR" dirty="0"/>
              <a:t>Od ukupno </a:t>
            </a:r>
            <a:r>
              <a:rPr lang="hr-HR" b="1" dirty="0"/>
              <a:t>131</a:t>
            </a:r>
            <a:r>
              <a:rPr lang="hr-HR" dirty="0"/>
              <a:t> visokog učilišta u Republici Hrvatskoj (sveučilišta, sastavnica sveučilišta, veleučilišta i visokih škola), odgovori su pristigli s ukupno </a:t>
            </a:r>
            <a:r>
              <a:rPr lang="hr-HR" b="1" dirty="0"/>
              <a:t>57</a:t>
            </a:r>
            <a:r>
              <a:rPr lang="hr-HR" dirty="0"/>
              <a:t> visokih učilišta (44 %), od čega </a:t>
            </a:r>
            <a:r>
              <a:rPr lang="hr-HR" b="1" dirty="0"/>
              <a:t>4</a:t>
            </a:r>
            <a:r>
              <a:rPr lang="hr-HR" dirty="0"/>
              <a:t> sveučilišta, </a:t>
            </a:r>
            <a:r>
              <a:rPr lang="hr-HR" b="1" dirty="0"/>
              <a:t>31</a:t>
            </a:r>
            <a:r>
              <a:rPr lang="hr-HR" dirty="0"/>
              <a:t> sastavnice sveučilišta, </a:t>
            </a:r>
            <a:r>
              <a:rPr lang="hr-HR" b="1" dirty="0"/>
              <a:t>10</a:t>
            </a:r>
            <a:r>
              <a:rPr lang="hr-HR" dirty="0"/>
              <a:t> veleučilišta i </a:t>
            </a:r>
            <a:r>
              <a:rPr lang="hr-HR" b="1" dirty="0"/>
              <a:t>12</a:t>
            </a:r>
            <a:r>
              <a:rPr lang="hr-HR" dirty="0"/>
              <a:t> visokih škola</a:t>
            </a:r>
            <a:r>
              <a:rPr lang="hr-HR" dirty="0" smtClean="0"/>
              <a:t>.</a:t>
            </a:r>
          </a:p>
          <a:p>
            <a:endParaRPr lang="hr-HR" dirty="0"/>
          </a:p>
          <a:p>
            <a:endParaRPr lang="hr-HR" dirty="0" smtClean="0"/>
          </a:p>
          <a:p>
            <a:endParaRPr lang="hr-HR" dirty="0"/>
          </a:p>
          <a:p>
            <a:endParaRPr lang="hr-HR" dirty="0"/>
          </a:p>
          <a:p>
            <a:r>
              <a:rPr lang="hr-HR" dirty="0"/>
              <a:t>Na anketni upitnik odgovorilo je ukupno </a:t>
            </a:r>
            <a:r>
              <a:rPr lang="hr-HR" b="1" dirty="0"/>
              <a:t>57 predstavnika</a:t>
            </a:r>
            <a:r>
              <a:rPr lang="hr-HR" dirty="0"/>
              <a:t> visokih učilišta, od čega a) </a:t>
            </a:r>
            <a:r>
              <a:rPr lang="hr-HR" b="1" dirty="0"/>
              <a:t>43 čelnika ili članova uprava</a:t>
            </a:r>
            <a:r>
              <a:rPr lang="hr-HR" dirty="0"/>
              <a:t> visokih učilišta, b) </a:t>
            </a:r>
            <a:r>
              <a:rPr lang="hr-HR" b="1" dirty="0" err="1"/>
              <a:t>1</a:t>
            </a:r>
            <a:r>
              <a:rPr lang="hr-HR" dirty="0"/>
              <a:t> </a:t>
            </a:r>
            <a:r>
              <a:rPr lang="hr-HR" b="1" dirty="0"/>
              <a:t>nastavnik/voditelj studijskog programa na engleskom jeziku</a:t>
            </a:r>
            <a:r>
              <a:rPr lang="hr-HR" dirty="0"/>
              <a:t> i c) </a:t>
            </a:r>
            <a:r>
              <a:rPr lang="hr-HR" b="1" dirty="0"/>
              <a:t>14 djelatnika stručne službe </a:t>
            </a:r>
            <a:r>
              <a:rPr lang="hr-HR" dirty="0"/>
              <a:t>visokog učilišta.</a:t>
            </a:r>
          </a:p>
        </p:txBody>
      </p:sp>
    </p:spTree>
    <p:extLst>
      <p:ext uri="{BB962C8B-B14F-4D97-AF65-F5344CB8AC3E}">
        <p14:creationId xmlns:p14="http://schemas.microsoft.com/office/powerpoint/2010/main" val="4239025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pl-PL" sz="4800" b="1" dirty="0" smtClean="0">
              <a:solidFill>
                <a:schemeClr val="tx1"/>
              </a:solidFill>
            </a:endParaRPr>
          </a:p>
          <a:p>
            <a:pPr marL="0" indent="0" algn="ctr">
              <a:buNone/>
            </a:pPr>
            <a:endParaRPr lang="pl-PL" sz="4800" b="1" dirty="0">
              <a:solidFill>
                <a:schemeClr val="tx1"/>
              </a:solidFill>
            </a:endParaRPr>
          </a:p>
          <a:p>
            <a:pPr marL="0" indent="0" algn="ctr">
              <a:buNone/>
            </a:pPr>
            <a:r>
              <a:rPr lang="pl-PL" sz="4800" b="1" dirty="0" smtClean="0">
                <a:solidFill>
                  <a:schemeClr val="tx1"/>
                </a:solidFill>
              </a:rPr>
              <a:t>Aktualno </a:t>
            </a:r>
            <a:r>
              <a:rPr lang="pl-PL" sz="4800" b="1" dirty="0">
                <a:solidFill>
                  <a:schemeClr val="tx1"/>
                </a:solidFill>
              </a:rPr>
              <a:t>stanje izvođenja nastave na stranom jeziku</a:t>
            </a:r>
          </a:p>
          <a:p>
            <a:endParaRPr lang="hr-HR" dirty="0"/>
          </a:p>
        </p:txBody>
      </p:sp>
    </p:spTree>
    <p:extLst>
      <p:ext uri="{BB962C8B-B14F-4D97-AF65-F5344CB8AC3E}">
        <p14:creationId xmlns:p14="http://schemas.microsoft.com/office/powerpoint/2010/main" val="2411263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8485" y="1007270"/>
            <a:ext cx="8779859" cy="444159"/>
          </a:xfrm>
        </p:spPr>
        <p:txBody>
          <a:bodyPr/>
          <a:lstStyle/>
          <a:p>
            <a:pPr marL="0" indent="0">
              <a:buNone/>
            </a:pPr>
            <a:r>
              <a:rPr lang="hr-HR" i="1" dirty="0"/>
              <a:t>Tablica 1: Pregled studijskih programa na engleskom jeziku</a:t>
            </a:r>
            <a:endParaRPr lang="hr-HR" dirty="0"/>
          </a:p>
          <a:p>
            <a:pPr marL="0" indent="0">
              <a:buNone/>
            </a:pPr>
            <a:endParaRPr lang="hr-HR" dirty="0"/>
          </a:p>
        </p:txBody>
      </p:sp>
      <p:sp>
        <p:nvSpPr>
          <p:cNvPr id="3" name="Title 2"/>
          <p:cNvSpPr>
            <a:spLocks noGrp="1"/>
          </p:cNvSpPr>
          <p:nvPr>
            <p:ph type="title"/>
          </p:nvPr>
        </p:nvSpPr>
        <p:spPr>
          <a:xfrm>
            <a:off x="210167" y="327819"/>
            <a:ext cx="7772689" cy="563562"/>
          </a:xfrm>
        </p:spPr>
        <p:txBody>
          <a:bodyPr>
            <a:normAutofit fontScale="90000"/>
          </a:bodyPr>
          <a:lstStyle/>
          <a:p>
            <a:r>
              <a:rPr lang="pl-PL" b="1" dirty="0">
                <a:solidFill>
                  <a:schemeClr val="tx1"/>
                </a:solidFill>
              </a:rPr>
              <a:t>Aktualno stanje izvođenja nastave na stranom </a:t>
            </a:r>
            <a:r>
              <a:rPr lang="pl-PL" b="1" dirty="0" smtClean="0">
                <a:solidFill>
                  <a:schemeClr val="tx1"/>
                </a:solidFill>
              </a:rPr>
              <a:t>jeziku</a:t>
            </a:r>
            <a:endParaRPr lang="hr-HR" dirty="0"/>
          </a:p>
        </p:txBody>
      </p:sp>
      <p:graphicFrame>
        <p:nvGraphicFramePr>
          <p:cNvPr id="4" name="Table 3"/>
          <p:cNvGraphicFramePr>
            <a:graphicFrameLocks noGrp="1"/>
          </p:cNvGraphicFramePr>
          <p:nvPr>
            <p:extLst>
              <p:ext uri="{D42A27DB-BD31-4B8C-83A1-F6EECF244321}">
                <p14:modId xmlns:p14="http://schemas.microsoft.com/office/powerpoint/2010/main" val="1412716103"/>
              </p:ext>
            </p:extLst>
          </p:nvPr>
        </p:nvGraphicFramePr>
        <p:xfrm>
          <a:off x="43544" y="1509483"/>
          <a:ext cx="9027882" cy="5347268"/>
        </p:xfrm>
        <a:graphic>
          <a:graphicData uri="http://schemas.openxmlformats.org/drawingml/2006/table">
            <a:tbl>
              <a:tblPr firstRow="1" firstCol="1" bandRow="1"/>
              <a:tblGrid>
                <a:gridCol w="1003098">
                  <a:extLst>
                    <a:ext uri="{9D8B030D-6E8A-4147-A177-3AD203B41FA5}">
                      <a16:colId xmlns:a16="http://schemas.microsoft.com/office/drawing/2014/main" xmlns="" val="20000"/>
                    </a:ext>
                  </a:extLst>
                </a:gridCol>
                <a:gridCol w="1003098">
                  <a:extLst>
                    <a:ext uri="{9D8B030D-6E8A-4147-A177-3AD203B41FA5}">
                      <a16:colId xmlns:a16="http://schemas.microsoft.com/office/drawing/2014/main" xmlns="" val="20001"/>
                    </a:ext>
                  </a:extLst>
                </a:gridCol>
                <a:gridCol w="1003098">
                  <a:extLst>
                    <a:ext uri="{9D8B030D-6E8A-4147-A177-3AD203B41FA5}">
                      <a16:colId xmlns:a16="http://schemas.microsoft.com/office/drawing/2014/main" xmlns="" val="20002"/>
                    </a:ext>
                  </a:extLst>
                </a:gridCol>
                <a:gridCol w="1003098">
                  <a:extLst>
                    <a:ext uri="{9D8B030D-6E8A-4147-A177-3AD203B41FA5}">
                      <a16:colId xmlns:a16="http://schemas.microsoft.com/office/drawing/2014/main" xmlns="" val="20003"/>
                    </a:ext>
                  </a:extLst>
                </a:gridCol>
                <a:gridCol w="1003098">
                  <a:extLst>
                    <a:ext uri="{9D8B030D-6E8A-4147-A177-3AD203B41FA5}">
                      <a16:colId xmlns:a16="http://schemas.microsoft.com/office/drawing/2014/main" xmlns="" val="20004"/>
                    </a:ext>
                  </a:extLst>
                </a:gridCol>
                <a:gridCol w="1003098">
                  <a:extLst>
                    <a:ext uri="{9D8B030D-6E8A-4147-A177-3AD203B41FA5}">
                      <a16:colId xmlns:a16="http://schemas.microsoft.com/office/drawing/2014/main" xmlns="" val="20005"/>
                    </a:ext>
                  </a:extLst>
                </a:gridCol>
                <a:gridCol w="1003098">
                  <a:extLst>
                    <a:ext uri="{9D8B030D-6E8A-4147-A177-3AD203B41FA5}">
                      <a16:colId xmlns:a16="http://schemas.microsoft.com/office/drawing/2014/main" xmlns="" val="20006"/>
                    </a:ext>
                  </a:extLst>
                </a:gridCol>
                <a:gridCol w="1003098">
                  <a:extLst>
                    <a:ext uri="{9D8B030D-6E8A-4147-A177-3AD203B41FA5}">
                      <a16:colId xmlns:a16="http://schemas.microsoft.com/office/drawing/2014/main" xmlns="" val="20007"/>
                    </a:ext>
                  </a:extLst>
                </a:gridCol>
                <a:gridCol w="1003098">
                  <a:extLst>
                    <a:ext uri="{9D8B030D-6E8A-4147-A177-3AD203B41FA5}">
                      <a16:colId xmlns:a16="http://schemas.microsoft.com/office/drawing/2014/main" xmlns="" val="20008"/>
                    </a:ext>
                  </a:extLst>
                </a:gridCol>
              </a:tblGrid>
              <a:tr h="602056">
                <a:tc>
                  <a:txBody>
                    <a:bodyPr/>
                    <a:lstStyle/>
                    <a:p>
                      <a:pPr algn="ctr">
                        <a:lnSpc>
                          <a:spcPct val="115000"/>
                        </a:lnSpc>
                        <a:spcAft>
                          <a:spcPts val="0"/>
                        </a:spcAft>
                      </a:pPr>
                      <a:r>
                        <a:rPr lang="hr-HR" sz="1200" b="1" dirty="0">
                          <a:effectLst/>
                          <a:latin typeface="Cambria"/>
                          <a:ea typeface="Times New Roman"/>
                          <a:cs typeface="Arial"/>
                        </a:rPr>
                        <a:t>Visoko učilište / studijski program</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effectLst/>
                          <a:latin typeface="Cambria"/>
                          <a:ea typeface="Times New Roman"/>
                          <a:cs typeface="Arial"/>
                        </a:rPr>
                        <a:t>Preddiplomski sveučilišni studij</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effectLst/>
                          <a:latin typeface="Cambria"/>
                          <a:ea typeface="Times New Roman"/>
                          <a:cs typeface="Arial"/>
                        </a:rPr>
                        <a:t>Integrirani preddiplomski i diplomski studij</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effectLst/>
                          <a:latin typeface="Cambria"/>
                          <a:ea typeface="Times New Roman"/>
                          <a:cs typeface="Arial"/>
                        </a:rPr>
                        <a:t>Diplomski sveučilišni studij</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effectLst/>
                          <a:latin typeface="Cambria"/>
                          <a:ea typeface="Times New Roman"/>
                          <a:cs typeface="Arial"/>
                        </a:rPr>
                        <a:t>Poslijediplomski specijalistički studij</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effectLst/>
                          <a:latin typeface="Cambria"/>
                          <a:ea typeface="Times New Roman"/>
                          <a:cs typeface="Arial"/>
                        </a:rPr>
                        <a:t>Poslijediplomski doktorski studij</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effectLst/>
                          <a:latin typeface="Cambria"/>
                          <a:ea typeface="Times New Roman"/>
                          <a:cs typeface="Arial"/>
                        </a:rPr>
                        <a:t>Preddiplomski stručni studij</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effectLst/>
                          <a:latin typeface="Cambria"/>
                          <a:ea typeface="Times New Roman"/>
                          <a:cs typeface="Arial"/>
                        </a:rPr>
                        <a:t>Specijalistički diplomski stručni studij</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dirty="0">
                          <a:effectLst/>
                          <a:latin typeface="Cambria"/>
                          <a:ea typeface="Times New Roman"/>
                          <a:cs typeface="Arial"/>
                        </a:rPr>
                        <a:t> </a:t>
                      </a:r>
                      <a:endParaRPr lang="hr-HR" sz="1200" dirty="0">
                        <a:effectLst/>
                        <a:latin typeface="Calibri"/>
                        <a:ea typeface="Calibri"/>
                        <a:cs typeface="Times New Roman"/>
                      </a:endParaRPr>
                    </a:p>
                    <a:p>
                      <a:pPr algn="ctr">
                        <a:lnSpc>
                          <a:spcPct val="115000"/>
                        </a:lnSpc>
                        <a:spcAft>
                          <a:spcPts val="0"/>
                        </a:spcAft>
                      </a:pPr>
                      <a:r>
                        <a:rPr lang="hr-HR" sz="1200" b="1" dirty="0">
                          <a:effectLst/>
                          <a:latin typeface="Cambria"/>
                          <a:ea typeface="Times New Roman"/>
                          <a:cs typeface="Arial"/>
                        </a:rPr>
                        <a:t>UKUPNO</a:t>
                      </a:r>
                      <a:endParaRPr lang="hr-HR" sz="1200" dirty="0">
                        <a:effectLst/>
                        <a:latin typeface="Calibri"/>
                        <a:ea typeface="Calibri"/>
                        <a:cs typeface="Times New Roman"/>
                      </a:endParaRPr>
                    </a:p>
                  </a:txBody>
                  <a:tcPr marL="60756" marR="607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xmlns="" val="10000"/>
                  </a:ext>
                </a:extLst>
              </a:tr>
              <a:tr h="930716">
                <a:tc>
                  <a:txBody>
                    <a:bodyPr/>
                    <a:lstStyle/>
                    <a:p>
                      <a:pPr algn="ctr">
                        <a:lnSpc>
                          <a:spcPct val="115000"/>
                        </a:lnSpc>
                        <a:spcAft>
                          <a:spcPts val="0"/>
                        </a:spcAft>
                      </a:pPr>
                      <a:r>
                        <a:rPr lang="hr-HR" sz="1200" b="1" dirty="0">
                          <a:effectLst/>
                          <a:latin typeface="Cambria"/>
                          <a:ea typeface="Times New Roman"/>
                          <a:cs typeface="Arial"/>
                        </a:rPr>
                        <a:t>Sveučilište</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dirty="0">
                          <a:effectLst/>
                          <a:latin typeface="Cambria"/>
                          <a:ea typeface="Times New Roman"/>
                          <a:cs typeface="Arial"/>
                        </a:rPr>
                        <a:t>1</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effectLst/>
                          <a:latin typeface="Cambria"/>
                          <a:ea typeface="Times New Roman"/>
                          <a:cs typeface="Arial"/>
                        </a:rPr>
                        <a:t>2</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3</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b="1">
                          <a:effectLst/>
                          <a:latin typeface="Cambria"/>
                          <a:ea typeface="Times New Roman"/>
                          <a:cs typeface="Arial"/>
                        </a:rPr>
                        <a:t>6</a:t>
                      </a:r>
                      <a:endParaRPr lang="hr-HR" sz="1200">
                        <a:effectLst/>
                        <a:latin typeface="Calibri"/>
                        <a:ea typeface="Calibri"/>
                        <a:cs typeface="Times New Roman"/>
                      </a:endParaRPr>
                    </a:p>
                  </a:txBody>
                  <a:tcPr marL="60756" marR="607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xmlns="" val="10001"/>
                  </a:ext>
                </a:extLst>
              </a:tr>
              <a:tr h="741665">
                <a:tc>
                  <a:txBody>
                    <a:bodyPr/>
                    <a:lstStyle/>
                    <a:p>
                      <a:pPr algn="ctr">
                        <a:lnSpc>
                          <a:spcPct val="115000"/>
                        </a:lnSpc>
                        <a:spcAft>
                          <a:spcPts val="0"/>
                        </a:spcAft>
                      </a:pPr>
                      <a:r>
                        <a:rPr lang="hr-HR" sz="1200" b="1">
                          <a:effectLst/>
                          <a:latin typeface="Cambria"/>
                          <a:ea typeface="Times New Roman"/>
                          <a:cs typeface="Arial"/>
                        </a:rPr>
                        <a:t>Sastavnica sveučilišta</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dirty="0">
                          <a:effectLst/>
                          <a:latin typeface="Cambria"/>
                          <a:ea typeface="Times New Roman"/>
                          <a:cs typeface="Arial"/>
                        </a:rPr>
                        <a:t>5</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dirty="0">
                          <a:effectLst/>
                          <a:latin typeface="Cambria"/>
                          <a:ea typeface="Times New Roman"/>
                          <a:cs typeface="Arial"/>
                        </a:rPr>
                        <a:t>5</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effectLst/>
                          <a:latin typeface="Cambria"/>
                          <a:ea typeface="Times New Roman"/>
                          <a:cs typeface="Arial"/>
                        </a:rPr>
                        <a:t>12</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effectLst/>
                          <a:latin typeface="Cambria"/>
                          <a:ea typeface="Times New Roman"/>
                          <a:cs typeface="Arial"/>
                        </a:rPr>
                        <a:t>6</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5</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b="1">
                          <a:solidFill>
                            <a:srgbClr val="000000"/>
                          </a:solidFill>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b="1">
                          <a:solidFill>
                            <a:srgbClr val="000000"/>
                          </a:solidFill>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b="1">
                          <a:solidFill>
                            <a:srgbClr val="000000"/>
                          </a:solidFill>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b="1">
                          <a:solidFill>
                            <a:srgbClr val="000000"/>
                          </a:solidFill>
                          <a:effectLst/>
                          <a:latin typeface="Cambria"/>
                          <a:ea typeface="Times New Roman"/>
                          <a:cs typeface="Arial"/>
                        </a:rPr>
                        <a:t>33</a:t>
                      </a:r>
                      <a:endParaRPr lang="hr-HR" sz="1200">
                        <a:effectLst/>
                        <a:latin typeface="Calibri"/>
                        <a:ea typeface="Calibri"/>
                        <a:cs typeface="Times New Roman"/>
                      </a:endParaRPr>
                    </a:p>
                  </a:txBody>
                  <a:tcPr marL="60756" marR="607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xmlns="" val="10002"/>
                  </a:ext>
                </a:extLst>
              </a:tr>
              <a:tr h="741665">
                <a:tc>
                  <a:txBody>
                    <a:bodyPr/>
                    <a:lstStyle/>
                    <a:p>
                      <a:pPr algn="ctr">
                        <a:lnSpc>
                          <a:spcPct val="115000"/>
                        </a:lnSpc>
                        <a:spcAft>
                          <a:spcPts val="0"/>
                        </a:spcAft>
                      </a:pPr>
                      <a:r>
                        <a:rPr lang="hr-HR" sz="1200" b="1">
                          <a:effectLst/>
                          <a:latin typeface="Cambria"/>
                          <a:ea typeface="Times New Roman"/>
                          <a:cs typeface="Arial"/>
                        </a:rPr>
                        <a:t>Veleučilište</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dirty="0">
                          <a:solidFill>
                            <a:srgbClr val="000000"/>
                          </a:solidFill>
                          <a:effectLst/>
                          <a:latin typeface="Cambria"/>
                          <a:ea typeface="Times New Roman"/>
                          <a:cs typeface="Arial"/>
                        </a:rPr>
                        <a:t>/</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dirty="0">
                          <a:solidFill>
                            <a:srgbClr val="000000"/>
                          </a:solidFill>
                          <a:effectLst/>
                          <a:latin typeface="Cambria"/>
                          <a:ea typeface="Times New Roman"/>
                          <a:cs typeface="Arial"/>
                        </a:rPr>
                        <a:t>/</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1</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b="1" dirty="0">
                          <a:solidFill>
                            <a:srgbClr val="000000"/>
                          </a:solidFill>
                          <a:effectLst/>
                          <a:latin typeface="Cambria"/>
                          <a:ea typeface="Times New Roman"/>
                          <a:cs typeface="Arial"/>
                        </a:rPr>
                        <a:t> </a:t>
                      </a:r>
                      <a:endParaRPr lang="hr-HR" sz="1200" dirty="0">
                        <a:effectLst/>
                        <a:latin typeface="Calibri"/>
                        <a:ea typeface="Calibri"/>
                        <a:cs typeface="Times New Roman"/>
                      </a:endParaRPr>
                    </a:p>
                    <a:p>
                      <a:pPr algn="ctr">
                        <a:lnSpc>
                          <a:spcPct val="115000"/>
                        </a:lnSpc>
                        <a:spcAft>
                          <a:spcPts val="0"/>
                        </a:spcAft>
                      </a:pPr>
                      <a:r>
                        <a:rPr lang="hr-HR" sz="1200" b="1" dirty="0">
                          <a:solidFill>
                            <a:srgbClr val="000000"/>
                          </a:solidFill>
                          <a:effectLst/>
                          <a:latin typeface="Cambria"/>
                          <a:ea typeface="Times New Roman"/>
                          <a:cs typeface="Arial"/>
                        </a:rPr>
                        <a:t> </a:t>
                      </a:r>
                      <a:endParaRPr lang="hr-HR" sz="1200" dirty="0">
                        <a:effectLst/>
                        <a:latin typeface="Calibri"/>
                        <a:ea typeface="Calibri"/>
                        <a:cs typeface="Times New Roman"/>
                      </a:endParaRPr>
                    </a:p>
                    <a:p>
                      <a:pPr algn="ctr">
                        <a:lnSpc>
                          <a:spcPct val="115000"/>
                        </a:lnSpc>
                        <a:spcAft>
                          <a:spcPts val="0"/>
                        </a:spcAft>
                      </a:pPr>
                      <a:r>
                        <a:rPr lang="hr-HR" sz="1200" b="1" dirty="0">
                          <a:solidFill>
                            <a:srgbClr val="000000"/>
                          </a:solidFill>
                          <a:effectLst/>
                          <a:latin typeface="Cambria"/>
                          <a:ea typeface="Times New Roman"/>
                          <a:cs typeface="Arial"/>
                        </a:rPr>
                        <a:t> </a:t>
                      </a:r>
                      <a:endParaRPr lang="hr-HR" sz="1200" dirty="0">
                        <a:effectLst/>
                        <a:latin typeface="Calibri"/>
                        <a:ea typeface="Calibri"/>
                        <a:cs typeface="Times New Roman"/>
                      </a:endParaRPr>
                    </a:p>
                    <a:p>
                      <a:pPr algn="ctr">
                        <a:lnSpc>
                          <a:spcPct val="115000"/>
                        </a:lnSpc>
                        <a:spcAft>
                          <a:spcPts val="0"/>
                        </a:spcAft>
                      </a:pPr>
                      <a:r>
                        <a:rPr lang="hr-HR" sz="1200" b="1" dirty="0">
                          <a:solidFill>
                            <a:srgbClr val="000000"/>
                          </a:solidFill>
                          <a:effectLst/>
                          <a:latin typeface="Cambria"/>
                          <a:ea typeface="Times New Roman"/>
                          <a:cs typeface="Arial"/>
                        </a:rPr>
                        <a:t>1</a:t>
                      </a:r>
                      <a:endParaRPr lang="hr-HR" sz="1200" dirty="0">
                        <a:effectLst/>
                        <a:latin typeface="Calibri"/>
                        <a:ea typeface="Calibri"/>
                        <a:cs typeface="Times New Roman"/>
                      </a:endParaRPr>
                    </a:p>
                  </a:txBody>
                  <a:tcPr marL="60756" marR="607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xmlns="" val="10003"/>
                  </a:ext>
                </a:extLst>
              </a:tr>
              <a:tr h="741665">
                <a:tc>
                  <a:txBody>
                    <a:bodyPr/>
                    <a:lstStyle/>
                    <a:p>
                      <a:pPr algn="ctr">
                        <a:lnSpc>
                          <a:spcPct val="115000"/>
                        </a:lnSpc>
                        <a:spcAft>
                          <a:spcPts val="0"/>
                        </a:spcAft>
                      </a:pPr>
                      <a:r>
                        <a:rPr lang="hr-HR" sz="1200" b="1">
                          <a:effectLst/>
                          <a:latin typeface="Cambria"/>
                          <a:ea typeface="Times New Roman"/>
                          <a:cs typeface="Arial"/>
                        </a:rPr>
                        <a:t>Visoka škola</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dirty="0">
                          <a:solidFill>
                            <a:srgbClr val="000000"/>
                          </a:solidFill>
                          <a:effectLst/>
                          <a:latin typeface="Cambria"/>
                          <a:ea typeface="Times New Roman"/>
                          <a:cs typeface="Arial"/>
                        </a:rPr>
                        <a:t>/</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dirty="0">
                          <a:solidFill>
                            <a:srgbClr val="000000"/>
                          </a:solidFill>
                          <a:effectLst/>
                          <a:latin typeface="Cambria"/>
                          <a:ea typeface="Times New Roman"/>
                          <a:cs typeface="Arial"/>
                        </a:rPr>
                        <a:t>/</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5</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a:solidFill>
                            <a:srgbClr val="000000"/>
                          </a:solidFill>
                          <a:effectLst/>
                          <a:latin typeface="Cambria"/>
                          <a:ea typeface="Times New Roman"/>
                          <a:cs typeface="Arial"/>
                        </a:rPr>
                        <a:t>8</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1200" b="1">
                          <a:solidFill>
                            <a:srgbClr val="000000"/>
                          </a:solidFill>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b="1">
                          <a:solidFill>
                            <a:srgbClr val="000000"/>
                          </a:solidFill>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b="1">
                          <a:solidFill>
                            <a:srgbClr val="000000"/>
                          </a:solidFill>
                          <a:effectLst/>
                          <a:latin typeface="Cambria"/>
                          <a:ea typeface="Times New Roman"/>
                          <a:cs typeface="Arial"/>
                        </a:rPr>
                        <a:t> </a:t>
                      </a:r>
                      <a:endParaRPr lang="hr-HR" sz="1200">
                        <a:effectLst/>
                        <a:latin typeface="Calibri"/>
                        <a:ea typeface="Calibri"/>
                        <a:cs typeface="Times New Roman"/>
                      </a:endParaRPr>
                    </a:p>
                    <a:p>
                      <a:pPr algn="ctr">
                        <a:lnSpc>
                          <a:spcPct val="115000"/>
                        </a:lnSpc>
                        <a:spcAft>
                          <a:spcPts val="0"/>
                        </a:spcAft>
                      </a:pPr>
                      <a:r>
                        <a:rPr lang="hr-HR" sz="1200" b="1">
                          <a:solidFill>
                            <a:srgbClr val="000000"/>
                          </a:solidFill>
                          <a:effectLst/>
                          <a:latin typeface="Cambria"/>
                          <a:ea typeface="Times New Roman"/>
                          <a:cs typeface="Arial"/>
                        </a:rPr>
                        <a:t>13</a:t>
                      </a:r>
                      <a:endParaRPr lang="hr-HR" sz="1200">
                        <a:effectLst/>
                        <a:latin typeface="Calibri"/>
                        <a:ea typeface="Calibri"/>
                        <a:cs typeface="Times New Roman"/>
                      </a:endParaRPr>
                    </a:p>
                  </a:txBody>
                  <a:tcPr marL="60756" marR="607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xmlns="" val="10004"/>
                  </a:ext>
                </a:extLst>
              </a:tr>
              <a:tr h="741665">
                <a:tc>
                  <a:txBody>
                    <a:bodyPr/>
                    <a:lstStyle/>
                    <a:p>
                      <a:pPr algn="ctr">
                        <a:lnSpc>
                          <a:spcPct val="115000"/>
                        </a:lnSpc>
                        <a:spcAft>
                          <a:spcPts val="0"/>
                        </a:spcAft>
                      </a:pPr>
                      <a:r>
                        <a:rPr lang="hr-HR" sz="1200" b="1">
                          <a:effectLst/>
                          <a:latin typeface="Cambria"/>
                          <a:ea typeface="Times New Roman"/>
                          <a:cs typeface="Arial"/>
                        </a:rPr>
                        <a:t>UKUPNO</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200" b="1">
                          <a:solidFill>
                            <a:srgbClr val="000000"/>
                          </a:solidFill>
                          <a:effectLst/>
                          <a:latin typeface="Cambria"/>
                          <a:ea typeface="Times New Roman"/>
                          <a:cs typeface="Arial"/>
                        </a:rPr>
                        <a:t>6</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200" b="1">
                          <a:solidFill>
                            <a:srgbClr val="000000"/>
                          </a:solidFill>
                          <a:effectLst/>
                          <a:latin typeface="Cambria"/>
                          <a:ea typeface="Times New Roman"/>
                          <a:cs typeface="Arial"/>
                        </a:rPr>
                        <a:t>5</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200" b="1">
                          <a:solidFill>
                            <a:srgbClr val="000000"/>
                          </a:solidFill>
                          <a:effectLst/>
                          <a:latin typeface="Cambria"/>
                          <a:ea typeface="Times New Roman"/>
                          <a:cs typeface="Arial"/>
                        </a:rPr>
                        <a:t>14</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200" b="1">
                          <a:solidFill>
                            <a:srgbClr val="000000"/>
                          </a:solidFill>
                          <a:effectLst/>
                          <a:latin typeface="Cambria"/>
                          <a:ea typeface="Times New Roman"/>
                          <a:cs typeface="Arial"/>
                        </a:rPr>
                        <a:t>6</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200" b="1">
                          <a:solidFill>
                            <a:srgbClr val="000000"/>
                          </a:solidFill>
                          <a:effectLst/>
                          <a:latin typeface="Cambria"/>
                          <a:ea typeface="Times New Roman"/>
                          <a:cs typeface="Arial"/>
                        </a:rPr>
                        <a:t>8</a:t>
                      </a:r>
                      <a:endParaRPr lang="hr-HR" sz="120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200" b="1" dirty="0">
                          <a:solidFill>
                            <a:srgbClr val="000000"/>
                          </a:solidFill>
                          <a:effectLst/>
                          <a:latin typeface="Cambria"/>
                          <a:ea typeface="Times New Roman"/>
                          <a:cs typeface="Arial"/>
                        </a:rPr>
                        <a:t>6</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200" b="1" dirty="0">
                          <a:solidFill>
                            <a:srgbClr val="000000"/>
                          </a:solidFill>
                          <a:effectLst/>
                          <a:latin typeface="Cambria"/>
                          <a:ea typeface="Times New Roman"/>
                          <a:cs typeface="Arial"/>
                        </a:rPr>
                        <a:t>8</a:t>
                      </a:r>
                      <a:endParaRPr lang="hr-HR" sz="1200" dirty="0">
                        <a:effectLst/>
                        <a:latin typeface="Calibri"/>
                        <a:ea typeface="Calibri"/>
                        <a:cs typeface="Times New Roman"/>
                      </a:endParaRPr>
                    </a:p>
                  </a:txBody>
                  <a:tcPr marL="60756" marR="60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200" b="1" dirty="0">
                          <a:solidFill>
                            <a:srgbClr val="000000"/>
                          </a:solidFill>
                          <a:effectLst/>
                          <a:latin typeface="Cambria"/>
                          <a:ea typeface="Times New Roman"/>
                          <a:cs typeface="Arial"/>
                        </a:rPr>
                        <a:t> </a:t>
                      </a:r>
                      <a:endParaRPr lang="hr-HR" sz="1200" dirty="0">
                        <a:effectLst/>
                        <a:latin typeface="Calibri"/>
                        <a:ea typeface="Calibri"/>
                        <a:cs typeface="Times New Roman"/>
                      </a:endParaRPr>
                    </a:p>
                    <a:p>
                      <a:pPr algn="ctr">
                        <a:lnSpc>
                          <a:spcPct val="115000"/>
                        </a:lnSpc>
                        <a:spcAft>
                          <a:spcPts val="0"/>
                        </a:spcAft>
                      </a:pPr>
                      <a:r>
                        <a:rPr lang="hr-HR" sz="1200" b="1" dirty="0">
                          <a:solidFill>
                            <a:srgbClr val="000000"/>
                          </a:solidFill>
                          <a:effectLst/>
                          <a:latin typeface="Cambria"/>
                          <a:ea typeface="Times New Roman"/>
                          <a:cs typeface="Arial"/>
                        </a:rPr>
                        <a:t> </a:t>
                      </a:r>
                      <a:endParaRPr lang="hr-HR" sz="1200" dirty="0">
                        <a:effectLst/>
                        <a:latin typeface="Calibri"/>
                        <a:ea typeface="Calibri"/>
                        <a:cs typeface="Times New Roman"/>
                      </a:endParaRPr>
                    </a:p>
                    <a:p>
                      <a:pPr algn="ctr">
                        <a:lnSpc>
                          <a:spcPct val="115000"/>
                        </a:lnSpc>
                        <a:spcAft>
                          <a:spcPts val="0"/>
                        </a:spcAft>
                      </a:pPr>
                      <a:r>
                        <a:rPr lang="hr-HR" sz="1200" b="1" dirty="0">
                          <a:solidFill>
                            <a:srgbClr val="000000"/>
                          </a:solidFill>
                          <a:effectLst/>
                          <a:latin typeface="Cambria"/>
                          <a:ea typeface="Times New Roman"/>
                          <a:cs typeface="Arial"/>
                        </a:rPr>
                        <a:t> </a:t>
                      </a:r>
                      <a:endParaRPr lang="hr-HR" sz="1200" dirty="0">
                        <a:effectLst/>
                        <a:latin typeface="Calibri"/>
                        <a:ea typeface="Calibri"/>
                        <a:cs typeface="Times New Roman"/>
                      </a:endParaRPr>
                    </a:p>
                    <a:p>
                      <a:pPr algn="ctr">
                        <a:lnSpc>
                          <a:spcPct val="115000"/>
                        </a:lnSpc>
                        <a:spcAft>
                          <a:spcPts val="0"/>
                        </a:spcAft>
                      </a:pPr>
                      <a:r>
                        <a:rPr lang="hr-HR" sz="1200" b="1" dirty="0">
                          <a:solidFill>
                            <a:srgbClr val="000000"/>
                          </a:solidFill>
                          <a:effectLst/>
                          <a:latin typeface="Cambria"/>
                          <a:ea typeface="Times New Roman"/>
                          <a:cs typeface="Arial"/>
                        </a:rPr>
                        <a:t>53</a:t>
                      </a:r>
                      <a:endParaRPr lang="hr-HR" sz="1200" dirty="0">
                        <a:effectLst/>
                        <a:latin typeface="Calibri"/>
                        <a:ea typeface="Calibri"/>
                        <a:cs typeface="Times New Roman"/>
                      </a:endParaRPr>
                    </a:p>
                  </a:txBody>
                  <a:tcPr marL="60756" marR="607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368497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pl-PL" dirty="0"/>
              <a:t>Tablica 2: Pregled kolegija na engleskom jeziku</a:t>
            </a:r>
            <a:endParaRPr lang="hr-HR" dirty="0"/>
          </a:p>
        </p:txBody>
      </p:sp>
      <p:graphicFrame>
        <p:nvGraphicFramePr>
          <p:cNvPr id="5" name="Chart 4"/>
          <p:cNvGraphicFramePr>
            <a:graphicFrameLocks/>
          </p:cNvGraphicFramePr>
          <p:nvPr>
            <p:extLst>
              <p:ext uri="{D42A27DB-BD31-4B8C-83A1-F6EECF244321}">
                <p14:modId xmlns:p14="http://schemas.microsoft.com/office/powerpoint/2010/main" val="1480609327"/>
              </p:ext>
            </p:extLst>
          </p:nvPr>
        </p:nvGraphicFramePr>
        <p:xfrm>
          <a:off x="335280" y="1547812"/>
          <a:ext cx="8244840" cy="46762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79459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hr-HR" dirty="0" smtClean="0"/>
              <a:t>Pregled izvođenja preddiplomskih studija na engleskom jeziku</a:t>
            </a:r>
            <a:endParaRPr lang="hr-H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7125" y="274638"/>
            <a:ext cx="2667000"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Chart 4"/>
          <p:cNvGraphicFramePr>
            <a:graphicFrameLocks/>
          </p:cNvGraphicFramePr>
          <p:nvPr>
            <p:extLst>
              <p:ext uri="{D42A27DB-BD31-4B8C-83A1-F6EECF244321}">
                <p14:modId xmlns:p14="http://schemas.microsoft.com/office/powerpoint/2010/main" val="1030533704"/>
              </p:ext>
            </p:extLst>
          </p:nvPr>
        </p:nvGraphicFramePr>
        <p:xfrm>
          <a:off x="219075" y="1162051"/>
          <a:ext cx="8372475" cy="4514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241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725" y="5890419"/>
            <a:ext cx="8963025" cy="319881"/>
          </a:xfrm>
        </p:spPr>
        <p:txBody>
          <a:bodyPr>
            <a:normAutofit/>
          </a:bodyPr>
          <a:lstStyle/>
          <a:p>
            <a:pPr marL="0" indent="0">
              <a:buNone/>
            </a:pPr>
            <a:r>
              <a:rPr lang="hr-HR" sz="1400" dirty="0" smtClean="0"/>
              <a:t>Izvor: </a:t>
            </a:r>
            <a:r>
              <a:rPr lang="hr-HR" sz="1400" dirty="0" err="1" smtClean="0"/>
              <a:t>Internalisation</a:t>
            </a:r>
            <a:r>
              <a:rPr lang="hr-HR" sz="1400" dirty="0" smtClean="0"/>
              <a:t> </a:t>
            </a:r>
            <a:r>
              <a:rPr lang="hr-HR" sz="1400" dirty="0" err="1" smtClean="0"/>
              <a:t>of</a:t>
            </a:r>
            <a:r>
              <a:rPr lang="hr-HR" sz="1400" dirty="0" smtClean="0"/>
              <a:t> Higher Education (4/2018): English-</a:t>
            </a:r>
            <a:r>
              <a:rPr lang="hr-HR" sz="1400" dirty="0" err="1" smtClean="0"/>
              <a:t>Taught</a:t>
            </a:r>
            <a:r>
              <a:rPr lang="hr-HR" sz="1400" dirty="0" smtClean="0"/>
              <a:t> </a:t>
            </a:r>
            <a:r>
              <a:rPr lang="hr-HR" sz="1400" dirty="0" err="1" smtClean="0"/>
              <a:t>Bachelor’s</a:t>
            </a:r>
            <a:r>
              <a:rPr lang="hr-HR" sz="1400" dirty="0" smtClean="0"/>
              <a:t> </a:t>
            </a:r>
            <a:r>
              <a:rPr lang="hr-HR" sz="1400" dirty="0" err="1" smtClean="0"/>
              <a:t>Programs</a:t>
            </a:r>
            <a:r>
              <a:rPr lang="hr-HR" sz="1400" dirty="0" smtClean="0"/>
              <a:t> </a:t>
            </a:r>
            <a:r>
              <a:rPr lang="hr-HR" sz="1400" dirty="0" err="1" smtClean="0"/>
              <a:t>in</a:t>
            </a:r>
            <a:r>
              <a:rPr lang="hr-HR" sz="1400" dirty="0" smtClean="0"/>
              <a:t> Europe</a:t>
            </a:r>
          </a:p>
          <a:p>
            <a:endParaRPr lang="hr-HR" dirty="0"/>
          </a:p>
          <a:p>
            <a:endParaRPr lang="hr-HR" dirty="0"/>
          </a:p>
        </p:txBody>
      </p:sp>
      <p:graphicFrame>
        <p:nvGraphicFramePr>
          <p:cNvPr id="4" name="Chart 3"/>
          <p:cNvGraphicFramePr>
            <a:graphicFrameLocks/>
          </p:cNvGraphicFramePr>
          <p:nvPr>
            <p:extLst>
              <p:ext uri="{D42A27DB-BD31-4B8C-83A1-F6EECF244321}">
                <p14:modId xmlns:p14="http://schemas.microsoft.com/office/powerpoint/2010/main" val="2746266666"/>
              </p:ext>
            </p:extLst>
          </p:nvPr>
        </p:nvGraphicFramePr>
        <p:xfrm>
          <a:off x="305971" y="1023937"/>
          <a:ext cx="8372475" cy="46624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0880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hr-HR" dirty="0">
                <a:hlinkClick r:id="rId3"/>
              </a:rPr>
              <a:t>https://www.bachelorsportal.com</a:t>
            </a:r>
            <a:r>
              <a:rPr lang="hr-HR" dirty="0" smtClean="0">
                <a:hlinkClick r:id="rId3"/>
              </a:rPr>
              <a:t>/</a:t>
            </a:r>
            <a:endParaRPr lang="hr-HR" dirty="0" smtClean="0"/>
          </a:p>
          <a:p>
            <a:pPr marL="0" indent="0">
              <a:buNone/>
            </a:pPr>
            <a:endParaRPr lang="hr-HR" dirty="0"/>
          </a:p>
          <a:p>
            <a:pPr marL="0" indent="0">
              <a:buNone/>
            </a:pPr>
            <a:r>
              <a:rPr lang="hr-HR" dirty="0">
                <a:hlinkClick r:id="rId4"/>
              </a:rPr>
              <a:t>https://www.mastersportal.com</a:t>
            </a:r>
            <a:r>
              <a:rPr lang="hr-HR" dirty="0" smtClean="0">
                <a:hlinkClick r:id="rId4"/>
              </a:rPr>
              <a:t>/</a:t>
            </a:r>
            <a:r>
              <a:rPr lang="hr-HR" dirty="0" smtClean="0"/>
              <a:t> </a:t>
            </a:r>
          </a:p>
          <a:p>
            <a:pPr marL="0" indent="0">
              <a:buNone/>
            </a:pPr>
            <a:endParaRPr lang="hr-HR" dirty="0"/>
          </a:p>
          <a:p>
            <a:pPr marL="0" indent="0">
              <a:buNone/>
            </a:pPr>
            <a:r>
              <a:rPr lang="hr-HR" dirty="0">
                <a:hlinkClick r:id="rId5"/>
              </a:rPr>
              <a:t>https://www.phdportal.com</a:t>
            </a:r>
            <a:r>
              <a:rPr lang="hr-HR" dirty="0" smtClean="0">
                <a:hlinkClick r:id="rId5"/>
              </a:rPr>
              <a:t>/</a:t>
            </a:r>
            <a:endParaRPr lang="hr-HR" dirty="0" smtClean="0"/>
          </a:p>
          <a:p>
            <a:pPr marL="0" indent="0">
              <a:buNone/>
            </a:pPr>
            <a:endParaRPr lang="hr-HR" dirty="0"/>
          </a:p>
          <a:p>
            <a:pPr marL="0" indent="0">
              <a:buNone/>
            </a:pPr>
            <a:r>
              <a:rPr lang="hr-HR" dirty="0">
                <a:hlinkClick r:id="rId6"/>
              </a:rPr>
              <a:t>https://www.shortcoursesportal.com</a:t>
            </a:r>
            <a:r>
              <a:rPr lang="hr-HR" dirty="0" smtClean="0">
                <a:hlinkClick r:id="rId6"/>
              </a:rPr>
              <a:t>/</a:t>
            </a:r>
            <a:endParaRPr lang="hr-HR" dirty="0" smtClean="0"/>
          </a:p>
          <a:p>
            <a:pPr marL="0" indent="0">
              <a:buNone/>
            </a:pPr>
            <a:endParaRPr lang="hr-HR" dirty="0"/>
          </a:p>
          <a:p>
            <a:pPr marL="0" indent="0">
              <a:buNone/>
            </a:pPr>
            <a:r>
              <a:rPr lang="hr-HR" dirty="0">
                <a:hlinkClick r:id="rId7"/>
              </a:rPr>
              <a:t>https://www.distancelearningportal.com</a:t>
            </a:r>
            <a:r>
              <a:rPr lang="hr-HR" dirty="0" smtClean="0">
                <a:hlinkClick r:id="rId7"/>
              </a:rPr>
              <a:t>/</a:t>
            </a:r>
            <a:endParaRPr lang="hr-HR" dirty="0" smtClean="0"/>
          </a:p>
          <a:p>
            <a:pPr marL="0" indent="0">
              <a:buNone/>
            </a:pPr>
            <a:endParaRPr lang="hr-HR" dirty="0"/>
          </a:p>
          <a:p>
            <a:pPr marL="0" indent="0">
              <a:buNone/>
            </a:pPr>
            <a:r>
              <a:rPr lang="hr-HR" dirty="0">
                <a:hlinkClick r:id="rId8"/>
              </a:rPr>
              <a:t>https://www.scholarshipportal.com</a:t>
            </a:r>
            <a:r>
              <a:rPr lang="hr-HR" dirty="0" smtClean="0">
                <a:hlinkClick r:id="rId8"/>
              </a:rPr>
              <a:t>/</a:t>
            </a:r>
            <a:endParaRPr lang="hr-HR" dirty="0" smtClean="0"/>
          </a:p>
          <a:p>
            <a:pPr marL="0" indent="0">
              <a:buNone/>
            </a:pPr>
            <a:endParaRPr lang="hr-HR" dirty="0"/>
          </a:p>
          <a:p>
            <a:pPr marL="0" indent="0">
              <a:buNone/>
            </a:pPr>
            <a:r>
              <a:rPr lang="hr-HR" dirty="0">
                <a:hlinkClick r:id="rId9"/>
              </a:rPr>
              <a:t>https://www.preparationcoursesportal.com</a:t>
            </a:r>
            <a:r>
              <a:rPr lang="hr-HR" dirty="0" smtClean="0">
                <a:hlinkClick r:id="rId9"/>
              </a:rPr>
              <a:t>/</a:t>
            </a:r>
            <a:r>
              <a:rPr lang="hr-HR" dirty="0" smtClean="0"/>
              <a:t> </a:t>
            </a:r>
            <a:endParaRPr lang="hr-HR" dirty="0"/>
          </a:p>
        </p:txBody>
      </p:sp>
      <p:pic>
        <p:nvPicPr>
          <p:cNvPr id="205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3700" y="274638"/>
            <a:ext cx="2667000"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40892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hr-HR" sz="4800" b="1" dirty="0" smtClean="0">
              <a:solidFill>
                <a:schemeClr val="tx1"/>
              </a:solidFill>
            </a:endParaRPr>
          </a:p>
          <a:p>
            <a:pPr marL="0" indent="0" algn="ctr">
              <a:buNone/>
            </a:pPr>
            <a:r>
              <a:rPr lang="vi-VN" sz="4800" b="1" dirty="0" smtClean="0">
                <a:solidFill>
                  <a:schemeClr val="tx1"/>
                </a:solidFill>
              </a:rPr>
              <a:t>Planovi </a:t>
            </a:r>
            <a:r>
              <a:rPr lang="vi-VN" sz="4800" b="1" dirty="0">
                <a:solidFill>
                  <a:schemeClr val="tx1"/>
                </a:solidFill>
              </a:rPr>
              <a:t>visokih učilišta u pogledu izvođenja nastave na stranom jeziku u budućnosti</a:t>
            </a:r>
            <a:endParaRPr lang="hr-HR" sz="4800" b="1" dirty="0">
              <a:solidFill>
                <a:schemeClr val="tx1"/>
              </a:solidFill>
            </a:endParaRPr>
          </a:p>
          <a:p>
            <a:endParaRPr lang="hr-HR" dirty="0"/>
          </a:p>
        </p:txBody>
      </p:sp>
    </p:spTree>
    <p:extLst>
      <p:ext uri="{BB962C8B-B14F-4D97-AF65-F5344CB8AC3E}">
        <p14:creationId xmlns:p14="http://schemas.microsoft.com/office/powerpoint/2010/main" val="2446211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08237615"/>
              </p:ext>
            </p:extLst>
          </p:nvPr>
        </p:nvGraphicFramePr>
        <p:xfrm>
          <a:off x="0" y="1003002"/>
          <a:ext cx="9144000" cy="5854998"/>
        </p:xfrm>
        <a:graphic>
          <a:graphicData uri="http://schemas.openxmlformats.org/drawingml/2006/table">
            <a:tbl>
              <a:tblPr firstRow="1" firstCol="1" bandRow="1"/>
              <a:tblGrid>
                <a:gridCol w="1286162">
                  <a:extLst>
                    <a:ext uri="{9D8B030D-6E8A-4147-A177-3AD203B41FA5}">
                      <a16:colId xmlns:a16="http://schemas.microsoft.com/office/drawing/2014/main" xmlns="" val="20000"/>
                    </a:ext>
                  </a:extLst>
                </a:gridCol>
                <a:gridCol w="1050151">
                  <a:extLst>
                    <a:ext uri="{9D8B030D-6E8A-4147-A177-3AD203B41FA5}">
                      <a16:colId xmlns:a16="http://schemas.microsoft.com/office/drawing/2014/main" xmlns="" val="20001"/>
                    </a:ext>
                  </a:extLst>
                </a:gridCol>
                <a:gridCol w="920255">
                  <a:extLst>
                    <a:ext uri="{9D8B030D-6E8A-4147-A177-3AD203B41FA5}">
                      <a16:colId xmlns:a16="http://schemas.microsoft.com/office/drawing/2014/main" xmlns="" val="20002"/>
                    </a:ext>
                  </a:extLst>
                </a:gridCol>
                <a:gridCol w="1051981">
                  <a:extLst>
                    <a:ext uri="{9D8B030D-6E8A-4147-A177-3AD203B41FA5}">
                      <a16:colId xmlns:a16="http://schemas.microsoft.com/office/drawing/2014/main" xmlns="" val="20003"/>
                    </a:ext>
                  </a:extLst>
                </a:gridCol>
                <a:gridCol w="1183706">
                  <a:extLst>
                    <a:ext uri="{9D8B030D-6E8A-4147-A177-3AD203B41FA5}">
                      <a16:colId xmlns:a16="http://schemas.microsoft.com/office/drawing/2014/main" xmlns="" val="20004"/>
                    </a:ext>
                  </a:extLst>
                </a:gridCol>
                <a:gridCol w="920255">
                  <a:extLst>
                    <a:ext uri="{9D8B030D-6E8A-4147-A177-3AD203B41FA5}">
                      <a16:colId xmlns:a16="http://schemas.microsoft.com/office/drawing/2014/main" xmlns="" val="20005"/>
                    </a:ext>
                  </a:extLst>
                </a:gridCol>
                <a:gridCol w="790358">
                  <a:extLst>
                    <a:ext uri="{9D8B030D-6E8A-4147-A177-3AD203B41FA5}">
                      <a16:colId xmlns:a16="http://schemas.microsoft.com/office/drawing/2014/main" xmlns="" val="20006"/>
                    </a:ext>
                  </a:extLst>
                </a:gridCol>
                <a:gridCol w="1053811">
                  <a:extLst>
                    <a:ext uri="{9D8B030D-6E8A-4147-A177-3AD203B41FA5}">
                      <a16:colId xmlns:a16="http://schemas.microsoft.com/office/drawing/2014/main" xmlns="" val="20007"/>
                    </a:ext>
                  </a:extLst>
                </a:gridCol>
                <a:gridCol w="887321">
                  <a:extLst>
                    <a:ext uri="{9D8B030D-6E8A-4147-A177-3AD203B41FA5}">
                      <a16:colId xmlns:a16="http://schemas.microsoft.com/office/drawing/2014/main" xmlns="" val="20008"/>
                    </a:ext>
                  </a:extLst>
                </a:gridCol>
              </a:tblGrid>
              <a:tr h="1750086">
                <a:tc>
                  <a:txBody>
                    <a:bodyPr/>
                    <a:lstStyle/>
                    <a:p>
                      <a:pPr>
                        <a:lnSpc>
                          <a:spcPct val="115000"/>
                        </a:lnSpc>
                        <a:spcAft>
                          <a:spcPts val="0"/>
                        </a:spcAft>
                      </a:pPr>
                      <a:r>
                        <a:rPr lang="hr-HR" sz="1600" b="1" dirty="0">
                          <a:effectLst/>
                          <a:latin typeface="Cambria"/>
                          <a:ea typeface="Times New Roman"/>
                          <a:cs typeface="Arial"/>
                        </a:rPr>
                        <a:t>Vrsta studijskog programa/ Planirani početak izvođenja</a:t>
                      </a:r>
                      <a:endParaRPr lang="hr-HR" sz="1600" dirty="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dirty="0">
                          <a:effectLst/>
                          <a:latin typeface="Cambria"/>
                          <a:ea typeface="Times New Roman"/>
                          <a:cs typeface="Arial"/>
                        </a:rPr>
                        <a:t>Preddiplomski sveučilišni studij</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dirty="0">
                          <a:effectLst/>
                          <a:latin typeface="Cambria"/>
                          <a:ea typeface="Times New Roman"/>
                          <a:cs typeface="Arial"/>
                        </a:rPr>
                        <a:t>Integrirani preddiplomski i diplomski studij</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dirty="0">
                          <a:effectLst/>
                          <a:latin typeface="Cambria"/>
                          <a:ea typeface="Times New Roman"/>
                          <a:cs typeface="Arial"/>
                        </a:rPr>
                        <a:t>Diplomski sveučilišni studij</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a:effectLst/>
                          <a:latin typeface="Cambria"/>
                          <a:ea typeface="Times New Roman"/>
                          <a:cs typeface="Arial"/>
                        </a:rPr>
                        <a:t>Poslijediplomski specijalistički studij</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a:effectLst/>
                          <a:latin typeface="Cambria"/>
                          <a:ea typeface="Times New Roman"/>
                          <a:cs typeface="Arial"/>
                        </a:rPr>
                        <a:t>Poslijediplomski doktorski studij</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a:effectLst/>
                          <a:latin typeface="Cambria"/>
                          <a:ea typeface="Times New Roman"/>
                          <a:cs typeface="Arial"/>
                        </a:rPr>
                        <a:t>Preddiplomski stručni studij</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a:effectLst/>
                          <a:latin typeface="Cambria"/>
                          <a:ea typeface="Times New Roman"/>
                          <a:cs typeface="Arial"/>
                        </a:rPr>
                        <a:t>Specijalistički diplomski stručni studij</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p>
                      <a:pP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p>
                      <a:pPr>
                        <a:lnSpc>
                          <a:spcPct val="115000"/>
                        </a:lnSpc>
                        <a:spcAft>
                          <a:spcPts val="0"/>
                        </a:spcAft>
                      </a:pPr>
                      <a:r>
                        <a:rPr lang="hr-HR" sz="1600" b="1">
                          <a:effectLst/>
                          <a:latin typeface="Cambria"/>
                          <a:ea typeface="Times New Roman"/>
                          <a:cs typeface="Arial"/>
                        </a:rPr>
                        <a:t>UKUPNO</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extLst>
                  <a:ext uri="{0D108BD9-81ED-4DB2-BD59-A6C34878D82A}">
                    <a16:rowId xmlns:a16="http://schemas.microsoft.com/office/drawing/2014/main" xmlns="" val="10000"/>
                  </a:ext>
                </a:extLst>
              </a:tr>
              <a:tr h="489698">
                <a:tc>
                  <a:txBody>
                    <a:bodyPr/>
                    <a:lstStyle/>
                    <a:p>
                      <a:pPr>
                        <a:lnSpc>
                          <a:spcPct val="115000"/>
                        </a:lnSpc>
                        <a:spcAft>
                          <a:spcPts val="0"/>
                        </a:spcAft>
                      </a:pPr>
                      <a:r>
                        <a:rPr lang="hr-HR" sz="1600" b="1">
                          <a:effectLst/>
                          <a:latin typeface="Cambria"/>
                          <a:ea typeface="Times New Roman"/>
                          <a:cs typeface="Arial"/>
                        </a:rPr>
                        <a:t>2020/2021</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a:effectLst/>
                          <a:latin typeface="Cambria"/>
                          <a:ea typeface="Times New Roman"/>
                          <a:cs typeface="Arial"/>
                        </a:rPr>
                        <a:t>1</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1</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8</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1</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3</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3</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4</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b="1">
                          <a:effectLst/>
                          <a:latin typeface="Cambria"/>
                          <a:ea typeface="Times New Roman"/>
                          <a:cs typeface="Arial"/>
                        </a:rPr>
                        <a:t>21</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1"/>
                  </a:ext>
                </a:extLst>
              </a:tr>
              <a:tr h="489698">
                <a:tc>
                  <a:txBody>
                    <a:bodyPr/>
                    <a:lstStyle/>
                    <a:p>
                      <a:pPr>
                        <a:lnSpc>
                          <a:spcPct val="115000"/>
                        </a:lnSpc>
                        <a:spcAft>
                          <a:spcPts val="0"/>
                        </a:spcAft>
                      </a:pPr>
                      <a:r>
                        <a:rPr lang="hr-HR" sz="1600" b="1">
                          <a:effectLst/>
                          <a:latin typeface="Cambria"/>
                          <a:ea typeface="Times New Roman"/>
                          <a:cs typeface="Arial"/>
                        </a:rPr>
                        <a:t>2021/2022</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a:effectLst/>
                          <a:latin typeface="Cambria"/>
                          <a:ea typeface="Times New Roman"/>
                          <a:cs typeface="Arial"/>
                        </a:rPr>
                        <a:t>1</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2</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5</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19</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2</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4</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1</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b="1">
                          <a:effectLst/>
                          <a:latin typeface="Cambria"/>
                          <a:ea typeface="Times New Roman"/>
                          <a:cs typeface="Arial"/>
                        </a:rPr>
                        <a:t>34</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2"/>
                  </a:ext>
                </a:extLst>
              </a:tr>
              <a:tr h="489698">
                <a:tc>
                  <a:txBody>
                    <a:bodyPr/>
                    <a:lstStyle/>
                    <a:p>
                      <a:pPr>
                        <a:lnSpc>
                          <a:spcPct val="115000"/>
                        </a:lnSpc>
                        <a:spcAft>
                          <a:spcPts val="0"/>
                        </a:spcAft>
                      </a:pPr>
                      <a:r>
                        <a:rPr lang="hr-HR" sz="1600" b="1">
                          <a:effectLst/>
                          <a:latin typeface="Cambria"/>
                          <a:ea typeface="Times New Roman"/>
                          <a:cs typeface="Arial"/>
                        </a:rPr>
                        <a:t>2022/2023</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1</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 </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1</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5</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b="1">
                          <a:effectLst/>
                          <a:latin typeface="Cambria"/>
                          <a:ea typeface="Times New Roman"/>
                          <a:cs typeface="Arial"/>
                        </a:rPr>
                        <a:t>7</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3"/>
                  </a:ext>
                </a:extLst>
              </a:tr>
              <a:tr h="489698">
                <a:tc>
                  <a:txBody>
                    <a:bodyPr/>
                    <a:lstStyle/>
                    <a:p>
                      <a:pPr>
                        <a:lnSpc>
                          <a:spcPct val="115000"/>
                        </a:lnSpc>
                        <a:spcAft>
                          <a:spcPts val="0"/>
                        </a:spcAft>
                      </a:pPr>
                      <a:r>
                        <a:rPr lang="hr-HR" sz="1600" b="1">
                          <a:effectLst/>
                          <a:latin typeface="Cambria"/>
                          <a:ea typeface="Times New Roman"/>
                          <a:cs typeface="Arial"/>
                        </a:rPr>
                        <a:t>2023/2024</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 </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b="1">
                          <a:effectLst/>
                          <a:latin typeface="Cambria"/>
                          <a:ea typeface="Times New Roman"/>
                          <a:cs typeface="Arial"/>
                        </a:rPr>
                        <a:t>0</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4"/>
                  </a:ext>
                </a:extLst>
              </a:tr>
              <a:tr h="489698">
                <a:tc>
                  <a:txBody>
                    <a:bodyPr/>
                    <a:lstStyle/>
                    <a:p>
                      <a:pPr>
                        <a:lnSpc>
                          <a:spcPct val="115000"/>
                        </a:lnSpc>
                        <a:spcAft>
                          <a:spcPts val="0"/>
                        </a:spcAft>
                      </a:pPr>
                      <a:r>
                        <a:rPr lang="hr-HR" sz="1600" b="1">
                          <a:effectLst/>
                          <a:latin typeface="Cambria"/>
                          <a:ea typeface="Times New Roman"/>
                          <a:cs typeface="Arial"/>
                        </a:rPr>
                        <a:t>2024/2025</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1</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dirty="0">
                          <a:effectLst/>
                          <a:latin typeface="Cambria"/>
                          <a:ea typeface="Times New Roman"/>
                          <a:cs typeface="Arial"/>
                        </a:rPr>
                        <a:t> </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ctr">
                        <a:lnSpc>
                          <a:spcPct val="115000"/>
                        </a:lnSpc>
                        <a:spcAft>
                          <a:spcPts val="0"/>
                        </a:spcAft>
                      </a:pPr>
                      <a:r>
                        <a:rPr lang="hr-HR" sz="1600" b="1">
                          <a:effectLst/>
                          <a:latin typeface="Cambria"/>
                          <a:ea typeface="Times New Roman"/>
                          <a:cs typeface="Arial"/>
                        </a:rPr>
                        <a:t>1</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5"/>
                  </a:ext>
                </a:extLst>
              </a:tr>
              <a:tr h="489698">
                <a:tc>
                  <a:txBody>
                    <a:bodyPr/>
                    <a:lstStyle/>
                    <a:p>
                      <a:pPr>
                        <a:lnSpc>
                          <a:spcPct val="115000"/>
                        </a:lnSpc>
                        <a:spcAft>
                          <a:spcPts val="0"/>
                        </a:spcAft>
                      </a:pPr>
                      <a:r>
                        <a:rPr lang="hr-HR" sz="1600" b="1">
                          <a:effectLst/>
                          <a:latin typeface="Cambria"/>
                          <a:ea typeface="Times New Roman"/>
                          <a:cs typeface="Arial"/>
                        </a:rPr>
                        <a:t>2025/2026</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dirty="0">
                          <a:effectLst/>
                          <a:latin typeface="Cambria"/>
                          <a:ea typeface="Times New Roman"/>
                          <a:cs typeface="Arial"/>
                        </a:rPr>
                        <a:t>2</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2</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6"/>
                  </a:ext>
                </a:extLst>
              </a:tr>
              <a:tr h="583362">
                <a:tc>
                  <a:txBody>
                    <a:bodyPr/>
                    <a:lstStyle/>
                    <a:p>
                      <a:pPr>
                        <a:lnSpc>
                          <a:spcPct val="115000"/>
                        </a:lnSpc>
                        <a:spcAft>
                          <a:spcPts val="0"/>
                        </a:spcAft>
                      </a:pPr>
                      <a:r>
                        <a:rPr lang="hr-HR" sz="1600" b="1">
                          <a:effectLst/>
                          <a:latin typeface="Cambria"/>
                          <a:ea typeface="Times New Roman"/>
                          <a:cs typeface="Arial"/>
                        </a:rPr>
                        <a:t>Nedefinirano</a:t>
                      </a:r>
                      <a:endParaRPr lang="hr-HR" sz="160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a:effectLst/>
                          <a:latin typeface="Cambria"/>
                          <a:ea typeface="Times New Roman"/>
                          <a:cs typeface="Arial"/>
                        </a:rPr>
                        <a:t> </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a:effectLst/>
                          <a:latin typeface="Cambria"/>
                          <a:ea typeface="Times New Roman"/>
                          <a:cs typeface="Arial"/>
                        </a:rPr>
                        <a:t>5</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dirty="0">
                          <a:effectLst/>
                          <a:latin typeface="Cambria"/>
                          <a:ea typeface="Times New Roman"/>
                          <a:cs typeface="Arial"/>
                        </a:rPr>
                        <a:t>4</a:t>
                      </a:r>
                      <a:endParaRPr lang="hr-HR" sz="1600" dirty="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a:lnSpc>
                          <a:spcPct val="115000"/>
                        </a:lnSpc>
                        <a:spcAft>
                          <a:spcPts val="0"/>
                        </a:spcAft>
                      </a:pPr>
                      <a:r>
                        <a:rPr lang="hr-HR" sz="1600" b="1" dirty="0">
                          <a:effectLst/>
                          <a:latin typeface="Cambria"/>
                          <a:ea typeface="Times New Roman"/>
                          <a:cs typeface="Arial"/>
                        </a:rPr>
                        <a:t>9</a:t>
                      </a:r>
                      <a:endParaRPr lang="hr-HR" sz="1600" dirty="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7"/>
                  </a:ext>
                </a:extLst>
              </a:tr>
              <a:tr h="583362">
                <a:tc>
                  <a:txBody>
                    <a:bodyPr/>
                    <a:lstStyle/>
                    <a:p>
                      <a:pPr>
                        <a:lnSpc>
                          <a:spcPct val="115000"/>
                        </a:lnSpc>
                        <a:spcAft>
                          <a:spcPts val="0"/>
                        </a:spcAft>
                      </a:pPr>
                      <a:r>
                        <a:rPr lang="hr-HR" sz="1600" b="1" dirty="0">
                          <a:effectLst/>
                          <a:latin typeface="Cambria"/>
                          <a:ea typeface="Times New Roman"/>
                          <a:cs typeface="Arial"/>
                        </a:rPr>
                        <a:t>UKUPNO</a:t>
                      </a:r>
                      <a:endParaRPr lang="hr-HR" sz="1600" dirty="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B8CCE4"/>
                    </a:solidFill>
                  </a:tcPr>
                </a:tc>
                <a:tc>
                  <a:txBody>
                    <a:bodyPr/>
                    <a:lstStyle/>
                    <a:p>
                      <a:pPr algn="ctr">
                        <a:lnSpc>
                          <a:spcPct val="115000"/>
                        </a:lnSpc>
                        <a:spcAft>
                          <a:spcPts val="0"/>
                        </a:spcAft>
                      </a:pPr>
                      <a:r>
                        <a:rPr lang="hr-HR" sz="1600" b="1">
                          <a:effectLst/>
                          <a:latin typeface="Cambria"/>
                          <a:ea typeface="Times New Roman"/>
                          <a:cs typeface="Arial"/>
                        </a:rPr>
                        <a:t>2</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600" b="1">
                          <a:effectLst/>
                          <a:latin typeface="Cambria"/>
                          <a:ea typeface="Times New Roman"/>
                          <a:cs typeface="Arial"/>
                        </a:rPr>
                        <a:t>4</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600" b="1">
                          <a:effectLst/>
                          <a:latin typeface="Cambria"/>
                          <a:ea typeface="Times New Roman"/>
                          <a:cs typeface="Arial"/>
                        </a:rPr>
                        <a:t>14</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600" b="1">
                          <a:effectLst/>
                          <a:latin typeface="Cambria"/>
                          <a:ea typeface="Times New Roman"/>
                          <a:cs typeface="Arial"/>
                        </a:rPr>
                        <a:t>20</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600" b="1">
                          <a:effectLst/>
                          <a:latin typeface="Cambria"/>
                          <a:ea typeface="Times New Roman"/>
                          <a:cs typeface="Arial"/>
                        </a:rPr>
                        <a:t>5</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600" b="1">
                          <a:effectLst/>
                          <a:latin typeface="Cambria"/>
                          <a:ea typeface="Times New Roman"/>
                          <a:cs typeface="Arial"/>
                        </a:rPr>
                        <a:t>13</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600" b="1">
                          <a:effectLst/>
                          <a:latin typeface="Cambria"/>
                          <a:ea typeface="Times New Roman"/>
                          <a:cs typeface="Arial"/>
                        </a:rPr>
                        <a:t>16</a:t>
                      </a:r>
                      <a:endParaRPr lang="hr-HR" sz="1600">
                        <a:effectLst/>
                        <a:latin typeface="Calibri"/>
                        <a:ea typeface="Calibri"/>
                        <a:cs typeface="Times New Roman"/>
                      </a:endParaRPr>
                    </a:p>
                  </a:txBody>
                  <a:tcPr marL="68580" marR="68580" marT="0"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tc>
                  <a:txBody>
                    <a:bodyPr/>
                    <a:lstStyle/>
                    <a:p>
                      <a:pPr algn="ctr">
                        <a:lnSpc>
                          <a:spcPct val="115000"/>
                        </a:lnSpc>
                        <a:spcAft>
                          <a:spcPts val="0"/>
                        </a:spcAft>
                      </a:pPr>
                      <a:r>
                        <a:rPr lang="hr-HR" sz="1600" b="1" dirty="0">
                          <a:effectLst/>
                          <a:latin typeface="Cambria"/>
                          <a:ea typeface="Times New Roman"/>
                          <a:cs typeface="Arial"/>
                        </a:rPr>
                        <a:t> </a:t>
                      </a:r>
                      <a:endParaRPr lang="hr-HR" sz="1600" dirty="0">
                        <a:effectLst/>
                        <a:latin typeface="Calibri"/>
                        <a:ea typeface="Calibri"/>
                        <a:cs typeface="Times New Roman"/>
                      </a:endParaRPr>
                    </a:p>
                    <a:p>
                      <a:pPr algn="ctr">
                        <a:lnSpc>
                          <a:spcPct val="115000"/>
                        </a:lnSpc>
                        <a:spcAft>
                          <a:spcPts val="0"/>
                        </a:spcAft>
                      </a:pPr>
                      <a:r>
                        <a:rPr lang="hr-HR" sz="1600" b="1" dirty="0">
                          <a:effectLst/>
                          <a:latin typeface="Cambria"/>
                          <a:ea typeface="Times New Roman"/>
                          <a:cs typeface="Arial"/>
                        </a:rPr>
                        <a:t>74</a:t>
                      </a:r>
                      <a:endParaRPr lang="hr-HR" sz="1600" dirty="0">
                        <a:effectLst/>
                        <a:latin typeface="Calibri"/>
                        <a:ea typeface="Calibri"/>
                        <a:cs typeface="Times New Roman"/>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xmlns="" val="10008"/>
                  </a:ext>
                </a:extLst>
              </a:tr>
            </a:tbl>
          </a:graphicData>
        </a:graphic>
      </p:graphicFrame>
      <p:sp>
        <p:nvSpPr>
          <p:cNvPr id="3" name="Title 2"/>
          <p:cNvSpPr>
            <a:spLocks noGrp="1"/>
          </p:cNvSpPr>
          <p:nvPr>
            <p:ph type="title"/>
          </p:nvPr>
        </p:nvSpPr>
        <p:spPr>
          <a:xfrm>
            <a:off x="210167" y="203200"/>
            <a:ext cx="7772689" cy="783771"/>
          </a:xfrm>
        </p:spPr>
        <p:txBody>
          <a:bodyPr>
            <a:normAutofit/>
          </a:bodyPr>
          <a:lstStyle/>
          <a:p>
            <a:r>
              <a:rPr lang="hr-HR" sz="2000" i="1" dirty="0"/>
              <a:t>Tablica 3: Pregled planiranog broja studijskih programa na engleskom jeziku prema razini studija i godini početka izvođenja</a:t>
            </a:r>
            <a:endParaRPr lang="hr-HR" sz="2000" dirty="0"/>
          </a:p>
        </p:txBody>
      </p:sp>
    </p:spTree>
    <p:extLst>
      <p:ext uri="{BB962C8B-B14F-4D97-AF65-F5344CB8AC3E}">
        <p14:creationId xmlns:p14="http://schemas.microsoft.com/office/powerpoint/2010/main" val="28122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hr-HR" sz="4800" b="1" dirty="0" smtClean="0">
              <a:solidFill>
                <a:schemeClr val="tx1"/>
              </a:solidFill>
            </a:endParaRPr>
          </a:p>
          <a:p>
            <a:pPr marL="0" indent="0" algn="ctr">
              <a:buNone/>
            </a:pPr>
            <a:r>
              <a:rPr lang="hr-HR" sz="4800" b="1" dirty="0" smtClean="0">
                <a:solidFill>
                  <a:schemeClr val="tx1"/>
                </a:solidFill>
              </a:rPr>
              <a:t>Djelovanje tijela/službi </a:t>
            </a:r>
            <a:r>
              <a:rPr lang="hr-HR" sz="4800" b="1" dirty="0">
                <a:solidFill>
                  <a:schemeClr val="tx1"/>
                </a:solidFill>
              </a:rPr>
              <a:t>za privlačenje stranih studenata na visokom učilištu</a:t>
            </a:r>
          </a:p>
          <a:p>
            <a:endParaRPr lang="hr-HR" dirty="0"/>
          </a:p>
        </p:txBody>
      </p:sp>
    </p:spTree>
    <p:extLst>
      <p:ext uri="{BB962C8B-B14F-4D97-AF65-F5344CB8AC3E}">
        <p14:creationId xmlns:p14="http://schemas.microsoft.com/office/powerpoint/2010/main" val="1330528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39557977"/>
              </p:ext>
            </p:extLst>
          </p:nvPr>
        </p:nvGraphicFramePr>
        <p:xfrm>
          <a:off x="1146296" y="3037811"/>
          <a:ext cx="6281782" cy="1976148"/>
        </p:xfrm>
        <a:graphic>
          <a:graphicData uri="http://schemas.openxmlformats.org/drawingml/2006/table">
            <a:tbl>
              <a:tblPr firstRow="1" firstCol="1" bandRow="1">
                <a:tableStyleId>{5C22544A-7EE6-4342-B048-85BDC9FD1C3A}</a:tableStyleId>
              </a:tblPr>
              <a:tblGrid>
                <a:gridCol w="3228703">
                  <a:extLst>
                    <a:ext uri="{9D8B030D-6E8A-4147-A177-3AD203B41FA5}">
                      <a16:colId xmlns:a16="http://schemas.microsoft.com/office/drawing/2014/main" xmlns="" val="20000"/>
                    </a:ext>
                  </a:extLst>
                </a:gridCol>
                <a:gridCol w="1614298">
                  <a:extLst>
                    <a:ext uri="{9D8B030D-6E8A-4147-A177-3AD203B41FA5}">
                      <a16:colId xmlns:a16="http://schemas.microsoft.com/office/drawing/2014/main" xmlns="" val="20001"/>
                    </a:ext>
                  </a:extLst>
                </a:gridCol>
                <a:gridCol w="1438781">
                  <a:extLst>
                    <a:ext uri="{9D8B030D-6E8A-4147-A177-3AD203B41FA5}">
                      <a16:colId xmlns:a16="http://schemas.microsoft.com/office/drawing/2014/main" xmlns="" val="20002"/>
                    </a:ext>
                  </a:extLst>
                </a:gridCol>
              </a:tblGrid>
              <a:tr h="658716">
                <a:tc>
                  <a:txBody>
                    <a:bodyPr/>
                    <a:lstStyle/>
                    <a:p>
                      <a:pPr algn="just">
                        <a:lnSpc>
                          <a:spcPct val="115000"/>
                        </a:lnSpc>
                        <a:spcAft>
                          <a:spcPts val="0"/>
                        </a:spcAft>
                      </a:pPr>
                      <a:r>
                        <a:rPr lang="hr-HR" sz="1400" dirty="0">
                          <a:effectLst/>
                        </a:rPr>
                        <a:t> </a:t>
                      </a:r>
                      <a:endParaRPr lang="hr-HR" sz="1400" dirty="0">
                        <a:effectLst/>
                        <a:latin typeface="Calibri"/>
                        <a:ea typeface="Calibri"/>
                        <a:cs typeface="Times New Roman"/>
                      </a:endParaRPr>
                    </a:p>
                  </a:txBody>
                  <a:tcPr marL="48319" marR="48319" marT="0" marB="0" anchor="ctr">
                    <a:solidFill>
                      <a:schemeClr val="bg1"/>
                    </a:solidFill>
                  </a:tcPr>
                </a:tc>
                <a:tc>
                  <a:txBody>
                    <a:bodyPr/>
                    <a:lstStyle/>
                    <a:p>
                      <a:pPr algn="ctr">
                        <a:lnSpc>
                          <a:spcPct val="115000"/>
                        </a:lnSpc>
                        <a:spcAft>
                          <a:spcPts val="0"/>
                        </a:spcAft>
                      </a:pPr>
                      <a:r>
                        <a:rPr lang="hr-HR" sz="1400" dirty="0">
                          <a:effectLst/>
                        </a:rPr>
                        <a:t>DA</a:t>
                      </a:r>
                      <a:endParaRPr lang="hr-HR" sz="1400" dirty="0">
                        <a:effectLst/>
                        <a:latin typeface="Calibri"/>
                        <a:ea typeface="Calibri"/>
                        <a:cs typeface="Times New Roman"/>
                      </a:endParaRPr>
                    </a:p>
                  </a:txBody>
                  <a:tcPr marL="48319" marR="48319" marT="0" marB="0" anchor="ctr"/>
                </a:tc>
                <a:tc>
                  <a:txBody>
                    <a:bodyPr/>
                    <a:lstStyle/>
                    <a:p>
                      <a:pPr algn="ctr">
                        <a:lnSpc>
                          <a:spcPct val="115000"/>
                        </a:lnSpc>
                        <a:spcAft>
                          <a:spcPts val="0"/>
                        </a:spcAft>
                      </a:pPr>
                      <a:r>
                        <a:rPr lang="hr-HR" sz="1400" dirty="0">
                          <a:effectLst/>
                        </a:rPr>
                        <a:t>NE</a:t>
                      </a:r>
                      <a:endParaRPr lang="hr-HR" sz="1400" dirty="0">
                        <a:effectLst/>
                        <a:latin typeface="Calibri"/>
                        <a:ea typeface="Calibri"/>
                        <a:cs typeface="Times New Roman"/>
                      </a:endParaRPr>
                    </a:p>
                  </a:txBody>
                  <a:tcPr marL="48319" marR="48319" marT="0" marB="0" anchor="ctr"/>
                </a:tc>
                <a:extLst>
                  <a:ext uri="{0D108BD9-81ED-4DB2-BD59-A6C34878D82A}">
                    <a16:rowId xmlns:a16="http://schemas.microsoft.com/office/drawing/2014/main" xmlns="" val="10000"/>
                  </a:ext>
                </a:extLst>
              </a:tr>
              <a:tr h="658716">
                <a:tc>
                  <a:txBody>
                    <a:bodyPr/>
                    <a:lstStyle/>
                    <a:p>
                      <a:pPr algn="l">
                        <a:lnSpc>
                          <a:spcPct val="115000"/>
                        </a:lnSpc>
                        <a:spcAft>
                          <a:spcPts val="0"/>
                        </a:spcAft>
                      </a:pPr>
                      <a:r>
                        <a:rPr lang="hr-HR" sz="1400" dirty="0">
                          <a:effectLst/>
                        </a:rPr>
                        <a:t>Razvijenost zasebne strategije internacionalizacije VU-a</a:t>
                      </a:r>
                      <a:endParaRPr lang="hr-HR" sz="1400" dirty="0">
                        <a:effectLst/>
                        <a:latin typeface="Calibri"/>
                        <a:ea typeface="Calibri"/>
                        <a:cs typeface="Times New Roman"/>
                      </a:endParaRPr>
                    </a:p>
                  </a:txBody>
                  <a:tcPr marL="48319" marR="48319" marT="0" marB="0" anchor="ctr"/>
                </a:tc>
                <a:tc>
                  <a:txBody>
                    <a:bodyPr/>
                    <a:lstStyle/>
                    <a:p>
                      <a:pPr algn="ctr">
                        <a:lnSpc>
                          <a:spcPct val="115000"/>
                        </a:lnSpc>
                        <a:spcAft>
                          <a:spcPts val="0"/>
                        </a:spcAft>
                      </a:pPr>
                      <a:r>
                        <a:rPr lang="hr-HR" sz="1400">
                          <a:effectLst/>
                        </a:rPr>
                        <a:t>13</a:t>
                      </a:r>
                      <a:endParaRPr lang="hr-HR" sz="1400">
                        <a:effectLst/>
                        <a:latin typeface="Calibri"/>
                        <a:ea typeface="Calibri"/>
                        <a:cs typeface="Times New Roman"/>
                      </a:endParaRPr>
                    </a:p>
                  </a:txBody>
                  <a:tcPr marL="48319" marR="48319" marT="0" marB="0" anchor="ctr"/>
                </a:tc>
                <a:tc>
                  <a:txBody>
                    <a:bodyPr/>
                    <a:lstStyle/>
                    <a:p>
                      <a:pPr algn="ctr">
                        <a:lnSpc>
                          <a:spcPct val="115000"/>
                        </a:lnSpc>
                        <a:spcAft>
                          <a:spcPts val="0"/>
                        </a:spcAft>
                      </a:pPr>
                      <a:r>
                        <a:rPr lang="hr-HR" sz="1400" dirty="0">
                          <a:effectLst/>
                        </a:rPr>
                        <a:t>40</a:t>
                      </a:r>
                      <a:endParaRPr lang="hr-HR" sz="1400" dirty="0">
                        <a:effectLst/>
                        <a:latin typeface="Calibri"/>
                        <a:ea typeface="Calibri"/>
                        <a:cs typeface="Times New Roman"/>
                      </a:endParaRPr>
                    </a:p>
                  </a:txBody>
                  <a:tcPr marL="48319" marR="48319" marT="0" marB="0" anchor="ctr"/>
                </a:tc>
                <a:extLst>
                  <a:ext uri="{0D108BD9-81ED-4DB2-BD59-A6C34878D82A}">
                    <a16:rowId xmlns:a16="http://schemas.microsoft.com/office/drawing/2014/main" xmlns="" val="10001"/>
                  </a:ext>
                </a:extLst>
              </a:tr>
              <a:tr h="658716">
                <a:tc>
                  <a:txBody>
                    <a:bodyPr/>
                    <a:lstStyle/>
                    <a:p>
                      <a:pPr algn="l">
                        <a:lnSpc>
                          <a:spcPct val="115000"/>
                        </a:lnSpc>
                        <a:spcAft>
                          <a:spcPts val="0"/>
                        </a:spcAft>
                      </a:pPr>
                      <a:r>
                        <a:rPr lang="hr-HR" sz="1400" dirty="0">
                          <a:effectLst/>
                        </a:rPr>
                        <a:t>Uključenost internacionalizacije u postojeću misiju, viziju i strategiju VU-a</a:t>
                      </a:r>
                      <a:endParaRPr lang="hr-HR" sz="1400" dirty="0">
                        <a:effectLst/>
                        <a:latin typeface="Calibri"/>
                        <a:ea typeface="Calibri"/>
                        <a:cs typeface="Times New Roman"/>
                      </a:endParaRPr>
                    </a:p>
                  </a:txBody>
                  <a:tcPr marL="48319" marR="48319" marT="0" marB="0" anchor="ctr"/>
                </a:tc>
                <a:tc>
                  <a:txBody>
                    <a:bodyPr/>
                    <a:lstStyle/>
                    <a:p>
                      <a:pPr algn="ctr">
                        <a:lnSpc>
                          <a:spcPct val="115000"/>
                        </a:lnSpc>
                        <a:spcAft>
                          <a:spcPts val="0"/>
                        </a:spcAft>
                      </a:pPr>
                      <a:r>
                        <a:rPr lang="hr-HR" sz="1400">
                          <a:effectLst/>
                        </a:rPr>
                        <a:t>51</a:t>
                      </a:r>
                      <a:endParaRPr lang="hr-HR" sz="1400">
                        <a:effectLst/>
                        <a:latin typeface="Calibri"/>
                        <a:ea typeface="Calibri"/>
                        <a:cs typeface="Times New Roman"/>
                      </a:endParaRPr>
                    </a:p>
                  </a:txBody>
                  <a:tcPr marL="48319" marR="48319" marT="0" marB="0" anchor="ctr"/>
                </a:tc>
                <a:tc>
                  <a:txBody>
                    <a:bodyPr/>
                    <a:lstStyle/>
                    <a:p>
                      <a:pPr algn="ctr">
                        <a:lnSpc>
                          <a:spcPct val="115000"/>
                        </a:lnSpc>
                        <a:spcAft>
                          <a:spcPts val="0"/>
                        </a:spcAft>
                      </a:pPr>
                      <a:r>
                        <a:rPr lang="hr-HR" sz="1400" dirty="0">
                          <a:effectLst/>
                        </a:rPr>
                        <a:t>5</a:t>
                      </a:r>
                      <a:endParaRPr lang="hr-HR" sz="1400" dirty="0">
                        <a:effectLst/>
                        <a:latin typeface="Calibri"/>
                        <a:ea typeface="Calibri"/>
                        <a:cs typeface="Times New Roman"/>
                      </a:endParaRPr>
                    </a:p>
                  </a:txBody>
                  <a:tcPr marL="48319" marR="48319" marT="0" marB="0" anchor="ctr"/>
                </a:tc>
                <a:extLst>
                  <a:ext uri="{0D108BD9-81ED-4DB2-BD59-A6C34878D82A}">
                    <a16:rowId xmlns:a16="http://schemas.microsoft.com/office/drawing/2014/main" xmlns="" val="10002"/>
                  </a:ext>
                </a:extLst>
              </a:tr>
            </a:tbl>
          </a:graphicData>
        </a:graphic>
      </p:graphicFrame>
      <p:sp>
        <p:nvSpPr>
          <p:cNvPr id="5" name="Rectangle 1"/>
          <p:cNvSpPr>
            <a:spLocks noChangeArrowheads="1"/>
          </p:cNvSpPr>
          <p:nvPr/>
        </p:nvSpPr>
        <p:spPr bwMode="auto">
          <a:xfrm>
            <a:off x="0" y="1132871"/>
            <a:ext cx="857437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r-HR" altLang="sr-Latn-RS" sz="24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Tablica 4: Pregled izrade zasebne strategije internacionalizacije te zastupljenosti internacionalizacije u misiji, viziji i strategiji visokog učilišta</a:t>
            </a:r>
            <a:endParaRPr kumimoji="0" lang="hr-HR" altLang="sr-Latn-R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67133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hr-HR" sz="2400" dirty="0">
                <a:solidFill>
                  <a:schemeClr val="tx1"/>
                </a:solidFill>
              </a:rPr>
              <a:t>Kontinuirano </a:t>
            </a:r>
            <a:r>
              <a:rPr lang="hr-HR" sz="2400" b="1" dirty="0">
                <a:solidFill>
                  <a:schemeClr val="tx1"/>
                </a:solidFill>
              </a:rPr>
              <a:t>unaprjeđivati kvalitetu</a:t>
            </a:r>
            <a:r>
              <a:rPr lang="hr-HR" sz="2400" dirty="0">
                <a:solidFill>
                  <a:schemeClr val="tx1"/>
                </a:solidFill>
              </a:rPr>
              <a:t> </a:t>
            </a:r>
            <a:r>
              <a:rPr lang="hr-HR" sz="2400" b="1" dirty="0">
                <a:solidFill>
                  <a:schemeClr val="tx1"/>
                </a:solidFill>
              </a:rPr>
              <a:t>studijskog </a:t>
            </a:r>
            <a:r>
              <a:rPr lang="hr-HR" sz="2400" b="1" dirty="0" smtClean="0">
                <a:solidFill>
                  <a:schemeClr val="tx1"/>
                </a:solidFill>
              </a:rPr>
              <a:t>programa</a:t>
            </a:r>
          </a:p>
          <a:p>
            <a:pPr marL="0" indent="0">
              <a:buNone/>
            </a:pPr>
            <a:endParaRPr lang="hr-HR" sz="2400" b="1" dirty="0" smtClean="0">
              <a:solidFill>
                <a:schemeClr val="tx1"/>
              </a:solidFill>
            </a:endParaRPr>
          </a:p>
          <a:p>
            <a:r>
              <a:rPr lang="hr-HR" sz="2400" dirty="0">
                <a:solidFill>
                  <a:schemeClr val="tx1"/>
                </a:solidFill>
              </a:rPr>
              <a:t>Jačati</a:t>
            </a:r>
            <a:r>
              <a:rPr lang="hr-HR" sz="2400" b="1" dirty="0">
                <a:solidFill>
                  <a:schemeClr val="tx1"/>
                </a:solidFill>
              </a:rPr>
              <a:t> integraciju i konkurentnost </a:t>
            </a:r>
            <a:r>
              <a:rPr lang="hr-HR" sz="2400" dirty="0">
                <a:solidFill>
                  <a:schemeClr val="tx1"/>
                </a:solidFill>
              </a:rPr>
              <a:t>visokog učilišta u</a:t>
            </a:r>
            <a:r>
              <a:rPr lang="hr-HR" sz="2400" b="1" dirty="0">
                <a:solidFill>
                  <a:schemeClr val="tx1"/>
                </a:solidFill>
              </a:rPr>
              <a:t> međunarodnom obrazovnom </a:t>
            </a:r>
            <a:r>
              <a:rPr lang="hr-HR" sz="2400" b="1" dirty="0" smtClean="0">
                <a:solidFill>
                  <a:schemeClr val="tx1"/>
                </a:solidFill>
              </a:rPr>
              <a:t>prostoru</a:t>
            </a:r>
          </a:p>
          <a:p>
            <a:pPr marL="0" indent="0">
              <a:buNone/>
            </a:pPr>
            <a:endParaRPr lang="hr-HR" sz="2400" b="1" dirty="0" smtClean="0">
              <a:solidFill>
                <a:schemeClr val="tx1"/>
              </a:solidFill>
            </a:endParaRPr>
          </a:p>
          <a:p>
            <a:r>
              <a:rPr lang="hr-HR" sz="2400" dirty="0">
                <a:solidFill>
                  <a:schemeClr val="tx1"/>
                </a:solidFill>
              </a:rPr>
              <a:t>Unaprjeđivati </a:t>
            </a:r>
            <a:r>
              <a:rPr lang="hr-HR" sz="2400" b="1" dirty="0">
                <a:solidFill>
                  <a:schemeClr val="tx1"/>
                </a:solidFill>
              </a:rPr>
              <a:t>studentsko </a:t>
            </a:r>
            <a:r>
              <a:rPr lang="hr-HR" sz="2400" b="1" dirty="0" smtClean="0">
                <a:solidFill>
                  <a:schemeClr val="tx1"/>
                </a:solidFill>
              </a:rPr>
              <a:t>iskustvo</a:t>
            </a:r>
          </a:p>
          <a:p>
            <a:pPr marL="0" indent="0">
              <a:buNone/>
            </a:pPr>
            <a:endParaRPr lang="hr-HR" sz="2400" b="1" dirty="0" smtClean="0">
              <a:solidFill>
                <a:schemeClr val="tx1"/>
              </a:solidFill>
            </a:endParaRPr>
          </a:p>
          <a:p>
            <a:r>
              <a:rPr lang="hr-HR" sz="2400" b="1" dirty="0">
                <a:solidFill>
                  <a:schemeClr val="tx1"/>
                </a:solidFill>
              </a:rPr>
              <a:t>Jačati kulturu kvalitete</a:t>
            </a:r>
            <a:r>
              <a:rPr lang="hr-HR" sz="2400" dirty="0">
                <a:solidFill>
                  <a:schemeClr val="tx1"/>
                </a:solidFill>
              </a:rPr>
              <a:t> unutar visokog </a:t>
            </a:r>
            <a:r>
              <a:rPr lang="hr-HR" sz="2400" dirty="0" smtClean="0">
                <a:solidFill>
                  <a:schemeClr val="tx1"/>
                </a:solidFill>
              </a:rPr>
              <a:t>učilišta</a:t>
            </a:r>
          </a:p>
          <a:p>
            <a:pPr marL="0" indent="0">
              <a:buNone/>
            </a:pPr>
            <a:endParaRPr lang="hr-HR" sz="2400" dirty="0" smtClean="0">
              <a:solidFill>
                <a:schemeClr val="tx1"/>
              </a:solidFill>
            </a:endParaRPr>
          </a:p>
          <a:p>
            <a:r>
              <a:rPr lang="hr-HR" sz="2400" dirty="0">
                <a:solidFill>
                  <a:schemeClr val="tx1"/>
                </a:solidFill>
              </a:rPr>
              <a:t>Pružati podršku</a:t>
            </a:r>
            <a:r>
              <a:rPr lang="hr-HR" sz="2400" b="1" dirty="0">
                <a:solidFill>
                  <a:schemeClr val="tx1"/>
                </a:solidFill>
              </a:rPr>
              <a:t> strateškom planiranju </a:t>
            </a:r>
            <a:r>
              <a:rPr lang="hr-HR" sz="2400" dirty="0">
                <a:solidFill>
                  <a:schemeClr val="tx1"/>
                </a:solidFill>
              </a:rPr>
              <a:t>i razvoju</a:t>
            </a:r>
            <a:r>
              <a:rPr lang="hr-HR" sz="2400" b="1" dirty="0">
                <a:solidFill>
                  <a:schemeClr val="tx1"/>
                </a:solidFill>
              </a:rPr>
              <a:t> operativnih procesa</a:t>
            </a:r>
            <a:r>
              <a:rPr lang="hr-HR" sz="2400" dirty="0">
                <a:solidFill>
                  <a:schemeClr val="tx1"/>
                </a:solidFill>
              </a:rPr>
              <a:t> visokog učilišta u domeni </a:t>
            </a:r>
            <a:r>
              <a:rPr lang="hr-HR" sz="2400" dirty="0" smtClean="0">
                <a:solidFill>
                  <a:schemeClr val="tx1"/>
                </a:solidFill>
              </a:rPr>
              <a:t>internacionalizacije</a:t>
            </a:r>
            <a:endParaRPr lang="hr-HR" dirty="0"/>
          </a:p>
        </p:txBody>
      </p:sp>
      <p:sp>
        <p:nvSpPr>
          <p:cNvPr id="3" name="Title 2"/>
          <p:cNvSpPr>
            <a:spLocks noGrp="1"/>
          </p:cNvSpPr>
          <p:nvPr>
            <p:ph type="title"/>
          </p:nvPr>
        </p:nvSpPr>
        <p:spPr>
          <a:xfrm>
            <a:off x="-1" y="261257"/>
            <a:ext cx="8360229" cy="711200"/>
          </a:xfrm>
        </p:spPr>
        <p:txBody>
          <a:bodyPr>
            <a:noAutofit/>
          </a:bodyPr>
          <a:lstStyle/>
          <a:p>
            <a:r>
              <a:rPr lang="hr-HR" dirty="0"/>
              <a:t>Poslovni ciljevi VU-a povezani s osnivanjem tijela/službi za </a:t>
            </a:r>
            <a:r>
              <a:rPr lang="hr-HR" dirty="0" smtClean="0"/>
              <a:t>internacionalizaciju</a:t>
            </a:r>
            <a:endParaRPr lang="hr-HR" dirty="0"/>
          </a:p>
        </p:txBody>
      </p:sp>
    </p:spTree>
    <p:extLst>
      <p:ext uri="{BB962C8B-B14F-4D97-AF65-F5344CB8AC3E}">
        <p14:creationId xmlns:p14="http://schemas.microsoft.com/office/powerpoint/2010/main" val="4237896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nSpc>
                <a:spcPct val="150000"/>
              </a:lnSpc>
            </a:pPr>
            <a:r>
              <a:rPr lang="hr-HR" sz="2400" dirty="0">
                <a:solidFill>
                  <a:schemeClr val="tx1"/>
                </a:solidFill>
              </a:rPr>
              <a:t>Administrativne </a:t>
            </a:r>
            <a:r>
              <a:rPr lang="hr-HR" sz="2400" dirty="0" smtClean="0">
                <a:solidFill>
                  <a:schemeClr val="tx1"/>
                </a:solidFill>
              </a:rPr>
              <a:t>prepreke</a:t>
            </a:r>
          </a:p>
          <a:p>
            <a:pPr>
              <a:lnSpc>
                <a:spcPct val="150000"/>
              </a:lnSpc>
            </a:pPr>
            <a:r>
              <a:rPr lang="hr-HR" sz="2400" dirty="0">
                <a:solidFill>
                  <a:schemeClr val="tx1"/>
                </a:solidFill>
              </a:rPr>
              <a:t>Vidljivost i prepoznatljivost </a:t>
            </a:r>
            <a:r>
              <a:rPr lang="hr-HR" sz="2400" dirty="0" smtClean="0">
                <a:solidFill>
                  <a:schemeClr val="tx1"/>
                </a:solidFill>
              </a:rPr>
              <a:t>Hrvatske na studentskoj karti svijeta</a:t>
            </a:r>
            <a:endParaRPr lang="hr-HR" sz="2400" dirty="0">
              <a:solidFill>
                <a:schemeClr val="tx1"/>
              </a:solidFill>
            </a:endParaRPr>
          </a:p>
          <a:p>
            <a:pPr>
              <a:lnSpc>
                <a:spcPct val="150000"/>
              </a:lnSpc>
            </a:pPr>
            <a:r>
              <a:rPr lang="hr-HR" sz="2400" dirty="0" smtClean="0">
                <a:solidFill>
                  <a:schemeClr val="tx1"/>
                </a:solidFill>
              </a:rPr>
              <a:t>Akademsko priznavanje</a:t>
            </a:r>
          </a:p>
          <a:p>
            <a:pPr>
              <a:lnSpc>
                <a:spcPct val="150000"/>
              </a:lnSpc>
            </a:pPr>
            <a:r>
              <a:rPr lang="hr-HR" sz="2400" dirty="0">
                <a:solidFill>
                  <a:schemeClr val="tx1"/>
                </a:solidFill>
              </a:rPr>
              <a:t>Studentsko iskustvo / studentski </a:t>
            </a:r>
            <a:r>
              <a:rPr lang="hr-HR" sz="2400" dirty="0" smtClean="0">
                <a:solidFill>
                  <a:schemeClr val="tx1"/>
                </a:solidFill>
              </a:rPr>
              <a:t>standard</a:t>
            </a:r>
          </a:p>
          <a:p>
            <a:pPr>
              <a:lnSpc>
                <a:spcPct val="150000"/>
              </a:lnSpc>
            </a:pPr>
            <a:r>
              <a:rPr lang="hr-HR" sz="2400" dirty="0">
                <a:solidFill>
                  <a:schemeClr val="tx1"/>
                </a:solidFill>
              </a:rPr>
              <a:t>Nedostatno motiviranje </a:t>
            </a:r>
            <a:r>
              <a:rPr lang="hr-HR" sz="2400" dirty="0" smtClean="0">
                <a:solidFill>
                  <a:schemeClr val="tx1"/>
                </a:solidFill>
              </a:rPr>
              <a:t>nastavnika</a:t>
            </a:r>
          </a:p>
          <a:p>
            <a:pPr>
              <a:lnSpc>
                <a:spcPct val="150000"/>
              </a:lnSpc>
            </a:pPr>
            <a:r>
              <a:rPr lang="hr-HR" sz="2400" dirty="0">
                <a:solidFill>
                  <a:schemeClr val="tx1"/>
                </a:solidFill>
              </a:rPr>
              <a:t>Kompetencije </a:t>
            </a:r>
            <a:r>
              <a:rPr lang="hr-HR" sz="2400" dirty="0" smtClean="0">
                <a:solidFill>
                  <a:schemeClr val="tx1"/>
                </a:solidFill>
              </a:rPr>
              <a:t>nastavnika</a:t>
            </a:r>
          </a:p>
          <a:p>
            <a:pPr>
              <a:lnSpc>
                <a:spcPct val="150000"/>
              </a:lnSpc>
            </a:pPr>
            <a:r>
              <a:rPr lang="hr-HR" sz="2400" dirty="0">
                <a:solidFill>
                  <a:schemeClr val="tx1"/>
                </a:solidFill>
              </a:rPr>
              <a:t>Kapaciteti visokog učilišta</a:t>
            </a:r>
            <a:endParaRPr lang="hr-HR" sz="2400" dirty="0" smtClean="0">
              <a:solidFill>
                <a:schemeClr val="tx1"/>
              </a:solidFill>
            </a:endParaRPr>
          </a:p>
          <a:p>
            <a:endParaRPr lang="hr-HR" sz="2400" b="1" dirty="0" smtClean="0">
              <a:solidFill>
                <a:schemeClr val="tx1"/>
              </a:solidFill>
            </a:endParaRPr>
          </a:p>
          <a:p>
            <a:endParaRPr lang="hr-HR" sz="2400" b="1" dirty="0" smtClean="0">
              <a:solidFill>
                <a:schemeClr val="tx1"/>
              </a:solidFill>
            </a:endParaRPr>
          </a:p>
          <a:p>
            <a:endParaRPr lang="hr-HR" sz="2400" b="1" dirty="0" smtClean="0">
              <a:solidFill>
                <a:schemeClr val="tx1"/>
              </a:solidFill>
            </a:endParaRPr>
          </a:p>
          <a:p>
            <a:endParaRPr lang="hr-HR" sz="2400" dirty="0">
              <a:solidFill>
                <a:schemeClr val="tx1"/>
              </a:solidFill>
            </a:endParaRPr>
          </a:p>
          <a:p>
            <a:endParaRPr lang="hr-HR" dirty="0"/>
          </a:p>
        </p:txBody>
      </p:sp>
      <p:sp>
        <p:nvSpPr>
          <p:cNvPr id="3" name="Title 2"/>
          <p:cNvSpPr>
            <a:spLocks noGrp="1"/>
          </p:cNvSpPr>
          <p:nvPr>
            <p:ph type="title"/>
          </p:nvPr>
        </p:nvSpPr>
        <p:spPr>
          <a:xfrm>
            <a:off x="1" y="217714"/>
            <a:ext cx="8055428" cy="754743"/>
          </a:xfrm>
        </p:spPr>
        <p:txBody>
          <a:bodyPr>
            <a:normAutofit/>
          </a:bodyPr>
          <a:lstStyle/>
          <a:p>
            <a:r>
              <a:rPr lang="hr-HR" b="1" dirty="0"/>
              <a:t>Poteškoće ili izazovi</a:t>
            </a:r>
            <a:r>
              <a:rPr lang="hr-HR" dirty="0"/>
              <a:t> s kojima se čelnici / članovi uprava ili službe za internacionalizaciju susreću </a:t>
            </a:r>
          </a:p>
        </p:txBody>
      </p:sp>
    </p:spTree>
    <p:extLst>
      <p:ext uri="{BB962C8B-B14F-4D97-AF65-F5344CB8AC3E}">
        <p14:creationId xmlns:p14="http://schemas.microsoft.com/office/powerpoint/2010/main" val="3108991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hr-HR" sz="2400" b="1" dirty="0">
                <a:solidFill>
                  <a:schemeClr val="tx1"/>
                </a:solidFill>
              </a:rPr>
              <a:t>On-</a:t>
            </a:r>
            <a:r>
              <a:rPr lang="hr-HR" sz="2400" b="1" dirty="0" err="1">
                <a:solidFill>
                  <a:schemeClr val="tx1"/>
                </a:solidFill>
              </a:rPr>
              <a:t>line</a:t>
            </a:r>
            <a:r>
              <a:rPr lang="hr-HR" sz="2400" b="1" dirty="0">
                <a:solidFill>
                  <a:schemeClr val="tx1"/>
                </a:solidFill>
              </a:rPr>
              <a:t> predstavljanje</a:t>
            </a:r>
            <a:r>
              <a:rPr lang="hr-HR" sz="2400" dirty="0">
                <a:solidFill>
                  <a:schemeClr val="tx1"/>
                </a:solidFill>
              </a:rPr>
              <a:t> studijskih programa i promotivnih materijala </a:t>
            </a:r>
            <a:endParaRPr lang="hr-HR" sz="2400" dirty="0" smtClean="0">
              <a:solidFill>
                <a:schemeClr val="tx1"/>
              </a:solidFill>
            </a:endParaRPr>
          </a:p>
          <a:p>
            <a:r>
              <a:rPr lang="hr-HR" sz="2400" dirty="0">
                <a:solidFill>
                  <a:schemeClr val="tx1"/>
                </a:solidFill>
              </a:rPr>
              <a:t>Predstavljanje studijskih programa na </a:t>
            </a:r>
            <a:r>
              <a:rPr lang="hr-HR" sz="2400" b="1" dirty="0">
                <a:solidFill>
                  <a:schemeClr val="tx1"/>
                </a:solidFill>
              </a:rPr>
              <a:t>sajmovima visokog obrazovanja</a:t>
            </a:r>
            <a:r>
              <a:rPr lang="hr-HR" sz="2400" dirty="0">
                <a:solidFill>
                  <a:schemeClr val="tx1"/>
                </a:solidFill>
              </a:rPr>
              <a:t> i </a:t>
            </a:r>
            <a:r>
              <a:rPr lang="hr-HR" sz="2400" b="1" dirty="0">
                <a:solidFill>
                  <a:schemeClr val="tx1"/>
                </a:solidFill>
              </a:rPr>
              <a:t>drugim </a:t>
            </a:r>
            <a:r>
              <a:rPr lang="hr-HR" sz="2400" b="1" dirty="0" smtClean="0">
                <a:solidFill>
                  <a:schemeClr val="tx1"/>
                </a:solidFill>
              </a:rPr>
              <a:t>događanjima</a:t>
            </a:r>
          </a:p>
          <a:p>
            <a:r>
              <a:rPr lang="hr-HR" sz="2400" b="1" dirty="0">
                <a:solidFill>
                  <a:schemeClr val="tx1"/>
                </a:solidFill>
              </a:rPr>
              <a:t>Suradnja</a:t>
            </a:r>
            <a:r>
              <a:rPr lang="hr-HR" sz="2400" dirty="0">
                <a:solidFill>
                  <a:schemeClr val="tx1"/>
                </a:solidFill>
              </a:rPr>
              <a:t> s međunarodnim </a:t>
            </a:r>
            <a:r>
              <a:rPr lang="hr-HR" sz="2400" dirty="0" smtClean="0">
                <a:solidFill>
                  <a:schemeClr val="tx1"/>
                </a:solidFill>
              </a:rPr>
              <a:t>dionicima</a:t>
            </a:r>
          </a:p>
          <a:p>
            <a:r>
              <a:rPr lang="hr-HR" sz="2400" b="1" dirty="0">
                <a:solidFill>
                  <a:schemeClr val="tx1"/>
                </a:solidFill>
              </a:rPr>
              <a:t>Pozitivno studentsko iskustvo </a:t>
            </a:r>
            <a:r>
              <a:rPr lang="hr-HR" sz="2400" dirty="0">
                <a:solidFill>
                  <a:schemeClr val="tx1"/>
                </a:solidFill>
              </a:rPr>
              <a:t>ranijih generacija</a:t>
            </a:r>
            <a:endParaRPr lang="hr-HR" sz="2400" b="1" dirty="0" smtClean="0">
              <a:solidFill>
                <a:schemeClr val="tx1"/>
              </a:solidFill>
            </a:endParaRPr>
          </a:p>
          <a:p>
            <a:endParaRPr lang="hr-HR" sz="2400" dirty="0" smtClean="0">
              <a:solidFill>
                <a:schemeClr val="tx1"/>
              </a:solidFill>
            </a:endParaRPr>
          </a:p>
          <a:p>
            <a:pPr marL="0" indent="0">
              <a:buNone/>
            </a:pPr>
            <a:r>
              <a:rPr lang="hr-HR" dirty="0" smtClean="0"/>
              <a:t>Primjer FERIT Osijek</a:t>
            </a:r>
          </a:p>
          <a:p>
            <a:pPr marL="0" indent="0">
              <a:buNone/>
            </a:pPr>
            <a:r>
              <a:rPr lang="hr-HR" dirty="0">
                <a:hlinkClick r:id="rId3"/>
              </a:rPr>
              <a:t>https://</a:t>
            </a:r>
            <a:r>
              <a:rPr lang="hr-HR" dirty="0" smtClean="0">
                <a:hlinkClick r:id="rId3"/>
              </a:rPr>
              <a:t>www.youtube.com/watch?v=2LET2ex2ti4</a:t>
            </a:r>
            <a:r>
              <a:rPr lang="hr-HR" dirty="0" smtClean="0"/>
              <a:t> </a:t>
            </a:r>
          </a:p>
          <a:p>
            <a:pPr marL="0" indent="0">
              <a:buNone/>
            </a:pPr>
            <a:endParaRPr lang="hr-HR" dirty="0"/>
          </a:p>
          <a:p>
            <a:pPr marL="0" indent="0">
              <a:buNone/>
            </a:pPr>
            <a:r>
              <a:rPr lang="hr-HR" dirty="0">
                <a:hlinkClick r:id="rId4"/>
              </a:rPr>
              <a:t>https://</a:t>
            </a:r>
            <a:r>
              <a:rPr lang="hr-HR" dirty="0" smtClean="0">
                <a:hlinkClick r:id="rId4"/>
              </a:rPr>
              <a:t>www.facebook.com/autocom.ferit</a:t>
            </a:r>
            <a:r>
              <a:rPr lang="hr-HR" dirty="0" smtClean="0"/>
              <a:t> </a:t>
            </a:r>
            <a:endParaRPr lang="hr-HR" dirty="0"/>
          </a:p>
        </p:txBody>
      </p:sp>
      <p:sp>
        <p:nvSpPr>
          <p:cNvPr id="3" name="Title 2"/>
          <p:cNvSpPr>
            <a:spLocks noGrp="1"/>
          </p:cNvSpPr>
          <p:nvPr>
            <p:ph type="title"/>
          </p:nvPr>
        </p:nvSpPr>
        <p:spPr>
          <a:xfrm>
            <a:off x="0" y="232229"/>
            <a:ext cx="8229599" cy="740228"/>
          </a:xfrm>
        </p:spPr>
        <p:txBody>
          <a:bodyPr>
            <a:normAutofit fontScale="90000"/>
          </a:bodyPr>
          <a:lstStyle/>
          <a:p>
            <a:r>
              <a:rPr lang="hr-HR" dirty="0" smtClean="0"/>
              <a:t>Načini privlačenja stranih studenata koje provode tijela/službe VU-a</a:t>
            </a:r>
            <a:endParaRPr lang="hr-HR" dirty="0"/>
          </a:p>
        </p:txBody>
      </p:sp>
    </p:spTree>
    <p:extLst>
      <p:ext uri="{BB962C8B-B14F-4D97-AF65-F5344CB8AC3E}">
        <p14:creationId xmlns:p14="http://schemas.microsoft.com/office/powerpoint/2010/main" val="3465166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hr-HR" dirty="0" smtClean="0"/>
          </a:p>
          <a:p>
            <a:endParaRPr lang="hr-HR" dirty="0"/>
          </a:p>
          <a:p>
            <a:r>
              <a:rPr lang="hr-HR" dirty="0" smtClean="0"/>
              <a:t>„</a:t>
            </a:r>
            <a:r>
              <a:rPr lang="hr-HR" b="1" dirty="0" smtClean="0"/>
              <a:t>I</a:t>
            </a:r>
            <a:r>
              <a:rPr lang="hr-HR" sz="2400" b="1" dirty="0" smtClean="0">
                <a:solidFill>
                  <a:schemeClr val="tx1"/>
                </a:solidFill>
              </a:rPr>
              <a:t>ntegracija </a:t>
            </a:r>
            <a:r>
              <a:rPr lang="hr-HR" sz="2400" b="1" dirty="0">
                <a:solidFill>
                  <a:schemeClr val="tx1"/>
                </a:solidFill>
              </a:rPr>
              <a:t>stranih studenata</a:t>
            </a:r>
            <a:r>
              <a:rPr lang="hr-HR" sz="2400" dirty="0">
                <a:solidFill>
                  <a:schemeClr val="tx1"/>
                </a:solidFill>
              </a:rPr>
              <a:t> </a:t>
            </a:r>
            <a:r>
              <a:rPr lang="hr-HR" sz="2400" dirty="0" smtClean="0">
                <a:solidFill>
                  <a:schemeClr val="tx1"/>
                </a:solidFill>
              </a:rPr>
              <a:t>najuspješnija je </a:t>
            </a:r>
            <a:r>
              <a:rPr lang="hr-HR" sz="2400" dirty="0">
                <a:solidFill>
                  <a:schemeClr val="tx1"/>
                </a:solidFill>
              </a:rPr>
              <a:t>kada se na aktivnosti koje organiziraju visoka učilišta pozivaju i strani i domaći studenti na zajedničko </a:t>
            </a:r>
            <a:r>
              <a:rPr lang="hr-HR" sz="2400" dirty="0" smtClean="0">
                <a:solidFill>
                  <a:schemeClr val="tx1"/>
                </a:solidFill>
              </a:rPr>
              <a:t>sudjelovanje”</a:t>
            </a:r>
            <a:endParaRPr lang="hr-HR" dirty="0"/>
          </a:p>
        </p:txBody>
      </p:sp>
      <p:sp>
        <p:nvSpPr>
          <p:cNvPr id="3" name="Title 2"/>
          <p:cNvSpPr>
            <a:spLocks noGrp="1"/>
          </p:cNvSpPr>
          <p:nvPr>
            <p:ph type="title"/>
          </p:nvPr>
        </p:nvSpPr>
        <p:spPr>
          <a:xfrm>
            <a:off x="210167" y="246743"/>
            <a:ext cx="7685603" cy="740228"/>
          </a:xfrm>
        </p:spPr>
        <p:txBody>
          <a:bodyPr>
            <a:noAutofit/>
          </a:bodyPr>
          <a:lstStyle/>
          <a:p>
            <a:r>
              <a:rPr lang="hr-HR" sz="2800" dirty="0">
                <a:latin typeface="Calibri"/>
                <a:ea typeface="Calibri"/>
                <a:cs typeface="Times New Roman"/>
              </a:rPr>
              <a:t>Načini izvođenja nastave i podrška socijalizaciji stranih studenata</a:t>
            </a:r>
            <a:endParaRPr lang="hr-HR" sz="2800" dirty="0"/>
          </a:p>
        </p:txBody>
      </p:sp>
    </p:spTree>
    <p:extLst>
      <p:ext uri="{BB962C8B-B14F-4D97-AF65-F5344CB8AC3E}">
        <p14:creationId xmlns:p14="http://schemas.microsoft.com/office/powerpoint/2010/main" val="2162497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endParaRPr lang="hr-HR" sz="4800" b="1" dirty="0" smtClean="0">
              <a:solidFill>
                <a:schemeClr val="tx1"/>
              </a:solidFill>
            </a:endParaRPr>
          </a:p>
          <a:p>
            <a:pPr marL="0" indent="0" algn="ctr">
              <a:buNone/>
            </a:pPr>
            <a:r>
              <a:rPr lang="hr-HR" sz="4800" b="1" dirty="0" smtClean="0">
                <a:solidFill>
                  <a:schemeClr val="tx1"/>
                </a:solidFill>
              </a:rPr>
              <a:t>Potpora </a:t>
            </a:r>
            <a:r>
              <a:rPr lang="hr-HR" sz="4800" b="1" dirty="0">
                <a:solidFill>
                  <a:schemeClr val="tx1"/>
                </a:solidFill>
              </a:rPr>
              <a:t>AZVO-a visokim učilištima</a:t>
            </a:r>
          </a:p>
        </p:txBody>
      </p:sp>
    </p:spTree>
    <p:extLst>
      <p:ext uri="{BB962C8B-B14F-4D97-AF65-F5344CB8AC3E}">
        <p14:creationId xmlns:p14="http://schemas.microsoft.com/office/powerpoint/2010/main" val="1849219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hr-HR" sz="2400" dirty="0">
                <a:solidFill>
                  <a:schemeClr val="tx1"/>
                </a:solidFill>
              </a:rPr>
              <a:t>gotovo svi sudionici u istraživanju izrazili su svoj interes za zajednički nastup </a:t>
            </a:r>
            <a:endParaRPr lang="hr-HR" sz="2400" dirty="0" smtClean="0">
              <a:solidFill>
                <a:schemeClr val="tx1"/>
              </a:solidFill>
            </a:endParaRPr>
          </a:p>
          <a:p>
            <a:endParaRPr lang="hr-HR" sz="2400" dirty="0">
              <a:solidFill>
                <a:schemeClr val="tx1"/>
              </a:solidFill>
            </a:endParaRPr>
          </a:p>
          <a:p>
            <a:pPr marL="0" indent="0">
              <a:buNone/>
            </a:pPr>
            <a:r>
              <a:rPr lang="hr-HR" i="1" dirty="0"/>
              <a:t>Tablica 8: Raspodjela odgovora s obzirom na mogućnost financijske participaciju visokih učilišta sudjelovanju na sajmovima</a:t>
            </a:r>
            <a:endParaRPr lang="hr-HR" dirty="0"/>
          </a:p>
          <a:p>
            <a:pPr marL="0" indent="0">
              <a:buNone/>
            </a:pPr>
            <a:endParaRPr lang="hr-HR" dirty="0" smtClean="0"/>
          </a:p>
          <a:p>
            <a:pPr marL="0" indent="0">
              <a:buNone/>
            </a:pPr>
            <a:endParaRPr lang="hr-HR" dirty="0"/>
          </a:p>
        </p:txBody>
      </p:sp>
      <p:sp>
        <p:nvSpPr>
          <p:cNvPr id="3" name="Title 2"/>
          <p:cNvSpPr>
            <a:spLocks noGrp="1"/>
          </p:cNvSpPr>
          <p:nvPr>
            <p:ph type="title"/>
          </p:nvPr>
        </p:nvSpPr>
        <p:spPr>
          <a:xfrm>
            <a:off x="210168" y="232230"/>
            <a:ext cx="7816232" cy="769256"/>
          </a:xfrm>
        </p:spPr>
        <p:txBody>
          <a:bodyPr>
            <a:normAutofit/>
          </a:bodyPr>
          <a:lstStyle/>
          <a:p>
            <a:r>
              <a:rPr lang="hr-HR" dirty="0" smtClean="0"/>
              <a:t>Mogućnost zajedničkog nastupa na sajmovima visokog obrazovanja u inozemstvu</a:t>
            </a:r>
            <a:endParaRPr lang="hr-HR" dirty="0"/>
          </a:p>
        </p:txBody>
      </p:sp>
      <p:graphicFrame>
        <p:nvGraphicFramePr>
          <p:cNvPr id="4" name="Table 3"/>
          <p:cNvGraphicFramePr>
            <a:graphicFrameLocks noGrp="1"/>
          </p:cNvGraphicFramePr>
          <p:nvPr>
            <p:extLst>
              <p:ext uri="{D42A27DB-BD31-4B8C-83A1-F6EECF244321}">
                <p14:modId xmlns:p14="http://schemas.microsoft.com/office/powerpoint/2010/main" val="1395853503"/>
              </p:ext>
            </p:extLst>
          </p:nvPr>
        </p:nvGraphicFramePr>
        <p:xfrm>
          <a:off x="327660" y="3270534"/>
          <a:ext cx="8210550" cy="2474946"/>
        </p:xfrm>
        <a:graphic>
          <a:graphicData uri="http://schemas.openxmlformats.org/drawingml/2006/table">
            <a:tbl>
              <a:tblPr firstRow="1" firstCol="1" bandRow="1">
                <a:tableStyleId>{5C22544A-7EE6-4342-B048-85BDC9FD1C3A}</a:tableStyleId>
              </a:tblPr>
              <a:tblGrid>
                <a:gridCol w="2736850">
                  <a:extLst>
                    <a:ext uri="{9D8B030D-6E8A-4147-A177-3AD203B41FA5}">
                      <a16:colId xmlns:a16="http://schemas.microsoft.com/office/drawing/2014/main" xmlns="" val="20000"/>
                    </a:ext>
                  </a:extLst>
                </a:gridCol>
                <a:gridCol w="2736850">
                  <a:extLst>
                    <a:ext uri="{9D8B030D-6E8A-4147-A177-3AD203B41FA5}">
                      <a16:colId xmlns:a16="http://schemas.microsoft.com/office/drawing/2014/main" xmlns="" val="20001"/>
                    </a:ext>
                  </a:extLst>
                </a:gridCol>
                <a:gridCol w="2736850">
                  <a:extLst>
                    <a:ext uri="{9D8B030D-6E8A-4147-A177-3AD203B41FA5}">
                      <a16:colId xmlns:a16="http://schemas.microsoft.com/office/drawing/2014/main" xmlns="" val="20002"/>
                    </a:ext>
                  </a:extLst>
                </a:gridCol>
              </a:tblGrid>
              <a:tr h="253584">
                <a:tc>
                  <a:txBody>
                    <a:bodyPr/>
                    <a:lstStyle/>
                    <a:p>
                      <a:pPr algn="just">
                        <a:lnSpc>
                          <a:spcPct val="115000"/>
                        </a:lnSpc>
                        <a:spcAft>
                          <a:spcPts val="0"/>
                        </a:spcAft>
                      </a:pPr>
                      <a:endParaRPr lang="hr-HR" sz="2000" dirty="0">
                        <a:effectLst/>
                        <a:latin typeface="Calibri"/>
                        <a:ea typeface="Calibri"/>
                        <a:cs typeface="Times New Roman"/>
                      </a:endParaRPr>
                    </a:p>
                  </a:txBody>
                  <a:tcPr marL="68580" marR="68580" marT="0" marB="0" anchor="ctr">
                    <a:solidFill>
                      <a:schemeClr val="bg1"/>
                    </a:solidFill>
                  </a:tcPr>
                </a:tc>
                <a:tc>
                  <a:txBody>
                    <a:bodyPr/>
                    <a:lstStyle/>
                    <a:p>
                      <a:pPr algn="just">
                        <a:lnSpc>
                          <a:spcPct val="115000"/>
                        </a:lnSpc>
                        <a:spcAft>
                          <a:spcPts val="0"/>
                        </a:spcAft>
                      </a:pPr>
                      <a:r>
                        <a:rPr lang="hr-HR" sz="2000">
                          <a:effectLst/>
                        </a:rPr>
                        <a:t>Frekvencija odgovora</a:t>
                      </a:r>
                      <a:endParaRPr lang="hr-HR" sz="2000">
                        <a:effectLst/>
                        <a:latin typeface="Calibri"/>
                        <a:ea typeface="Calibri"/>
                        <a:cs typeface="Times New Roman"/>
                      </a:endParaRPr>
                    </a:p>
                  </a:txBody>
                  <a:tcPr marL="68580" marR="68580" marT="0" marB="0" anchor="ctr"/>
                </a:tc>
                <a:tc>
                  <a:txBody>
                    <a:bodyPr/>
                    <a:lstStyle/>
                    <a:p>
                      <a:pPr algn="l">
                        <a:lnSpc>
                          <a:spcPct val="115000"/>
                        </a:lnSpc>
                        <a:spcAft>
                          <a:spcPts val="0"/>
                        </a:spcAft>
                      </a:pPr>
                      <a:r>
                        <a:rPr lang="hr-HR" sz="2000" dirty="0">
                          <a:effectLst/>
                        </a:rPr>
                        <a:t>Postotak odgovora u uzorku odgovora</a:t>
                      </a:r>
                      <a:endParaRPr lang="hr-HR" sz="20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0"/>
                  </a:ext>
                </a:extLst>
              </a:tr>
              <a:tr h="552420">
                <a:tc>
                  <a:txBody>
                    <a:bodyPr/>
                    <a:lstStyle/>
                    <a:p>
                      <a:pPr algn="just">
                        <a:lnSpc>
                          <a:spcPct val="115000"/>
                        </a:lnSpc>
                        <a:spcAft>
                          <a:spcPts val="0"/>
                        </a:spcAft>
                      </a:pPr>
                      <a:r>
                        <a:rPr lang="hr-HR" sz="2000" dirty="0">
                          <a:effectLst/>
                        </a:rPr>
                        <a:t>Da</a:t>
                      </a:r>
                      <a:endParaRPr lang="hr-HR"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hr-HR" sz="2000" dirty="0">
                          <a:effectLst/>
                        </a:rPr>
                        <a:t>35</a:t>
                      </a:r>
                      <a:endParaRPr lang="hr-HR"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hr-HR" sz="2000">
                          <a:effectLst/>
                        </a:rPr>
                        <a:t>64</a:t>
                      </a:r>
                      <a:endParaRPr lang="hr-HR" sz="200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1"/>
                  </a:ext>
                </a:extLst>
              </a:tr>
              <a:tr h="611886">
                <a:tc>
                  <a:txBody>
                    <a:bodyPr/>
                    <a:lstStyle/>
                    <a:p>
                      <a:pPr algn="just">
                        <a:lnSpc>
                          <a:spcPct val="115000"/>
                        </a:lnSpc>
                        <a:spcAft>
                          <a:spcPts val="0"/>
                        </a:spcAft>
                      </a:pPr>
                      <a:r>
                        <a:rPr lang="hr-HR" sz="2000">
                          <a:effectLst/>
                        </a:rPr>
                        <a:t>Ne</a:t>
                      </a:r>
                      <a:endParaRPr lang="hr-HR" sz="20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hr-HR" sz="2000" dirty="0">
                          <a:effectLst/>
                        </a:rPr>
                        <a:t>11</a:t>
                      </a:r>
                      <a:endParaRPr lang="hr-HR"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hr-HR" sz="2000" dirty="0">
                          <a:effectLst/>
                        </a:rPr>
                        <a:t>20</a:t>
                      </a:r>
                      <a:endParaRPr lang="hr-HR" sz="20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2"/>
                  </a:ext>
                </a:extLst>
              </a:tr>
              <a:tr h="594360">
                <a:tc>
                  <a:txBody>
                    <a:bodyPr/>
                    <a:lstStyle/>
                    <a:p>
                      <a:pPr>
                        <a:lnSpc>
                          <a:spcPct val="100000"/>
                        </a:lnSpc>
                        <a:spcAft>
                          <a:spcPts val="0"/>
                        </a:spcAft>
                      </a:pPr>
                      <a:r>
                        <a:rPr lang="hr-HR" sz="2000" dirty="0">
                          <a:effectLst/>
                        </a:rPr>
                        <a:t>Ovisno o financijskom iznosu</a:t>
                      </a:r>
                      <a:endParaRPr lang="hr-HR" sz="20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hr-HR" sz="2000">
                          <a:effectLst/>
                        </a:rPr>
                        <a:t>9</a:t>
                      </a:r>
                      <a:endParaRPr lang="hr-HR" sz="20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hr-HR" sz="2000" dirty="0">
                          <a:effectLst/>
                        </a:rPr>
                        <a:t>16</a:t>
                      </a:r>
                      <a:endParaRPr lang="hr-HR" sz="20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77091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hr-HR" sz="2400" dirty="0">
                <a:solidFill>
                  <a:schemeClr val="tx1"/>
                </a:solidFill>
              </a:rPr>
              <a:t>Promidžbene </a:t>
            </a:r>
            <a:r>
              <a:rPr lang="hr-HR" sz="2400" dirty="0" smtClean="0">
                <a:solidFill>
                  <a:schemeClr val="tx1"/>
                </a:solidFill>
              </a:rPr>
              <a:t>aktivnosti</a:t>
            </a:r>
          </a:p>
          <a:p>
            <a:r>
              <a:rPr lang="hr-HR" sz="2400" dirty="0">
                <a:solidFill>
                  <a:schemeClr val="tx1"/>
                </a:solidFill>
              </a:rPr>
              <a:t>Rješavanje administrativno-operativnih </a:t>
            </a:r>
            <a:r>
              <a:rPr lang="hr-HR" sz="2400" dirty="0" smtClean="0">
                <a:solidFill>
                  <a:schemeClr val="tx1"/>
                </a:solidFill>
              </a:rPr>
              <a:t>prepreka</a:t>
            </a:r>
          </a:p>
          <a:p>
            <a:r>
              <a:rPr lang="hr-HR" sz="2400" dirty="0">
                <a:solidFill>
                  <a:schemeClr val="tx1"/>
                </a:solidFill>
              </a:rPr>
              <a:t>Informiranje, umrežavanje i podizanje svijesti među visokim </a:t>
            </a:r>
            <a:r>
              <a:rPr lang="hr-HR" sz="2400" dirty="0" smtClean="0">
                <a:solidFill>
                  <a:schemeClr val="tx1"/>
                </a:solidFill>
              </a:rPr>
              <a:t>učilištima</a:t>
            </a:r>
          </a:p>
          <a:p>
            <a:r>
              <a:rPr lang="hr-HR" sz="2400" dirty="0">
                <a:solidFill>
                  <a:schemeClr val="tx1"/>
                </a:solidFill>
              </a:rPr>
              <a:t>Podrška uredima za privlačenje stranih studenata pri </a:t>
            </a:r>
            <a:r>
              <a:rPr lang="hr-HR" sz="2400" dirty="0" smtClean="0">
                <a:solidFill>
                  <a:schemeClr val="tx1"/>
                </a:solidFill>
              </a:rPr>
              <a:t>VU-ima</a:t>
            </a:r>
          </a:p>
          <a:p>
            <a:r>
              <a:rPr lang="hr-HR" sz="2400" dirty="0">
                <a:solidFill>
                  <a:schemeClr val="tx1"/>
                </a:solidFill>
              </a:rPr>
              <a:t>Proces akreditacije</a:t>
            </a:r>
            <a:endParaRPr lang="hr-HR" sz="2400" dirty="0" smtClean="0">
              <a:solidFill>
                <a:schemeClr val="tx1"/>
              </a:solidFill>
            </a:endParaRPr>
          </a:p>
          <a:p>
            <a:endParaRPr lang="hr-HR" sz="2400" b="1" dirty="0" smtClean="0">
              <a:solidFill>
                <a:schemeClr val="tx1"/>
              </a:solidFill>
            </a:endParaRPr>
          </a:p>
          <a:p>
            <a:endParaRPr lang="hr-HR" sz="2400" b="1" dirty="0" smtClean="0">
              <a:solidFill>
                <a:schemeClr val="tx1"/>
              </a:solidFill>
            </a:endParaRPr>
          </a:p>
          <a:p>
            <a:endParaRPr lang="hr-HR" sz="2400" b="1" dirty="0" smtClean="0">
              <a:solidFill>
                <a:schemeClr val="tx1"/>
              </a:solidFill>
            </a:endParaRPr>
          </a:p>
          <a:p>
            <a:endParaRPr lang="hr-HR" dirty="0"/>
          </a:p>
        </p:txBody>
      </p:sp>
      <p:sp>
        <p:nvSpPr>
          <p:cNvPr id="3" name="Title 2"/>
          <p:cNvSpPr>
            <a:spLocks noGrp="1"/>
          </p:cNvSpPr>
          <p:nvPr>
            <p:ph type="title"/>
          </p:nvPr>
        </p:nvSpPr>
        <p:spPr>
          <a:xfrm>
            <a:off x="210167" y="327819"/>
            <a:ext cx="7787203" cy="383381"/>
          </a:xfrm>
        </p:spPr>
        <p:txBody>
          <a:bodyPr>
            <a:normAutofit fontScale="90000"/>
          </a:bodyPr>
          <a:lstStyle/>
          <a:p>
            <a:r>
              <a:rPr lang="hr-HR" b="1" dirty="0"/>
              <a:t>Poželjni oblici potpore od strane </a:t>
            </a:r>
            <a:r>
              <a:rPr lang="hr-HR" b="1" dirty="0" smtClean="0"/>
              <a:t>AZVO-a</a:t>
            </a:r>
            <a:endParaRPr lang="hr-HR" dirty="0"/>
          </a:p>
        </p:txBody>
      </p:sp>
    </p:spTree>
    <p:extLst>
      <p:ext uri="{BB962C8B-B14F-4D97-AF65-F5344CB8AC3E}">
        <p14:creationId xmlns:p14="http://schemas.microsoft.com/office/powerpoint/2010/main" val="4041681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hr-HR" dirty="0" smtClean="0"/>
          </a:p>
          <a:p>
            <a:pPr marL="0" indent="0" algn="ctr">
              <a:buNone/>
            </a:pPr>
            <a:r>
              <a:rPr lang="hr-HR" sz="3200" dirty="0"/>
              <a:t>Cjeloviti izvještaj objavljen na stranicama AZVO-a (</a:t>
            </a:r>
            <a:r>
              <a:rPr lang="hr-HR" sz="3200" dirty="0">
                <a:hlinkClick r:id="rId2"/>
              </a:rPr>
              <a:t>Publikacije AZVO-a</a:t>
            </a:r>
            <a:r>
              <a:rPr lang="hr-HR" sz="3200" dirty="0"/>
              <a:t>)</a:t>
            </a:r>
          </a:p>
          <a:p>
            <a:pPr marL="0" indent="0" algn="ctr">
              <a:buNone/>
            </a:pPr>
            <a:endParaRPr lang="hr-HR" sz="3200" dirty="0"/>
          </a:p>
          <a:p>
            <a:pPr marL="0" indent="0" algn="ctr">
              <a:buNone/>
            </a:pPr>
            <a:endParaRPr lang="hr-HR" sz="3200" dirty="0"/>
          </a:p>
          <a:p>
            <a:endParaRPr lang="hr-HR" sz="2800" dirty="0"/>
          </a:p>
          <a:p>
            <a:pPr marL="0" indent="0">
              <a:buNone/>
            </a:pPr>
            <a:r>
              <a:rPr lang="hr-HR" sz="2800" u="sng" dirty="0">
                <a:hlinkClick r:id="rId3"/>
              </a:rPr>
              <a:t>https://www.azvo.hr/images/stories/publikacije/Izvjestaj%20o%20provedenoj%20anketi%20Privla%C4%8Denje%20stranih%20studenata%202019.pdf</a:t>
            </a:r>
            <a:r>
              <a:rPr lang="hr-HR" sz="2800" u="sng" dirty="0"/>
              <a:t> </a:t>
            </a:r>
            <a:endParaRPr lang="hr-HR" sz="2800" dirty="0"/>
          </a:p>
          <a:p>
            <a:endParaRPr lang="hr-HR" dirty="0"/>
          </a:p>
          <a:p>
            <a:endParaRPr lang="hr-HR" dirty="0"/>
          </a:p>
          <a:p>
            <a:endParaRPr lang="hr-HR" dirty="0"/>
          </a:p>
        </p:txBody>
      </p:sp>
    </p:spTree>
    <p:extLst>
      <p:ext uri="{BB962C8B-B14F-4D97-AF65-F5344CB8AC3E}">
        <p14:creationId xmlns:p14="http://schemas.microsoft.com/office/powerpoint/2010/main" val="3585598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hr-HR" sz="2800" dirty="0" smtClean="0"/>
              <a:t>Najava radionice</a:t>
            </a:r>
            <a:endParaRPr lang="hr-HR" sz="2800" dirty="0"/>
          </a:p>
        </p:txBody>
      </p:sp>
      <p:sp>
        <p:nvSpPr>
          <p:cNvPr id="6" name="Rectangle 5"/>
          <p:cNvSpPr/>
          <p:nvPr/>
        </p:nvSpPr>
        <p:spPr>
          <a:xfrm>
            <a:off x="0" y="6010275"/>
            <a:ext cx="9144000" cy="847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8" name="Picture 2" descr="C:\Users\mdordevic\AppData\Local\Microsoft\Windows\Temporary Internet Files\Content.Outlook\FV9TE47P\brendiranjev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840" y="995680"/>
            <a:ext cx="5862320" cy="5862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07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4885" y="3106891"/>
            <a:ext cx="4928259" cy="855023"/>
          </a:xfrm>
        </p:spPr>
        <p:txBody>
          <a:bodyPr>
            <a:noAutofit/>
          </a:bodyPr>
          <a:lstStyle/>
          <a:p>
            <a:pPr marL="0" indent="0" algn="ctr">
              <a:buNone/>
            </a:pPr>
            <a:r>
              <a:rPr lang="hr-HR" sz="3600" dirty="0" smtClean="0"/>
              <a:t>Hvala na pažnji!</a:t>
            </a:r>
            <a:endParaRPr lang="hr-HR" sz="3600" dirty="0"/>
          </a:p>
        </p:txBody>
      </p:sp>
    </p:spTree>
    <p:extLst>
      <p:ext uri="{BB962C8B-B14F-4D97-AF65-F5344CB8AC3E}">
        <p14:creationId xmlns:p14="http://schemas.microsoft.com/office/powerpoint/2010/main" val="38292888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AZVOMaster">
  <a:themeElements>
    <a:clrScheme name="Custom 3">
      <a:dk1>
        <a:srgbClr val="FFFCF9"/>
      </a:dk1>
      <a:lt1>
        <a:sysClr val="window" lastClr="FFFFFF"/>
      </a:lt1>
      <a:dk2>
        <a:srgbClr val="D7D8D9"/>
      </a:dk2>
      <a:lt2>
        <a:srgbClr val="FFFFFF"/>
      </a:lt2>
      <a:accent1>
        <a:srgbClr val="E6E6E6"/>
      </a:accent1>
      <a:accent2>
        <a:srgbClr val="F9AF18"/>
      </a:accent2>
      <a:accent3>
        <a:srgbClr val="78C5DD"/>
      </a:accent3>
      <a:accent4>
        <a:srgbClr val="0081BE"/>
      </a:accent4>
      <a:accent5>
        <a:srgbClr val="FAB900"/>
      </a:accent5>
      <a:accent6>
        <a:srgbClr val="E7711C"/>
      </a:accent6>
      <a:hlink>
        <a:srgbClr val="C00000"/>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76E7517-0EE9-49CF-990D-9186DC27E5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16758</TotalTime>
  <Words>1955</Words>
  <Application>Microsoft Office PowerPoint</Application>
  <PresentationFormat>On-screen Show (4:3)</PresentationFormat>
  <Paragraphs>566</Paragraphs>
  <Slides>26</Slides>
  <Notes>18</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AZVOMaster</vt:lpstr>
      <vt:lpstr>PowerPoint Presentation</vt:lpstr>
      <vt:lpstr>Sadržaj:</vt:lpstr>
      <vt:lpstr>Uvod: Nalazi i preporuke iz 1. ciklusa reakreditacije visokih učilišta</vt:lpstr>
      <vt:lpstr>Uvod: Nalazi i preporuke iz 1. ciklusa reakreditacije visokih učilišta</vt:lpstr>
      <vt:lpstr>Studija slučaja: Mobilnost studenata</vt:lpstr>
      <vt:lpstr>Uvod: istraživanje Neki aspekti internacionalizacije visokog obrazovanja: Privlačenje stranih studenata</vt:lpstr>
      <vt:lpstr>PowerPoint Presentation</vt:lpstr>
      <vt:lpstr>Aktualno stanje izvođenja nastave na stranom jeziku</vt:lpstr>
      <vt:lpstr>PowerPoint Presentation</vt:lpstr>
      <vt:lpstr>Pregled izvođenja preddiplomskih studija na engleskom jeziku</vt:lpstr>
      <vt:lpstr>PowerPoint Presentation</vt:lpstr>
      <vt:lpstr>PowerPoint Presentation</vt:lpstr>
      <vt:lpstr>PowerPoint Presentation</vt:lpstr>
      <vt:lpstr>Tablica 3: Pregled planiranog broja studijskih programa na engleskom jeziku prema razini studija i godini početka izvođenja</vt:lpstr>
      <vt:lpstr>PowerPoint Presentation</vt:lpstr>
      <vt:lpstr>PowerPoint Presentation</vt:lpstr>
      <vt:lpstr>Poslovni ciljevi VU-a povezani s osnivanjem tijela/službi za internacionalizaciju</vt:lpstr>
      <vt:lpstr>Poteškoće ili izazovi s kojima se čelnici / članovi uprava ili službe za internacionalizaciju susreću </vt:lpstr>
      <vt:lpstr>Načini privlačenja stranih studenata koje provode tijela/službe VU-a</vt:lpstr>
      <vt:lpstr>Načini izvođenja nastave i podrška socijalizaciji stranih studenata</vt:lpstr>
      <vt:lpstr>PowerPoint Presentation</vt:lpstr>
      <vt:lpstr>Mogućnost zajedničkog nastupa na sajmovima visokog obrazovanja u inozemstvu</vt:lpstr>
      <vt:lpstr>Poželjni oblici potpore od strane AZVO-a</vt:lpstr>
      <vt:lpstr>PowerPoint Presentation</vt:lpstr>
      <vt:lpstr>Najava radionice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Mina Đorđević</dc:creator>
  <cp:lastModifiedBy>Mina Đorđević</cp:lastModifiedBy>
  <cp:revision>204</cp:revision>
  <dcterms:created xsi:type="dcterms:W3CDTF">2013-02-01T08:19:46Z</dcterms:created>
  <dcterms:modified xsi:type="dcterms:W3CDTF">2019-06-11T13:18:51Z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TC018754869991</vt:lpwstr>
  </property>
</Properties>
</file>