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256" r:id="rId2"/>
    <p:sldId id="293" r:id="rId3"/>
    <p:sldId id="311" r:id="rId4"/>
    <p:sldId id="312" r:id="rId5"/>
    <p:sldId id="313" r:id="rId6"/>
    <p:sldId id="319" r:id="rId7"/>
    <p:sldId id="353" r:id="rId8"/>
    <p:sldId id="354" r:id="rId9"/>
    <p:sldId id="355" r:id="rId10"/>
    <p:sldId id="356" r:id="rId11"/>
    <p:sldId id="357" r:id="rId12"/>
    <p:sldId id="306" r:id="rId13"/>
    <p:sldId id="304" r:id="rId14"/>
    <p:sldId id="325" r:id="rId15"/>
    <p:sldId id="328" r:id="rId16"/>
    <p:sldId id="351" r:id="rId17"/>
    <p:sldId id="327" r:id="rId18"/>
    <p:sldId id="326" r:id="rId19"/>
    <p:sldId id="330" r:id="rId20"/>
    <p:sldId id="331" r:id="rId21"/>
    <p:sldId id="332" r:id="rId22"/>
    <p:sldId id="333" r:id="rId23"/>
    <p:sldId id="334" r:id="rId24"/>
    <p:sldId id="335" r:id="rId25"/>
    <p:sldId id="336" r:id="rId26"/>
    <p:sldId id="338" r:id="rId27"/>
    <p:sldId id="339" r:id="rId28"/>
    <p:sldId id="349" r:id="rId29"/>
    <p:sldId id="358" r:id="rId30"/>
    <p:sldId id="359" r:id="rId31"/>
    <p:sldId id="360" r:id="rId32"/>
    <p:sldId id="361" r:id="rId33"/>
    <p:sldId id="362" r:id="rId34"/>
    <p:sldId id="363" r:id="rId35"/>
    <p:sldId id="364" r:id="rId36"/>
    <p:sldId id="366" r:id="rId37"/>
    <p:sldId id="303" r:id="rId38"/>
    <p:sldId id="367" r:id="rId39"/>
    <p:sldId id="368" r:id="rId40"/>
  </p:sldIdLst>
  <p:sldSz cx="12192000" cy="6858000"/>
  <p:notesSz cx="6810375"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C69"/>
    <a:srgbClr val="EFEFF0"/>
    <a:srgbClr val="FFB5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94" autoAdjust="0"/>
    <p:restoredTop sz="94634"/>
  </p:normalViewPr>
  <p:slideViewPr>
    <p:cSldViewPr snapToGrid="0">
      <p:cViewPr varScale="1">
        <p:scale>
          <a:sx n="92" d="100"/>
          <a:sy n="92" d="100"/>
        </p:scale>
        <p:origin x="300" y="9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85" d="100"/>
          <a:sy n="85" d="100"/>
        </p:scale>
        <p:origin x="229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766C84-96D2-E448-9E57-7C6894572F85}" type="doc">
      <dgm:prSet loTypeId="urn:microsoft.com/office/officeart/2005/8/layout/lProcess3" loCatId="process" qsTypeId="urn:microsoft.com/office/officeart/2005/8/quickstyle/simple4" qsCatId="simple" csTypeId="urn:microsoft.com/office/officeart/2005/8/colors/accent1_2" csCatId="accent1" phldr="1"/>
      <dgm:spPr/>
      <dgm:t>
        <a:bodyPr/>
        <a:lstStyle/>
        <a:p>
          <a:endParaRPr lang="en-US"/>
        </a:p>
      </dgm:t>
    </dgm:pt>
    <dgm:pt modelId="{879D25C7-5E22-CF44-8A63-B50774E81904}">
      <dgm:prSet phldrT="[Text]"/>
      <dgm:spPr/>
      <dgm:t>
        <a:bodyPr/>
        <a:lstStyle/>
        <a:p>
          <a:r>
            <a:rPr lang="en-US" dirty="0" smtClean="0"/>
            <a:t>Level 3</a:t>
          </a:r>
          <a:endParaRPr lang="en-US" dirty="0"/>
        </a:p>
      </dgm:t>
    </dgm:pt>
    <dgm:pt modelId="{4B1DC759-EF08-394F-A1D1-BE9641010B54}" type="parTrans" cxnId="{B274F8E7-9666-1E4B-B36C-BE283DFDB54B}">
      <dgm:prSet/>
      <dgm:spPr/>
      <dgm:t>
        <a:bodyPr/>
        <a:lstStyle/>
        <a:p>
          <a:endParaRPr lang="en-US"/>
        </a:p>
      </dgm:t>
    </dgm:pt>
    <dgm:pt modelId="{ADB43B88-6DF1-704D-BEAC-8F1D84A86564}" type="sibTrans" cxnId="{B274F8E7-9666-1E4B-B36C-BE283DFDB54B}">
      <dgm:prSet/>
      <dgm:spPr/>
      <dgm:t>
        <a:bodyPr/>
        <a:lstStyle/>
        <a:p>
          <a:endParaRPr lang="en-US"/>
        </a:p>
      </dgm:t>
    </dgm:pt>
    <dgm:pt modelId="{799796C1-0E03-3C46-9CD5-65E1065CB78A}">
      <dgm:prSet phldrT="[Text]"/>
      <dgm:spPr/>
      <dgm:t>
        <a:bodyPr/>
        <a:lstStyle/>
        <a:p>
          <a:r>
            <a:rPr lang="en-US" dirty="0" smtClean="0"/>
            <a:t>Core content 50 ECTS </a:t>
          </a:r>
          <a:endParaRPr lang="en-US" dirty="0"/>
        </a:p>
      </dgm:t>
    </dgm:pt>
    <dgm:pt modelId="{21FA7E75-C424-154D-BE49-3B1AEB44F87A}" type="parTrans" cxnId="{8742FD55-557C-D64B-95E2-3CEFA813D663}">
      <dgm:prSet/>
      <dgm:spPr/>
      <dgm:t>
        <a:bodyPr/>
        <a:lstStyle/>
        <a:p>
          <a:endParaRPr lang="en-US"/>
        </a:p>
      </dgm:t>
    </dgm:pt>
    <dgm:pt modelId="{22E60968-16D7-DA4C-A781-A1EA3545027B}" type="sibTrans" cxnId="{8742FD55-557C-D64B-95E2-3CEFA813D663}">
      <dgm:prSet/>
      <dgm:spPr/>
      <dgm:t>
        <a:bodyPr/>
        <a:lstStyle/>
        <a:p>
          <a:endParaRPr lang="en-US"/>
        </a:p>
      </dgm:t>
    </dgm:pt>
    <dgm:pt modelId="{302EBFF8-7FF6-AB41-BA34-2425F0964A5D}">
      <dgm:prSet phldrT="[Text]"/>
      <dgm:spPr/>
      <dgm:t>
        <a:bodyPr/>
        <a:lstStyle/>
        <a:p>
          <a:r>
            <a:rPr lang="en-US" dirty="0" smtClean="0"/>
            <a:t>10 ECTS elective</a:t>
          </a:r>
          <a:endParaRPr lang="en-US" dirty="0"/>
        </a:p>
      </dgm:t>
    </dgm:pt>
    <dgm:pt modelId="{3FA2FD5C-D589-8844-AB56-08F3E361F4F9}" type="parTrans" cxnId="{46C9C5A8-A8CB-7D43-92D5-9285046CD5DB}">
      <dgm:prSet/>
      <dgm:spPr/>
      <dgm:t>
        <a:bodyPr/>
        <a:lstStyle/>
        <a:p>
          <a:endParaRPr lang="en-US"/>
        </a:p>
      </dgm:t>
    </dgm:pt>
    <dgm:pt modelId="{3FE57BEA-9096-6F43-9F3D-AC95C4A3F6FE}" type="sibTrans" cxnId="{46C9C5A8-A8CB-7D43-92D5-9285046CD5DB}">
      <dgm:prSet/>
      <dgm:spPr/>
      <dgm:t>
        <a:bodyPr/>
        <a:lstStyle/>
        <a:p>
          <a:endParaRPr lang="en-US"/>
        </a:p>
      </dgm:t>
    </dgm:pt>
    <dgm:pt modelId="{B6AD328B-FAB6-D945-809B-6EA717D42543}">
      <dgm:prSet phldrT="[Text]"/>
      <dgm:spPr/>
      <dgm:t>
        <a:bodyPr/>
        <a:lstStyle/>
        <a:p>
          <a:r>
            <a:rPr lang="en-US" dirty="0" smtClean="0"/>
            <a:t>Level 2</a:t>
          </a:r>
          <a:endParaRPr lang="en-US" dirty="0"/>
        </a:p>
      </dgm:t>
    </dgm:pt>
    <dgm:pt modelId="{4A1B580E-69F5-4242-BFB2-C0B92D557E07}" type="parTrans" cxnId="{B9E9C99F-7112-F742-ADEC-268CF46F94A2}">
      <dgm:prSet/>
      <dgm:spPr/>
      <dgm:t>
        <a:bodyPr/>
        <a:lstStyle/>
        <a:p>
          <a:endParaRPr lang="en-US"/>
        </a:p>
      </dgm:t>
    </dgm:pt>
    <dgm:pt modelId="{FA84E317-8E02-2146-AE7A-DB3B38EFFD70}" type="sibTrans" cxnId="{B9E9C99F-7112-F742-ADEC-268CF46F94A2}">
      <dgm:prSet/>
      <dgm:spPr/>
      <dgm:t>
        <a:bodyPr/>
        <a:lstStyle/>
        <a:p>
          <a:endParaRPr lang="en-US"/>
        </a:p>
      </dgm:t>
    </dgm:pt>
    <dgm:pt modelId="{319B6F47-CCDC-A546-A330-2D4CC487B43D}">
      <dgm:prSet phldrT="[Text]"/>
      <dgm:spPr/>
      <dgm:t>
        <a:bodyPr/>
        <a:lstStyle/>
        <a:p>
          <a:r>
            <a:rPr lang="en-US" dirty="0" smtClean="0"/>
            <a:t>Core content 50 ECTS </a:t>
          </a:r>
          <a:endParaRPr lang="en-US" dirty="0"/>
        </a:p>
      </dgm:t>
    </dgm:pt>
    <dgm:pt modelId="{131400CC-8135-E946-943B-A835BA61C6F2}" type="parTrans" cxnId="{EADA7ED1-DDC8-484C-9E95-D08504E8E8A8}">
      <dgm:prSet/>
      <dgm:spPr/>
      <dgm:t>
        <a:bodyPr/>
        <a:lstStyle/>
        <a:p>
          <a:endParaRPr lang="en-US"/>
        </a:p>
      </dgm:t>
    </dgm:pt>
    <dgm:pt modelId="{7BAEF876-7A00-E34B-8676-966E4CC8A7C3}" type="sibTrans" cxnId="{EADA7ED1-DDC8-484C-9E95-D08504E8E8A8}">
      <dgm:prSet/>
      <dgm:spPr/>
      <dgm:t>
        <a:bodyPr/>
        <a:lstStyle/>
        <a:p>
          <a:endParaRPr lang="en-US"/>
        </a:p>
      </dgm:t>
    </dgm:pt>
    <dgm:pt modelId="{C2046A54-7507-4743-A64B-916D2B45555A}">
      <dgm:prSet phldrT="[Text]"/>
      <dgm:spPr/>
      <dgm:t>
        <a:bodyPr/>
        <a:lstStyle/>
        <a:p>
          <a:r>
            <a:rPr lang="en-US" dirty="0" smtClean="0"/>
            <a:t>10 ECTS elective</a:t>
          </a:r>
          <a:endParaRPr lang="en-US" dirty="0"/>
        </a:p>
      </dgm:t>
    </dgm:pt>
    <dgm:pt modelId="{CFEA19F1-A6A2-8D4B-A60B-AAB893BD2BA1}" type="parTrans" cxnId="{1990B466-F323-134A-B575-D66C774E8829}">
      <dgm:prSet/>
      <dgm:spPr/>
      <dgm:t>
        <a:bodyPr/>
        <a:lstStyle/>
        <a:p>
          <a:endParaRPr lang="en-US"/>
        </a:p>
      </dgm:t>
    </dgm:pt>
    <dgm:pt modelId="{A8E9D686-826E-8640-8822-A9CF2D97D69A}" type="sibTrans" cxnId="{1990B466-F323-134A-B575-D66C774E8829}">
      <dgm:prSet/>
      <dgm:spPr/>
      <dgm:t>
        <a:bodyPr/>
        <a:lstStyle/>
        <a:p>
          <a:endParaRPr lang="en-US"/>
        </a:p>
      </dgm:t>
    </dgm:pt>
    <dgm:pt modelId="{3582DD08-0F78-104D-B5FA-D45182D6FA18}">
      <dgm:prSet phldrT="[Text]"/>
      <dgm:spPr/>
      <dgm:t>
        <a:bodyPr/>
        <a:lstStyle/>
        <a:p>
          <a:r>
            <a:rPr lang="en-US" dirty="0" smtClean="0"/>
            <a:t>Level 1</a:t>
          </a:r>
          <a:endParaRPr lang="en-US" dirty="0"/>
        </a:p>
      </dgm:t>
    </dgm:pt>
    <dgm:pt modelId="{6E758382-2FB6-C74D-B5FA-A032095C309A}" type="parTrans" cxnId="{6EF1B6CD-6FB7-9F47-AFB5-75BD744F36F3}">
      <dgm:prSet/>
      <dgm:spPr/>
      <dgm:t>
        <a:bodyPr/>
        <a:lstStyle/>
        <a:p>
          <a:endParaRPr lang="en-US"/>
        </a:p>
      </dgm:t>
    </dgm:pt>
    <dgm:pt modelId="{73CF280C-C75B-6246-B8BC-B4514AE6F924}" type="sibTrans" cxnId="{6EF1B6CD-6FB7-9F47-AFB5-75BD744F36F3}">
      <dgm:prSet/>
      <dgm:spPr/>
      <dgm:t>
        <a:bodyPr/>
        <a:lstStyle/>
        <a:p>
          <a:endParaRPr lang="en-US"/>
        </a:p>
      </dgm:t>
    </dgm:pt>
    <dgm:pt modelId="{90793BA1-EC01-684E-A059-4D88860A2E28}">
      <dgm:prSet phldrT="[Text]"/>
      <dgm:spPr/>
      <dgm:t>
        <a:bodyPr/>
        <a:lstStyle/>
        <a:p>
          <a:r>
            <a:rPr lang="en-US" dirty="0" smtClean="0"/>
            <a:t>Core content 50 ECTS </a:t>
          </a:r>
          <a:endParaRPr lang="en-US" dirty="0"/>
        </a:p>
      </dgm:t>
    </dgm:pt>
    <dgm:pt modelId="{ED837747-3381-574B-B257-1535A3F06DD4}" type="parTrans" cxnId="{8371A020-16D9-BC45-8ADA-3B36954F765B}">
      <dgm:prSet/>
      <dgm:spPr/>
      <dgm:t>
        <a:bodyPr/>
        <a:lstStyle/>
        <a:p>
          <a:endParaRPr lang="en-US"/>
        </a:p>
      </dgm:t>
    </dgm:pt>
    <dgm:pt modelId="{0B23DEBE-19FA-124A-8018-DD1AE2486653}" type="sibTrans" cxnId="{8371A020-16D9-BC45-8ADA-3B36954F765B}">
      <dgm:prSet/>
      <dgm:spPr/>
      <dgm:t>
        <a:bodyPr/>
        <a:lstStyle/>
        <a:p>
          <a:endParaRPr lang="en-US"/>
        </a:p>
      </dgm:t>
    </dgm:pt>
    <dgm:pt modelId="{EAD0E642-49D2-2842-90A0-7C5B79E021DC}">
      <dgm:prSet phldrT="[Text]"/>
      <dgm:spPr/>
      <dgm:t>
        <a:bodyPr/>
        <a:lstStyle/>
        <a:p>
          <a:r>
            <a:rPr lang="en-US" dirty="0" smtClean="0"/>
            <a:t>10 ECTS elective</a:t>
          </a:r>
          <a:endParaRPr lang="en-US" dirty="0"/>
        </a:p>
      </dgm:t>
    </dgm:pt>
    <dgm:pt modelId="{5375D0BF-5B37-F147-A150-8654501214A5}" type="parTrans" cxnId="{5AF47B32-C29D-B04E-912D-77732D4E92DA}">
      <dgm:prSet/>
      <dgm:spPr/>
      <dgm:t>
        <a:bodyPr/>
        <a:lstStyle/>
        <a:p>
          <a:endParaRPr lang="en-US"/>
        </a:p>
      </dgm:t>
    </dgm:pt>
    <dgm:pt modelId="{9624FD36-D93D-4D42-89F8-1D1CCE85D10E}" type="sibTrans" cxnId="{5AF47B32-C29D-B04E-912D-77732D4E92DA}">
      <dgm:prSet/>
      <dgm:spPr/>
      <dgm:t>
        <a:bodyPr/>
        <a:lstStyle/>
        <a:p>
          <a:endParaRPr lang="en-US"/>
        </a:p>
      </dgm:t>
    </dgm:pt>
    <dgm:pt modelId="{50F1A667-DF02-1A42-87D3-08205B7CB5AF}" type="pres">
      <dgm:prSet presAssocID="{61766C84-96D2-E448-9E57-7C6894572F85}" presName="Name0" presStyleCnt="0">
        <dgm:presLayoutVars>
          <dgm:chPref val="3"/>
          <dgm:dir/>
          <dgm:animLvl val="lvl"/>
          <dgm:resizeHandles/>
        </dgm:presLayoutVars>
      </dgm:prSet>
      <dgm:spPr/>
      <dgm:t>
        <a:bodyPr/>
        <a:lstStyle/>
        <a:p>
          <a:endParaRPr lang="en-US"/>
        </a:p>
      </dgm:t>
    </dgm:pt>
    <dgm:pt modelId="{DD351DAF-83B0-CC48-9D51-AC9421FE5E2A}" type="pres">
      <dgm:prSet presAssocID="{879D25C7-5E22-CF44-8A63-B50774E81904}" presName="horFlow" presStyleCnt="0"/>
      <dgm:spPr/>
    </dgm:pt>
    <dgm:pt modelId="{F5E5B232-81EC-B947-89F0-33D7885305D1}" type="pres">
      <dgm:prSet presAssocID="{879D25C7-5E22-CF44-8A63-B50774E81904}" presName="bigChev" presStyleLbl="node1" presStyleIdx="0" presStyleCnt="3" custScaleY="75266"/>
      <dgm:spPr/>
      <dgm:t>
        <a:bodyPr/>
        <a:lstStyle/>
        <a:p>
          <a:endParaRPr lang="en-US"/>
        </a:p>
      </dgm:t>
    </dgm:pt>
    <dgm:pt modelId="{5834C762-AFD8-7C4A-8F6C-0AA2EA820F67}" type="pres">
      <dgm:prSet presAssocID="{21FA7E75-C424-154D-BE49-3B1AEB44F87A}" presName="parTrans" presStyleCnt="0"/>
      <dgm:spPr/>
    </dgm:pt>
    <dgm:pt modelId="{0214EF2F-8FE2-644B-8234-24766C639E19}" type="pres">
      <dgm:prSet presAssocID="{799796C1-0E03-3C46-9CD5-65E1065CB78A}" presName="node" presStyleLbl="alignAccFollowNode1" presStyleIdx="0" presStyleCnt="6" custScaleY="106489">
        <dgm:presLayoutVars>
          <dgm:bulletEnabled val="1"/>
        </dgm:presLayoutVars>
      </dgm:prSet>
      <dgm:spPr/>
      <dgm:t>
        <a:bodyPr/>
        <a:lstStyle/>
        <a:p>
          <a:endParaRPr lang="en-US"/>
        </a:p>
      </dgm:t>
    </dgm:pt>
    <dgm:pt modelId="{36F9B04F-E6A8-8F4E-93AD-EA9DB7B7A17F}" type="pres">
      <dgm:prSet presAssocID="{22E60968-16D7-DA4C-A781-A1EA3545027B}" presName="sibTrans" presStyleCnt="0"/>
      <dgm:spPr/>
    </dgm:pt>
    <dgm:pt modelId="{28A2DDB8-74F6-E54B-9064-6EBC097EE782}" type="pres">
      <dgm:prSet presAssocID="{302EBFF8-7FF6-AB41-BA34-2425F0964A5D}" presName="node" presStyleLbl="alignAccFollowNode1" presStyleIdx="1" presStyleCnt="6">
        <dgm:presLayoutVars>
          <dgm:bulletEnabled val="1"/>
        </dgm:presLayoutVars>
      </dgm:prSet>
      <dgm:spPr/>
      <dgm:t>
        <a:bodyPr/>
        <a:lstStyle/>
        <a:p>
          <a:endParaRPr lang="en-US"/>
        </a:p>
      </dgm:t>
    </dgm:pt>
    <dgm:pt modelId="{4AECEB5F-5F2A-4341-8E39-D4BA88AA590C}" type="pres">
      <dgm:prSet presAssocID="{879D25C7-5E22-CF44-8A63-B50774E81904}" presName="vSp" presStyleCnt="0"/>
      <dgm:spPr/>
    </dgm:pt>
    <dgm:pt modelId="{BD8F62DF-F47F-264F-BDC1-8C49A94A74C9}" type="pres">
      <dgm:prSet presAssocID="{B6AD328B-FAB6-D945-809B-6EA717D42543}" presName="horFlow" presStyleCnt="0"/>
      <dgm:spPr/>
    </dgm:pt>
    <dgm:pt modelId="{96D829FB-F6F8-414A-9C56-746B5F87A353}" type="pres">
      <dgm:prSet presAssocID="{B6AD328B-FAB6-D945-809B-6EA717D42543}" presName="bigChev" presStyleLbl="node1" presStyleIdx="1" presStyleCnt="3" custScaleY="74464"/>
      <dgm:spPr/>
      <dgm:t>
        <a:bodyPr/>
        <a:lstStyle/>
        <a:p>
          <a:endParaRPr lang="en-US"/>
        </a:p>
      </dgm:t>
    </dgm:pt>
    <dgm:pt modelId="{3CD76FB7-AE58-E541-BDD3-6C31AEB79555}" type="pres">
      <dgm:prSet presAssocID="{131400CC-8135-E946-943B-A835BA61C6F2}" presName="parTrans" presStyleCnt="0"/>
      <dgm:spPr/>
    </dgm:pt>
    <dgm:pt modelId="{0F85BA5E-B4D3-3D44-8854-B01B6CBB7938}" type="pres">
      <dgm:prSet presAssocID="{319B6F47-CCDC-A546-A330-2D4CC487B43D}" presName="node" presStyleLbl="alignAccFollowNode1" presStyleIdx="2" presStyleCnt="6">
        <dgm:presLayoutVars>
          <dgm:bulletEnabled val="1"/>
        </dgm:presLayoutVars>
      </dgm:prSet>
      <dgm:spPr/>
      <dgm:t>
        <a:bodyPr/>
        <a:lstStyle/>
        <a:p>
          <a:endParaRPr lang="en-US"/>
        </a:p>
      </dgm:t>
    </dgm:pt>
    <dgm:pt modelId="{843D500F-C131-8248-9748-628F2B29B7E4}" type="pres">
      <dgm:prSet presAssocID="{7BAEF876-7A00-E34B-8676-966E4CC8A7C3}" presName="sibTrans" presStyleCnt="0"/>
      <dgm:spPr/>
    </dgm:pt>
    <dgm:pt modelId="{77915203-C964-3D48-8D56-98A263DE5662}" type="pres">
      <dgm:prSet presAssocID="{C2046A54-7507-4743-A64B-916D2B45555A}" presName="node" presStyleLbl="alignAccFollowNode1" presStyleIdx="3" presStyleCnt="6">
        <dgm:presLayoutVars>
          <dgm:bulletEnabled val="1"/>
        </dgm:presLayoutVars>
      </dgm:prSet>
      <dgm:spPr/>
      <dgm:t>
        <a:bodyPr/>
        <a:lstStyle/>
        <a:p>
          <a:endParaRPr lang="en-US"/>
        </a:p>
      </dgm:t>
    </dgm:pt>
    <dgm:pt modelId="{70482C9B-66A6-3848-9C1F-0F7B71467D30}" type="pres">
      <dgm:prSet presAssocID="{B6AD328B-FAB6-D945-809B-6EA717D42543}" presName="vSp" presStyleCnt="0"/>
      <dgm:spPr/>
    </dgm:pt>
    <dgm:pt modelId="{62733470-E8EF-BC49-82AF-D11BC7828148}" type="pres">
      <dgm:prSet presAssocID="{3582DD08-0F78-104D-B5FA-D45182D6FA18}" presName="horFlow" presStyleCnt="0"/>
      <dgm:spPr/>
    </dgm:pt>
    <dgm:pt modelId="{5447B9DB-AED0-0C4A-A13E-1885BE6224BC}" type="pres">
      <dgm:prSet presAssocID="{3582DD08-0F78-104D-B5FA-D45182D6FA18}" presName="bigChev" presStyleLbl="node1" presStyleIdx="2" presStyleCnt="3" custScaleY="62522"/>
      <dgm:spPr/>
      <dgm:t>
        <a:bodyPr/>
        <a:lstStyle/>
        <a:p>
          <a:endParaRPr lang="en-US"/>
        </a:p>
      </dgm:t>
    </dgm:pt>
    <dgm:pt modelId="{C4D74A5F-3ED1-5C4B-8A37-1D2C929EE444}" type="pres">
      <dgm:prSet presAssocID="{ED837747-3381-574B-B257-1535A3F06DD4}" presName="parTrans" presStyleCnt="0"/>
      <dgm:spPr/>
    </dgm:pt>
    <dgm:pt modelId="{4D089640-9466-8645-805F-836AB6AFCCED}" type="pres">
      <dgm:prSet presAssocID="{90793BA1-EC01-684E-A059-4D88860A2E28}" presName="node" presStyleLbl="alignAccFollowNode1" presStyleIdx="4" presStyleCnt="6">
        <dgm:presLayoutVars>
          <dgm:bulletEnabled val="1"/>
        </dgm:presLayoutVars>
      </dgm:prSet>
      <dgm:spPr/>
      <dgm:t>
        <a:bodyPr/>
        <a:lstStyle/>
        <a:p>
          <a:endParaRPr lang="en-US"/>
        </a:p>
      </dgm:t>
    </dgm:pt>
    <dgm:pt modelId="{8FF7E698-6253-BB46-9BA8-86CF94172CCF}" type="pres">
      <dgm:prSet presAssocID="{0B23DEBE-19FA-124A-8018-DD1AE2486653}" presName="sibTrans" presStyleCnt="0"/>
      <dgm:spPr/>
    </dgm:pt>
    <dgm:pt modelId="{011648CF-495E-1147-B6DA-22F02E4E8852}" type="pres">
      <dgm:prSet presAssocID="{EAD0E642-49D2-2842-90A0-7C5B79E021DC}" presName="node" presStyleLbl="alignAccFollowNode1" presStyleIdx="5" presStyleCnt="6">
        <dgm:presLayoutVars>
          <dgm:bulletEnabled val="1"/>
        </dgm:presLayoutVars>
      </dgm:prSet>
      <dgm:spPr/>
      <dgm:t>
        <a:bodyPr/>
        <a:lstStyle/>
        <a:p>
          <a:endParaRPr lang="en-US"/>
        </a:p>
      </dgm:t>
    </dgm:pt>
  </dgm:ptLst>
  <dgm:cxnLst>
    <dgm:cxn modelId="{CF7307E2-7E9F-1D45-986C-E76C226D794E}" type="presOf" srcId="{90793BA1-EC01-684E-A059-4D88860A2E28}" destId="{4D089640-9466-8645-805F-836AB6AFCCED}" srcOrd="0" destOrd="0" presId="urn:microsoft.com/office/officeart/2005/8/layout/lProcess3"/>
    <dgm:cxn modelId="{8742FD55-557C-D64B-95E2-3CEFA813D663}" srcId="{879D25C7-5E22-CF44-8A63-B50774E81904}" destId="{799796C1-0E03-3C46-9CD5-65E1065CB78A}" srcOrd="0" destOrd="0" parTransId="{21FA7E75-C424-154D-BE49-3B1AEB44F87A}" sibTransId="{22E60968-16D7-DA4C-A781-A1EA3545027B}"/>
    <dgm:cxn modelId="{7A0801B7-C5AE-FE46-BCAA-67F30A2F749A}" type="presOf" srcId="{3582DD08-0F78-104D-B5FA-D45182D6FA18}" destId="{5447B9DB-AED0-0C4A-A13E-1885BE6224BC}" srcOrd="0" destOrd="0" presId="urn:microsoft.com/office/officeart/2005/8/layout/lProcess3"/>
    <dgm:cxn modelId="{E21127C3-376A-7840-8F8B-2429B183F94F}" type="presOf" srcId="{61766C84-96D2-E448-9E57-7C6894572F85}" destId="{50F1A667-DF02-1A42-87D3-08205B7CB5AF}" srcOrd="0" destOrd="0" presId="urn:microsoft.com/office/officeart/2005/8/layout/lProcess3"/>
    <dgm:cxn modelId="{6EF1B6CD-6FB7-9F47-AFB5-75BD744F36F3}" srcId="{61766C84-96D2-E448-9E57-7C6894572F85}" destId="{3582DD08-0F78-104D-B5FA-D45182D6FA18}" srcOrd="2" destOrd="0" parTransId="{6E758382-2FB6-C74D-B5FA-A032095C309A}" sibTransId="{73CF280C-C75B-6246-B8BC-B4514AE6F924}"/>
    <dgm:cxn modelId="{5AF47B32-C29D-B04E-912D-77732D4E92DA}" srcId="{3582DD08-0F78-104D-B5FA-D45182D6FA18}" destId="{EAD0E642-49D2-2842-90A0-7C5B79E021DC}" srcOrd="1" destOrd="0" parTransId="{5375D0BF-5B37-F147-A150-8654501214A5}" sibTransId="{9624FD36-D93D-4D42-89F8-1D1CCE85D10E}"/>
    <dgm:cxn modelId="{46C9C5A8-A8CB-7D43-92D5-9285046CD5DB}" srcId="{879D25C7-5E22-CF44-8A63-B50774E81904}" destId="{302EBFF8-7FF6-AB41-BA34-2425F0964A5D}" srcOrd="1" destOrd="0" parTransId="{3FA2FD5C-D589-8844-AB56-08F3E361F4F9}" sibTransId="{3FE57BEA-9096-6F43-9F3D-AC95C4A3F6FE}"/>
    <dgm:cxn modelId="{A787EE81-BBD4-F64E-8636-86DE36C87392}" type="presOf" srcId="{302EBFF8-7FF6-AB41-BA34-2425F0964A5D}" destId="{28A2DDB8-74F6-E54B-9064-6EBC097EE782}" srcOrd="0" destOrd="0" presId="urn:microsoft.com/office/officeart/2005/8/layout/lProcess3"/>
    <dgm:cxn modelId="{8371A020-16D9-BC45-8ADA-3B36954F765B}" srcId="{3582DD08-0F78-104D-B5FA-D45182D6FA18}" destId="{90793BA1-EC01-684E-A059-4D88860A2E28}" srcOrd="0" destOrd="0" parTransId="{ED837747-3381-574B-B257-1535A3F06DD4}" sibTransId="{0B23DEBE-19FA-124A-8018-DD1AE2486653}"/>
    <dgm:cxn modelId="{E3916A32-A335-0240-90B2-7FC79E941CF6}" type="presOf" srcId="{C2046A54-7507-4743-A64B-916D2B45555A}" destId="{77915203-C964-3D48-8D56-98A263DE5662}" srcOrd="0" destOrd="0" presId="urn:microsoft.com/office/officeart/2005/8/layout/lProcess3"/>
    <dgm:cxn modelId="{55CCE85B-955E-8E4F-840D-B8B7D1C64C71}" type="presOf" srcId="{319B6F47-CCDC-A546-A330-2D4CC487B43D}" destId="{0F85BA5E-B4D3-3D44-8854-B01B6CBB7938}" srcOrd="0" destOrd="0" presId="urn:microsoft.com/office/officeart/2005/8/layout/lProcess3"/>
    <dgm:cxn modelId="{B274F8E7-9666-1E4B-B36C-BE283DFDB54B}" srcId="{61766C84-96D2-E448-9E57-7C6894572F85}" destId="{879D25C7-5E22-CF44-8A63-B50774E81904}" srcOrd="0" destOrd="0" parTransId="{4B1DC759-EF08-394F-A1D1-BE9641010B54}" sibTransId="{ADB43B88-6DF1-704D-BEAC-8F1D84A86564}"/>
    <dgm:cxn modelId="{8213C129-7A6E-4542-98B6-C567ADDC6910}" type="presOf" srcId="{EAD0E642-49D2-2842-90A0-7C5B79E021DC}" destId="{011648CF-495E-1147-B6DA-22F02E4E8852}" srcOrd="0" destOrd="0" presId="urn:microsoft.com/office/officeart/2005/8/layout/lProcess3"/>
    <dgm:cxn modelId="{B9E9C99F-7112-F742-ADEC-268CF46F94A2}" srcId="{61766C84-96D2-E448-9E57-7C6894572F85}" destId="{B6AD328B-FAB6-D945-809B-6EA717D42543}" srcOrd="1" destOrd="0" parTransId="{4A1B580E-69F5-4242-BFB2-C0B92D557E07}" sibTransId="{FA84E317-8E02-2146-AE7A-DB3B38EFFD70}"/>
    <dgm:cxn modelId="{EADA7ED1-DDC8-484C-9E95-D08504E8E8A8}" srcId="{B6AD328B-FAB6-D945-809B-6EA717D42543}" destId="{319B6F47-CCDC-A546-A330-2D4CC487B43D}" srcOrd="0" destOrd="0" parTransId="{131400CC-8135-E946-943B-A835BA61C6F2}" sibTransId="{7BAEF876-7A00-E34B-8676-966E4CC8A7C3}"/>
    <dgm:cxn modelId="{1990B466-F323-134A-B575-D66C774E8829}" srcId="{B6AD328B-FAB6-D945-809B-6EA717D42543}" destId="{C2046A54-7507-4743-A64B-916D2B45555A}" srcOrd="1" destOrd="0" parTransId="{CFEA19F1-A6A2-8D4B-A60B-AAB893BD2BA1}" sibTransId="{A8E9D686-826E-8640-8822-A9CF2D97D69A}"/>
    <dgm:cxn modelId="{3FF784F7-FF96-4B4A-8638-1ED82BBC8DAE}" type="presOf" srcId="{879D25C7-5E22-CF44-8A63-B50774E81904}" destId="{F5E5B232-81EC-B947-89F0-33D7885305D1}" srcOrd="0" destOrd="0" presId="urn:microsoft.com/office/officeart/2005/8/layout/lProcess3"/>
    <dgm:cxn modelId="{E2DE3C83-A2D9-074A-A9CE-54CE67AE3A37}" type="presOf" srcId="{799796C1-0E03-3C46-9CD5-65E1065CB78A}" destId="{0214EF2F-8FE2-644B-8234-24766C639E19}" srcOrd="0" destOrd="0" presId="urn:microsoft.com/office/officeart/2005/8/layout/lProcess3"/>
    <dgm:cxn modelId="{25E30681-5439-3242-A6D8-69C60A958FEA}" type="presOf" srcId="{B6AD328B-FAB6-D945-809B-6EA717D42543}" destId="{96D829FB-F6F8-414A-9C56-746B5F87A353}" srcOrd="0" destOrd="0" presId="urn:microsoft.com/office/officeart/2005/8/layout/lProcess3"/>
    <dgm:cxn modelId="{EFDDFF98-E71F-0F4D-9D1B-675F4924DCB4}" type="presParOf" srcId="{50F1A667-DF02-1A42-87D3-08205B7CB5AF}" destId="{DD351DAF-83B0-CC48-9D51-AC9421FE5E2A}" srcOrd="0" destOrd="0" presId="urn:microsoft.com/office/officeart/2005/8/layout/lProcess3"/>
    <dgm:cxn modelId="{9C379D60-FDE2-F24A-871B-CB8094A647FB}" type="presParOf" srcId="{DD351DAF-83B0-CC48-9D51-AC9421FE5E2A}" destId="{F5E5B232-81EC-B947-89F0-33D7885305D1}" srcOrd="0" destOrd="0" presId="urn:microsoft.com/office/officeart/2005/8/layout/lProcess3"/>
    <dgm:cxn modelId="{47706997-3ABC-9A4F-B3A1-6409ED24B32F}" type="presParOf" srcId="{DD351DAF-83B0-CC48-9D51-AC9421FE5E2A}" destId="{5834C762-AFD8-7C4A-8F6C-0AA2EA820F67}" srcOrd="1" destOrd="0" presId="urn:microsoft.com/office/officeart/2005/8/layout/lProcess3"/>
    <dgm:cxn modelId="{A143C4C6-33A6-CB46-AF60-E612D59FD74A}" type="presParOf" srcId="{DD351DAF-83B0-CC48-9D51-AC9421FE5E2A}" destId="{0214EF2F-8FE2-644B-8234-24766C639E19}" srcOrd="2" destOrd="0" presId="urn:microsoft.com/office/officeart/2005/8/layout/lProcess3"/>
    <dgm:cxn modelId="{AC74F742-679E-D44C-827B-FE7F095545E8}" type="presParOf" srcId="{DD351DAF-83B0-CC48-9D51-AC9421FE5E2A}" destId="{36F9B04F-E6A8-8F4E-93AD-EA9DB7B7A17F}" srcOrd="3" destOrd="0" presId="urn:microsoft.com/office/officeart/2005/8/layout/lProcess3"/>
    <dgm:cxn modelId="{CEC581BD-05A4-C34A-8F5A-331E53B3E5BA}" type="presParOf" srcId="{DD351DAF-83B0-CC48-9D51-AC9421FE5E2A}" destId="{28A2DDB8-74F6-E54B-9064-6EBC097EE782}" srcOrd="4" destOrd="0" presId="urn:microsoft.com/office/officeart/2005/8/layout/lProcess3"/>
    <dgm:cxn modelId="{80095F45-023F-D749-BE9A-F27DDFAA9AA2}" type="presParOf" srcId="{50F1A667-DF02-1A42-87D3-08205B7CB5AF}" destId="{4AECEB5F-5F2A-4341-8E39-D4BA88AA590C}" srcOrd="1" destOrd="0" presId="urn:microsoft.com/office/officeart/2005/8/layout/lProcess3"/>
    <dgm:cxn modelId="{165B5D95-C74C-8E4D-8329-256996DA3BCA}" type="presParOf" srcId="{50F1A667-DF02-1A42-87D3-08205B7CB5AF}" destId="{BD8F62DF-F47F-264F-BDC1-8C49A94A74C9}" srcOrd="2" destOrd="0" presId="urn:microsoft.com/office/officeart/2005/8/layout/lProcess3"/>
    <dgm:cxn modelId="{05DDB9C1-92FA-5F4F-973C-2A61500C791F}" type="presParOf" srcId="{BD8F62DF-F47F-264F-BDC1-8C49A94A74C9}" destId="{96D829FB-F6F8-414A-9C56-746B5F87A353}" srcOrd="0" destOrd="0" presId="urn:microsoft.com/office/officeart/2005/8/layout/lProcess3"/>
    <dgm:cxn modelId="{ABD16104-478C-E745-9F9F-4A243037A2BC}" type="presParOf" srcId="{BD8F62DF-F47F-264F-BDC1-8C49A94A74C9}" destId="{3CD76FB7-AE58-E541-BDD3-6C31AEB79555}" srcOrd="1" destOrd="0" presId="urn:microsoft.com/office/officeart/2005/8/layout/lProcess3"/>
    <dgm:cxn modelId="{C537E285-B0EC-6C4B-9E9E-07D582639E9B}" type="presParOf" srcId="{BD8F62DF-F47F-264F-BDC1-8C49A94A74C9}" destId="{0F85BA5E-B4D3-3D44-8854-B01B6CBB7938}" srcOrd="2" destOrd="0" presId="urn:microsoft.com/office/officeart/2005/8/layout/lProcess3"/>
    <dgm:cxn modelId="{1635C088-39BD-E84D-8662-38D9783803AA}" type="presParOf" srcId="{BD8F62DF-F47F-264F-BDC1-8C49A94A74C9}" destId="{843D500F-C131-8248-9748-628F2B29B7E4}" srcOrd="3" destOrd="0" presId="urn:microsoft.com/office/officeart/2005/8/layout/lProcess3"/>
    <dgm:cxn modelId="{D5D9565D-E369-0A4E-8651-9D7DCA6EACA2}" type="presParOf" srcId="{BD8F62DF-F47F-264F-BDC1-8C49A94A74C9}" destId="{77915203-C964-3D48-8D56-98A263DE5662}" srcOrd="4" destOrd="0" presId="urn:microsoft.com/office/officeart/2005/8/layout/lProcess3"/>
    <dgm:cxn modelId="{6FA30843-855D-674D-8FB2-02EFAAFE9842}" type="presParOf" srcId="{50F1A667-DF02-1A42-87D3-08205B7CB5AF}" destId="{70482C9B-66A6-3848-9C1F-0F7B71467D30}" srcOrd="3" destOrd="0" presId="urn:microsoft.com/office/officeart/2005/8/layout/lProcess3"/>
    <dgm:cxn modelId="{F4D5E0E5-AE74-8D40-952F-54835F900EE5}" type="presParOf" srcId="{50F1A667-DF02-1A42-87D3-08205B7CB5AF}" destId="{62733470-E8EF-BC49-82AF-D11BC7828148}" srcOrd="4" destOrd="0" presId="urn:microsoft.com/office/officeart/2005/8/layout/lProcess3"/>
    <dgm:cxn modelId="{9366A786-8B2B-D64D-9183-0387BAF13599}" type="presParOf" srcId="{62733470-E8EF-BC49-82AF-D11BC7828148}" destId="{5447B9DB-AED0-0C4A-A13E-1885BE6224BC}" srcOrd="0" destOrd="0" presId="urn:microsoft.com/office/officeart/2005/8/layout/lProcess3"/>
    <dgm:cxn modelId="{A5BD9659-7CFD-0243-A277-47D88F342163}" type="presParOf" srcId="{62733470-E8EF-BC49-82AF-D11BC7828148}" destId="{C4D74A5F-3ED1-5C4B-8A37-1D2C929EE444}" srcOrd="1" destOrd="0" presId="urn:microsoft.com/office/officeart/2005/8/layout/lProcess3"/>
    <dgm:cxn modelId="{838F84EA-856F-0B42-9312-49E124E8D973}" type="presParOf" srcId="{62733470-E8EF-BC49-82AF-D11BC7828148}" destId="{4D089640-9466-8645-805F-836AB6AFCCED}" srcOrd="2" destOrd="0" presId="urn:microsoft.com/office/officeart/2005/8/layout/lProcess3"/>
    <dgm:cxn modelId="{E5C774A3-705B-EF4B-B625-A384656AF384}" type="presParOf" srcId="{62733470-E8EF-BC49-82AF-D11BC7828148}" destId="{8FF7E698-6253-BB46-9BA8-86CF94172CCF}" srcOrd="3" destOrd="0" presId="urn:microsoft.com/office/officeart/2005/8/layout/lProcess3"/>
    <dgm:cxn modelId="{7E06622D-77EB-5743-BAD1-4993A3AE4D66}" type="presParOf" srcId="{62733470-E8EF-BC49-82AF-D11BC7828148}" destId="{011648CF-495E-1147-B6DA-22F02E4E8852}"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F0BC58-587E-2049-9424-D54D491D90D9}" type="doc">
      <dgm:prSet loTypeId="urn:microsoft.com/office/officeart/2005/8/layout/radial1" loCatId="" qsTypeId="urn:microsoft.com/office/officeart/2005/8/quickstyle/simple4" qsCatId="simple" csTypeId="urn:microsoft.com/office/officeart/2005/8/colors/accent1_2" csCatId="accent1" phldr="1"/>
      <dgm:spPr/>
      <dgm:t>
        <a:bodyPr/>
        <a:lstStyle/>
        <a:p>
          <a:endParaRPr lang="en-US"/>
        </a:p>
      </dgm:t>
    </dgm:pt>
    <dgm:pt modelId="{5E595E7B-5A9C-C144-92B8-8516BC188F4B}">
      <dgm:prSet phldrT="[Text]"/>
      <dgm:spPr/>
      <dgm:t>
        <a:bodyPr/>
        <a:lstStyle/>
        <a:p>
          <a:r>
            <a:rPr lang="en-US" dirty="0" smtClean="0"/>
            <a:t>Assessment Re-Design </a:t>
          </a:r>
          <a:endParaRPr lang="en-US" dirty="0"/>
        </a:p>
      </dgm:t>
    </dgm:pt>
    <dgm:pt modelId="{FFF1D7B6-0A56-AC44-925B-76FEDEE78FC5}" type="parTrans" cxnId="{1BE16EF8-6AA4-8145-917E-36E74E64A7B8}">
      <dgm:prSet/>
      <dgm:spPr/>
      <dgm:t>
        <a:bodyPr/>
        <a:lstStyle/>
        <a:p>
          <a:endParaRPr lang="en-US"/>
        </a:p>
      </dgm:t>
    </dgm:pt>
    <dgm:pt modelId="{40171486-6648-D546-9293-383DB6879822}" type="sibTrans" cxnId="{1BE16EF8-6AA4-8145-917E-36E74E64A7B8}">
      <dgm:prSet/>
      <dgm:spPr/>
      <dgm:t>
        <a:bodyPr/>
        <a:lstStyle/>
        <a:p>
          <a:endParaRPr lang="en-US"/>
        </a:p>
      </dgm:t>
    </dgm:pt>
    <dgm:pt modelId="{59702539-72D2-1940-828F-2668BE2F09FA}">
      <dgm:prSet phldrT="[Text]"/>
      <dgm:spPr/>
      <dgm:t>
        <a:bodyPr/>
        <a:lstStyle/>
        <a:p>
          <a:r>
            <a:rPr lang="en-US" dirty="0" smtClean="0"/>
            <a:t>Review of Institutional Data </a:t>
          </a:r>
          <a:endParaRPr lang="en-US" dirty="0"/>
        </a:p>
      </dgm:t>
    </dgm:pt>
    <dgm:pt modelId="{893B53EB-C812-C74F-8F38-9ECF1D07AD0F}" type="parTrans" cxnId="{40DD45FF-EDEA-2C48-974E-304BF0C36CDC}">
      <dgm:prSet/>
      <dgm:spPr/>
      <dgm:t>
        <a:bodyPr/>
        <a:lstStyle/>
        <a:p>
          <a:endParaRPr lang="en-US" dirty="0"/>
        </a:p>
      </dgm:t>
    </dgm:pt>
    <dgm:pt modelId="{083DAFA9-CE49-5D4D-A825-B7A404423EB7}" type="sibTrans" cxnId="{40DD45FF-EDEA-2C48-974E-304BF0C36CDC}">
      <dgm:prSet/>
      <dgm:spPr/>
      <dgm:t>
        <a:bodyPr/>
        <a:lstStyle/>
        <a:p>
          <a:endParaRPr lang="en-US"/>
        </a:p>
      </dgm:t>
    </dgm:pt>
    <dgm:pt modelId="{C7D87320-1A31-994F-9704-C1230013FBFE}">
      <dgm:prSet phldrT="[Text]"/>
      <dgm:spPr/>
      <dgm:t>
        <a:bodyPr/>
        <a:lstStyle/>
        <a:p>
          <a:r>
            <a:rPr lang="en-US" dirty="0" smtClean="0"/>
            <a:t>Comprehensive Literature Review</a:t>
          </a:r>
          <a:endParaRPr lang="en-US" dirty="0"/>
        </a:p>
      </dgm:t>
    </dgm:pt>
    <dgm:pt modelId="{67F77F9C-97F3-D94C-B0ED-0A2B036AE093}" type="parTrans" cxnId="{9B15A783-4114-F847-BDEA-EA436A3305E2}">
      <dgm:prSet/>
      <dgm:spPr/>
      <dgm:t>
        <a:bodyPr/>
        <a:lstStyle/>
        <a:p>
          <a:endParaRPr lang="en-US" dirty="0"/>
        </a:p>
      </dgm:t>
    </dgm:pt>
    <dgm:pt modelId="{CE6E6DB3-8F79-FF40-BAFE-FA62733B5530}" type="sibTrans" cxnId="{9B15A783-4114-F847-BDEA-EA436A3305E2}">
      <dgm:prSet/>
      <dgm:spPr/>
      <dgm:t>
        <a:bodyPr/>
        <a:lstStyle/>
        <a:p>
          <a:endParaRPr lang="en-US"/>
        </a:p>
      </dgm:t>
    </dgm:pt>
    <dgm:pt modelId="{EA859A48-9B73-4847-B07F-E4D26C0FEAEC}">
      <dgm:prSet phldrT="[Text]"/>
      <dgm:spPr/>
      <dgm:t>
        <a:bodyPr/>
        <a:lstStyle/>
        <a:p>
          <a:r>
            <a:rPr lang="en-US" dirty="0" smtClean="0"/>
            <a:t>Collation of Case Studies both institutional and international </a:t>
          </a:r>
          <a:endParaRPr lang="en-US" dirty="0"/>
        </a:p>
      </dgm:t>
    </dgm:pt>
    <dgm:pt modelId="{B124F37E-0D1B-0643-9E5B-3E15C38317F4}" type="parTrans" cxnId="{9A0D9E00-6078-CF43-B99A-B3AF22F36953}">
      <dgm:prSet/>
      <dgm:spPr/>
      <dgm:t>
        <a:bodyPr/>
        <a:lstStyle/>
        <a:p>
          <a:endParaRPr lang="en-US" dirty="0"/>
        </a:p>
      </dgm:t>
    </dgm:pt>
    <dgm:pt modelId="{2794CF04-08C8-194B-969E-723210C83EDF}" type="sibTrans" cxnId="{9A0D9E00-6078-CF43-B99A-B3AF22F36953}">
      <dgm:prSet/>
      <dgm:spPr/>
      <dgm:t>
        <a:bodyPr/>
        <a:lstStyle/>
        <a:p>
          <a:endParaRPr lang="en-US"/>
        </a:p>
      </dgm:t>
    </dgm:pt>
    <dgm:pt modelId="{39C92F5B-FD4A-324B-A224-A2F9F1AA8DB7}">
      <dgm:prSet phldrT="[Text]"/>
      <dgm:spPr/>
      <dgm:t>
        <a:bodyPr/>
        <a:lstStyle/>
        <a:p>
          <a:r>
            <a:rPr lang="en-US" dirty="0" smtClean="0"/>
            <a:t>Consultation with international expert</a:t>
          </a:r>
        </a:p>
        <a:p>
          <a:r>
            <a:rPr lang="en-US" dirty="0" smtClean="0"/>
            <a:t>Professor David Nicol</a:t>
          </a:r>
        </a:p>
        <a:p>
          <a:r>
            <a:rPr lang="en-US" dirty="0" smtClean="0"/>
            <a:t>(www.reap.ac.uk)</a:t>
          </a:r>
          <a:endParaRPr lang="en-US" dirty="0"/>
        </a:p>
      </dgm:t>
    </dgm:pt>
    <dgm:pt modelId="{63756405-2598-CC48-AA34-199B54437F6A}" type="parTrans" cxnId="{EBF01A24-6295-7D47-B436-72E7C5A73A13}">
      <dgm:prSet/>
      <dgm:spPr/>
      <dgm:t>
        <a:bodyPr/>
        <a:lstStyle/>
        <a:p>
          <a:endParaRPr lang="en-US" dirty="0"/>
        </a:p>
      </dgm:t>
    </dgm:pt>
    <dgm:pt modelId="{DB56521E-2832-CB40-80BD-F5806A37F4B3}" type="sibTrans" cxnId="{EBF01A24-6295-7D47-B436-72E7C5A73A13}">
      <dgm:prSet/>
      <dgm:spPr/>
      <dgm:t>
        <a:bodyPr/>
        <a:lstStyle/>
        <a:p>
          <a:endParaRPr lang="en-US"/>
        </a:p>
      </dgm:t>
    </dgm:pt>
    <dgm:pt modelId="{5C2E92CC-B226-5846-A30B-379C4DA73496}" type="pres">
      <dgm:prSet presAssocID="{99F0BC58-587E-2049-9424-D54D491D90D9}" presName="cycle" presStyleCnt="0">
        <dgm:presLayoutVars>
          <dgm:chMax val="1"/>
          <dgm:dir/>
          <dgm:animLvl val="ctr"/>
          <dgm:resizeHandles val="exact"/>
        </dgm:presLayoutVars>
      </dgm:prSet>
      <dgm:spPr/>
      <dgm:t>
        <a:bodyPr/>
        <a:lstStyle/>
        <a:p>
          <a:endParaRPr lang="en-US"/>
        </a:p>
      </dgm:t>
    </dgm:pt>
    <dgm:pt modelId="{4D5F7ED4-412A-D64F-BED1-51DC85803AA9}" type="pres">
      <dgm:prSet presAssocID="{5E595E7B-5A9C-C144-92B8-8516BC188F4B}" presName="centerShape" presStyleLbl="node0" presStyleIdx="0" presStyleCnt="1"/>
      <dgm:spPr/>
      <dgm:t>
        <a:bodyPr/>
        <a:lstStyle/>
        <a:p>
          <a:endParaRPr lang="en-US"/>
        </a:p>
      </dgm:t>
    </dgm:pt>
    <dgm:pt modelId="{AF336254-274A-1147-BC07-7F0839930CBD}" type="pres">
      <dgm:prSet presAssocID="{893B53EB-C812-C74F-8F38-9ECF1D07AD0F}" presName="Name9" presStyleLbl="parChTrans1D2" presStyleIdx="0" presStyleCnt="4"/>
      <dgm:spPr/>
      <dgm:t>
        <a:bodyPr/>
        <a:lstStyle/>
        <a:p>
          <a:endParaRPr lang="en-US"/>
        </a:p>
      </dgm:t>
    </dgm:pt>
    <dgm:pt modelId="{BBC6E97E-D20A-704D-A007-169EB702F7C4}" type="pres">
      <dgm:prSet presAssocID="{893B53EB-C812-C74F-8F38-9ECF1D07AD0F}" presName="connTx" presStyleLbl="parChTrans1D2" presStyleIdx="0" presStyleCnt="4"/>
      <dgm:spPr/>
      <dgm:t>
        <a:bodyPr/>
        <a:lstStyle/>
        <a:p>
          <a:endParaRPr lang="en-US"/>
        </a:p>
      </dgm:t>
    </dgm:pt>
    <dgm:pt modelId="{EED7B03C-970F-EB4F-A51B-23D68300EF0E}" type="pres">
      <dgm:prSet presAssocID="{59702539-72D2-1940-828F-2668BE2F09FA}" presName="node" presStyleLbl="node1" presStyleIdx="0" presStyleCnt="4" custScaleY="95756">
        <dgm:presLayoutVars>
          <dgm:bulletEnabled val="1"/>
        </dgm:presLayoutVars>
      </dgm:prSet>
      <dgm:spPr/>
      <dgm:t>
        <a:bodyPr/>
        <a:lstStyle/>
        <a:p>
          <a:endParaRPr lang="en-US"/>
        </a:p>
      </dgm:t>
    </dgm:pt>
    <dgm:pt modelId="{AD72A7C4-45E6-CC47-BA52-CCD9C56813FC}" type="pres">
      <dgm:prSet presAssocID="{67F77F9C-97F3-D94C-B0ED-0A2B036AE093}" presName="Name9" presStyleLbl="parChTrans1D2" presStyleIdx="1" presStyleCnt="4"/>
      <dgm:spPr/>
      <dgm:t>
        <a:bodyPr/>
        <a:lstStyle/>
        <a:p>
          <a:endParaRPr lang="en-US"/>
        </a:p>
      </dgm:t>
    </dgm:pt>
    <dgm:pt modelId="{2841190B-AAD1-1243-9E05-4E97025B2FB6}" type="pres">
      <dgm:prSet presAssocID="{67F77F9C-97F3-D94C-B0ED-0A2B036AE093}" presName="connTx" presStyleLbl="parChTrans1D2" presStyleIdx="1" presStyleCnt="4"/>
      <dgm:spPr/>
      <dgm:t>
        <a:bodyPr/>
        <a:lstStyle/>
        <a:p>
          <a:endParaRPr lang="en-US"/>
        </a:p>
      </dgm:t>
    </dgm:pt>
    <dgm:pt modelId="{D2CF5A4C-7892-DE4A-9912-ED2CECC7779E}" type="pres">
      <dgm:prSet presAssocID="{C7D87320-1A31-994F-9704-C1230013FBFE}" presName="node" presStyleLbl="node1" presStyleIdx="1" presStyleCnt="4">
        <dgm:presLayoutVars>
          <dgm:bulletEnabled val="1"/>
        </dgm:presLayoutVars>
      </dgm:prSet>
      <dgm:spPr/>
      <dgm:t>
        <a:bodyPr/>
        <a:lstStyle/>
        <a:p>
          <a:endParaRPr lang="en-US"/>
        </a:p>
      </dgm:t>
    </dgm:pt>
    <dgm:pt modelId="{C13E2B12-0F03-D340-85F8-38D4D801AD41}" type="pres">
      <dgm:prSet presAssocID="{B124F37E-0D1B-0643-9E5B-3E15C38317F4}" presName="Name9" presStyleLbl="parChTrans1D2" presStyleIdx="2" presStyleCnt="4"/>
      <dgm:spPr/>
      <dgm:t>
        <a:bodyPr/>
        <a:lstStyle/>
        <a:p>
          <a:endParaRPr lang="en-US"/>
        </a:p>
      </dgm:t>
    </dgm:pt>
    <dgm:pt modelId="{BFBFFB43-DAB4-EC43-81C1-4DAEDAF8BB56}" type="pres">
      <dgm:prSet presAssocID="{B124F37E-0D1B-0643-9E5B-3E15C38317F4}" presName="connTx" presStyleLbl="parChTrans1D2" presStyleIdx="2" presStyleCnt="4"/>
      <dgm:spPr/>
      <dgm:t>
        <a:bodyPr/>
        <a:lstStyle/>
        <a:p>
          <a:endParaRPr lang="en-US"/>
        </a:p>
      </dgm:t>
    </dgm:pt>
    <dgm:pt modelId="{C68E6264-F08B-4A44-8A6C-F87045C2326C}" type="pres">
      <dgm:prSet presAssocID="{EA859A48-9B73-4847-B07F-E4D26C0FEAEC}" presName="node" presStyleLbl="node1" presStyleIdx="2" presStyleCnt="4">
        <dgm:presLayoutVars>
          <dgm:bulletEnabled val="1"/>
        </dgm:presLayoutVars>
      </dgm:prSet>
      <dgm:spPr/>
      <dgm:t>
        <a:bodyPr/>
        <a:lstStyle/>
        <a:p>
          <a:endParaRPr lang="en-US"/>
        </a:p>
      </dgm:t>
    </dgm:pt>
    <dgm:pt modelId="{1599119C-3BA3-C643-99ED-B5453059A1AF}" type="pres">
      <dgm:prSet presAssocID="{63756405-2598-CC48-AA34-199B54437F6A}" presName="Name9" presStyleLbl="parChTrans1D2" presStyleIdx="3" presStyleCnt="4"/>
      <dgm:spPr/>
      <dgm:t>
        <a:bodyPr/>
        <a:lstStyle/>
        <a:p>
          <a:endParaRPr lang="en-US"/>
        </a:p>
      </dgm:t>
    </dgm:pt>
    <dgm:pt modelId="{569C15F2-2629-6847-802F-0F0344C35C12}" type="pres">
      <dgm:prSet presAssocID="{63756405-2598-CC48-AA34-199B54437F6A}" presName="connTx" presStyleLbl="parChTrans1D2" presStyleIdx="3" presStyleCnt="4"/>
      <dgm:spPr/>
      <dgm:t>
        <a:bodyPr/>
        <a:lstStyle/>
        <a:p>
          <a:endParaRPr lang="en-US"/>
        </a:p>
      </dgm:t>
    </dgm:pt>
    <dgm:pt modelId="{8D82C082-1466-8348-A22E-303D8D65E8BE}" type="pres">
      <dgm:prSet presAssocID="{39C92F5B-FD4A-324B-A224-A2F9F1AA8DB7}" presName="node" presStyleLbl="node1" presStyleIdx="3" presStyleCnt="4">
        <dgm:presLayoutVars>
          <dgm:bulletEnabled val="1"/>
        </dgm:presLayoutVars>
      </dgm:prSet>
      <dgm:spPr/>
      <dgm:t>
        <a:bodyPr/>
        <a:lstStyle/>
        <a:p>
          <a:endParaRPr lang="en-US"/>
        </a:p>
      </dgm:t>
    </dgm:pt>
  </dgm:ptLst>
  <dgm:cxnLst>
    <dgm:cxn modelId="{E04794AA-DD16-084A-88F0-E45591847317}" type="presOf" srcId="{99F0BC58-587E-2049-9424-D54D491D90D9}" destId="{5C2E92CC-B226-5846-A30B-379C4DA73496}" srcOrd="0" destOrd="0" presId="urn:microsoft.com/office/officeart/2005/8/layout/radial1"/>
    <dgm:cxn modelId="{AC69B3C4-9706-6349-A141-EA8A2DC98CC8}" type="presOf" srcId="{C7D87320-1A31-994F-9704-C1230013FBFE}" destId="{D2CF5A4C-7892-DE4A-9912-ED2CECC7779E}" srcOrd="0" destOrd="0" presId="urn:microsoft.com/office/officeart/2005/8/layout/radial1"/>
    <dgm:cxn modelId="{280894C6-276D-9440-8C17-94D1119DC3B9}" type="presOf" srcId="{5E595E7B-5A9C-C144-92B8-8516BC188F4B}" destId="{4D5F7ED4-412A-D64F-BED1-51DC85803AA9}" srcOrd="0" destOrd="0" presId="urn:microsoft.com/office/officeart/2005/8/layout/radial1"/>
    <dgm:cxn modelId="{35448018-304D-C84E-A7E7-C97FEACD7EBF}" type="presOf" srcId="{67F77F9C-97F3-D94C-B0ED-0A2B036AE093}" destId="{AD72A7C4-45E6-CC47-BA52-CCD9C56813FC}" srcOrd="0" destOrd="0" presId="urn:microsoft.com/office/officeart/2005/8/layout/radial1"/>
    <dgm:cxn modelId="{AB9EF241-8E37-8E4A-819D-717B2B7BF2DC}" type="presOf" srcId="{EA859A48-9B73-4847-B07F-E4D26C0FEAEC}" destId="{C68E6264-F08B-4A44-8A6C-F87045C2326C}" srcOrd="0" destOrd="0" presId="urn:microsoft.com/office/officeart/2005/8/layout/radial1"/>
    <dgm:cxn modelId="{9A0D9E00-6078-CF43-B99A-B3AF22F36953}" srcId="{5E595E7B-5A9C-C144-92B8-8516BC188F4B}" destId="{EA859A48-9B73-4847-B07F-E4D26C0FEAEC}" srcOrd="2" destOrd="0" parTransId="{B124F37E-0D1B-0643-9E5B-3E15C38317F4}" sibTransId="{2794CF04-08C8-194B-969E-723210C83EDF}"/>
    <dgm:cxn modelId="{88F1FB4C-2D48-EC42-B690-78D9BCB0BD21}" type="presOf" srcId="{59702539-72D2-1940-828F-2668BE2F09FA}" destId="{EED7B03C-970F-EB4F-A51B-23D68300EF0E}" srcOrd="0" destOrd="0" presId="urn:microsoft.com/office/officeart/2005/8/layout/radial1"/>
    <dgm:cxn modelId="{EBF01A24-6295-7D47-B436-72E7C5A73A13}" srcId="{5E595E7B-5A9C-C144-92B8-8516BC188F4B}" destId="{39C92F5B-FD4A-324B-A224-A2F9F1AA8DB7}" srcOrd="3" destOrd="0" parTransId="{63756405-2598-CC48-AA34-199B54437F6A}" sibTransId="{DB56521E-2832-CB40-80BD-F5806A37F4B3}"/>
    <dgm:cxn modelId="{2D2005AA-77C0-0743-9B8C-7620BC5E7385}" type="presOf" srcId="{893B53EB-C812-C74F-8F38-9ECF1D07AD0F}" destId="{BBC6E97E-D20A-704D-A007-169EB702F7C4}" srcOrd="1" destOrd="0" presId="urn:microsoft.com/office/officeart/2005/8/layout/radial1"/>
    <dgm:cxn modelId="{40DD45FF-EDEA-2C48-974E-304BF0C36CDC}" srcId="{5E595E7B-5A9C-C144-92B8-8516BC188F4B}" destId="{59702539-72D2-1940-828F-2668BE2F09FA}" srcOrd="0" destOrd="0" parTransId="{893B53EB-C812-C74F-8F38-9ECF1D07AD0F}" sibTransId="{083DAFA9-CE49-5D4D-A825-B7A404423EB7}"/>
    <dgm:cxn modelId="{9B15A783-4114-F847-BDEA-EA436A3305E2}" srcId="{5E595E7B-5A9C-C144-92B8-8516BC188F4B}" destId="{C7D87320-1A31-994F-9704-C1230013FBFE}" srcOrd="1" destOrd="0" parTransId="{67F77F9C-97F3-D94C-B0ED-0A2B036AE093}" sibTransId="{CE6E6DB3-8F79-FF40-BAFE-FA62733B5530}"/>
    <dgm:cxn modelId="{F960CC11-B4E8-734A-A9B3-6A6B0DEB25C3}" type="presOf" srcId="{63756405-2598-CC48-AA34-199B54437F6A}" destId="{569C15F2-2629-6847-802F-0F0344C35C12}" srcOrd="1" destOrd="0" presId="urn:microsoft.com/office/officeart/2005/8/layout/radial1"/>
    <dgm:cxn modelId="{3513434C-BF58-D240-AEA7-17BF53AA7128}" type="presOf" srcId="{39C92F5B-FD4A-324B-A224-A2F9F1AA8DB7}" destId="{8D82C082-1466-8348-A22E-303D8D65E8BE}" srcOrd="0" destOrd="0" presId="urn:microsoft.com/office/officeart/2005/8/layout/radial1"/>
    <dgm:cxn modelId="{1BE16EF8-6AA4-8145-917E-36E74E64A7B8}" srcId="{99F0BC58-587E-2049-9424-D54D491D90D9}" destId="{5E595E7B-5A9C-C144-92B8-8516BC188F4B}" srcOrd="0" destOrd="0" parTransId="{FFF1D7B6-0A56-AC44-925B-76FEDEE78FC5}" sibTransId="{40171486-6648-D546-9293-383DB6879822}"/>
    <dgm:cxn modelId="{089DF2CA-271D-5041-B254-8004D213F8A2}" type="presOf" srcId="{B124F37E-0D1B-0643-9E5B-3E15C38317F4}" destId="{BFBFFB43-DAB4-EC43-81C1-4DAEDAF8BB56}" srcOrd="1" destOrd="0" presId="urn:microsoft.com/office/officeart/2005/8/layout/radial1"/>
    <dgm:cxn modelId="{235D734C-F10C-D042-A329-5574CC222C48}" type="presOf" srcId="{67F77F9C-97F3-D94C-B0ED-0A2B036AE093}" destId="{2841190B-AAD1-1243-9E05-4E97025B2FB6}" srcOrd="1" destOrd="0" presId="urn:microsoft.com/office/officeart/2005/8/layout/radial1"/>
    <dgm:cxn modelId="{4FEECF7B-F4F5-FF44-BC32-C591CC581AD0}" type="presOf" srcId="{63756405-2598-CC48-AA34-199B54437F6A}" destId="{1599119C-3BA3-C643-99ED-B5453059A1AF}" srcOrd="0" destOrd="0" presId="urn:microsoft.com/office/officeart/2005/8/layout/radial1"/>
    <dgm:cxn modelId="{6518CCCD-1632-224F-B02F-7564FE6080C6}" type="presOf" srcId="{B124F37E-0D1B-0643-9E5B-3E15C38317F4}" destId="{C13E2B12-0F03-D340-85F8-38D4D801AD41}" srcOrd="0" destOrd="0" presId="urn:microsoft.com/office/officeart/2005/8/layout/radial1"/>
    <dgm:cxn modelId="{BB814522-F649-A946-842C-CF9D7BCBE8C0}" type="presOf" srcId="{893B53EB-C812-C74F-8F38-9ECF1D07AD0F}" destId="{AF336254-274A-1147-BC07-7F0839930CBD}" srcOrd="0" destOrd="0" presId="urn:microsoft.com/office/officeart/2005/8/layout/radial1"/>
    <dgm:cxn modelId="{91016050-1C6E-7146-B279-B84FD58BC5F6}" type="presParOf" srcId="{5C2E92CC-B226-5846-A30B-379C4DA73496}" destId="{4D5F7ED4-412A-D64F-BED1-51DC85803AA9}" srcOrd="0" destOrd="0" presId="urn:microsoft.com/office/officeart/2005/8/layout/radial1"/>
    <dgm:cxn modelId="{759500A9-62E1-4845-BFF7-5475E3C862F3}" type="presParOf" srcId="{5C2E92CC-B226-5846-A30B-379C4DA73496}" destId="{AF336254-274A-1147-BC07-7F0839930CBD}" srcOrd="1" destOrd="0" presId="urn:microsoft.com/office/officeart/2005/8/layout/radial1"/>
    <dgm:cxn modelId="{2B201342-E16B-0A43-8F08-920E32C0334A}" type="presParOf" srcId="{AF336254-274A-1147-BC07-7F0839930CBD}" destId="{BBC6E97E-D20A-704D-A007-169EB702F7C4}" srcOrd="0" destOrd="0" presId="urn:microsoft.com/office/officeart/2005/8/layout/radial1"/>
    <dgm:cxn modelId="{4A6830FD-8501-E141-AF2F-6353A67A40C2}" type="presParOf" srcId="{5C2E92CC-B226-5846-A30B-379C4DA73496}" destId="{EED7B03C-970F-EB4F-A51B-23D68300EF0E}" srcOrd="2" destOrd="0" presId="urn:microsoft.com/office/officeart/2005/8/layout/radial1"/>
    <dgm:cxn modelId="{C2EE76E8-ADD2-5044-A45C-4E13A351B88A}" type="presParOf" srcId="{5C2E92CC-B226-5846-A30B-379C4DA73496}" destId="{AD72A7C4-45E6-CC47-BA52-CCD9C56813FC}" srcOrd="3" destOrd="0" presId="urn:microsoft.com/office/officeart/2005/8/layout/radial1"/>
    <dgm:cxn modelId="{E3D854D4-0185-7643-B56E-F7B3512153F6}" type="presParOf" srcId="{AD72A7C4-45E6-CC47-BA52-CCD9C56813FC}" destId="{2841190B-AAD1-1243-9E05-4E97025B2FB6}" srcOrd="0" destOrd="0" presId="urn:microsoft.com/office/officeart/2005/8/layout/radial1"/>
    <dgm:cxn modelId="{1B542E26-1267-6145-8A6C-7CD0520DBEFC}" type="presParOf" srcId="{5C2E92CC-B226-5846-A30B-379C4DA73496}" destId="{D2CF5A4C-7892-DE4A-9912-ED2CECC7779E}" srcOrd="4" destOrd="0" presId="urn:microsoft.com/office/officeart/2005/8/layout/radial1"/>
    <dgm:cxn modelId="{7F59B126-23E6-EB4C-9D36-54293542759C}" type="presParOf" srcId="{5C2E92CC-B226-5846-A30B-379C4DA73496}" destId="{C13E2B12-0F03-D340-85F8-38D4D801AD41}" srcOrd="5" destOrd="0" presId="urn:microsoft.com/office/officeart/2005/8/layout/radial1"/>
    <dgm:cxn modelId="{215A973D-E688-8E4D-80DB-2F885F2F4DD2}" type="presParOf" srcId="{C13E2B12-0F03-D340-85F8-38D4D801AD41}" destId="{BFBFFB43-DAB4-EC43-81C1-4DAEDAF8BB56}" srcOrd="0" destOrd="0" presId="urn:microsoft.com/office/officeart/2005/8/layout/radial1"/>
    <dgm:cxn modelId="{BFF0CBAF-8360-D54A-878F-71F2F6B6C465}" type="presParOf" srcId="{5C2E92CC-B226-5846-A30B-379C4DA73496}" destId="{C68E6264-F08B-4A44-8A6C-F87045C2326C}" srcOrd="6" destOrd="0" presId="urn:microsoft.com/office/officeart/2005/8/layout/radial1"/>
    <dgm:cxn modelId="{8483FD44-E9D4-E74E-87D3-E558BE5ADDDA}" type="presParOf" srcId="{5C2E92CC-B226-5846-A30B-379C4DA73496}" destId="{1599119C-3BA3-C643-99ED-B5453059A1AF}" srcOrd="7" destOrd="0" presId="urn:microsoft.com/office/officeart/2005/8/layout/radial1"/>
    <dgm:cxn modelId="{66BBD3FE-72DC-C44E-A078-91889581C6F2}" type="presParOf" srcId="{1599119C-3BA3-C643-99ED-B5453059A1AF}" destId="{569C15F2-2629-6847-802F-0F0344C35C12}" srcOrd="0" destOrd="0" presId="urn:microsoft.com/office/officeart/2005/8/layout/radial1"/>
    <dgm:cxn modelId="{C8539C52-B840-D448-968E-F0257CE0F38A}" type="presParOf" srcId="{5C2E92CC-B226-5846-A30B-379C4DA73496}" destId="{8D82C082-1466-8348-A22E-303D8D65E8BE}"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885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7636" y="0"/>
            <a:ext cx="2951163" cy="498852"/>
          </a:xfrm>
          <a:prstGeom prst="rect">
            <a:avLst/>
          </a:prstGeom>
        </p:spPr>
        <p:txBody>
          <a:bodyPr vert="horz" lIns="91440" tIns="45720" rIns="91440" bIns="45720" rtlCol="0"/>
          <a:lstStyle>
            <a:lvl1pPr algn="r">
              <a:defRPr sz="1200"/>
            </a:lvl1pPr>
          </a:lstStyle>
          <a:p>
            <a:fld id="{508BC48A-72C0-4757-87D5-A920A4E4BFF8}" type="datetimeFigureOut">
              <a:rPr lang="en-GB" smtClean="0"/>
              <a:t>22/02/2017</a:t>
            </a:fld>
            <a:endParaRPr lang="en-GB"/>
          </a:p>
        </p:txBody>
      </p:sp>
      <p:sp>
        <p:nvSpPr>
          <p:cNvPr id="4" name="Footer Placeholder 3"/>
          <p:cNvSpPr>
            <a:spLocks noGrp="1"/>
          </p:cNvSpPr>
          <p:nvPr>
            <p:ph type="ftr" sz="quarter" idx="2"/>
          </p:nvPr>
        </p:nvSpPr>
        <p:spPr>
          <a:xfrm>
            <a:off x="0" y="9443662"/>
            <a:ext cx="2951163" cy="49885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7636" y="9443662"/>
            <a:ext cx="2951163" cy="498851"/>
          </a:xfrm>
          <a:prstGeom prst="rect">
            <a:avLst/>
          </a:prstGeom>
        </p:spPr>
        <p:txBody>
          <a:bodyPr vert="horz" lIns="91440" tIns="45720" rIns="91440" bIns="45720" rtlCol="0" anchor="b"/>
          <a:lstStyle>
            <a:lvl1pPr algn="r">
              <a:defRPr sz="1200"/>
            </a:lvl1pPr>
          </a:lstStyle>
          <a:p>
            <a:fld id="{1C161FEB-8766-4427-B17D-2DC31004E9C1}" type="slidenum">
              <a:rPr lang="en-GB" smtClean="0"/>
              <a:t>‹#›</a:t>
            </a:fld>
            <a:endParaRPr lang="en-GB"/>
          </a:p>
        </p:txBody>
      </p:sp>
    </p:spTree>
    <p:extLst>
      <p:ext uri="{BB962C8B-B14F-4D97-AF65-F5344CB8AC3E}">
        <p14:creationId xmlns:p14="http://schemas.microsoft.com/office/powerpoint/2010/main" val="42175142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885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7636" y="0"/>
            <a:ext cx="2951163" cy="498852"/>
          </a:xfrm>
          <a:prstGeom prst="rect">
            <a:avLst/>
          </a:prstGeom>
        </p:spPr>
        <p:txBody>
          <a:bodyPr vert="horz" lIns="91440" tIns="45720" rIns="91440" bIns="45720" rtlCol="0"/>
          <a:lstStyle>
            <a:lvl1pPr algn="r">
              <a:defRPr sz="1200"/>
            </a:lvl1pPr>
          </a:lstStyle>
          <a:p>
            <a:fld id="{7B5BF0C5-F093-46FD-8BEC-42196463B5FF}" type="datetimeFigureOut">
              <a:rPr lang="en-GB" smtClean="0"/>
              <a:t>22/02/2017</a:t>
            </a:fld>
            <a:endParaRPr lang="en-GB"/>
          </a:p>
        </p:txBody>
      </p:sp>
      <p:sp>
        <p:nvSpPr>
          <p:cNvPr id="4" name="Slide Image Placeholder 3"/>
          <p:cNvSpPr>
            <a:spLocks noGrp="1" noRot="1" noChangeAspect="1"/>
          </p:cNvSpPr>
          <p:nvPr>
            <p:ph type="sldImg" idx="2"/>
          </p:nvPr>
        </p:nvSpPr>
        <p:spPr>
          <a:xfrm>
            <a:off x="422275" y="1243013"/>
            <a:ext cx="5965825" cy="33559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1038" y="4784835"/>
            <a:ext cx="5448300" cy="391486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3662"/>
            <a:ext cx="2951163" cy="49885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7636" y="9443662"/>
            <a:ext cx="2951163" cy="498851"/>
          </a:xfrm>
          <a:prstGeom prst="rect">
            <a:avLst/>
          </a:prstGeom>
        </p:spPr>
        <p:txBody>
          <a:bodyPr vert="horz" lIns="91440" tIns="45720" rIns="91440" bIns="45720" rtlCol="0" anchor="b"/>
          <a:lstStyle>
            <a:lvl1pPr algn="r">
              <a:defRPr sz="1200"/>
            </a:lvl1pPr>
          </a:lstStyle>
          <a:p>
            <a:fld id="{C6E0E6D3-495E-45E8-8C4B-0DE3ED272F73}" type="slidenum">
              <a:rPr lang="en-GB" smtClean="0"/>
              <a:t>‹#›</a:t>
            </a:fld>
            <a:endParaRPr lang="en-GB"/>
          </a:p>
        </p:txBody>
      </p:sp>
    </p:spTree>
    <p:extLst>
      <p:ext uri="{BB962C8B-B14F-4D97-AF65-F5344CB8AC3E}">
        <p14:creationId xmlns:p14="http://schemas.microsoft.com/office/powerpoint/2010/main" val="29252252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10" Type="http://schemas.openxmlformats.org/officeDocument/2006/relationships/image" Target="../media/image9.jpeg"/><Relationship Id="rId4" Type="http://schemas.openxmlformats.org/officeDocument/2006/relationships/image" Target="../media/image3.jpg"/><Relationship Id="rId9"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391526"/>
            <a:ext cx="7315200" cy="949290"/>
          </a:xfrm>
        </p:spPr>
        <p:txBody>
          <a:bodyPr anchor="b">
            <a:normAutofit/>
          </a:bodyPr>
          <a:lstStyle>
            <a:lvl1pPr algn="l">
              <a:defRPr sz="3000"/>
            </a:lvl1pPr>
          </a:lstStyle>
          <a:p>
            <a:r>
              <a:rPr lang="en-US" smtClean="0"/>
              <a:t>Click to edit Master title style</a:t>
            </a:r>
            <a:endParaRPr lang="en-GB" dirty="0"/>
          </a:p>
        </p:txBody>
      </p:sp>
      <p:sp>
        <p:nvSpPr>
          <p:cNvPr id="3" name="Subtitle 2"/>
          <p:cNvSpPr>
            <a:spLocks noGrp="1"/>
          </p:cNvSpPr>
          <p:nvPr>
            <p:ph type="subTitle" idx="1"/>
          </p:nvPr>
        </p:nvSpPr>
        <p:spPr>
          <a:xfrm>
            <a:off x="838200" y="5538414"/>
            <a:ext cx="4464424" cy="620338"/>
          </a:xfrm>
        </p:spPr>
        <p:txBody>
          <a:bodyPr>
            <a:normAutofit/>
          </a:bodyPr>
          <a:lstStyle>
            <a:lvl1pPr marL="0" indent="0" algn="l">
              <a:buNone/>
              <a:defRPr sz="16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dirty="0"/>
          </a:p>
        </p:txBody>
      </p:sp>
      <p:pic>
        <p:nvPicPr>
          <p:cNvPr id="13" name="Picture 12"/>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8629283" y="1576310"/>
            <a:ext cx="1440000" cy="1080000"/>
          </a:xfrm>
          <a:prstGeom prst="rect">
            <a:avLst/>
          </a:prstGeom>
        </p:spPr>
      </p:pic>
      <p:pic>
        <p:nvPicPr>
          <p:cNvPr id="14" name="Picture 13"/>
          <p:cNvPicPr>
            <a:picLocks/>
          </p:cNvPicPr>
          <p:nvPr userDrawn="1"/>
        </p:nvPicPr>
        <p:blipFill>
          <a:blip r:embed="rId3">
            <a:extLst>
              <a:ext uri="{28A0092B-C50C-407E-A947-70E740481C1C}">
                <a14:useLocalDpi xmlns:a14="http://schemas.microsoft.com/office/drawing/2010/main" val="0"/>
              </a:ext>
            </a:extLst>
          </a:blip>
          <a:stretch>
            <a:fillRect/>
          </a:stretch>
        </p:blipFill>
        <p:spPr>
          <a:xfrm>
            <a:off x="9531867" y="425241"/>
            <a:ext cx="1440000" cy="1080000"/>
          </a:xfrm>
          <a:prstGeom prst="rect">
            <a:avLst/>
          </a:prstGeom>
        </p:spPr>
      </p:pic>
      <p:pic>
        <p:nvPicPr>
          <p:cNvPr id="21" name="Picture 2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398933" y="4125498"/>
            <a:ext cx="3449224" cy="2595979"/>
          </a:xfrm>
          <a:prstGeom prst="rect">
            <a:avLst/>
          </a:prstGeom>
        </p:spPr>
      </p:pic>
      <p:pic>
        <p:nvPicPr>
          <p:cNvPr id="22" name="Picture 2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42811" y="1576310"/>
            <a:ext cx="829056" cy="621792"/>
          </a:xfrm>
          <a:prstGeom prst="rect">
            <a:avLst/>
          </a:prstGeom>
        </p:spPr>
      </p:pic>
      <p:pic>
        <p:nvPicPr>
          <p:cNvPr id="23" name="Picture 2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8626100" y="883449"/>
            <a:ext cx="829056" cy="621792"/>
          </a:xfrm>
          <a:prstGeom prst="rect">
            <a:avLst/>
          </a:prstGeom>
        </p:spPr>
      </p:pic>
      <p:pic>
        <p:nvPicPr>
          <p:cNvPr id="24" name="Picture 23"/>
          <p:cNvPicPr>
            <a:picLocks/>
          </p:cNvPicPr>
          <p:nvPr userDrawn="1"/>
        </p:nvPicPr>
        <p:blipFill>
          <a:blip r:embed="rId7">
            <a:extLst>
              <a:ext uri="{28A0092B-C50C-407E-A947-70E740481C1C}">
                <a14:useLocalDpi xmlns:a14="http://schemas.microsoft.com/office/drawing/2010/main" val="0"/>
              </a:ext>
            </a:extLst>
          </a:blip>
          <a:stretch>
            <a:fillRect/>
          </a:stretch>
        </p:blipFill>
        <p:spPr>
          <a:xfrm>
            <a:off x="11048577" y="883449"/>
            <a:ext cx="830400" cy="621792"/>
          </a:xfrm>
          <a:prstGeom prst="rect">
            <a:avLst/>
          </a:prstGeom>
        </p:spPr>
      </p:pic>
      <p:pic>
        <p:nvPicPr>
          <p:cNvPr id="6" name="Picture 5"/>
          <p:cNvPicPr>
            <a:picLocks/>
          </p:cNvPicPr>
          <p:nvPr userDrawn="1"/>
        </p:nvPicPr>
        <p:blipFill rotWithShape="1">
          <a:blip r:embed="rId8">
            <a:extLst>
              <a:ext uri="{28A0092B-C50C-407E-A947-70E740481C1C}">
                <a14:useLocalDpi xmlns:a14="http://schemas.microsoft.com/office/drawing/2010/main" val="0"/>
              </a:ext>
            </a:extLst>
          </a:blip>
          <a:srcRect t="26051"/>
          <a:stretch/>
        </p:blipFill>
        <p:spPr>
          <a:xfrm>
            <a:off x="799223" y="525307"/>
            <a:ext cx="4800000" cy="3600000"/>
          </a:xfrm>
          <a:prstGeom prst="rect">
            <a:avLst/>
          </a:prstGeom>
        </p:spPr>
      </p:pic>
      <p:pic>
        <p:nvPicPr>
          <p:cNvPr id="7" name="Picture 6"/>
          <p:cNvPicPr>
            <a:picLocks/>
          </p:cNvPicPr>
          <p:nvPr userDrawn="1"/>
        </p:nvPicPr>
        <p:blipFill rotWithShape="1">
          <a:blip r:embed="rId9" cstate="print">
            <a:extLst>
              <a:ext uri="{28A0092B-C50C-407E-A947-70E740481C1C}">
                <a14:useLocalDpi xmlns:a14="http://schemas.microsoft.com/office/drawing/2010/main" val="0"/>
              </a:ext>
            </a:extLst>
          </a:blip>
          <a:srcRect t="10369" b="22058"/>
          <a:stretch/>
        </p:blipFill>
        <p:spPr>
          <a:xfrm>
            <a:off x="6139781" y="2685307"/>
            <a:ext cx="1920000" cy="1440000"/>
          </a:xfrm>
          <a:prstGeom prst="rect">
            <a:avLst/>
          </a:prstGeom>
        </p:spPr>
      </p:pic>
      <p:pic>
        <p:nvPicPr>
          <p:cNvPr id="8" name="Picture 7"/>
          <p:cNvPicPr>
            <a:picLocks/>
          </p:cNvPicPr>
          <p:nvPr userDrawn="1"/>
        </p:nvPicPr>
        <p:blipFill rotWithShape="1">
          <a:blip r:embed="rId10" cstate="print">
            <a:extLst>
              <a:ext uri="{28A0092B-C50C-407E-A947-70E740481C1C}">
                <a14:useLocalDpi xmlns:a14="http://schemas.microsoft.com/office/drawing/2010/main" val="0"/>
              </a:ext>
            </a:extLst>
          </a:blip>
          <a:srcRect t="25422" b="9221"/>
          <a:stretch/>
        </p:blipFill>
        <p:spPr>
          <a:xfrm>
            <a:off x="6139781" y="525307"/>
            <a:ext cx="1920000" cy="1440000"/>
          </a:xfrm>
          <a:prstGeom prst="rect">
            <a:avLst/>
          </a:prstGeom>
        </p:spPr>
      </p:pic>
    </p:spTree>
    <p:extLst>
      <p:ext uri="{BB962C8B-B14F-4D97-AF65-F5344CB8AC3E}">
        <p14:creationId xmlns:p14="http://schemas.microsoft.com/office/powerpoint/2010/main" val="15523215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A3BA40F-6C93-4FF2-9E19-FC4F57CB2273}" type="datetimeFigureOut">
              <a:rPr lang="en-GB" smtClean="0"/>
              <a:t>22/02/2017</a:t>
            </a:fld>
            <a:endParaRPr lang="en-GB"/>
          </a:p>
        </p:txBody>
      </p:sp>
      <p:sp>
        <p:nvSpPr>
          <p:cNvPr id="6" name="Footer Placeholder 5"/>
          <p:cNvSpPr>
            <a:spLocks noGrp="1"/>
          </p:cNvSpPr>
          <p:nvPr>
            <p:ph type="ftr" sz="quarter" idx="11"/>
          </p:nvPr>
        </p:nvSpPr>
        <p:spPr/>
        <p:txBody>
          <a:bodyPr/>
          <a:lstStyle/>
          <a:p>
            <a:r>
              <a:rPr lang="en-GB" smtClean="0"/>
              <a:t>http://www.ucc.ie/en</a:t>
            </a:r>
          </a:p>
        </p:txBody>
      </p:sp>
      <p:sp>
        <p:nvSpPr>
          <p:cNvPr id="7" name="Slide Number Placeholder 6"/>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sp>
        <p:nvSpPr>
          <p:cNvPr id="11"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sp>
        <p:nvSpPr>
          <p:cNvPr id="12" name="Rectangle 11"/>
          <p:cNvSpPr/>
          <p:nvPr userDrawn="1"/>
        </p:nvSpPr>
        <p:spPr>
          <a:xfrm>
            <a:off x="10457415" y="212726"/>
            <a:ext cx="1409699" cy="105727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sz="180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Tree>
    <p:extLst>
      <p:ext uri="{BB962C8B-B14F-4D97-AF65-F5344CB8AC3E}">
        <p14:creationId xmlns:p14="http://schemas.microsoft.com/office/powerpoint/2010/main" val="43191355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6618514" y="1760765"/>
            <a:ext cx="5272039" cy="776971"/>
          </a:xfrm>
          <a:solidFill>
            <a:srgbClr val="003C69"/>
          </a:solidFill>
        </p:spPr>
        <p:txBody>
          <a:bodyPr anchor="b"/>
          <a:lstStyle>
            <a:lvl1pPr marL="0" indent="0">
              <a:buNone/>
              <a:defRPr sz="18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6618514" y="2710416"/>
            <a:ext cx="5272039" cy="358458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Date Placeholder 6"/>
          <p:cNvSpPr>
            <a:spLocks noGrp="1"/>
          </p:cNvSpPr>
          <p:nvPr>
            <p:ph type="dt" sz="half" idx="10"/>
          </p:nvPr>
        </p:nvSpPr>
        <p:spPr/>
        <p:txBody>
          <a:bodyPr/>
          <a:lstStyle/>
          <a:p>
            <a:fld id="{CA3BA40F-6C93-4FF2-9E19-FC4F57CB2273}" type="datetimeFigureOut">
              <a:rPr lang="en-GB" smtClean="0"/>
              <a:t>22/02/2017</a:t>
            </a:fld>
            <a:endParaRPr lang="en-GB"/>
          </a:p>
        </p:txBody>
      </p:sp>
      <p:sp>
        <p:nvSpPr>
          <p:cNvPr id="8" name="Footer Placeholder 7"/>
          <p:cNvSpPr>
            <a:spLocks noGrp="1"/>
          </p:cNvSpPr>
          <p:nvPr>
            <p:ph type="ftr" sz="quarter" idx="11"/>
          </p:nvPr>
        </p:nvSpPr>
        <p:spPr/>
        <p:txBody>
          <a:bodyPr/>
          <a:lstStyle/>
          <a:p>
            <a:r>
              <a:rPr lang="en-GB" smtClean="0"/>
              <a:t>http://www.ucc.ie/en</a:t>
            </a:r>
          </a:p>
        </p:txBody>
      </p:sp>
      <p:sp>
        <p:nvSpPr>
          <p:cNvPr id="9" name="Slide Number Placeholder 8"/>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sp>
        <p:nvSpPr>
          <p:cNvPr id="15"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
        <p:nvSpPr>
          <p:cNvPr id="17" name="Text Placeholder 4"/>
          <p:cNvSpPr>
            <a:spLocks noGrp="1"/>
          </p:cNvSpPr>
          <p:nvPr>
            <p:ph type="body" sz="quarter" idx="15"/>
          </p:nvPr>
        </p:nvSpPr>
        <p:spPr>
          <a:xfrm>
            <a:off x="823962" y="1771650"/>
            <a:ext cx="5272039" cy="776971"/>
          </a:xfrm>
          <a:solidFill>
            <a:srgbClr val="003C69"/>
          </a:solidFill>
        </p:spPr>
        <p:txBody>
          <a:bodyPr anchor="b"/>
          <a:lstStyle>
            <a:lvl1pPr marL="0" indent="0">
              <a:buNone/>
              <a:defRPr sz="1800" b="1">
                <a:solidFill>
                  <a:schemeClr val="bg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18" name="Content Placeholder 5"/>
          <p:cNvSpPr>
            <a:spLocks noGrp="1"/>
          </p:cNvSpPr>
          <p:nvPr>
            <p:ph sz="quarter" idx="16"/>
          </p:nvPr>
        </p:nvSpPr>
        <p:spPr>
          <a:xfrm>
            <a:off x="818518" y="2718021"/>
            <a:ext cx="5282924" cy="358458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Rectangle 18"/>
          <p:cNvSpPr/>
          <p:nvPr userDrawn="1"/>
        </p:nvSpPr>
        <p:spPr>
          <a:xfrm>
            <a:off x="10457415" y="212726"/>
            <a:ext cx="1409699" cy="10572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42365429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A3BA40F-6C93-4FF2-9E19-FC4F57CB2273}" type="datetimeFigureOut">
              <a:rPr lang="en-GB" smtClean="0"/>
              <a:t>22/02/2017</a:t>
            </a:fld>
            <a:endParaRPr lang="en-GB"/>
          </a:p>
        </p:txBody>
      </p:sp>
      <p:sp>
        <p:nvSpPr>
          <p:cNvPr id="4" name="Footer Placeholder 3"/>
          <p:cNvSpPr>
            <a:spLocks noGrp="1"/>
          </p:cNvSpPr>
          <p:nvPr>
            <p:ph type="ftr" sz="quarter" idx="11"/>
          </p:nvPr>
        </p:nvSpPr>
        <p:spPr/>
        <p:txBody>
          <a:bodyPr/>
          <a:lstStyle/>
          <a:p>
            <a:r>
              <a:rPr lang="en-GB" smtClean="0"/>
              <a:t>http://www.ucc.ie/en</a:t>
            </a:r>
          </a:p>
        </p:txBody>
      </p:sp>
      <p:sp>
        <p:nvSpPr>
          <p:cNvPr id="5" name="Slide Number Placeholder 4"/>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sp>
        <p:nvSpPr>
          <p:cNvPr id="8"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sp>
        <p:nvSpPr>
          <p:cNvPr id="9" name="Rectangle 8"/>
          <p:cNvSpPr/>
          <p:nvPr userDrawn="1"/>
        </p:nvSpPr>
        <p:spPr>
          <a:xfrm>
            <a:off x="10457415" y="212726"/>
            <a:ext cx="1409699" cy="10572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Tree>
    <p:extLst>
      <p:ext uri="{BB962C8B-B14F-4D97-AF65-F5344CB8AC3E}">
        <p14:creationId xmlns:p14="http://schemas.microsoft.com/office/powerpoint/2010/main" val="184005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3BA40F-6C93-4FF2-9E19-FC4F57CB2273}" type="datetimeFigureOut">
              <a:rPr lang="en-GB" smtClean="0"/>
              <a:t>22/02/2017</a:t>
            </a:fld>
            <a:endParaRPr lang="en-GB"/>
          </a:p>
        </p:txBody>
      </p:sp>
      <p:sp>
        <p:nvSpPr>
          <p:cNvPr id="3" name="Footer Placeholder 2"/>
          <p:cNvSpPr>
            <a:spLocks noGrp="1"/>
          </p:cNvSpPr>
          <p:nvPr>
            <p:ph type="ftr" sz="quarter" idx="11"/>
          </p:nvPr>
        </p:nvSpPr>
        <p:spPr/>
        <p:txBody>
          <a:bodyPr/>
          <a:lstStyle/>
          <a:p>
            <a:r>
              <a:rPr lang="en-GB" smtClean="0"/>
              <a:t>http://www.ucc.ie/en</a:t>
            </a:r>
          </a:p>
        </p:txBody>
      </p:sp>
      <p:sp>
        <p:nvSpPr>
          <p:cNvPr id="4" name="Slide Number Placeholder 3"/>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Tree>
    <p:extLst>
      <p:ext uri="{BB962C8B-B14F-4D97-AF65-F5344CB8AC3E}">
        <p14:creationId xmlns:p14="http://schemas.microsoft.com/office/powerpoint/2010/main" val="35781131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solidFill>
            <a:srgbClr val="FFB500"/>
          </a:solidFill>
        </p:spPr>
        <p:txBody>
          <a:bodyPr anchor="b"/>
          <a:lstStyle>
            <a:lvl1pPr>
              <a:defRPr sz="2400"/>
            </a:lvl1pPr>
          </a:lstStyle>
          <a:p>
            <a:r>
              <a:rPr lang="en-US" smtClean="0"/>
              <a:t>Click to edit Master title style</a:t>
            </a:r>
            <a:endParaRPr lang="en-GB"/>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3BA40F-6C93-4FF2-9E19-FC4F57CB2273}" type="datetimeFigureOut">
              <a:rPr lang="en-GB" smtClean="0"/>
              <a:t>22/02/2017</a:t>
            </a:fld>
            <a:endParaRPr lang="en-GB"/>
          </a:p>
        </p:txBody>
      </p:sp>
      <p:sp>
        <p:nvSpPr>
          <p:cNvPr id="6" name="Footer Placeholder 5"/>
          <p:cNvSpPr>
            <a:spLocks noGrp="1"/>
          </p:cNvSpPr>
          <p:nvPr>
            <p:ph type="ftr" sz="quarter" idx="11"/>
          </p:nvPr>
        </p:nvSpPr>
        <p:spPr/>
        <p:txBody>
          <a:bodyPr/>
          <a:lstStyle/>
          <a:p>
            <a:r>
              <a:rPr lang="en-GB" smtClean="0"/>
              <a:t>http://www.ucc.ie/en</a:t>
            </a:r>
          </a:p>
        </p:txBody>
      </p:sp>
      <p:sp>
        <p:nvSpPr>
          <p:cNvPr id="7" name="Slide Number Placeholder 6"/>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Tree>
    <p:extLst>
      <p:ext uri="{BB962C8B-B14F-4D97-AF65-F5344CB8AC3E}">
        <p14:creationId xmlns:p14="http://schemas.microsoft.com/office/powerpoint/2010/main" val="2224428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solidFill>
            <a:srgbClr val="FFB500"/>
          </a:solidFill>
        </p:spPr>
        <p:txBody>
          <a:bodyPr anchor="b"/>
          <a:lstStyle>
            <a:lvl1pPr>
              <a:defRPr sz="2400"/>
            </a:lvl1pPr>
          </a:lstStyle>
          <a:p>
            <a:r>
              <a:rPr lang="en-US" smtClean="0"/>
              <a:t>Click to edit Master title style</a:t>
            </a:r>
            <a:endParaRPr lang="en-GB" dirty="0"/>
          </a:p>
        </p:txBody>
      </p:sp>
      <p:sp>
        <p:nvSpPr>
          <p:cNvPr id="3" name="Picture Placeholder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3BA40F-6C93-4FF2-9E19-FC4F57CB2273}" type="datetimeFigureOut">
              <a:rPr lang="en-GB" smtClean="0"/>
              <a:t>22/02/2017</a:t>
            </a:fld>
            <a:endParaRPr lang="en-GB"/>
          </a:p>
        </p:txBody>
      </p:sp>
      <p:sp>
        <p:nvSpPr>
          <p:cNvPr id="6" name="Footer Placeholder 5"/>
          <p:cNvSpPr>
            <a:spLocks noGrp="1"/>
          </p:cNvSpPr>
          <p:nvPr>
            <p:ph type="ftr" sz="quarter" idx="11"/>
          </p:nvPr>
        </p:nvSpPr>
        <p:spPr/>
        <p:txBody>
          <a:bodyPr/>
          <a:lstStyle/>
          <a:p>
            <a:r>
              <a:rPr lang="en-GB" smtClean="0"/>
              <a:t>http://www.ucc.ie/en</a:t>
            </a:r>
          </a:p>
        </p:txBody>
      </p:sp>
      <p:sp>
        <p:nvSpPr>
          <p:cNvPr id="7" name="Slide Number Placeholder 6"/>
          <p:cNvSpPr>
            <a:spLocks noGrp="1"/>
          </p:cNvSpPr>
          <p:nvPr>
            <p:ph type="sldNum" sz="quarter" idx="12"/>
          </p:nvPr>
        </p:nvSpPr>
        <p:spPr>
          <a:xfrm>
            <a:off x="8610600" y="6356352"/>
            <a:ext cx="1312333" cy="365125"/>
          </a:xfrm>
        </p:spPr>
        <p:txBody>
          <a:bodyPr/>
          <a:lstStyle/>
          <a:p>
            <a:fld id="{E1AD13CF-1E95-4E93-960C-FF4581689203}"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Tree>
    <p:extLst>
      <p:ext uri="{BB962C8B-B14F-4D97-AF65-F5344CB8AC3E}">
        <p14:creationId xmlns:p14="http://schemas.microsoft.com/office/powerpoint/2010/main" val="3111927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838202" y="1825626"/>
            <a:ext cx="9096021" cy="41749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p>
            <a:fld id="{CA3BA40F-6C93-4FF2-9E19-FC4F57CB2273}" type="datetimeFigureOut">
              <a:rPr lang="en-GB" smtClean="0"/>
              <a:t>22/02/2017</a:t>
            </a:fld>
            <a:endParaRPr lang="en-GB"/>
          </a:p>
        </p:txBody>
      </p:sp>
      <p:sp>
        <p:nvSpPr>
          <p:cNvPr id="5" name="Footer Placeholder 4"/>
          <p:cNvSpPr>
            <a:spLocks noGrp="1"/>
          </p:cNvSpPr>
          <p:nvPr>
            <p:ph type="ftr" sz="quarter" idx="11"/>
          </p:nvPr>
        </p:nvSpPr>
        <p:spPr/>
        <p:txBody>
          <a:bodyPr/>
          <a:lstStyle/>
          <a:p>
            <a:r>
              <a:rPr lang="en-GB" smtClean="0"/>
              <a:t>http://www.ucc.ie/en</a:t>
            </a:r>
          </a:p>
        </p:txBody>
      </p:sp>
      <p:sp>
        <p:nvSpPr>
          <p:cNvPr id="6" name="Slide Number Placeholder 5"/>
          <p:cNvSpPr>
            <a:spLocks noGrp="1"/>
          </p:cNvSpPr>
          <p:nvPr>
            <p:ph type="sldNum" sz="quarter" idx="12"/>
          </p:nvPr>
        </p:nvSpPr>
        <p:spPr>
          <a:xfrm>
            <a:off x="8558785" y="6356351"/>
            <a:ext cx="1375439" cy="365125"/>
          </a:xfrm>
        </p:spPr>
        <p:txBody>
          <a:bodyPr/>
          <a:lstStyle/>
          <a:p>
            <a:fld id="{E1AD13CF-1E95-4E93-960C-FF4581689203}" type="slidenum">
              <a:rPr lang="en-GB" smtClean="0"/>
              <a:t>‹#›</a:t>
            </a:fld>
            <a:endParaRPr lang="en-GB"/>
          </a:p>
        </p:txBody>
      </p:sp>
      <p:sp>
        <p:nvSpPr>
          <p:cNvPr id="10"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
        <p:nvSpPr>
          <p:cNvPr id="12" name="Rectangle 11"/>
          <p:cNvSpPr/>
          <p:nvPr userDrawn="1"/>
        </p:nvSpPr>
        <p:spPr>
          <a:xfrm>
            <a:off x="10457415" y="212726"/>
            <a:ext cx="1409699" cy="10572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14858734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a:solidFill>
            <a:srgbClr val="FFB500"/>
          </a:solidFill>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A3BA40F-6C93-4FF2-9E19-FC4F57CB2273}" type="datetimeFigureOut">
              <a:rPr lang="en-GB" smtClean="0"/>
              <a:t>22/02/2017</a:t>
            </a:fld>
            <a:endParaRPr lang="en-GB"/>
          </a:p>
        </p:txBody>
      </p:sp>
      <p:sp>
        <p:nvSpPr>
          <p:cNvPr id="5" name="Footer Placeholder 4"/>
          <p:cNvSpPr>
            <a:spLocks noGrp="1"/>
          </p:cNvSpPr>
          <p:nvPr>
            <p:ph type="ftr" sz="quarter" idx="11"/>
          </p:nvPr>
        </p:nvSpPr>
        <p:spPr/>
        <p:txBody>
          <a:bodyPr/>
          <a:lstStyle/>
          <a:p>
            <a:r>
              <a:rPr lang="en-GB" smtClean="0"/>
              <a:t>http://www.ucc.ie/en</a:t>
            </a:r>
          </a:p>
        </p:txBody>
      </p:sp>
      <p:sp>
        <p:nvSpPr>
          <p:cNvPr id="6" name="Slide Number Placeholder 5"/>
          <p:cNvSpPr>
            <a:spLocks noGrp="1"/>
          </p:cNvSpPr>
          <p:nvPr>
            <p:ph type="sldNum" sz="quarter" idx="12"/>
          </p:nvPr>
        </p:nvSpPr>
        <p:spPr>
          <a:xfrm>
            <a:off x="8610600" y="6356352"/>
            <a:ext cx="1312333" cy="365125"/>
          </a:xfrm>
        </p:spPr>
        <p:txBody>
          <a:bodyPr/>
          <a:lstStyle/>
          <a:p>
            <a:fld id="{E1AD13CF-1E95-4E93-960C-FF4581689203}" type="slidenum">
              <a:rPr lang="en-GB" smtClean="0"/>
              <a:t>‹#›</a:t>
            </a:fld>
            <a:endParaRPr lang="en-GB"/>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Tree>
    <p:extLst>
      <p:ext uri="{BB962C8B-B14F-4D97-AF65-F5344CB8AC3E}">
        <p14:creationId xmlns:p14="http://schemas.microsoft.com/office/powerpoint/2010/main" val="5093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
        <p:nvSpPr>
          <p:cNvPr id="2"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sp>
        <p:nvSpPr>
          <p:cNvPr id="3" name="Content Placeholder 2"/>
          <p:cNvSpPr>
            <a:spLocks noGrp="1"/>
          </p:cNvSpPr>
          <p:nvPr>
            <p:ph idx="1"/>
          </p:nvPr>
        </p:nvSpPr>
        <p:spPr>
          <a:xfrm>
            <a:off x="838201" y="1727652"/>
            <a:ext cx="9096023" cy="43768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p>
            <a:fld id="{CA3BA40F-6C93-4FF2-9E19-FC4F57CB2273}" type="datetimeFigureOut">
              <a:rPr lang="en-GB" smtClean="0"/>
              <a:t>22/02/2017</a:t>
            </a:fld>
            <a:endParaRPr lang="en-GB" dirty="0"/>
          </a:p>
        </p:txBody>
      </p:sp>
      <p:sp>
        <p:nvSpPr>
          <p:cNvPr id="5" name="Footer Placeholder 4"/>
          <p:cNvSpPr>
            <a:spLocks noGrp="1"/>
          </p:cNvSpPr>
          <p:nvPr>
            <p:ph type="ftr" sz="quarter" idx="11"/>
          </p:nvPr>
        </p:nvSpPr>
        <p:spPr/>
        <p:txBody>
          <a:bodyPr/>
          <a:lstStyle/>
          <a:p>
            <a:r>
              <a:rPr lang="en-GB" dirty="0" smtClean="0"/>
              <a:t>http://www.ucc.ie/</a:t>
            </a:r>
            <a:r>
              <a:rPr lang="en-GB" dirty="0" err="1" smtClean="0"/>
              <a:t>en</a:t>
            </a:r>
            <a:endParaRPr lang="en-GB" dirty="0" smtClean="0"/>
          </a:p>
        </p:txBody>
      </p:sp>
      <p:sp>
        <p:nvSpPr>
          <p:cNvPr id="6" name="Slide Number Placeholder 5"/>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sp>
        <p:nvSpPr>
          <p:cNvPr id="7" name="Rectangle 6"/>
          <p:cNvSpPr/>
          <p:nvPr userDrawn="1"/>
        </p:nvSpPr>
        <p:spPr>
          <a:xfrm rot="5400000">
            <a:off x="8985852" y="3199217"/>
            <a:ext cx="4376817" cy="1433689"/>
          </a:xfrm>
          <a:prstGeom prst="rect">
            <a:avLst/>
          </a:prstGeom>
          <a:solidFill>
            <a:srgbClr val="EFEFF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sz="1800"/>
          </a:p>
        </p:txBody>
      </p:sp>
      <p:sp>
        <p:nvSpPr>
          <p:cNvPr id="9" name="Rectangle 8"/>
          <p:cNvSpPr/>
          <p:nvPr userDrawn="1"/>
        </p:nvSpPr>
        <p:spPr>
          <a:xfrm>
            <a:off x="10457415" y="212726"/>
            <a:ext cx="1409699" cy="10572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15415549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4528" y="6205704"/>
            <a:ext cx="1456577" cy="515772"/>
          </a:xfrm>
          <a:prstGeom prst="rect">
            <a:avLst/>
          </a:prstGeom>
        </p:spPr>
      </p:pic>
      <p:sp>
        <p:nvSpPr>
          <p:cNvPr id="2"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sp>
        <p:nvSpPr>
          <p:cNvPr id="3" name="Content Placeholder 2"/>
          <p:cNvSpPr>
            <a:spLocks noGrp="1"/>
          </p:cNvSpPr>
          <p:nvPr>
            <p:ph idx="1"/>
          </p:nvPr>
        </p:nvSpPr>
        <p:spPr>
          <a:xfrm>
            <a:off x="838201" y="1727652"/>
            <a:ext cx="9096023" cy="43768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A3BA40F-6C93-4FF2-9E19-FC4F57CB2273}" type="datetimeFigureOut">
              <a:rPr lang="en-GB" smtClean="0"/>
              <a:t>22/02/2017</a:t>
            </a:fld>
            <a:endParaRPr lang="en-GB"/>
          </a:p>
        </p:txBody>
      </p:sp>
      <p:sp>
        <p:nvSpPr>
          <p:cNvPr id="5" name="Footer Placeholder 4"/>
          <p:cNvSpPr>
            <a:spLocks noGrp="1"/>
          </p:cNvSpPr>
          <p:nvPr>
            <p:ph type="ftr" sz="quarter" idx="11"/>
          </p:nvPr>
        </p:nvSpPr>
        <p:spPr/>
        <p:txBody>
          <a:bodyPr/>
          <a:lstStyle/>
          <a:p>
            <a:r>
              <a:rPr lang="en-GB" smtClean="0"/>
              <a:t>http://www.ucc.ie/en</a:t>
            </a:r>
          </a:p>
        </p:txBody>
      </p:sp>
      <p:sp>
        <p:nvSpPr>
          <p:cNvPr id="6" name="Slide Number Placeholder 5"/>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sp>
        <p:nvSpPr>
          <p:cNvPr id="7" name="Rectangle 6"/>
          <p:cNvSpPr/>
          <p:nvPr userDrawn="1"/>
        </p:nvSpPr>
        <p:spPr>
          <a:xfrm rot="5400000">
            <a:off x="8985852" y="3199217"/>
            <a:ext cx="4376817" cy="1433689"/>
          </a:xfrm>
          <a:prstGeom prst="rect">
            <a:avLst/>
          </a:prstGeom>
          <a:solidFill>
            <a:srgbClr val="EFEFF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sz="1800"/>
          </a:p>
        </p:txBody>
      </p:sp>
      <p:sp>
        <p:nvSpPr>
          <p:cNvPr id="9" name="Rectangle 8"/>
          <p:cNvSpPr/>
          <p:nvPr userDrawn="1"/>
        </p:nvSpPr>
        <p:spPr>
          <a:xfrm>
            <a:off x="10457415" y="212726"/>
            <a:ext cx="1409699" cy="105727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2020834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4528" y="6205704"/>
            <a:ext cx="1456577" cy="515772"/>
          </a:xfrm>
          <a:prstGeom prst="rect">
            <a:avLst/>
          </a:prstGeom>
        </p:spPr>
      </p:pic>
      <p:sp>
        <p:nvSpPr>
          <p:cNvPr id="2"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sp>
        <p:nvSpPr>
          <p:cNvPr id="3" name="Content Placeholder 2"/>
          <p:cNvSpPr>
            <a:spLocks noGrp="1"/>
          </p:cNvSpPr>
          <p:nvPr>
            <p:ph idx="1"/>
          </p:nvPr>
        </p:nvSpPr>
        <p:spPr>
          <a:xfrm>
            <a:off x="838201" y="1727652"/>
            <a:ext cx="9096023" cy="43768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A3BA40F-6C93-4FF2-9E19-FC4F57CB2273}" type="datetimeFigureOut">
              <a:rPr lang="en-GB" smtClean="0"/>
              <a:t>22/02/2017</a:t>
            </a:fld>
            <a:endParaRPr lang="en-GB"/>
          </a:p>
        </p:txBody>
      </p:sp>
      <p:sp>
        <p:nvSpPr>
          <p:cNvPr id="5" name="Footer Placeholder 4"/>
          <p:cNvSpPr>
            <a:spLocks noGrp="1"/>
          </p:cNvSpPr>
          <p:nvPr>
            <p:ph type="ftr" sz="quarter" idx="11"/>
          </p:nvPr>
        </p:nvSpPr>
        <p:spPr/>
        <p:txBody>
          <a:bodyPr/>
          <a:lstStyle/>
          <a:p>
            <a:r>
              <a:rPr lang="en-GB" smtClean="0"/>
              <a:t>http://www.ucc.ie/en</a:t>
            </a:r>
          </a:p>
        </p:txBody>
      </p:sp>
      <p:sp>
        <p:nvSpPr>
          <p:cNvPr id="6" name="Slide Number Placeholder 5"/>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sp>
        <p:nvSpPr>
          <p:cNvPr id="7" name="Rectangle 6"/>
          <p:cNvSpPr/>
          <p:nvPr userDrawn="1"/>
        </p:nvSpPr>
        <p:spPr>
          <a:xfrm rot="5400000">
            <a:off x="8985852" y="3199217"/>
            <a:ext cx="4376817" cy="1433689"/>
          </a:xfrm>
          <a:prstGeom prst="rect">
            <a:avLst/>
          </a:prstGeom>
          <a:solidFill>
            <a:srgbClr val="EFEFF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sz="1800"/>
          </a:p>
        </p:txBody>
      </p:sp>
      <p:sp>
        <p:nvSpPr>
          <p:cNvPr id="9" name="Rectangle 8"/>
          <p:cNvSpPr/>
          <p:nvPr userDrawn="1"/>
        </p:nvSpPr>
        <p:spPr>
          <a:xfrm>
            <a:off x="10457415" y="212726"/>
            <a:ext cx="1409699" cy="105727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832309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Content and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27652"/>
            <a:ext cx="7315200" cy="42159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A3BA40F-6C93-4FF2-9E19-FC4F57CB2273}" type="datetimeFigureOut">
              <a:rPr lang="en-GB" smtClean="0"/>
              <a:t>22/02/2017</a:t>
            </a:fld>
            <a:endParaRPr lang="en-GB"/>
          </a:p>
        </p:txBody>
      </p:sp>
      <p:sp>
        <p:nvSpPr>
          <p:cNvPr id="5" name="Footer Placeholder 4"/>
          <p:cNvSpPr>
            <a:spLocks noGrp="1"/>
          </p:cNvSpPr>
          <p:nvPr>
            <p:ph type="ftr" sz="quarter" idx="11"/>
          </p:nvPr>
        </p:nvSpPr>
        <p:spPr/>
        <p:txBody>
          <a:bodyPr/>
          <a:lstStyle/>
          <a:p>
            <a:r>
              <a:rPr lang="en-GB" smtClean="0"/>
              <a:t>http://www.ucc.ie/en</a:t>
            </a:r>
          </a:p>
        </p:txBody>
      </p:sp>
      <p:sp>
        <p:nvSpPr>
          <p:cNvPr id="6" name="Slide Number Placeholder 5"/>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sp>
        <p:nvSpPr>
          <p:cNvPr id="10" name="Picture Placeholder 9"/>
          <p:cNvSpPr>
            <a:spLocks noGrp="1"/>
          </p:cNvSpPr>
          <p:nvPr>
            <p:ph type="pic" sz="quarter" idx="13"/>
          </p:nvPr>
        </p:nvSpPr>
        <p:spPr>
          <a:xfrm>
            <a:off x="8415339" y="1727200"/>
            <a:ext cx="3451775" cy="4216400"/>
          </a:xfrm>
          <a:noFill/>
        </p:spPr>
        <p:txBody>
          <a:bodyPr/>
          <a:lstStyle/>
          <a:p>
            <a:r>
              <a:rPr lang="en-US" smtClean="0"/>
              <a:t>Click icon to add picture</a:t>
            </a:r>
            <a:endParaRPr lang="en-GB"/>
          </a:p>
        </p:txBody>
      </p:sp>
      <p:sp>
        <p:nvSpPr>
          <p:cNvPr id="12"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sp>
        <p:nvSpPr>
          <p:cNvPr id="13" name="Rectangle 12"/>
          <p:cNvSpPr/>
          <p:nvPr userDrawn="1"/>
        </p:nvSpPr>
        <p:spPr>
          <a:xfrm>
            <a:off x="10457415" y="212726"/>
            <a:ext cx="1409699" cy="10572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Tree>
    <p:extLst>
      <p:ext uri="{BB962C8B-B14F-4D97-AF65-F5344CB8AC3E}">
        <p14:creationId xmlns:p14="http://schemas.microsoft.com/office/powerpoint/2010/main" val="433906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Content and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27652"/>
            <a:ext cx="7315200" cy="42159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A3BA40F-6C93-4FF2-9E19-FC4F57CB2273}" type="datetimeFigureOut">
              <a:rPr lang="en-GB" smtClean="0"/>
              <a:t>22/02/2017</a:t>
            </a:fld>
            <a:endParaRPr lang="en-GB"/>
          </a:p>
        </p:txBody>
      </p:sp>
      <p:sp>
        <p:nvSpPr>
          <p:cNvPr id="5" name="Footer Placeholder 4"/>
          <p:cNvSpPr>
            <a:spLocks noGrp="1"/>
          </p:cNvSpPr>
          <p:nvPr>
            <p:ph type="ftr" sz="quarter" idx="11"/>
          </p:nvPr>
        </p:nvSpPr>
        <p:spPr/>
        <p:txBody>
          <a:bodyPr/>
          <a:lstStyle/>
          <a:p>
            <a:r>
              <a:rPr lang="en-GB" smtClean="0"/>
              <a:t>http://www.ucc.ie/en</a:t>
            </a:r>
          </a:p>
        </p:txBody>
      </p:sp>
      <p:sp>
        <p:nvSpPr>
          <p:cNvPr id="6" name="Slide Number Placeholder 5"/>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sp>
        <p:nvSpPr>
          <p:cNvPr id="10" name="Picture Placeholder 9"/>
          <p:cNvSpPr>
            <a:spLocks noGrp="1"/>
          </p:cNvSpPr>
          <p:nvPr>
            <p:ph type="pic" sz="quarter" idx="13"/>
          </p:nvPr>
        </p:nvSpPr>
        <p:spPr>
          <a:xfrm>
            <a:off x="8460496" y="1727651"/>
            <a:ext cx="3406619" cy="4216400"/>
          </a:xfrm>
          <a:noFill/>
        </p:spPr>
        <p:txBody>
          <a:bodyPr/>
          <a:lstStyle/>
          <a:p>
            <a:r>
              <a:rPr lang="en-US" smtClean="0"/>
              <a:t>Click icon to add picture</a:t>
            </a:r>
            <a:endParaRPr lang="en-GB"/>
          </a:p>
        </p:txBody>
      </p:sp>
      <p:sp>
        <p:nvSpPr>
          <p:cNvPr id="12"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sp>
        <p:nvSpPr>
          <p:cNvPr id="13" name="Rectangle 12"/>
          <p:cNvSpPr/>
          <p:nvPr userDrawn="1"/>
        </p:nvSpPr>
        <p:spPr>
          <a:xfrm>
            <a:off x="10457415" y="212726"/>
            <a:ext cx="1409699" cy="105727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sz="180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Tree>
    <p:extLst>
      <p:ext uri="{BB962C8B-B14F-4D97-AF65-F5344CB8AC3E}">
        <p14:creationId xmlns:p14="http://schemas.microsoft.com/office/powerpoint/2010/main" val="3924186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Content and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27652"/>
            <a:ext cx="7315200" cy="42159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A3BA40F-6C93-4FF2-9E19-FC4F57CB2273}" type="datetimeFigureOut">
              <a:rPr lang="en-GB" smtClean="0"/>
              <a:t>22/02/2017</a:t>
            </a:fld>
            <a:endParaRPr lang="en-GB"/>
          </a:p>
        </p:txBody>
      </p:sp>
      <p:sp>
        <p:nvSpPr>
          <p:cNvPr id="5" name="Footer Placeholder 4"/>
          <p:cNvSpPr>
            <a:spLocks noGrp="1"/>
          </p:cNvSpPr>
          <p:nvPr>
            <p:ph type="ftr" sz="quarter" idx="11"/>
          </p:nvPr>
        </p:nvSpPr>
        <p:spPr/>
        <p:txBody>
          <a:bodyPr/>
          <a:lstStyle/>
          <a:p>
            <a:r>
              <a:rPr lang="en-GB" smtClean="0"/>
              <a:t>http://www.ucc.ie/en</a:t>
            </a:r>
          </a:p>
        </p:txBody>
      </p:sp>
      <p:sp>
        <p:nvSpPr>
          <p:cNvPr id="6" name="Slide Number Placeholder 5"/>
          <p:cNvSpPr>
            <a:spLocks noGrp="1"/>
          </p:cNvSpPr>
          <p:nvPr>
            <p:ph type="sldNum" sz="quarter" idx="12"/>
          </p:nvPr>
        </p:nvSpPr>
        <p:spPr>
          <a:xfrm>
            <a:off x="8610601" y="6356352"/>
            <a:ext cx="1323623" cy="365125"/>
          </a:xfrm>
        </p:spPr>
        <p:txBody>
          <a:bodyPr/>
          <a:lstStyle/>
          <a:p>
            <a:fld id="{E1AD13CF-1E95-4E93-960C-FF4581689203}" type="slidenum">
              <a:rPr lang="en-GB" smtClean="0"/>
              <a:t>‹#›</a:t>
            </a:fld>
            <a:endParaRPr lang="en-GB"/>
          </a:p>
        </p:txBody>
      </p:sp>
      <p:sp>
        <p:nvSpPr>
          <p:cNvPr id="10" name="Picture Placeholder 9"/>
          <p:cNvSpPr>
            <a:spLocks noGrp="1"/>
          </p:cNvSpPr>
          <p:nvPr>
            <p:ph type="pic" sz="quarter" idx="13"/>
          </p:nvPr>
        </p:nvSpPr>
        <p:spPr>
          <a:xfrm>
            <a:off x="8415339" y="1727200"/>
            <a:ext cx="3451775" cy="4216400"/>
          </a:xfrm>
          <a:noFill/>
        </p:spPr>
        <p:txBody>
          <a:bodyPr/>
          <a:lstStyle/>
          <a:p>
            <a:r>
              <a:rPr lang="en-US" smtClean="0"/>
              <a:t>Click icon to add picture</a:t>
            </a:r>
            <a:endParaRPr lang="en-GB"/>
          </a:p>
        </p:txBody>
      </p:sp>
      <p:sp>
        <p:nvSpPr>
          <p:cNvPr id="12"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sp>
        <p:nvSpPr>
          <p:cNvPr id="13" name="Rectangle 12"/>
          <p:cNvSpPr/>
          <p:nvPr userDrawn="1"/>
        </p:nvSpPr>
        <p:spPr>
          <a:xfrm>
            <a:off x="10457415" y="212726"/>
            <a:ext cx="1409699" cy="105727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sz="180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Tree>
    <p:extLst>
      <p:ext uri="{BB962C8B-B14F-4D97-AF65-F5344CB8AC3E}">
        <p14:creationId xmlns:p14="http://schemas.microsoft.com/office/powerpoint/2010/main" val="1773541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Content and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27651"/>
            <a:ext cx="7315200" cy="419962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A3BA40F-6C93-4FF2-9E19-FC4F57CB2273}" type="datetimeFigureOut">
              <a:rPr lang="en-GB" smtClean="0"/>
              <a:t>22/02/2017</a:t>
            </a:fld>
            <a:endParaRPr lang="en-GB"/>
          </a:p>
        </p:txBody>
      </p:sp>
      <p:sp>
        <p:nvSpPr>
          <p:cNvPr id="5" name="Footer Placeholder 4"/>
          <p:cNvSpPr>
            <a:spLocks noGrp="1"/>
          </p:cNvSpPr>
          <p:nvPr>
            <p:ph type="ftr" sz="quarter" idx="11"/>
          </p:nvPr>
        </p:nvSpPr>
        <p:spPr/>
        <p:txBody>
          <a:bodyPr/>
          <a:lstStyle/>
          <a:p>
            <a:r>
              <a:rPr lang="en-GB" smtClean="0"/>
              <a:t>http://www.ucc.ie/en</a:t>
            </a:r>
          </a:p>
        </p:txBody>
      </p:sp>
      <p:sp>
        <p:nvSpPr>
          <p:cNvPr id="6" name="Slide Number Placeholder 5"/>
          <p:cNvSpPr>
            <a:spLocks noGrp="1"/>
          </p:cNvSpPr>
          <p:nvPr>
            <p:ph type="sldNum" sz="quarter" idx="12"/>
          </p:nvPr>
        </p:nvSpPr>
        <p:spPr>
          <a:xfrm>
            <a:off x="8610601" y="6356352"/>
            <a:ext cx="1338943" cy="365125"/>
          </a:xfrm>
        </p:spPr>
        <p:txBody>
          <a:bodyPr/>
          <a:lstStyle/>
          <a:p>
            <a:fld id="{E1AD13CF-1E95-4E93-960C-FF4581689203}" type="slidenum">
              <a:rPr lang="en-GB" smtClean="0"/>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77667" y="1727650"/>
            <a:ext cx="3589447" cy="4199621"/>
          </a:xfrm>
          <a:prstGeom prst="rect">
            <a:avLst/>
          </a:prstGeom>
        </p:spPr>
      </p:pic>
      <p:sp>
        <p:nvSpPr>
          <p:cNvPr id="10" name="Title 1"/>
          <p:cNvSpPr>
            <a:spLocks noGrp="1"/>
          </p:cNvSpPr>
          <p:nvPr>
            <p:ph type="title"/>
          </p:nvPr>
        </p:nvSpPr>
        <p:spPr>
          <a:xfrm>
            <a:off x="838201" y="212726"/>
            <a:ext cx="9096023" cy="1057274"/>
          </a:xfrm>
          <a:solidFill>
            <a:srgbClr val="EFEFF0"/>
          </a:solidFill>
        </p:spPr>
        <p:txBody>
          <a:bodyPr/>
          <a:lstStyle/>
          <a:p>
            <a:r>
              <a:rPr lang="en-US" smtClean="0"/>
              <a:t>Click to edit Master title style</a:t>
            </a:r>
            <a:endParaRPr lang="en-GB" dirty="0"/>
          </a:p>
        </p:txBody>
      </p:sp>
      <p:sp>
        <p:nvSpPr>
          <p:cNvPr id="12" name="Rectangle 11"/>
          <p:cNvSpPr/>
          <p:nvPr userDrawn="1"/>
        </p:nvSpPr>
        <p:spPr>
          <a:xfrm>
            <a:off x="10457415" y="212726"/>
            <a:ext cx="1409699" cy="10572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33976" y="6205704"/>
            <a:ext cx="1456577" cy="515772"/>
          </a:xfrm>
          <a:prstGeom prst="rect">
            <a:avLst/>
          </a:prstGeom>
        </p:spPr>
      </p:pic>
    </p:spTree>
    <p:extLst>
      <p:ext uri="{BB962C8B-B14F-4D97-AF65-F5344CB8AC3E}">
        <p14:creationId xmlns:p14="http://schemas.microsoft.com/office/powerpoint/2010/main" val="1150896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98934" y="4133940"/>
            <a:ext cx="3447740" cy="2597222"/>
          </a:xfrm>
          <a:prstGeom prst="rect">
            <a:avLst/>
          </a:prstGeom>
        </p:spPr>
      </p:pic>
      <p:sp>
        <p:nvSpPr>
          <p:cNvPr id="2" name="Title 1"/>
          <p:cNvSpPr>
            <a:spLocks noGrp="1"/>
          </p:cNvSpPr>
          <p:nvPr>
            <p:ph type="title"/>
          </p:nvPr>
        </p:nvSpPr>
        <p:spPr>
          <a:xfrm>
            <a:off x="838200" y="472610"/>
            <a:ext cx="8126507" cy="2956391"/>
          </a:xfrm>
          <a:solidFill>
            <a:srgbClr val="FFB500"/>
          </a:solidFill>
        </p:spPr>
        <p:txBody>
          <a:bodyPr anchor="t"/>
          <a:lstStyle>
            <a:lvl1pPr>
              <a:defRPr sz="4500"/>
            </a:lvl1pPr>
          </a:lstStyle>
          <a:p>
            <a:r>
              <a:rPr lang="en-US" smtClean="0"/>
              <a:t>Click to edit Master title style</a:t>
            </a:r>
            <a:endParaRPr lang="en-GB" dirty="0"/>
          </a:p>
        </p:txBody>
      </p:sp>
      <p:sp>
        <p:nvSpPr>
          <p:cNvPr id="3" name="Text Placeholder 2"/>
          <p:cNvSpPr>
            <a:spLocks noGrp="1"/>
          </p:cNvSpPr>
          <p:nvPr>
            <p:ph type="body" idx="1"/>
          </p:nvPr>
        </p:nvSpPr>
        <p:spPr>
          <a:xfrm>
            <a:off x="838200" y="2329986"/>
            <a:ext cx="8126507" cy="109901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A3BA40F-6C93-4FF2-9E19-FC4F57CB2273}" type="datetimeFigureOut">
              <a:rPr lang="en-GB" smtClean="0"/>
              <a:t>22/02/2017</a:t>
            </a:fld>
            <a:endParaRPr lang="en-GB"/>
          </a:p>
        </p:txBody>
      </p:sp>
      <p:sp>
        <p:nvSpPr>
          <p:cNvPr id="5" name="Footer Placeholder 4"/>
          <p:cNvSpPr>
            <a:spLocks noGrp="1"/>
          </p:cNvSpPr>
          <p:nvPr>
            <p:ph type="ftr" sz="quarter" idx="11"/>
          </p:nvPr>
        </p:nvSpPr>
        <p:spPr/>
        <p:txBody>
          <a:bodyPr/>
          <a:lstStyle/>
          <a:p>
            <a:r>
              <a:rPr lang="en-GB" smtClean="0"/>
              <a:t>http://www.ucc.ie/en</a:t>
            </a:r>
          </a:p>
        </p:txBody>
      </p:sp>
    </p:spTree>
    <p:extLst>
      <p:ext uri="{BB962C8B-B14F-4D97-AF65-F5344CB8AC3E}">
        <p14:creationId xmlns:p14="http://schemas.microsoft.com/office/powerpoint/2010/main" val="1932198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2" y="365127"/>
            <a:ext cx="9568543" cy="1325563"/>
          </a:xfrm>
          <a:prstGeom prst="rect">
            <a:avLst/>
          </a:prstGeom>
          <a:noFill/>
        </p:spPr>
        <p:txBody>
          <a:bodyPr vert="horz" lIns="91440" tIns="45720" rIns="91440" bIns="45720" rtlCol="0" anchor="ctr">
            <a:normAutofit/>
          </a:bodyPr>
          <a:lstStyle/>
          <a:p>
            <a:r>
              <a:rPr lang="en-US" smtClean="0"/>
              <a:t>Click to edit Master title style</a:t>
            </a:r>
            <a:endParaRPr lang="en-GB" dirty="0"/>
          </a:p>
        </p:txBody>
      </p:sp>
      <p:sp>
        <p:nvSpPr>
          <p:cNvPr id="3" name="Text Placeholder 2"/>
          <p:cNvSpPr>
            <a:spLocks noGrp="1"/>
          </p:cNvSpPr>
          <p:nvPr>
            <p:ph type="body" idx="1"/>
          </p:nvPr>
        </p:nvSpPr>
        <p:spPr>
          <a:xfrm>
            <a:off x="838202" y="1825625"/>
            <a:ext cx="9568543"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A3BA40F-6C93-4FF2-9E19-FC4F57CB2273}" type="datetimeFigureOut">
              <a:rPr lang="en-GB" smtClean="0"/>
              <a:t>22/02/2017</a:t>
            </a:fld>
            <a:endParaRPr lang="en-GB"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GB" dirty="0" smtClean="0"/>
              <a:t>http://www.ucc.ie/en</a:t>
            </a:r>
            <a:endParaRPr lang="en-GB"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1AD13CF-1E95-4E93-960C-FF4581689203}" type="slidenum">
              <a:rPr lang="en-GB" smtClean="0"/>
              <a:t>‹#›</a:t>
            </a:fld>
            <a:endParaRPr lang="en-GB" dirty="0"/>
          </a:p>
        </p:txBody>
      </p:sp>
    </p:spTree>
    <p:extLst>
      <p:ext uri="{BB962C8B-B14F-4D97-AF65-F5344CB8AC3E}">
        <p14:creationId xmlns:p14="http://schemas.microsoft.com/office/powerpoint/2010/main" val="887452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4" r:id="rId4"/>
    <p:sldLayoutId id="2147483660" r:id="rId5"/>
    <p:sldLayoutId id="2147483663" r:id="rId6"/>
    <p:sldLayoutId id="2147483665" r:id="rId7"/>
    <p:sldLayoutId id="2147483661" r:id="rId8"/>
    <p:sldLayoutId id="2147483651" r:id="rId9"/>
    <p:sldLayoutId id="2147483652" r:id="rId10"/>
    <p:sldLayoutId id="2147483653" r:id="rId11"/>
    <p:sldLayoutId id="2147483654" r:id="rId12"/>
    <p:sldLayoutId id="2147483655" r:id="rId13"/>
    <p:sldLayoutId id="2147483656" r:id="rId14"/>
    <p:sldLayoutId id="2147483657" r:id="rId15"/>
    <p:sldLayoutId id="2147483658" r:id="rId16"/>
    <p:sldLayoutId id="2147483659" r:id="rId17"/>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ucd.ie/teaching/resources/a-zindex/#d.en.107683" TargetMode="External"/><Relationship Id="rId2" Type="http://schemas.openxmlformats.org/officeDocument/2006/relationships/image" Target="../media/image24.tiff"/><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hyperlink" Target="http://www.teachingandlearning.ie/"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hyperlink" Target="http://www.ucc.ie/en/media/support/cirtl/UCC_PGCert_2016.pdf"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www.nairtl.ie/" TargetMode="External"/><Relationship Id="rId2" Type="http://schemas.openxmlformats.org/officeDocument/2006/relationships/hyperlink" Target="http://www.teachingandlearning.ie/t-l-scholarship/national-forum-research-projects/" TargetMode="External"/><Relationship Id="rId1" Type="http://schemas.openxmlformats.org/officeDocument/2006/relationships/slideLayout" Target="../slideLayouts/slideLayout10.xml"/><Relationship Id="rId5" Type="http://schemas.openxmlformats.org/officeDocument/2006/relationships/hyperlink" Target="https://www.maynoothuniversity.ie/sites/default/files/assets/document/2012-2013Fellowship%20Awards_0.pdf" TargetMode="External"/><Relationship Id="rId4" Type="http://schemas.openxmlformats.org/officeDocument/2006/relationships/hyperlink" Target="http://www.ucd.ie/teaching/academicdevelopment/fellowships/"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www.hea.ie)/" TargetMode="External"/><Relationship Id="rId2" Type="http://schemas.openxmlformats.org/officeDocument/2006/relationships/hyperlink" Target="http://www.studentsurvey.ie)/" TargetMode="Externa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hyperlink" Target="mailto:Elizabeth.Noonan@ucc.ie/qpu@ucc.ie" TargetMode="Externa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ucd.ie/t4cms/designifyassess.pdf" TargetMode="External"/><Relationship Id="rId2" Type="http://schemas.openxmlformats.org/officeDocument/2006/relationships/hyperlink" Target="https://www.tcd.ie/CAPSL/TIC/assets/pdf/Dynamic_Curriculum_shared_experiences_of.pdf" TargetMode="External"/><Relationship Id="rId1" Type="http://schemas.openxmlformats.org/officeDocument/2006/relationships/slideLayout" Target="../slideLayouts/slideLayout3.xml"/><Relationship Id="rId4" Type="http://schemas.openxmlformats.org/officeDocument/2006/relationships/hyperlink" Target="http://www.ucd.ie/t4cms/moddesignfyassess.pdf"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nairtl.ie/"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871671" y="4483224"/>
            <a:ext cx="6696359" cy="1535837"/>
          </a:xfrm>
        </p:spPr>
        <p:txBody>
          <a:bodyPr>
            <a:normAutofit fontScale="90000"/>
          </a:bodyPr>
          <a:lstStyle/>
          <a:p>
            <a:pPr algn="ctr"/>
            <a:r>
              <a:rPr lang="en-GB" dirty="0">
                <a:solidFill>
                  <a:srgbClr val="002060"/>
                </a:solidFill>
                <a:latin typeface="Verdana" panose="020B0604030504040204" pitchFamily="34" charset="0"/>
                <a:ea typeface="Verdana" panose="020B0604030504040204" pitchFamily="34" charset="0"/>
                <a:cs typeface="Verdana" panose="020B0604030504040204" pitchFamily="34" charset="0"/>
              </a:rPr>
              <a:t>I</a:t>
            </a:r>
            <a:r>
              <a:rPr lang="en-GB" dirty="0" smtClean="0">
                <a:solidFill>
                  <a:srgbClr val="002060"/>
                </a:solidFill>
                <a:latin typeface="Verdana" panose="020B0604030504040204" pitchFamily="34" charset="0"/>
                <a:ea typeface="Verdana" panose="020B0604030504040204" pitchFamily="34" charset="0"/>
                <a:cs typeface="Verdana" panose="020B0604030504040204" pitchFamily="34" charset="0"/>
              </a:rPr>
              <a:t>mplementing student-centred approaches to learning, teaching and assessment: some examples from Ireland</a:t>
            </a:r>
            <a:endParaRPr lang="en-GB"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62481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Outcomes based curricula: institutional implementation (</a:t>
            </a:r>
            <a:r>
              <a:rPr lang="en-US" dirty="0" err="1"/>
              <a:t>UCD</a:t>
            </a:r>
            <a:r>
              <a:rPr lang="en-US" dirty="0"/>
              <a:t>, Dublin)</a:t>
            </a:r>
            <a:endParaRPr lang="en-GB" dirty="0"/>
          </a:p>
        </p:txBody>
      </p:sp>
      <p:sp>
        <p:nvSpPr>
          <p:cNvPr id="3" name="Content Placeholder 2"/>
          <p:cNvSpPr>
            <a:spLocks noGrp="1"/>
          </p:cNvSpPr>
          <p:nvPr>
            <p:ph idx="1"/>
          </p:nvPr>
        </p:nvSpPr>
        <p:spPr>
          <a:xfrm>
            <a:off x="838202" y="1727652"/>
            <a:ext cx="7577138" cy="4376816"/>
          </a:xfrm>
        </p:spPr>
        <p:txBody>
          <a:bodyPr>
            <a:normAutofit lnSpcReduction="10000"/>
          </a:bodyPr>
          <a:lstStyle/>
          <a:p>
            <a:r>
              <a:rPr lang="en-US" dirty="0" err="1"/>
              <a:t>UCD</a:t>
            </a:r>
            <a:r>
              <a:rPr lang="en-US" dirty="0"/>
              <a:t>, the largest public university in Ireland, comprehensive and research intensive</a:t>
            </a:r>
          </a:p>
          <a:p>
            <a:r>
              <a:rPr lang="en-US" dirty="0"/>
              <a:t>Whole institutional reform and </a:t>
            </a:r>
            <a:r>
              <a:rPr lang="en-US" dirty="0" err="1"/>
              <a:t>modernisation</a:t>
            </a:r>
            <a:r>
              <a:rPr lang="en-US" dirty="0"/>
              <a:t> </a:t>
            </a:r>
            <a:r>
              <a:rPr lang="en-US" dirty="0" err="1"/>
              <a:t>programme</a:t>
            </a:r>
            <a:r>
              <a:rPr lang="en-US" dirty="0"/>
              <a:t> mid- </a:t>
            </a:r>
            <a:r>
              <a:rPr lang="en-US" dirty="0" err="1"/>
              <a:t>2000’s</a:t>
            </a:r>
            <a:endParaRPr lang="en-US" dirty="0"/>
          </a:p>
          <a:p>
            <a:r>
              <a:rPr lang="en-US" dirty="0"/>
              <a:t>Curriculum reform aligned to strategic objectives of student-</a:t>
            </a:r>
            <a:r>
              <a:rPr lang="en-US" dirty="0" err="1"/>
              <a:t>centred</a:t>
            </a:r>
            <a:r>
              <a:rPr lang="en-US" dirty="0"/>
              <a:t> provision, </a:t>
            </a:r>
            <a:r>
              <a:rPr lang="en-US" dirty="0" err="1"/>
              <a:t>programme</a:t>
            </a:r>
            <a:r>
              <a:rPr lang="en-US" dirty="0"/>
              <a:t> flexibility, internationally oriented European university</a:t>
            </a:r>
          </a:p>
          <a:p>
            <a:r>
              <a:rPr lang="en-US" dirty="0"/>
              <a:t>Reform involved translation of curriculum into </a:t>
            </a:r>
            <a:r>
              <a:rPr lang="en-US" dirty="0" err="1"/>
              <a:t>ECTS</a:t>
            </a:r>
            <a:r>
              <a:rPr lang="en-US" dirty="0"/>
              <a:t> credits, </a:t>
            </a:r>
            <a:r>
              <a:rPr lang="en-US" dirty="0" err="1"/>
              <a:t>semesterisation</a:t>
            </a:r>
            <a:r>
              <a:rPr lang="en-US" dirty="0"/>
              <a:t> and </a:t>
            </a:r>
            <a:r>
              <a:rPr lang="en-US" dirty="0" err="1"/>
              <a:t>modularisation</a:t>
            </a:r>
            <a:r>
              <a:rPr lang="en-US" dirty="0"/>
              <a:t> </a:t>
            </a:r>
          </a:p>
          <a:p>
            <a:r>
              <a:rPr lang="en-US" dirty="0"/>
              <a:t>Proposed student </a:t>
            </a:r>
            <a:r>
              <a:rPr lang="en-US" dirty="0" err="1"/>
              <a:t>centred</a:t>
            </a:r>
            <a:r>
              <a:rPr lang="en-US" dirty="0"/>
              <a:t> benefits:</a:t>
            </a:r>
          </a:p>
          <a:p>
            <a:pPr lvl="1"/>
            <a:r>
              <a:rPr lang="en-US" dirty="0"/>
              <a:t>greater flexibility in the </a:t>
            </a:r>
            <a:r>
              <a:rPr lang="en-US" dirty="0" err="1"/>
              <a:t>programmes</a:t>
            </a:r>
            <a:r>
              <a:rPr lang="en-US" dirty="0"/>
              <a:t> offered to students</a:t>
            </a:r>
          </a:p>
          <a:p>
            <a:pPr lvl="1"/>
            <a:r>
              <a:rPr lang="en-US" dirty="0"/>
              <a:t>increased opportunities for lifelong learning </a:t>
            </a:r>
          </a:p>
          <a:p>
            <a:pPr lvl="1"/>
            <a:r>
              <a:rPr lang="en-US" dirty="0"/>
              <a:t>flexibility of </a:t>
            </a:r>
            <a:r>
              <a:rPr lang="en-US" dirty="0" err="1"/>
              <a:t>programme</a:t>
            </a:r>
            <a:r>
              <a:rPr lang="en-US" dirty="0"/>
              <a:t> structures to enable international mobility outwards and inwards</a:t>
            </a:r>
          </a:p>
          <a:p>
            <a:endParaRPr lang="en-GB" dirty="0"/>
          </a:p>
        </p:txBody>
      </p:sp>
      <p:pic>
        <p:nvPicPr>
          <p:cNvPr id="4" name="Picture Placeholder 6"/>
          <p:cNvPicPr>
            <a:picLocks noChangeAspect="1"/>
          </p:cNvPicPr>
          <p:nvPr/>
        </p:nvPicPr>
        <p:blipFill>
          <a:blip r:embed="rId2"/>
          <a:srcRect t="9569" b="9569"/>
          <a:stretch>
            <a:fillRect/>
          </a:stretch>
        </p:blipFill>
        <p:spPr>
          <a:xfrm>
            <a:off x="8603673" y="1727200"/>
            <a:ext cx="3263441" cy="4216400"/>
          </a:xfrm>
          <a:prstGeom prst="rect">
            <a:avLst/>
          </a:prstGeom>
        </p:spPr>
      </p:pic>
    </p:spTree>
    <p:extLst>
      <p:ext uri="{BB962C8B-B14F-4D97-AF65-F5344CB8AC3E}">
        <p14:creationId xmlns:p14="http://schemas.microsoft.com/office/powerpoint/2010/main" val="16126241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Outcomes based curricula: challenges</a:t>
            </a:r>
            <a:endParaRPr lang="en-GB" dirty="0"/>
          </a:p>
        </p:txBody>
      </p:sp>
      <p:sp>
        <p:nvSpPr>
          <p:cNvPr id="3" name="Content Placeholder 2"/>
          <p:cNvSpPr>
            <a:spLocks noGrp="1"/>
          </p:cNvSpPr>
          <p:nvPr>
            <p:ph idx="1"/>
          </p:nvPr>
        </p:nvSpPr>
        <p:spPr>
          <a:xfrm>
            <a:off x="838201" y="1727652"/>
            <a:ext cx="7890163" cy="4376816"/>
          </a:xfrm>
        </p:spPr>
        <p:txBody>
          <a:bodyPr>
            <a:normAutofit fontScale="92500" lnSpcReduction="20000"/>
          </a:bodyPr>
          <a:lstStyle/>
          <a:p>
            <a:r>
              <a:rPr lang="en-US" sz="2500" dirty="0"/>
              <a:t>Stepping into the unknown! </a:t>
            </a:r>
          </a:p>
          <a:p>
            <a:r>
              <a:rPr lang="en-US" sz="2500" dirty="0"/>
              <a:t>Learning outcomes focus for module design:</a:t>
            </a:r>
          </a:p>
          <a:p>
            <a:pPr lvl="1"/>
            <a:r>
              <a:rPr lang="en-IE" altLang="en-US" sz="2500" dirty="0"/>
              <a:t>What </a:t>
            </a:r>
            <a:r>
              <a:rPr lang="en-IE" altLang="en-US" sz="2500" b="1" dirty="0"/>
              <a:t>knowledge/content</a:t>
            </a:r>
            <a:r>
              <a:rPr lang="en-IE" altLang="en-US" sz="2500" dirty="0"/>
              <a:t> is important for this module? </a:t>
            </a:r>
          </a:p>
          <a:p>
            <a:pPr lvl="1"/>
            <a:r>
              <a:rPr lang="en-IE" altLang="en-US" sz="2500" dirty="0"/>
              <a:t>What </a:t>
            </a:r>
            <a:r>
              <a:rPr lang="en-IE" altLang="en-US" sz="2500" b="1" dirty="0"/>
              <a:t>learning activities </a:t>
            </a:r>
            <a:r>
              <a:rPr lang="en-IE" altLang="en-US" sz="2500" dirty="0"/>
              <a:t>are important for students to do?</a:t>
            </a:r>
          </a:p>
          <a:p>
            <a:pPr lvl="1"/>
            <a:r>
              <a:rPr lang="en-IE" altLang="en-US" sz="2500" dirty="0"/>
              <a:t>What </a:t>
            </a:r>
            <a:r>
              <a:rPr lang="en-IE" altLang="en-US" sz="2500" b="1" dirty="0"/>
              <a:t>learning outcomes </a:t>
            </a:r>
            <a:r>
              <a:rPr lang="en-IE" altLang="en-US" sz="2500" dirty="0"/>
              <a:t>are important? What level of challenge?</a:t>
            </a:r>
          </a:p>
          <a:p>
            <a:pPr lvl="1"/>
            <a:r>
              <a:rPr lang="en-IE" altLang="en-US" sz="2500" dirty="0"/>
              <a:t>What </a:t>
            </a:r>
            <a:r>
              <a:rPr lang="en-IE" altLang="en-US" sz="2500" b="1" dirty="0"/>
              <a:t>teaching/assessment</a:t>
            </a:r>
            <a:r>
              <a:rPr lang="en-IE" altLang="en-US" sz="2500" dirty="0"/>
              <a:t> approach is needed to achieve these outcomes?</a:t>
            </a:r>
          </a:p>
          <a:p>
            <a:r>
              <a:rPr lang="en-IE" altLang="en-US" sz="2500" dirty="0"/>
              <a:t>Recasting the curriculum in terms of “constructive alignment” (Biggs, 2003) </a:t>
            </a:r>
          </a:p>
          <a:p>
            <a:r>
              <a:rPr lang="en-IE" altLang="en-US" sz="2500" dirty="0"/>
              <a:t>University Resources: module descriptor template and teaching and learning guides on outcomes/ assessment</a:t>
            </a:r>
            <a:endParaRPr lang="en-US" sz="2500" dirty="0"/>
          </a:p>
          <a:p>
            <a:endParaRPr lang="en-GB" dirty="0"/>
          </a:p>
        </p:txBody>
      </p:sp>
      <p:pic>
        <p:nvPicPr>
          <p:cNvPr id="4" name="Picture Placeholder 4"/>
          <p:cNvPicPr>
            <a:picLocks noChangeAspect="1"/>
          </p:cNvPicPr>
          <p:nvPr/>
        </p:nvPicPr>
        <p:blipFill>
          <a:blip r:embed="rId2"/>
          <a:srcRect l="25444" r="25444"/>
          <a:stretch>
            <a:fillRect/>
          </a:stretch>
        </p:blipFill>
        <p:spPr>
          <a:xfrm>
            <a:off x="8786553" y="1727200"/>
            <a:ext cx="3067395" cy="4377268"/>
          </a:xfrm>
          <a:prstGeom prst="rect">
            <a:avLst/>
          </a:prstGeom>
        </p:spPr>
      </p:pic>
    </p:spTree>
    <p:extLst>
      <p:ext uri="{BB962C8B-B14F-4D97-AF65-F5344CB8AC3E}">
        <p14:creationId xmlns:p14="http://schemas.microsoft.com/office/powerpoint/2010/main" val="31009946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Outcomes based curricula: undergraduate curriculum module 180 credits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39821567"/>
              </p:ext>
            </p:extLst>
          </p:nvPr>
        </p:nvGraphicFramePr>
        <p:xfrm>
          <a:off x="838201" y="1503064"/>
          <a:ext cx="7904746" cy="29887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641684" y="4826675"/>
            <a:ext cx="9512969" cy="2308324"/>
          </a:xfrm>
          <a:prstGeom prst="rect">
            <a:avLst/>
          </a:prstGeom>
          <a:noFill/>
        </p:spPr>
        <p:txBody>
          <a:bodyPr wrap="square" rtlCol="0">
            <a:spAutoFit/>
          </a:bodyPr>
          <a:lstStyle/>
          <a:p>
            <a:pPr marL="285750" indent="-285750">
              <a:buFont typeface="Arial" charset="0"/>
              <a:buChar char="•"/>
            </a:pPr>
            <a:r>
              <a:rPr lang="en-US" dirty="0" smtClean="0"/>
              <a:t>Standard module size 5 ECTS credits</a:t>
            </a:r>
          </a:p>
          <a:p>
            <a:pPr marL="285750" indent="-285750">
              <a:buFont typeface="Arial" charset="0"/>
              <a:buChar char="•"/>
            </a:pPr>
            <a:r>
              <a:rPr lang="en-US" dirty="0" smtClean="0"/>
              <a:t>Levels broadly: introductory</a:t>
            </a:r>
            <a:r>
              <a:rPr lang="en-US" dirty="0"/>
              <a:t>, extension, consolidation and advanced specialism within a discipline</a:t>
            </a:r>
            <a:endParaRPr lang="en-US" dirty="0" smtClean="0"/>
          </a:p>
          <a:p>
            <a:pPr marL="285750" indent="-285750">
              <a:buFont typeface="Arial" charset="0"/>
              <a:buChar char="•"/>
            </a:pPr>
            <a:r>
              <a:rPr lang="en-US" dirty="0" smtClean="0"/>
              <a:t>Alignment based on outcomes: horizontal and vertical between module and year of study</a:t>
            </a:r>
          </a:p>
          <a:p>
            <a:pPr marL="285750" indent="-285750">
              <a:buFont typeface="Arial" charset="0"/>
              <a:buChar char="•"/>
            </a:pPr>
            <a:r>
              <a:rPr lang="en-US" dirty="0" smtClean="0"/>
              <a:t>Outcomes make </a:t>
            </a:r>
            <a:r>
              <a:rPr lang="en-US" dirty="0"/>
              <a:t>more explicit the sequencing of </a:t>
            </a:r>
            <a:r>
              <a:rPr lang="en-US" dirty="0" smtClean="0"/>
              <a:t>material in curricula</a:t>
            </a:r>
          </a:p>
          <a:p>
            <a:pPr marL="285750" indent="-285750">
              <a:buFont typeface="Arial" charset="0"/>
              <a:buChar char="•"/>
            </a:pPr>
            <a:r>
              <a:rPr lang="en-US" dirty="0" smtClean="0"/>
              <a:t>Student free choice to augment or deepen programme of study</a:t>
            </a:r>
          </a:p>
          <a:p>
            <a:pPr marL="285750" indent="-285750">
              <a:buFont typeface="Arial" charset="0"/>
              <a:buChar char="•"/>
            </a:pPr>
            <a:endParaRPr lang="en-US" dirty="0" smtClean="0"/>
          </a:p>
        </p:txBody>
      </p:sp>
    </p:spTree>
    <p:extLst>
      <p:ext uri="{BB962C8B-B14F-4D97-AF65-F5344CB8AC3E}">
        <p14:creationId xmlns:p14="http://schemas.microsoft.com/office/powerpoint/2010/main" val="3007932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Outcomes based curricula: project management architecture</a:t>
            </a:r>
            <a:endParaRPr lang="en-US" dirty="0"/>
          </a:p>
        </p:txBody>
      </p:sp>
      <p:sp>
        <p:nvSpPr>
          <p:cNvPr id="3" name="Content Placeholder 2"/>
          <p:cNvSpPr>
            <a:spLocks noGrp="1"/>
          </p:cNvSpPr>
          <p:nvPr>
            <p:ph idx="1"/>
          </p:nvPr>
        </p:nvSpPr>
        <p:spPr/>
        <p:txBody>
          <a:bodyPr>
            <a:normAutofit/>
          </a:bodyPr>
          <a:lstStyle/>
          <a:p>
            <a:r>
              <a:rPr lang="en-US" b="1" dirty="0" smtClean="0"/>
              <a:t>Leadership </a:t>
            </a:r>
            <a:r>
              <a:rPr lang="en-US" dirty="0" smtClean="0"/>
              <a:t>: Registrar </a:t>
            </a:r>
            <a:r>
              <a:rPr lang="en-US" dirty="0"/>
              <a:t>and Deputy President/Vice-President Academic Affairs </a:t>
            </a:r>
            <a:r>
              <a:rPr lang="en-US" dirty="0" smtClean="0"/>
              <a:t>assisted </a:t>
            </a:r>
            <a:r>
              <a:rPr lang="en-US" dirty="0"/>
              <a:t>by a number of key groups as follows:</a:t>
            </a:r>
          </a:p>
          <a:p>
            <a:r>
              <a:rPr lang="en-US" b="1" dirty="0" smtClean="0"/>
              <a:t>Policy formulation: </a:t>
            </a:r>
            <a:r>
              <a:rPr lang="en-US" dirty="0" smtClean="0"/>
              <a:t>President’s </a:t>
            </a:r>
            <a:r>
              <a:rPr lang="en-US" dirty="0"/>
              <a:t>Committee on Modularisation </a:t>
            </a:r>
            <a:r>
              <a:rPr lang="en-US" dirty="0" smtClean="0"/>
              <a:t>responsible </a:t>
            </a:r>
            <a:r>
              <a:rPr lang="en-US" dirty="0"/>
              <a:t>for </a:t>
            </a:r>
            <a:r>
              <a:rPr lang="en-US" dirty="0" smtClean="0"/>
              <a:t>policy </a:t>
            </a:r>
            <a:r>
              <a:rPr lang="en-US" dirty="0"/>
              <a:t>and regulations for </a:t>
            </a:r>
            <a:r>
              <a:rPr lang="en-US" dirty="0" smtClean="0"/>
              <a:t>modularisation </a:t>
            </a:r>
          </a:p>
          <a:p>
            <a:pPr lvl="1"/>
            <a:r>
              <a:rPr lang="en-US" dirty="0" smtClean="0"/>
              <a:t>Supported by the </a:t>
            </a:r>
            <a:r>
              <a:rPr lang="en-US" dirty="0"/>
              <a:t>Teaching &amp; Learning Board </a:t>
            </a:r>
            <a:r>
              <a:rPr lang="en-US" dirty="0" smtClean="0"/>
              <a:t>as advisory </a:t>
            </a:r>
            <a:r>
              <a:rPr lang="en-US" dirty="0"/>
              <a:t>on the policy and regulatory proposals </a:t>
            </a:r>
            <a:endParaRPr lang="en-US" dirty="0" smtClean="0"/>
          </a:p>
          <a:p>
            <a:r>
              <a:rPr lang="en-US" b="1" dirty="0" smtClean="0"/>
              <a:t>Policy approval: </a:t>
            </a:r>
            <a:r>
              <a:rPr lang="en-US" dirty="0" smtClean="0"/>
              <a:t>The </a:t>
            </a:r>
            <a:r>
              <a:rPr lang="en-US" dirty="0"/>
              <a:t>Academic </a:t>
            </a:r>
            <a:r>
              <a:rPr lang="en-US" dirty="0" smtClean="0"/>
              <a:t>Council (Senate) </a:t>
            </a:r>
            <a:r>
              <a:rPr lang="en-US" dirty="0"/>
              <a:t>agrees the policy and regulations for modularisation.</a:t>
            </a:r>
          </a:p>
          <a:p>
            <a:r>
              <a:rPr lang="en-US" b="1" dirty="0" smtClean="0"/>
              <a:t>Implementation: </a:t>
            </a:r>
            <a:r>
              <a:rPr lang="en-US" dirty="0" smtClean="0"/>
              <a:t>Project </a:t>
            </a:r>
            <a:r>
              <a:rPr lang="en-US" dirty="0"/>
              <a:t>Team </a:t>
            </a:r>
            <a:r>
              <a:rPr lang="en-US" dirty="0" smtClean="0"/>
              <a:t>of the </a:t>
            </a:r>
            <a:r>
              <a:rPr lang="en-US" dirty="0"/>
              <a:t>Registrar, the Chair of the President’s Committee on Modularisation, the Head of Management Services Unit and the Assistant to the </a:t>
            </a:r>
            <a:r>
              <a:rPr lang="en-US" dirty="0" smtClean="0"/>
              <a:t>Registrar.</a:t>
            </a:r>
          </a:p>
          <a:p>
            <a:r>
              <a:rPr lang="en-US" b="1" dirty="0" smtClean="0"/>
              <a:t>Distributed leadership: </a:t>
            </a:r>
            <a:r>
              <a:rPr lang="en-US" dirty="0" smtClean="0"/>
              <a:t>new College posts Vice-Principals T &amp; L</a:t>
            </a:r>
            <a:r>
              <a:rPr lang="en-US" dirty="0"/>
              <a:t>	</a:t>
            </a:r>
          </a:p>
          <a:p>
            <a:endParaRPr lang="en-US" dirty="0"/>
          </a:p>
        </p:txBody>
      </p:sp>
    </p:spTree>
    <p:extLst>
      <p:ext uri="{BB962C8B-B14F-4D97-AF65-F5344CB8AC3E}">
        <p14:creationId xmlns:p14="http://schemas.microsoft.com/office/powerpoint/2010/main" val="11489352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 Time and Timing</a:t>
            </a:r>
            <a:endParaRPr lang="en-US"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48589" y="1475875"/>
            <a:ext cx="7571874" cy="336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187115" y="5550568"/>
            <a:ext cx="9063789" cy="1200329"/>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charset="0"/>
              <a:buChar char="•"/>
              <a:tabLst/>
              <a:defRPr/>
            </a:pPr>
            <a:r>
              <a:rPr lang="en-US" dirty="0" smtClean="0"/>
              <a:t>Developing and adjusting pedagogy: move towards constructivist approaches and creating space for student autonomy in learning (workload) </a:t>
            </a:r>
          </a:p>
          <a:p>
            <a:pPr marL="285750" marR="0" lvl="0" indent="-285750" defTabSz="914400" eaLnBrk="1" fontAlgn="auto" latinLnBrk="0" hangingPunct="1">
              <a:lnSpc>
                <a:spcPct val="100000"/>
              </a:lnSpc>
              <a:spcBef>
                <a:spcPts val="0"/>
              </a:spcBef>
              <a:spcAft>
                <a:spcPts val="0"/>
              </a:spcAft>
              <a:buClrTx/>
              <a:buSzTx/>
              <a:buFont typeface="Arial" charset="0"/>
              <a:buChar char="•"/>
              <a:tabLst/>
              <a:defRPr/>
            </a:pPr>
            <a:r>
              <a:rPr lang="en-US" dirty="0" smtClean="0"/>
              <a:t>An on-going process of adjustment</a:t>
            </a:r>
            <a:r>
              <a:rPr lang="en-US" dirty="0"/>
              <a:t> </a:t>
            </a:r>
            <a:r>
              <a:rPr lang="en-US" dirty="0" smtClean="0"/>
              <a:t>responsive to learners</a:t>
            </a:r>
            <a:endParaRPr lang="en-US" dirty="0"/>
          </a:p>
        </p:txBody>
      </p:sp>
      <p:sp>
        <p:nvSpPr>
          <p:cNvPr id="11" name="TextBox 10"/>
          <p:cNvSpPr txBox="1"/>
          <p:nvPr/>
        </p:nvSpPr>
        <p:spPr>
          <a:xfrm>
            <a:off x="4979324" y="4957011"/>
            <a:ext cx="3458094" cy="368968"/>
          </a:xfrm>
          <a:prstGeom prst="rect">
            <a:avLst/>
          </a:prstGeom>
          <a:noFill/>
        </p:spPr>
        <p:txBody>
          <a:bodyPr wrap="square" rtlCol="0">
            <a:spAutoFit/>
          </a:bodyPr>
          <a:lstStyle/>
          <a:p>
            <a:r>
              <a:rPr lang="en-US" dirty="0" smtClean="0"/>
              <a:t>McMahon &amp; Thakore (2006)</a:t>
            </a:r>
            <a:endParaRPr lang="en-US" dirty="0"/>
          </a:p>
        </p:txBody>
      </p:sp>
    </p:spTree>
    <p:extLst>
      <p:ext uri="{BB962C8B-B14F-4D97-AF65-F5344CB8AC3E}">
        <p14:creationId xmlns:p14="http://schemas.microsoft.com/office/powerpoint/2010/main" val="20635984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285750" lvl="1" indent="-285750">
              <a:buFont typeface="Arial" charset="0"/>
              <a:buChar char="•"/>
            </a:pPr>
            <a:endParaRPr lang="en-US" dirty="0"/>
          </a:p>
          <a:p>
            <a:pPr marL="285750" lvl="1" indent="-285750">
              <a:buFont typeface="Arial" charset="0"/>
              <a:buChar char="•"/>
            </a:pPr>
            <a:r>
              <a:rPr lang="en-US" sz="2000" dirty="0"/>
              <a:t>Chickering &amp; Gamson (1987</a:t>
            </a:r>
            <a:r>
              <a:rPr lang="en-US" sz="2000" dirty="0" smtClean="0"/>
              <a:t>) </a:t>
            </a:r>
            <a:endParaRPr lang="en-US" sz="2000" dirty="0"/>
          </a:p>
          <a:p>
            <a:pPr marL="0" lvl="1" indent="0">
              <a:buNone/>
            </a:pPr>
            <a:r>
              <a:rPr lang="en-US" sz="2000" dirty="0" smtClean="0"/>
              <a:t>  “</a:t>
            </a:r>
            <a:r>
              <a:rPr lang="en-US" sz="2000" dirty="0"/>
              <a:t>Expecting students to perform well becomes a </a:t>
            </a:r>
            <a:r>
              <a:rPr lang="en-US" sz="2000" dirty="0" smtClean="0"/>
              <a:t>self-   </a:t>
            </a:r>
          </a:p>
          <a:p>
            <a:pPr marL="0" lvl="1" indent="0">
              <a:buNone/>
            </a:pPr>
            <a:r>
              <a:rPr lang="en-US" sz="2000" dirty="0"/>
              <a:t> </a:t>
            </a:r>
            <a:r>
              <a:rPr lang="en-US" sz="2000" dirty="0" smtClean="0"/>
              <a:t>  fulfilling </a:t>
            </a:r>
            <a:r>
              <a:rPr lang="en-US" sz="2000" dirty="0"/>
              <a:t>prophecy when teachers and institutions </a:t>
            </a:r>
            <a:endParaRPr lang="en-US" sz="2000" dirty="0" smtClean="0"/>
          </a:p>
          <a:p>
            <a:pPr marL="0" lvl="1" indent="0">
              <a:buNone/>
            </a:pPr>
            <a:r>
              <a:rPr lang="en-US" sz="2000" dirty="0"/>
              <a:t> </a:t>
            </a:r>
            <a:r>
              <a:rPr lang="en-US" sz="2000" dirty="0" smtClean="0"/>
              <a:t>  hold </a:t>
            </a:r>
            <a:r>
              <a:rPr lang="en-US" sz="2000" dirty="0"/>
              <a:t>high expectations of themselves and make </a:t>
            </a:r>
            <a:endParaRPr lang="en-US" sz="2000" dirty="0" smtClean="0"/>
          </a:p>
          <a:p>
            <a:pPr marL="0" lvl="1" indent="0">
              <a:buNone/>
            </a:pPr>
            <a:r>
              <a:rPr lang="en-US" sz="2000" dirty="0"/>
              <a:t> </a:t>
            </a:r>
            <a:r>
              <a:rPr lang="en-US" sz="2000" dirty="0" smtClean="0"/>
              <a:t>  extra </a:t>
            </a:r>
            <a:r>
              <a:rPr lang="en-US" sz="2000" dirty="0"/>
              <a:t>efforts</a:t>
            </a:r>
            <a:r>
              <a:rPr lang="en-US" sz="2000" dirty="0" smtClean="0"/>
              <a:t>”</a:t>
            </a:r>
          </a:p>
          <a:p>
            <a:pPr marL="0" lvl="1" indent="0">
              <a:buNone/>
            </a:pPr>
            <a:endParaRPr lang="en-US" sz="2000" dirty="0"/>
          </a:p>
          <a:p>
            <a:pPr marL="285750" lvl="1" indent="-285750">
              <a:buFont typeface="Arial" charset="0"/>
              <a:buChar char="•"/>
            </a:pPr>
            <a:r>
              <a:rPr lang="en-US" sz="2000" dirty="0" smtClean="0"/>
              <a:t>Using active language: specific, measurable </a:t>
            </a:r>
          </a:p>
          <a:p>
            <a:pPr marL="0" lvl="1" indent="0">
              <a:buNone/>
            </a:pPr>
            <a:endParaRPr lang="en-US" sz="2000" dirty="0" smtClean="0"/>
          </a:p>
          <a:p>
            <a:pPr marL="285750" lvl="1" indent="-285750">
              <a:buFont typeface="Arial" charset="0"/>
              <a:buChar char="•"/>
            </a:pPr>
            <a:r>
              <a:rPr lang="en-US" sz="2000" dirty="0" smtClean="0"/>
              <a:t>Important balance </a:t>
            </a:r>
            <a:r>
              <a:rPr lang="en-US" sz="2000" dirty="0"/>
              <a:t>between being outcomes focused and over-prescriptive </a:t>
            </a:r>
            <a:endParaRPr lang="en-US" sz="2000" dirty="0" smtClean="0"/>
          </a:p>
          <a:p>
            <a:pPr marL="0" lvl="1" indent="0">
              <a:buNone/>
            </a:pPr>
            <a:endParaRPr lang="en-US" sz="2000" dirty="0"/>
          </a:p>
          <a:p>
            <a:pPr marL="285750" lvl="1" indent="-285750">
              <a:buFont typeface="Arial" charset="0"/>
              <a:buChar char="•"/>
            </a:pPr>
            <a:r>
              <a:rPr lang="en-US" sz="2000" dirty="0"/>
              <a:t>Setting the </a:t>
            </a:r>
            <a:r>
              <a:rPr lang="en-US" sz="2000" dirty="0" smtClean="0"/>
              <a:t>correct level of challenge: describing typical rather than threshold levels </a:t>
            </a:r>
          </a:p>
        </p:txBody>
      </p:sp>
      <p:sp>
        <p:nvSpPr>
          <p:cNvPr id="4" name="Title 3"/>
          <p:cNvSpPr>
            <a:spLocks noGrp="1"/>
          </p:cNvSpPr>
          <p:nvPr>
            <p:ph type="title"/>
          </p:nvPr>
        </p:nvSpPr>
        <p:spPr/>
        <p:txBody>
          <a:bodyPr/>
          <a:lstStyle/>
          <a:p>
            <a:r>
              <a:rPr lang="en-US" dirty="0" smtClean="0"/>
              <a:t>Lessons learned? Setting and challenging </a:t>
            </a:r>
            <a:endParaRPr lang="en-US" dirty="0"/>
          </a:p>
        </p:txBody>
      </p:sp>
      <p:pic>
        <p:nvPicPr>
          <p:cNvPr id="5" name="Picture 3" descr="rock-climbing.jpg"/>
          <p:cNvPicPr>
            <a:picLocks noGrp="1" noChangeAspect="1"/>
          </p:cNvPicPr>
          <p:nvPr isPhoto="1">
            <p:ph type="pic" sz="quarter" idx="13"/>
          </p:nvPr>
        </p:nvPicPr>
        <p:blipFill>
          <a:blip r:embed="rId2">
            <a:extLst>
              <a:ext uri="{28A0092B-C50C-407E-A947-70E740481C1C}">
                <a14:useLocalDpi xmlns:a14="http://schemas.microsoft.com/office/drawing/2010/main" val="0"/>
              </a:ext>
            </a:extLst>
          </a:blip>
          <a:srcRect l="5308" r="5308"/>
          <a:stretch>
            <a:fillRect/>
          </a:stretch>
        </p:blipFill>
        <p:spPr bwMode="auto">
          <a:xfrm>
            <a:off x="8153400" y="1727652"/>
            <a:ext cx="3842303"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42203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Strategic Re-design of Assessment</a:t>
            </a:r>
            <a:endParaRPr lang="en-GB" dirty="0"/>
          </a:p>
        </p:txBody>
      </p:sp>
      <p:pic>
        <p:nvPicPr>
          <p:cNvPr id="4" name="Content Placeholder 4"/>
          <p:cNvPicPr>
            <a:picLocks noGrp="1" noChangeAspect="1"/>
          </p:cNvPicPr>
          <p:nvPr>
            <p:ph idx="1"/>
          </p:nvPr>
        </p:nvPicPr>
        <p:blipFill>
          <a:blip r:embed="rId2"/>
          <a:stretch>
            <a:fillRect/>
          </a:stretch>
        </p:blipFill>
        <p:spPr>
          <a:xfrm>
            <a:off x="838202" y="1727200"/>
            <a:ext cx="9096022" cy="4376738"/>
          </a:xfrm>
          <a:prstGeom prst="rect">
            <a:avLst/>
          </a:prstGeom>
        </p:spPr>
      </p:pic>
    </p:spTree>
    <p:extLst>
      <p:ext uri="{BB962C8B-B14F-4D97-AF65-F5344CB8AC3E}">
        <p14:creationId xmlns:p14="http://schemas.microsoft.com/office/powerpoint/2010/main" val="20767987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a:t>
            </a:r>
            <a:endParaRPr lang="en-US" dirty="0"/>
          </a:p>
        </p:txBody>
      </p:sp>
      <p:sp>
        <p:nvSpPr>
          <p:cNvPr id="3" name="Content Placeholder 2"/>
          <p:cNvSpPr>
            <a:spLocks noGrp="1"/>
          </p:cNvSpPr>
          <p:nvPr>
            <p:ph idx="1"/>
          </p:nvPr>
        </p:nvSpPr>
        <p:spPr>
          <a:xfrm>
            <a:off x="838201" y="1411705"/>
            <a:ext cx="9096023" cy="4812632"/>
          </a:xfrm>
        </p:spPr>
        <p:txBody>
          <a:bodyPr>
            <a:normAutofit fontScale="92500" lnSpcReduction="10000"/>
          </a:bodyPr>
          <a:lstStyle/>
          <a:p>
            <a:r>
              <a:rPr lang="en-US" sz="2300" dirty="0" smtClean="0"/>
              <a:t>It </a:t>
            </a:r>
            <a:r>
              <a:rPr lang="en-US" sz="2300" dirty="0"/>
              <a:t>has long been held that assessment has a critical role in moulding student learning </a:t>
            </a:r>
            <a:r>
              <a:rPr lang="en-US" sz="2300" dirty="0" err="1" smtClean="0"/>
              <a:t>behaviours</a:t>
            </a:r>
            <a:endParaRPr lang="en-US" sz="2300" dirty="0" smtClean="0"/>
          </a:p>
          <a:p>
            <a:r>
              <a:rPr lang="en-US" sz="2300" dirty="0" err="1" smtClean="0"/>
              <a:t>Boud</a:t>
            </a:r>
            <a:r>
              <a:rPr lang="en-US" sz="2300" dirty="0" smtClean="0"/>
              <a:t> </a:t>
            </a:r>
            <a:r>
              <a:rPr lang="en-US" sz="2300" dirty="0"/>
              <a:t>(1995 p.35</a:t>
            </a:r>
            <a:r>
              <a:rPr lang="en-US" sz="2300" dirty="0" smtClean="0"/>
              <a:t>) states</a:t>
            </a:r>
            <a:endParaRPr lang="en-US" sz="2300" dirty="0"/>
          </a:p>
          <a:p>
            <a:pPr marL="0" indent="0">
              <a:buNone/>
            </a:pPr>
            <a:r>
              <a:rPr lang="en-US" sz="2300" i="1" dirty="0" smtClean="0"/>
              <a:t>“..</a:t>
            </a:r>
            <a:r>
              <a:rPr lang="en-US" sz="2300" i="1" dirty="0"/>
              <a:t>the effects of bad [assessment] practice are far more potent than </a:t>
            </a:r>
            <a:r>
              <a:rPr lang="en-US" sz="2300" i="1" dirty="0" smtClean="0"/>
              <a:t>they   are for any aspect of teaching. Students can, with difficulty, escape from the effects of poor teaching, they cannot (by definition if they want to graduate) escape the effects of poor assessment”. </a:t>
            </a:r>
            <a:endParaRPr lang="en-US" sz="2300" dirty="0" smtClean="0"/>
          </a:p>
          <a:p>
            <a:r>
              <a:rPr lang="en-US" sz="2300" dirty="0" smtClean="0"/>
              <a:t>Common issues arising with assessment can include:</a:t>
            </a:r>
          </a:p>
          <a:p>
            <a:pPr lvl="1"/>
            <a:r>
              <a:rPr lang="en-US" sz="1900" dirty="0" smtClean="0"/>
              <a:t>Misalignment with intended educational outcomes</a:t>
            </a:r>
          </a:p>
          <a:p>
            <a:pPr lvl="1"/>
            <a:r>
              <a:rPr lang="en-US" sz="1900" dirty="0" smtClean="0"/>
              <a:t>Over-assessment in terms of volume</a:t>
            </a:r>
          </a:p>
          <a:p>
            <a:pPr lvl="1"/>
            <a:r>
              <a:rPr lang="en-US" sz="1900" dirty="0" smtClean="0"/>
              <a:t>Over-assessment of particular outcomes</a:t>
            </a:r>
          </a:p>
          <a:p>
            <a:pPr lvl="1"/>
            <a:r>
              <a:rPr lang="en-US" sz="1900" dirty="0" smtClean="0"/>
              <a:t>Feedback mechanisms may not allow students to understand how to improve</a:t>
            </a:r>
          </a:p>
          <a:p>
            <a:r>
              <a:rPr lang="en-US" dirty="0" smtClean="0"/>
              <a:t>Assessment is an </a:t>
            </a:r>
            <a:r>
              <a:rPr lang="en-US" dirty="0"/>
              <a:t>important aspect of curriculum design which </a:t>
            </a:r>
            <a:r>
              <a:rPr lang="en-US" dirty="0" smtClean="0"/>
              <a:t>should </a:t>
            </a:r>
            <a:r>
              <a:rPr lang="en-US" dirty="0"/>
              <a:t>both support, and promote, learning as well as certify its achievement. </a:t>
            </a:r>
          </a:p>
        </p:txBody>
      </p:sp>
    </p:spTree>
    <p:extLst>
      <p:ext uri="{BB962C8B-B14F-4D97-AF65-F5344CB8AC3E}">
        <p14:creationId xmlns:p14="http://schemas.microsoft.com/office/powerpoint/2010/main" val="11447418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 Institutional</a:t>
            </a:r>
            <a:endParaRPr lang="en-US" dirty="0"/>
          </a:p>
        </p:txBody>
      </p:sp>
      <p:sp>
        <p:nvSpPr>
          <p:cNvPr id="3" name="Content Placeholder 2"/>
          <p:cNvSpPr>
            <a:spLocks noGrp="1"/>
          </p:cNvSpPr>
          <p:nvPr>
            <p:ph idx="1"/>
          </p:nvPr>
        </p:nvSpPr>
        <p:spPr/>
        <p:txBody>
          <a:bodyPr>
            <a:normAutofit/>
          </a:bodyPr>
          <a:lstStyle/>
          <a:p>
            <a:r>
              <a:rPr lang="en-US" dirty="0" smtClean="0"/>
              <a:t>Institutional Case-Study (Noonan &amp; O Neill, 2012)</a:t>
            </a:r>
          </a:p>
          <a:p>
            <a:endParaRPr lang="en-US" dirty="0"/>
          </a:p>
          <a:p>
            <a:r>
              <a:rPr lang="en-US" dirty="0" smtClean="0"/>
              <a:t>Examination of practices </a:t>
            </a:r>
            <a:r>
              <a:rPr lang="en-US" dirty="0"/>
              <a:t>of assessment in the </a:t>
            </a:r>
            <a:r>
              <a:rPr lang="en-US" dirty="0" smtClean="0"/>
              <a:t>first </a:t>
            </a:r>
            <a:r>
              <a:rPr lang="en-US" dirty="0"/>
              <a:t>year at the </a:t>
            </a:r>
            <a:r>
              <a:rPr lang="en-US" dirty="0" smtClean="0"/>
              <a:t>University, focused on improving </a:t>
            </a:r>
            <a:r>
              <a:rPr lang="en-US" dirty="0"/>
              <a:t>support </a:t>
            </a:r>
            <a:r>
              <a:rPr lang="en-US" dirty="0" smtClean="0"/>
              <a:t>for student </a:t>
            </a:r>
            <a:r>
              <a:rPr lang="en-US" dirty="0"/>
              <a:t>learning and </a:t>
            </a:r>
            <a:r>
              <a:rPr lang="en-US" dirty="0" smtClean="0"/>
              <a:t>transition</a:t>
            </a:r>
          </a:p>
          <a:p>
            <a:pPr marL="0" indent="0">
              <a:buNone/>
            </a:pPr>
            <a:endParaRPr lang="en-US" dirty="0"/>
          </a:p>
          <a:p>
            <a:r>
              <a:rPr lang="en-US" dirty="0" smtClean="0"/>
              <a:t>Explore the impact of modularisation on assessment practices – question of increased workload?</a:t>
            </a:r>
          </a:p>
          <a:p>
            <a:pPr marL="0" indent="0">
              <a:buNone/>
            </a:pPr>
            <a:endParaRPr lang="en-US" dirty="0" smtClean="0"/>
          </a:p>
          <a:p>
            <a:r>
              <a:rPr lang="en-US" dirty="0" smtClean="0"/>
              <a:t>Make recommendations on developing and enhancing assessment in a more student-centric manner</a:t>
            </a:r>
            <a:endParaRPr lang="en-US" dirty="0"/>
          </a:p>
          <a:p>
            <a:endParaRPr lang="en-US" dirty="0"/>
          </a:p>
        </p:txBody>
      </p:sp>
    </p:spTree>
    <p:extLst>
      <p:ext uri="{BB962C8B-B14F-4D97-AF65-F5344CB8AC3E}">
        <p14:creationId xmlns:p14="http://schemas.microsoft.com/office/powerpoint/2010/main" val="11111007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 Approach</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p:txBody>
      </p:sp>
      <p:graphicFrame>
        <p:nvGraphicFramePr>
          <p:cNvPr id="5" name="Diagram 4"/>
          <p:cNvGraphicFramePr/>
          <p:nvPr>
            <p:extLst>
              <p:ext uri="{D42A27DB-BD31-4B8C-83A1-F6EECF244321}">
                <p14:modId xmlns:p14="http://schemas.microsoft.com/office/powerpoint/2010/main" val="1471689888"/>
              </p:ext>
            </p:extLst>
          </p:nvPr>
        </p:nvGraphicFramePr>
        <p:xfrm>
          <a:off x="838202" y="1270000"/>
          <a:ext cx="9096022" cy="48344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20043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 and aims</a:t>
            </a:r>
            <a:endParaRPr lang="en-GB" dirty="0"/>
          </a:p>
        </p:txBody>
      </p:sp>
      <p:sp>
        <p:nvSpPr>
          <p:cNvPr id="3" name="Content Placeholder 2"/>
          <p:cNvSpPr>
            <a:spLocks noGrp="1"/>
          </p:cNvSpPr>
          <p:nvPr>
            <p:ph idx="1"/>
          </p:nvPr>
        </p:nvSpPr>
        <p:spPr>
          <a:xfrm>
            <a:off x="913015" y="1719339"/>
            <a:ext cx="9096023" cy="4376816"/>
          </a:xfrm>
        </p:spPr>
        <p:txBody>
          <a:bodyPr>
            <a:normAutofit/>
          </a:bodyPr>
          <a:lstStyle/>
          <a:p>
            <a:pPr lvl="1"/>
            <a:endParaRPr lang="en-GB" dirty="0" smtClean="0"/>
          </a:p>
          <a:p>
            <a:r>
              <a:rPr lang="en-GB" dirty="0" smtClean="0"/>
              <a:t>Share experience and insights from Ireland</a:t>
            </a:r>
          </a:p>
          <a:p>
            <a:pPr marL="0" indent="0">
              <a:buNone/>
            </a:pPr>
            <a:endParaRPr lang="en-GB" dirty="0"/>
          </a:p>
          <a:p>
            <a:r>
              <a:rPr lang="en-GB" dirty="0" smtClean="0"/>
              <a:t>Development and implementation of </a:t>
            </a:r>
            <a:r>
              <a:rPr lang="en-GB" dirty="0"/>
              <a:t>n</a:t>
            </a:r>
            <a:r>
              <a:rPr lang="en-GB" dirty="0" smtClean="0"/>
              <a:t>ational and institutional initiatives</a:t>
            </a:r>
          </a:p>
          <a:p>
            <a:pPr marL="0" indent="0">
              <a:buNone/>
            </a:pPr>
            <a:endParaRPr lang="en-GB" dirty="0" smtClean="0"/>
          </a:p>
          <a:p>
            <a:r>
              <a:rPr lang="en-GB" dirty="0" smtClean="0"/>
              <a:t>Highlight key features, issues and challenges</a:t>
            </a:r>
          </a:p>
          <a:p>
            <a:pPr marL="0" indent="0">
              <a:buNone/>
            </a:pPr>
            <a:endParaRPr lang="en-GB" dirty="0" smtClean="0"/>
          </a:p>
          <a:p>
            <a:r>
              <a:rPr lang="en-GB" dirty="0" smtClean="0"/>
              <a:t>Offer some insights for consideration as you go forward in developing your approaches</a:t>
            </a:r>
          </a:p>
          <a:p>
            <a:endParaRPr lang="en-GB" dirty="0" smtClean="0"/>
          </a:p>
        </p:txBody>
      </p:sp>
    </p:spTree>
    <p:extLst>
      <p:ext uri="{BB962C8B-B14F-4D97-AF65-F5344CB8AC3E}">
        <p14:creationId xmlns:p14="http://schemas.microsoft.com/office/powerpoint/2010/main" val="235350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 Data Analysis</a:t>
            </a:r>
            <a:endParaRPr lang="en-US" dirty="0"/>
          </a:p>
        </p:txBody>
      </p:sp>
      <p:sp>
        <p:nvSpPr>
          <p:cNvPr id="3" name="Content Placeholder 2"/>
          <p:cNvSpPr>
            <a:spLocks noGrp="1"/>
          </p:cNvSpPr>
          <p:nvPr>
            <p:ph idx="1"/>
          </p:nvPr>
        </p:nvSpPr>
        <p:spPr/>
        <p:txBody>
          <a:bodyPr>
            <a:normAutofit lnSpcReduction="10000"/>
          </a:bodyPr>
          <a:lstStyle/>
          <a:p>
            <a:r>
              <a:rPr lang="en-US" dirty="0" smtClean="0"/>
              <a:t>Over 53% of modules had three or more assessments with an average loading </a:t>
            </a:r>
            <a:r>
              <a:rPr lang="en-US" dirty="0"/>
              <a:t>of 2.8 assessments per module. C</a:t>
            </a:r>
            <a:r>
              <a:rPr lang="en-US" dirty="0" smtClean="0"/>
              <a:t>umulative </a:t>
            </a:r>
            <a:r>
              <a:rPr lang="en-US" dirty="0"/>
              <a:t>effect for students and </a:t>
            </a:r>
            <a:r>
              <a:rPr lang="en-US" dirty="0" smtClean="0"/>
              <a:t>staff</a:t>
            </a:r>
            <a:endParaRPr lang="en-US" dirty="0"/>
          </a:p>
          <a:p>
            <a:r>
              <a:rPr lang="en-US" dirty="0" smtClean="0"/>
              <a:t>Assessment loads varied between semester 1 and semester2,with the </a:t>
            </a:r>
            <a:r>
              <a:rPr lang="en-US" dirty="0"/>
              <a:t>assessment load in semester 1 appearing higher in some </a:t>
            </a:r>
            <a:r>
              <a:rPr lang="en-US" dirty="0" smtClean="0"/>
              <a:t>instances </a:t>
            </a:r>
            <a:endParaRPr lang="en-US" dirty="0"/>
          </a:p>
          <a:p>
            <a:r>
              <a:rPr lang="en-US" dirty="0" smtClean="0"/>
              <a:t>Peaks of </a:t>
            </a:r>
            <a:r>
              <a:rPr lang="en-US" dirty="0"/>
              <a:t>assessment activity: in weeks 7 and 8; 11 and 12; and </a:t>
            </a:r>
            <a:r>
              <a:rPr lang="en-US" dirty="0" smtClean="0"/>
              <a:t>14-15 </a:t>
            </a:r>
            <a:endParaRPr lang="en-US" dirty="0"/>
          </a:p>
          <a:p>
            <a:r>
              <a:rPr lang="en-US" dirty="0" smtClean="0"/>
              <a:t>1/3 of First Year assessment was by means of end of semester exams</a:t>
            </a:r>
            <a:r>
              <a:rPr lang="en-US" dirty="0"/>
              <a:t>, </a:t>
            </a:r>
            <a:r>
              <a:rPr lang="en-US" dirty="0" smtClean="0"/>
              <a:t>if </a:t>
            </a:r>
            <a:r>
              <a:rPr lang="en-US" dirty="0"/>
              <a:t>Multiple Choice Questions (MCQs) and class tests </a:t>
            </a:r>
            <a:r>
              <a:rPr lang="en-US" dirty="0" smtClean="0"/>
              <a:t>included</a:t>
            </a:r>
            <a:r>
              <a:rPr lang="en-US" dirty="0"/>
              <a:t>, the proportion of assessment which is conducted under test conditions rises to almost 46</a:t>
            </a:r>
            <a:r>
              <a:rPr lang="en-US" dirty="0" smtClean="0"/>
              <a:t>% </a:t>
            </a:r>
            <a:endParaRPr lang="en-US" dirty="0"/>
          </a:p>
          <a:p>
            <a:r>
              <a:rPr lang="en-US" dirty="0" smtClean="0"/>
              <a:t>Close to 1 in 5 modules (18.5%) were also using attendance as a form of assessment</a:t>
            </a:r>
            <a:endParaRPr lang="en-US" dirty="0"/>
          </a:p>
          <a:p>
            <a:endParaRPr lang="en-US" dirty="0"/>
          </a:p>
        </p:txBody>
      </p:sp>
    </p:spTree>
    <p:extLst>
      <p:ext uri="{BB962C8B-B14F-4D97-AF65-F5344CB8AC3E}">
        <p14:creationId xmlns:p14="http://schemas.microsoft.com/office/powerpoint/2010/main" val="2325265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 Literature Messages</a:t>
            </a:r>
            <a:endParaRPr lang="en-US" dirty="0"/>
          </a:p>
        </p:txBody>
      </p:sp>
      <p:sp>
        <p:nvSpPr>
          <p:cNvPr id="3" name="Content Placeholder 2"/>
          <p:cNvSpPr>
            <a:spLocks noGrp="1"/>
          </p:cNvSpPr>
          <p:nvPr>
            <p:ph idx="1"/>
          </p:nvPr>
        </p:nvSpPr>
        <p:spPr/>
        <p:txBody>
          <a:bodyPr>
            <a:normAutofit fontScale="92500" lnSpcReduction="10000"/>
          </a:bodyPr>
          <a:lstStyle/>
          <a:p>
            <a:r>
              <a:rPr lang="en-US" dirty="0"/>
              <a:t>The need to support transition to University level learning (Gibney et al 2010; Taylor 2008); </a:t>
            </a:r>
          </a:p>
          <a:p>
            <a:r>
              <a:rPr lang="en-US" dirty="0"/>
              <a:t>Develop student autonomy for learning through collaborative and social learning and assessment (Huba and Freed 2000; Nicol 2010; Oakley</a:t>
            </a:r>
            <a:br>
              <a:rPr lang="en-US" dirty="0"/>
            </a:br>
            <a:r>
              <a:rPr lang="en-US" dirty="0"/>
              <a:t>et al 2003</a:t>
            </a:r>
            <a:r>
              <a:rPr lang="en-US" dirty="0" smtClean="0"/>
              <a:t>); </a:t>
            </a:r>
            <a:endParaRPr lang="en-US" dirty="0"/>
          </a:p>
          <a:p>
            <a:r>
              <a:rPr lang="en-US" dirty="0"/>
              <a:t>Provide timely and useful feedback to students on their progress (Salder 2010; Kift et al 2009; REAP 2010); </a:t>
            </a:r>
          </a:p>
          <a:p>
            <a:r>
              <a:rPr lang="en-US" dirty="0"/>
              <a:t>Design of the </a:t>
            </a:r>
            <a:r>
              <a:rPr lang="en-US" dirty="0" smtClean="0"/>
              <a:t>efficient </a:t>
            </a:r>
            <a:r>
              <a:rPr lang="en-US" dirty="0"/>
              <a:t>use of student </a:t>
            </a:r>
            <a:r>
              <a:rPr lang="en-US" dirty="0" smtClean="0"/>
              <a:t>workload </a:t>
            </a:r>
            <a:r>
              <a:rPr lang="en-US" dirty="0"/>
              <a:t>including time within the class-room and independent learning activities and staff correction time (QAAHE 2010; Hornby 2003; Ross 2010); </a:t>
            </a:r>
          </a:p>
          <a:p>
            <a:r>
              <a:rPr lang="en-US" dirty="0"/>
              <a:t>Regaining a more strategic approach to assessment design (PASS 2011; Mutch 2002; Knight 2000); </a:t>
            </a:r>
          </a:p>
          <a:p>
            <a:r>
              <a:rPr lang="en-US" dirty="0"/>
              <a:t>Consideration for developing more space in </a:t>
            </a:r>
            <a:r>
              <a:rPr lang="en-US" dirty="0" smtClean="0"/>
              <a:t>first </a:t>
            </a:r>
            <a:r>
              <a:rPr lang="en-US" dirty="0"/>
              <a:t>year curriculum to allow for </a:t>
            </a:r>
            <a:r>
              <a:rPr lang="en-US" dirty="0" smtClean="0"/>
              <a:t>engagement </a:t>
            </a:r>
            <a:r>
              <a:rPr lang="en-US" dirty="0"/>
              <a:t>with content (Land 2007; Land et al 2005; Dirkx and Prenger 1997). </a:t>
            </a:r>
          </a:p>
        </p:txBody>
      </p:sp>
    </p:spTree>
    <p:extLst>
      <p:ext uri="{BB962C8B-B14F-4D97-AF65-F5344CB8AC3E}">
        <p14:creationId xmlns:p14="http://schemas.microsoft.com/office/powerpoint/2010/main" val="15062897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 Outcomes</a:t>
            </a:r>
            <a:endParaRPr lang="en-US" dirty="0"/>
          </a:p>
        </p:txBody>
      </p:sp>
      <p:sp>
        <p:nvSpPr>
          <p:cNvPr id="3" name="Content Placeholder 2"/>
          <p:cNvSpPr>
            <a:spLocks noGrp="1"/>
          </p:cNvSpPr>
          <p:nvPr>
            <p:ph idx="1"/>
          </p:nvPr>
        </p:nvSpPr>
        <p:spPr/>
        <p:txBody>
          <a:bodyPr>
            <a:normAutofit fontScale="92500" lnSpcReduction="10000"/>
          </a:bodyPr>
          <a:lstStyle/>
          <a:p>
            <a:r>
              <a:rPr lang="en-US" b="1" i="1" dirty="0"/>
              <a:t>The Six Module Design Principles (O’Neill and Noonan, 2011b). </a:t>
            </a:r>
            <a:endParaRPr lang="en-US" b="1" dirty="0"/>
          </a:p>
          <a:p>
            <a:r>
              <a:rPr lang="en-US" dirty="0">
                <a:solidFill>
                  <a:srgbClr val="7030A0"/>
                </a:solidFill>
              </a:rPr>
              <a:t>Allow students, where possible, have opportunity for regular, low stakes assessment with opportunity for feedback on their progress. </a:t>
            </a:r>
          </a:p>
          <a:p>
            <a:r>
              <a:rPr lang="en-US" dirty="0">
                <a:solidFill>
                  <a:srgbClr val="7030A0"/>
                </a:solidFill>
              </a:rPr>
              <a:t>Develop students’ opportunities for in-class self and/or peer review of their learning against assessment criteria. </a:t>
            </a:r>
          </a:p>
          <a:p>
            <a:r>
              <a:rPr lang="en-US" dirty="0"/>
              <a:t>Allow students multiple opportunities for well-structured and supported </a:t>
            </a:r>
            <a:r>
              <a:rPr lang="en-US" dirty="0" smtClean="0"/>
              <a:t>collaborative </a:t>
            </a:r>
            <a:r>
              <a:rPr lang="en-US" dirty="0"/>
              <a:t>learning and its assessment (peer and group-work, project work). </a:t>
            </a:r>
          </a:p>
          <a:p>
            <a:r>
              <a:rPr lang="en-US" dirty="0"/>
              <a:t>Consider the redesign of the learning sequence of module learning activities in an </a:t>
            </a:r>
            <a:r>
              <a:rPr lang="en-US" dirty="0" smtClean="0"/>
              <a:t>efficient </a:t>
            </a:r>
            <a:r>
              <a:rPr lang="en-US" dirty="0"/>
              <a:t>and effective manner, including the related blended learning opportunities. </a:t>
            </a:r>
          </a:p>
          <a:p>
            <a:r>
              <a:rPr lang="en-US" dirty="0"/>
              <a:t>Introduce more active/task-based learning which uses more authentic assessments </a:t>
            </a:r>
            <a:r>
              <a:rPr lang="en-US" dirty="0" smtClean="0"/>
              <a:t>(i.e. subject/discipline </a:t>
            </a:r>
            <a:r>
              <a:rPr lang="en-US" dirty="0"/>
              <a:t>identity). </a:t>
            </a:r>
          </a:p>
          <a:p>
            <a:r>
              <a:rPr lang="en-US" dirty="0">
                <a:solidFill>
                  <a:srgbClr val="7030A0"/>
                </a:solidFill>
              </a:rPr>
              <a:t>Consider the student work-load demands within the module, as well as in parallel modules. </a:t>
            </a:r>
          </a:p>
          <a:p>
            <a:endParaRPr lang="en-US" dirty="0"/>
          </a:p>
        </p:txBody>
      </p:sp>
    </p:spTree>
    <p:extLst>
      <p:ext uri="{BB962C8B-B14F-4D97-AF65-F5344CB8AC3E}">
        <p14:creationId xmlns:p14="http://schemas.microsoft.com/office/powerpoint/2010/main" val="12082720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 Outcomes &amp; Lessons</a:t>
            </a:r>
            <a:endParaRPr lang="en-US" dirty="0"/>
          </a:p>
        </p:txBody>
      </p:sp>
      <p:sp>
        <p:nvSpPr>
          <p:cNvPr id="3" name="Content Placeholder 2"/>
          <p:cNvSpPr>
            <a:spLocks noGrp="1"/>
          </p:cNvSpPr>
          <p:nvPr>
            <p:ph idx="1"/>
          </p:nvPr>
        </p:nvSpPr>
        <p:spPr/>
        <p:txBody>
          <a:bodyPr>
            <a:normAutofit fontScale="92500" lnSpcReduction="10000"/>
          </a:bodyPr>
          <a:lstStyle/>
          <a:p>
            <a:r>
              <a:rPr lang="en-US" b="1" i="1" dirty="0"/>
              <a:t>The Three Strategic Design Principles (O’Neill and Noonan, 2011a). </a:t>
            </a:r>
            <a:endParaRPr lang="en-US" b="1" dirty="0"/>
          </a:p>
          <a:p>
            <a:r>
              <a:rPr lang="en-US" dirty="0"/>
              <a:t>Design space into the curriculum for more engagement in the </a:t>
            </a:r>
            <a:r>
              <a:rPr lang="en-US" dirty="0" smtClean="0"/>
              <a:t>discipline/subject</a:t>
            </a:r>
            <a:r>
              <a:rPr lang="en-US" dirty="0"/>
              <a:t>. </a:t>
            </a:r>
          </a:p>
          <a:p>
            <a:r>
              <a:rPr lang="en-US" dirty="0"/>
              <a:t>Develop a coherent approach to use of assessment, i.e. mapping assessments to ‘core’ learning outcomes for the stage. </a:t>
            </a:r>
          </a:p>
          <a:p>
            <a:r>
              <a:rPr lang="en-US" dirty="0"/>
              <a:t>Implement a range </a:t>
            </a:r>
            <a:r>
              <a:rPr lang="en-US" dirty="0" smtClean="0"/>
              <a:t>of </a:t>
            </a:r>
            <a:r>
              <a:rPr lang="en-US" dirty="0"/>
              <a:t>approaches to streamline assessment</a:t>
            </a:r>
            <a:r>
              <a:rPr lang="en-US" dirty="0" smtClean="0"/>
              <a:t>.</a:t>
            </a:r>
          </a:p>
          <a:p>
            <a:pPr marL="0" indent="0">
              <a:buNone/>
            </a:pPr>
            <a:endParaRPr lang="en-US" dirty="0"/>
          </a:p>
          <a:p>
            <a:pPr marL="0" indent="0">
              <a:buNone/>
            </a:pPr>
            <a:r>
              <a:rPr lang="en-US" b="1" dirty="0" smtClean="0"/>
              <a:t>Key Lessons: the importance of</a:t>
            </a:r>
          </a:p>
          <a:p>
            <a:r>
              <a:rPr lang="en-US" dirty="0"/>
              <a:t>D</a:t>
            </a:r>
            <a:r>
              <a:rPr lang="en-US" dirty="0" smtClean="0"/>
              <a:t>eveloping </a:t>
            </a:r>
            <a:r>
              <a:rPr lang="en-US" dirty="0"/>
              <a:t>students’ learning </a:t>
            </a:r>
            <a:r>
              <a:rPr lang="en-US" dirty="0" smtClean="0"/>
              <a:t>capacity through assessment to be </a:t>
            </a:r>
            <a:r>
              <a:rPr lang="en-US" dirty="0"/>
              <a:t>autonomous, self-regulating individuals </a:t>
            </a:r>
            <a:r>
              <a:rPr lang="en-US" dirty="0" smtClean="0"/>
              <a:t>(Nicol,2007)</a:t>
            </a:r>
          </a:p>
          <a:p>
            <a:r>
              <a:rPr lang="en-US" dirty="0" smtClean="0"/>
              <a:t>Evidence-based approach to changing practice: the case study and analysis</a:t>
            </a:r>
          </a:p>
          <a:p>
            <a:r>
              <a:rPr lang="en-US" dirty="0" smtClean="0"/>
              <a:t>The unanticipated effects of curricular change</a:t>
            </a:r>
            <a:endParaRPr lang="en-US" dirty="0"/>
          </a:p>
          <a:p>
            <a:endParaRPr lang="en-US" b="1" dirty="0"/>
          </a:p>
        </p:txBody>
      </p:sp>
    </p:spTree>
    <p:extLst>
      <p:ext uri="{BB962C8B-B14F-4D97-AF65-F5344CB8AC3E}">
        <p14:creationId xmlns:p14="http://schemas.microsoft.com/office/powerpoint/2010/main" val="13140647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 Mapping</a:t>
            </a:r>
            <a:endParaRPr lang="en-US" dirty="0"/>
          </a:p>
        </p:txBody>
      </p:sp>
      <p:pic>
        <p:nvPicPr>
          <p:cNvPr id="4" name="Content Placeholder 3"/>
          <p:cNvPicPr>
            <a:picLocks noGrp="1" noChangeAspect="1"/>
          </p:cNvPicPr>
          <p:nvPr>
            <p:ph idx="1"/>
          </p:nvPr>
        </p:nvPicPr>
        <p:blipFill>
          <a:blip r:embed="rId2"/>
          <a:stretch>
            <a:fillRect/>
          </a:stretch>
        </p:blipFill>
        <p:spPr>
          <a:xfrm>
            <a:off x="838202" y="1270000"/>
            <a:ext cx="7936830" cy="4424947"/>
          </a:xfrm>
          <a:prstGeom prst="rect">
            <a:avLst/>
          </a:prstGeom>
        </p:spPr>
      </p:pic>
      <p:sp>
        <p:nvSpPr>
          <p:cNvPr id="5" name="TextBox 4"/>
          <p:cNvSpPr txBox="1"/>
          <p:nvPr/>
        </p:nvSpPr>
        <p:spPr>
          <a:xfrm>
            <a:off x="1106905" y="5919537"/>
            <a:ext cx="7668127" cy="646331"/>
          </a:xfrm>
          <a:prstGeom prst="rect">
            <a:avLst/>
          </a:prstGeom>
          <a:noFill/>
        </p:spPr>
        <p:txBody>
          <a:bodyPr wrap="square" rtlCol="0">
            <a:spAutoFit/>
          </a:bodyPr>
          <a:lstStyle/>
          <a:p>
            <a:r>
              <a:rPr lang="en-US" dirty="0"/>
              <a:t>Available at: </a:t>
            </a:r>
            <a:r>
              <a:rPr lang="en-US" dirty="0">
                <a:hlinkClick r:id="rId3"/>
              </a:rPr>
              <a:t>http://www.ucd.ie/teaching/resources/a-zindex/#</a:t>
            </a:r>
            <a:r>
              <a:rPr lang="en-US" dirty="0" smtClean="0">
                <a:hlinkClick r:id="rId3"/>
              </a:rPr>
              <a:t>d.en.107683</a:t>
            </a:r>
            <a:r>
              <a:rPr lang="en-US" dirty="0" smtClean="0"/>
              <a:t> (see Programme Mapping Matrix)</a:t>
            </a:r>
            <a:endParaRPr lang="en-US" dirty="0"/>
          </a:p>
        </p:txBody>
      </p:sp>
    </p:spTree>
    <p:extLst>
      <p:ext uri="{BB962C8B-B14F-4D97-AF65-F5344CB8AC3E}">
        <p14:creationId xmlns:p14="http://schemas.microsoft.com/office/powerpoint/2010/main" val="14273840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 National Agency Approach</a:t>
            </a:r>
            <a:endParaRPr lang="en-US" dirty="0"/>
          </a:p>
        </p:txBody>
      </p:sp>
      <p:sp>
        <p:nvSpPr>
          <p:cNvPr id="3" name="Content Placeholder 2"/>
          <p:cNvSpPr>
            <a:spLocks noGrp="1"/>
          </p:cNvSpPr>
          <p:nvPr>
            <p:ph idx="1"/>
          </p:nvPr>
        </p:nvSpPr>
        <p:spPr/>
        <p:txBody>
          <a:bodyPr>
            <a:normAutofit lnSpcReduction="10000"/>
          </a:bodyPr>
          <a:lstStyle/>
          <a:p>
            <a:r>
              <a:rPr lang="en-US" dirty="0" smtClean="0"/>
              <a:t>National Forum for the Enhancement of Teaching &amp; Learning established in </a:t>
            </a:r>
            <a:r>
              <a:rPr lang="en-US" dirty="0"/>
              <a:t>2012 (</a:t>
            </a:r>
            <a:r>
              <a:rPr lang="en-US" dirty="0">
                <a:hlinkClick r:id="rId2"/>
              </a:rPr>
              <a:t>http://</a:t>
            </a:r>
            <a:r>
              <a:rPr lang="en-US" dirty="0" err="1" smtClean="0">
                <a:hlinkClick r:id="rId2"/>
              </a:rPr>
              <a:t>www.teachingandlearning.ie</a:t>
            </a:r>
            <a:r>
              <a:rPr lang="en-US" dirty="0" smtClean="0"/>
              <a:t>)</a:t>
            </a:r>
          </a:p>
          <a:p>
            <a:pPr marL="0" indent="0">
              <a:buNone/>
            </a:pPr>
            <a:endParaRPr lang="en-US" dirty="0" smtClean="0"/>
          </a:p>
          <a:p>
            <a:r>
              <a:rPr lang="en-US" dirty="0"/>
              <a:t>S</a:t>
            </a:r>
            <a:r>
              <a:rPr lang="en-US" dirty="0" smtClean="0"/>
              <a:t>trong focus on student-centred approaches based on scholarship, enhancement of staff and practices: funding/resources/ seminars/scholarship database</a:t>
            </a:r>
          </a:p>
          <a:p>
            <a:pPr marL="0" indent="0">
              <a:buNone/>
            </a:pPr>
            <a:endParaRPr lang="en-US" dirty="0" smtClean="0"/>
          </a:p>
          <a:p>
            <a:r>
              <a:rPr lang="en-US" dirty="0" smtClean="0"/>
              <a:t>Enhancement theme approach to mobilise particular initiatives: current theme </a:t>
            </a:r>
            <a:r>
              <a:rPr lang="en-US" i="1" dirty="0" smtClean="0"/>
              <a:t>Assessment OF/FOR/AS Learning:</a:t>
            </a:r>
          </a:p>
          <a:p>
            <a:pPr lvl="1"/>
            <a:r>
              <a:rPr lang="en-US" sz="1600" dirty="0"/>
              <a:t>To identify </a:t>
            </a:r>
            <a:r>
              <a:rPr lang="en-US" sz="1600" dirty="0" smtClean="0"/>
              <a:t>current strategies </a:t>
            </a:r>
            <a:r>
              <a:rPr lang="en-US" sz="1600" dirty="0"/>
              <a:t>and policies across the sector and across different disciplines in order to understand the current national and international assessment context in higher education</a:t>
            </a:r>
          </a:p>
          <a:p>
            <a:pPr lvl="1"/>
            <a:r>
              <a:rPr lang="en-US" sz="1600" dirty="0"/>
              <a:t>To support the shift from Assessment OF to Assessment FOR and Assessment AS Learning, in order to support the engagement of students in their assessment and adopt a partnership approach with students in key aspects of assessment</a:t>
            </a:r>
          </a:p>
        </p:txBody>
      </p:sp>
    </p:spTree>
    <p:extLst>
      <p:ext uri="{BB962C8B-B14F-4D97-AF65-F5344CB8AC3E}">
        <p14:creationId xmlns:p14="http://schemas.microsoft.com/office/powerpoint/2010/main" val="12751918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 National Approach</a:t>
            </a:r>
            <a:endParaRPr lang="en-US" dirty="0"/>
          </a:p>
        </p:txBody>
      </p:sp>
      <p:sp>
        <p:nvSpPr>
          <p:cNvPr id="3" name="Content Placeholder 2"/>
          <p:cNvSpPr>
            <a:spLocks noGrp="1"/>
          </p:cNvSpPr>
          <p:nvPr>
            <p:ph idx="1"/>
          </p:nvPr>
        </p:nvSpPr>
        <p:spPr/>
        <p:txBody>
          <a:bodyPr/>
          <a:lstStyle/>
          <a:p>
            <a:r>
              <a:rPr lang="en-US" b="1" dirty="0"/>
              <a:t>Irish Context</a:t>
            </a:r>
            <a:br>
              <a:rPr lang="en-US" b="1" dirty="0"/>
            </a:br>
            <a:r>
              <a:rPr lang="en-US" b="1" dirty="0"/>
              <a:t>QQI Core Statutory Guidelines (2016</a:t>
            </a:r>
            <a:r>
              <a:rPr lang="en-US" dirty="0"/>
              <a:t>) </a:t>
            </a:r>
          </a:p>
          <a:p>
            <a:r>
              <a:rPr lang="en-US" i="1" dirty="0"/>
              <a:t>Assessment is fair and consistent</a:t>
            </a:r>
            <a:r>
              <a:rPr lang="en-US" dirty="0"/>
              <a:t>’ ...</a:t>
            </a:r>
            <a:r>
              <a:rPr lang="en-US" i="1" dirty="0"/>
              <a:t>‘Feedback is provided in a timely and appropriate manner’</a:t>
            </a:r>
            <a:r>
              <a:rPr lang="en-US" dirty="0"/>
              <a:t>(p15) </a:t>
            </a:r>
          </a:p>
          <a:p>
            <a:r>
              <a:rPr lang="en-US" b="1" dirty="0"/>
              <a:t>HEA Institutional Mission-based Compacts (2013) </a:t>
            </a:r>
            <a:endParaRPr lang="en-US" dirty="0"/>
          </a:p>
          <a:p>
            <a:r>
              <a:rPr lang="en-US" dirty="0"/>
              <a:t>Institutions are ‘</a:t>
            </a:r>
            <a:r>
              <a:rPr lang="en-US" i="1" dirty="0"/>
              <a:t>benchmarked by appropriate assessment of teaching and </a:t>
            </a:r>
            <a:r>
              <a:rPr lang="en-US" i="1" dirty="0" smtClean="0"/>
              <a:t>learning‘</a:t>
            </a:r>
            <a:r>
              <a:rPr lang="en-US" dirty="0" smtClean="0"/>
              <a:t>(</a:t>
            </a:r>
            <a:r>
              <a:rPr lang="en-US" dirty="0"/>
              <a:t>p11) </a:t>
            </a:r>
          </a:p>
          <a:p>
            <a:r>
              <a:rPr lang="en-US" b="1" dirty="0"/>
              <a:t>Irish HEA (2016) </a:t>
            </a:r>
            <a:endParaRPr lang="en-US" dirty="0"/>
          </a:p>
          <a:p>
            <a:r>
              <a:rPr lang="en-US" dirty="0"/>
              <a:t>‘</a:t>
            </a:r>
            <a:r>
              <a:rPr lang="en-US" i="1" dirty="0"/>
              <a:t>Students as co-creators: Students will be expected to take responsibility for their own learning. Irish HEIs will embrace innovative teaching and learning techniques which value active involvement from the students.‘ </a:t>
            </a:r>
            <a:r>
              <a:rPr lang="en-US" dirty="0"/>
              <a:t>(p.x)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5591143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Re-Design: National Questions Posed</a:t>
            </a:r>
            <a:endParaRPr lang="en-US" dirty="0"/>
          </a:p>
        </p:txBody>
      </p:sp>
      <p:sp>
        <p:nvSpPr>
          <p:cNvPr id="3" name="Content Placeholder 2"/>
          <p:cNvSpPr>
            <a:spLocks noGrp="1"/>
          </p:cNvSpPr>
          <p:nvPr>
            <p:ph idx="1"/>
          </p:nvPr>
        </p:nvSpPr>
        <p:spPr/>
        <p:txBody>
          <a:bodyPr/>
          <a:lstStyle/>
          <a:p>
            <a:r>
              <a:rPr lang="en-US" dirty="0"/>
              <a:t>What is meant by the terms Assessment OF, FOR and AS learning in different contexts? </a:t>
            </a:r>
          </a:p>
          <a:p>
            <a:r>
              <a:rPr lang="en-US" dirty="0"/>
              <a:t>Should there and can there be a balance in designing Assessment OF, FOR and AS learning across a curriculum? </a:t>
            </a:r>
          </a:p>
          <a:p>
            <a:r>
              <a:rPr lang="en-US" dirty="0"/>
              <a:t>How might we enhance learning by shifting towards more Assessment AS Learning by partnering with and engaging students in the development of assessment? </a:t>
            </a:r>
          </a:p>
          <a:p>
            <a:r>
              <a:rPr lang="en-US" dirty="0"/>
              <a:t>How can academic departments, staff and programme leaders be supported to collaborate around assessment enhancement? </a:t>
            </a:r>
          </a:p>
          <a:p>
            <a:r>
              <a:rPr lang="en-US" dirty="0"/>
              <a:t>Are there policies that need to underpin assessment enhancement? </a:t>
            </a:r>
          </a:p>
          <a:p>
            <a:r>
              <a:rPr lang="en-US" dirty="0"/>
              <a:t>What principles should underpin assessment in Irish higher education context?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7086852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2016-2018 Implementation</a:t>
            </a:r>
            <a:endParaRPr lang="en-US" dirty="0"/>
          </a:p>
        </p:txBody>
      </p:sp>
      <p:sp>
        <p:nvSpPr>
          <p:cNvPr id="3" name="Content Placeholder 2"/>
          <p:cNvSpPr>
            <a:spLocks noGrp="1"/>
          </p:cNvSpPr>
          <p:nvPr>
            <p:ph idx="1"/>
          </p:nvPr>
        </p:nvSpPr>
        <p:spPr/>
        <p:txBody>
          <a:bodyPr/>
          <a:lstStyle/>
          <a:p>
            <a:pPr marL="0" indent="0">
              <a:buNone/>
            </a:pPr>
            <a:r>
              <a:rPr lang="en-US" b="1" dirty="0" smtClean="0"/>
              <a:t>6 Stages</a:t>
            </a:r>
          </a:p>
          <a:p>
            <a:r>
              <a:rPr lang="en-US" dirty="0" smtClean="0"/>
              <a:t>Informing the theme (Phase 1): National Conference Dialogue and Launch</a:t>
            </a:r>
          </a:p>
          <a:p>
            <a:r>
              <a:rPr lang="en-US" dirty="0" smtClean="0"/>
              <a:t>Building the evidence (Phase 2) : Funded national projects to explore and develop </a:t>
            </a:r>
          </a:p>
          <a:p>
            <a:r>
              <a:rPr lang="en-US" dirty="0" smtClean="0"/>
              <a:t>Building Capacity through Conversations (Phase 3) : Institutional engagement to identify priorities locally</a:t>
            </a:r>
            <a:endParaRPr lang="en-US" dirty="0"/>
          </a:p>
          <a:p>
            <a:r>
              <a:rPr lang="en-US" dirty="0" smtClean="0"/>
              <a:t>Reflection </a:t>
            </a:r>
            <a:r>
              <a:rPr lang="en-US" dirty="0"/>
              <a:t>and Re-Focus (Phase 4</a:t>
            </a:r>
            <a:r>
              <a:rPr lang="en-US" dirty="0" smtClean="0"/>
              <a:t>): Consolidation</a:t>
            </a:r>
            <a:endParaRPr lang="en-US" dirty="0"/>
          </a:p>
          <a:p>
            <a:r>
              <a:rPr lang="en-US" dirty="0"/>
              <a:t>Sharing of Good Practices and Policies (Phase 5</a:t>
            </a:r>
            <a:r>
              <a:rPr lang="en-US" dirty="0" smtClean="0"/>
              <a:t>): Dissemination</a:t>
            </a:r>
            <a:endParaRPr lang="en-US" dirty="0"/>
          </a:p>
          <a:p>
            <a:r>
              <a:rPr lang="en-US" dirty="0"/>
              <a:t>Monitoring and Evaluation (Phase 6</a:t>
            </a:r>
            <a:r>
              <a:rPr lang="en-US" dirty="0" smtClean="0"/>
              <a:t>): Post-implementation</a:t>
            </a:r>
            <a:endParaRPr lang="en-US" dirty="0"/>
          </a:p>
        </p:txBody>
      </p:sp>
    </p:spTree>
    <p:extLst>
      <p:ext uri="{BB962C8B-B14F-4D97-AF65-F5344CB8AC3E}">
        <p14:creationId xmlns:p14="http://schemas.microsoft.com/office/powerpoint/2010/main" val="21336878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Recognition and development of teaching excellence</a:t>
            </a:r>
            <a:endParaRPr lang="en-GB" dirty="0"/>
          </a:p>
        </p:txBody>
      </p:sp>
      <p:pic>
        <p:nvPicPr>
          <p:cNvPr id="3" name="Content Placeholder 4"/>
          <p:cNvPicPr>
            <a:picLocks noChangeAspect="1"/>
          </p:cNvPicPr>
          <p:nvPr/>
        </p:nvPicPr>
        <p:blipFill>
          <a:blip r:embed="rId2"/>
          <a:stretch>
            <a:fillRect/>
          </a:stretch>
        </p:blipFill>
        <p:spPr>
          <a:xfrm>
            <a:off x="2036618" y="1413164"/>
            <a:ext cx="7406640" cy="5048311"/>
          </a:xfrm>
          <a:prstGeom prst="rect">
            <a:avLst/>
          </a:prstGeom>
        </p:spPr>
      </p:pic>
    </p:spTree>
    <p:extLst>
      <p:ext uri="{BB962C8B-B14F-4D97-AF65-F5344CB8AC3E}">
        <p14:creationId xmlns:p14="http://schemas.microsoft.com/office/powerpoint/2010/main" val="39198453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Describe briefly the Irish higher education landscape</a:t>
            </a:r>
          </a:p>
          <a:p>
            <a:r>
              <a:rPr lang="en-US" dirty="0" smtClean="0"/>
              <a:t>Some concepts underpinning student-centred approaches to teaching, learning and assessment</a:t>
            </a:r>
          </a:p>
          <a:p>
            <a:r>
              <a:rPr lang="en-US" dirty="0" smtClean="0"/>
              <a:t>Approaches and initiatives for:</a:t>
            </a:r>
          </a:p>
          <a:p>
            <a:pPr marL="685800" lvl="1" indent="-342900">
              <a:buFont typeface="+mj-lt"/>
              <a:buAutoNum type="arabicPeriod"/>
            </a:pPr>
            <a:r>
              <a:rPr lang="en-US" dirty="0"/>
              <a:t>Implementing </a:t>
            </a:r>
            <a:r>
              <a:rPr lang="en-US" dirty="0" smtClean="0"/>
              <a:t>outcomes-based curricula*</a:t>
            </a:r>
          </a:p>
          <a:p>
            <a:pPr marL="685800" lvl="1" indent="-342900">
              <a:buFont typeface="+mj-lt"/>
              <a:buAutoNum type="arabicPeriod"/>
            </a:pPr>
            <a:r>
              <a:rPr lang="en-US" dirty="0" smtClean="0"/>
              <a:t>Strategic re-design of assessment*</a:t>
            </a:r>
          </a:p>
          <a:p>
            <a:pPr marL="685800" lvl="1" indent="-342900">
              <a:buFont typeface="+mj-lt"/>
              <a:buAutoNum type="arabicPeriod"/>
            </a:pPr>
            <a:r>
              <a:rPr lang="en-US" dirty="0" smtClean="0"/>
              <a:t>Recognition and development of teaching excellence*</a:t>
            </a:r>
          </a:p>
          <a:p>
            <a:pPr marL="685800" lvl="1" indent="-342900">
              <a:buFont typeface="+mj-lt"/>
              <a:buAutoNum type="arabicPeriod"/>
            </a:pPr>
            <a:r>
              <a:rPr lang="en-US" dirty="0" smtClean="0"/>
              <a:t>Scholarship and Action research projects </a:t>
            </a:r>
          </a:p>
          <a:p>
            <a:pPr marL="685800" lvl="1" indent="-342900">
              <a:buFont typeface="+mj-lt"/>
              <a:buAutoNum type="arabicPeriod"/>
            </a:pPr>
            <a:r>
              <a:rPr lang="en-US" dirty="0"/>
              <a:t>Student </a:t>
            </a:r>
            <a:r>
              <a:rPr lang="en-US" dirty="0" smtClean="0"/>
              <a:t>engagement for quality </a:t>
            </a:r>
            <a:r>
              <a:rPr lang="en-US" dirty="0"/>
              <a:t>assurance and enhancement</a:t>
            </a:r>
          </a:p>
          <a:p>
            <a:pPr lvl="1"/>
            <a:endParaRPr lang="en-US" dirty="0" smtClean="0"/>
          </a:p>
          <a:p>
            <a:endParaRPr lang="en-US" dirty="0" smtClean="0"/>
          </a:p>
          <a:p>
            <a:endParaRPr lang="en-US" dirty="0"/>
          </a:p>
        </p:txBody>
      </p:sp>
      <p:sp>
        <p:nvSpPr>
          <p:cNvPr id="4" name="Title 3"/>
          <p:cNvSpPr>
            <a:spLocks noGrp="1"/>
          </p:cNvSpPr>
          <p:nvPr>
            <p:ph type="title"/>
          </p:nvPr>
        </p:nvSpPr>
        <p:spPr/>
        <p:txBody>
          <a:bodyPr/>
          <a:lstStyle/>
          <a:p>
            <a:r>
              <a:rPr lang="en-US" dirty="0" smtClean="0"/>
              <a:t>Outline structure</a:t>
            </a:r>
            <a:endParaRPr lang="en-US" dirty="0"/>
          </a:p>
        </p:txBody>
      </p:sp>
      <p:pic>
        <p:nvPicPr>
          <p:cNvPr id="5" name="Picture 2" descr="Y:\Personal\Pebbles.jpg"/>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8075" b="8075"/>
          <a:stretch>
            <a:fillRect/>
          </a:stretch>
        </p:blipFill>
        <p:spPr bwMode="auto">
          <a:xfrm>
            <a:off x="8415339" y="1396537"/>
            <a:ext cx="3451775" cy="4547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9057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Teaching Excellence: Professional Development</a:t>
            </a:r>
            <a:endParaRPr lang="en-GB" dirty="0"/>
          </a:p>
        </p:txBody>
      </p:sp>
      <p:sp>
        <p:nvSpPr>
          <p:cNvPr id="3" name="Content Placeholder 2"/>
          <p:cNvSpPr>
            <a:spLocks noGrp="1"/>
          </p:cNvSpPr>
          <p:nvPr>
            <p:ph idx="1"/>
          </p:nvPr>
        </p:nvSpPr>
        <p:spPr/>
        <p:txBody>
          <a:bodyPr>
            <a:normAutofit lnSpcReduction="10000"/>
          </a:bodyPr>
          <a:lstStyle/>
          <a:p>
            <a:r>
              <a:rPr lang="en-US" dirty="0" err="1"/>
              <a:t>Programmes</a:t>
            </a:r>
            <a:r>
              <a:rPr lang="en-US" dirty="0"/>
              <a:t> for academic staff leading to awards at certificate, diploma and masters level</a:t>
            </a:r>
          </a:p>
          <a:p>
            <a:r>
              <a:rPr lang="en-US" dirty="0"/>
              <a:t>UCC </a:t>
            </a:r>
            <a:r>
              <a:rPr lang="en-US" dirty="0" err="1"/>
              <a:t>programme</a:t>
            </a:r>
            <a:r>
              <a:rPr lang="en-US" dirty="0"/>
              <a:t> available online: </a:t>
            </a:r>
            <a:r>
              <a:rPr lang="en-US" dirty="0">
                <a:hlinkClick r:id="rId2"/>
              </a:rPr>
              <a:t>http://</a:t>
            </a:r>
            <a:r>
              <a:rPr lang="en-US" dirty="0" err="1">
                <a:hlinkClick r:id="rId2"/>
              </a:rPr>
              <a:t>www.ucc.ie</a:t>
            </a:r>
            <a:r>
              <a:rPr lang="en-US" dirty="0">
                <a:hlinkClick r:id="rId2"/>
              </a:rPr>
              <a:t>/</a:t>
            </a:r>
            <a:r>
              <a:rPr lang="en-US" dirty="0" err="1">
                <a:hlinkClick r:id="rId2"/>
              </a:rPr>
              <a:t>en</a:t>
            </a:r>
            <a:r>
              <a:rPr lang="en-US" dirty="0">
                <a:hlinkClick r:id="rId2"/>
              </a:rPr>
              <a:t>/media/support/</a:t>
            </a:r>
            <a:r>
              <a:rPr lang="en-US" dirty="0" err="1">
                <a:hlinkClick r:id="rId2"/>
              </a:rPr>
              <a:t>cirtl</a:t>
            </a:r>
            <a:r>
              <a:rPr lang="en-US" dirty="0">
                <a:hlinkClick r:id="rId2"/>
              </a:rPr>
              <a:t>/</a:t>
            </a:r>
            <a:r>
              <a:rPr lang="en-US" dirty="0" err="1">
                <a:hlinkClick r:id="rId2"/>
              </a:rPr>
              <a:t>UCC_PGCert_2016.pdf</a:t>
            </a:r>
            <a:endParaRPr lang="en-US" dirty="0"/>
          </a:p>
          <a:p>
            <a:r>
              <a:rPr lang="en-US" dirty="0" err="1"/>
              <a:t>Programme</a:t>
            </a:r>
            <a:r>
              <a:rPr lang="en-US" dirty="0"/>
              <a:t> aims:</a:t>
            </a:r>
          </a:p>
          <a:p>
            <a:pPr lvl="1"/>
            <a:r>
              <a:rPr lang="en-US" dirty="0" smtClean="0"/>
              <a:t>to </a:t>
            </a:r>
            <a:r>
              <a:rPr lang="en-US" dirty="0"/>
              <a:t>equip Higher Education staff with the pedagogical tools that will enable them to document and harness student learning</a:t>
            </a:r>
          </a:p>
          <a:p>
            <a:r>
              <a:rPr lang="en-US" dirty="0" err="1"/>
              <a:t>Programme</a:t>
            </a:r>
            <a:r>
              <a:rPr lang="en-US" dirty="0"/>
              <a:t> outcomes are student-</a:t>
            </a:r>
            <a:r>
              <a:rPr lang="en-US" dirty="0" err="1"/>
              <a:t>centred</a:t>
            </a:r>
            <a:r>
              <a:rPr lang="en-US" dirty="0"/>
              <a:t>:</a:t>
            </a:r>
          </a:p>
          <a:p>
            <a:pPr lvl="1"/>
            <a:r>
              <a:rPr lang="en-US" dirty="0" err="1"/>
              <a:t>Recognise</a:t>
            </a:r>
            <a:r>
              <a:rPr lang="en-US" dirty="0"/>
              <a:t> teaching as a valid form of research and scholarship; </a:t>
            </a:r>
          </a:p>
          <a:p>
            <a:pPr lvl="1"/>
            <a:r>
              <a:rPr lang="en-US" dirty="0"/>
              <a:t>Design modules based on principles of student-</a:t>
            </a:r>
            <a:r>
              <a:rPr lang="en-US" dirty="0" err="1"/>
              <a:t>centred</a:t>
            </a:r>
            <a:r>
              <a:rPr lang="en-US" dirty="0"/>
              <a:t> learning; </a:t>
            </a:r>
          </a:p>
          <a:p>
            <a:pPr lvl="1"/>
            <a:r>
              <a:rPr lang="en-US" dirty="0"/>
              <a:t>Critique planning and teaching practice in the light of student learning/feedback; </a:t>
            </a:r>
          </a:p>
          <a:p>
            <a:pPr lvl="1"/>
            <a:r>
              <a:rPr lang="en-US" dirty="0"/>
              <a:t>Engage with a diverse, multi-cultural student population; </a:t>
            </a:r>
          </a:p>
          <a:p>
            <a:pPr lvl="1"/>
            <a:r>
              <a:rPr lang="en-US" dirty="0"/>
              <a:t>Hold a professional commitment to teaching and student learning.</a:t>
            </a:r>
            <a:endParaRPr lang="en-GB" dirty="0"/>
          </a:p>
        </p:txBody>
      </p:sp>
    </p:spTree>
    <p:extLst>
      <p:ext uri="{BB962C8B-B14F-4D97-AF65-F5344CB8AC3E}">
        <p14:creationId xmlns:p14="http://schemas.microsoft.com/office/powerpoint/2010/main" val="33386004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Teaching Excellence: Recognition and Award at Institutional Level</a:t>
            </a:r>
            <a:endParaRPr lang="en-GB" dirty="0"/>
          </a:p>
        </p:txBody>
      </p:sp>
      <p:sp>
        <p:nvSpPr>
          <p:cNvPr id="3" name="Content Placeholder 2"/>
          <p:cNvSpPr>
            <a:spLocks noGrp="1"/>
          </p:cNvSpPr>
          <p:nvPr>
            <p:ph idx="1"/>
          </p:nvPr>
        </p:nvSpPr>
        <p:spPr>
          <a:xfrm>
            <a:off x="838201" y="1537855"/>
            <a:ext cx="9096023" cy="4566613"/>
          </a:xfrm>
        </p:spPr>
        <p:txBody>
          <a:bodyPr>
            <a:normAutofit fontScale="25000" lnSpcReduction="20000"/>
          </a:bodyPr>
          <a:lstStyle/>
          <a:p>
            <a:r>
              <a:rPr lang="en-US" sz="8000" dirty="0"/>
              <a:t>Teaching awards established across all Irish universities </a:t>
            </a:r>
          </a:p>
          <a:p>
            <a:r>
              <a:rPr lang="en-US" sz="8000" dirty="0"/>
              <a:t>UCC President’s Awards for Excellence in Teaching aims to </a:t>
            </a:r>
            <a:r>
              <a:rPr lang="en-US" sz="8000" dirty="0" err="1"/>
              <a:t>recognise</a:t>
            </a:r>
            <a:r>
              <a:rPr lang="en-US" sz="8000" dirty="0"/>
              <a:t> staff who demonstrate a commitment to excellence in teaching, which has a high level of impact on student learning </a:t>
            </a:r>
          </a:p>
          <a:p>
            <a:r>
              <a:rPr lang="en-US" sz="8000" dirty="0"/>
              <a:t>Strong alignment with areas of strategic priority for excellence in the student learning experience:</a:t>
            </a:r>
          </a:p>
          <a:p>
            <a:pPr lvl="1"/>
            <a:r>
              <a:rPr lang="en-US" sz="8000" dirty="0"/>
              <a:t>Digital Literacy </a:t>
            </a:r>
          </a:p>
          <a:p>
            <a:pPr lvl="1"/>
            <a:r>
              <a:rPr lang="en-US" sz="8000" dirty="0"/>
              <a:t>Assessment for learning </a:t>
            </a:r>
          </a:p>
          <a:p>
            <a:pPr lvl="1"/>
            <a:r>
              <a:rPr lang="en-US" sz="8000" dirty="0"/>
              <a:t>Innovative Pedagogies </a:t>
            </a:r>
          </a:p>
          <a:p>
            <a:pPr lvl="1"/>
            <a:r>
              <a:rPr lang="en-US" sz="8000" dirty="0"/>
              <a:t>Responding to Feedback </a:t>
            </a:r>
          </a:p>
          <a:p>
            <a:pPr lvl="1"/>
            <a:r>
              <a:rPr lang="en-US" sz="8000" dirty="0"/>
              <a:t>Scholarship of Teaching &amp; Learning </a:t>
            </a:r>
          </a:p>
          <a:p>
            <a:pPr lvl="1"/>
            <a:r>
              <a:rPr lang="en-US" sz="8000" dirty="0"/>
              <a:t>Embedding Research in the Curriculum </a:t>
            </a:r>
          </a:p>
          <a:p>
            <a:pPr lvl="1"/>
            <a:endParaRPr lang="en-US" sz="8000" dirty="0"/>
          </a:p>
          <a:p>
            <a:r>
              <a:rPr lang="en-US" sz="8000" dirty="0"/>
              <a:t>Applications include peer and student evidence/evaluations as well as examples of pedagogic approaches</a:t>
            </a:r>
          </a:p>
          <a:p>
            <a:r>
              <a:rPr lang="en-US" sz="8000" dirty="0"/>
              <a:t>Internal/external peer review of applications for awards</a:t>
            </a:r>
          </a:p>
          <a:p>
            <a:endParaRPr lang="en-GB" dirty="0"/>
          </a:p>
        </p:txBody>
      </p:sp>
    </p:spTree>
    <p:extLst>
      <p:ext uri="{BB962C8B-B14F-4D97-AF65-F5344CB8AC3E}">
        <p14:creationId xmlns:p14="http://schemas.microsoft.com/office/powerpoint/2010/main" val="34922358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Teaching Excellence: National Impact Awards</a:t>
            </a:r>
            <a:endParaRPr lang="en-GB" dirty="0"/>
          </a:p>
        </p:txBody>
      </p:sp>
      <p:sp>
        <p:nvSpPr>
          <p:cNvPr id="3" name="Content Placeholder 2"/>
          <p:cNvSpPr>
            <a:spLocks noGrp="1"/>
          </p:cNvSpPr>
          <p:nvPr>
            <p:ph idx="1"/>
          </p:nvPr>
        </p:nvSpPr>
        <p:spPr/>
        <p:txBody>
          <a:bodyPr>
            <a:normAutofit lnSpcReduction="10000"/>
          </a:bodyPr>
          <a:lstStyle/>
          <a:p>
            <a:r>
              <a:rPr lang="en-US" dirty="0"/>
              <a:t>Run through the National Forum for the Enhancement of Teaching &amp; Learning</a:t>
            </a:r>
          </a:p>
          <a:p>
            <a:r>
              <a:rPr lang="en-US" dirty="0"/>
              <a:t>Awards focus on the </a:t>
            </a:r>
            <a:r>
              <a:rPr lang="en-US" b="1" dirty="0"/>
              <a:t>impact </a:t>
            </a:r>
            <a:r>
              <a:rPr lang="en-US" dirty="0"/>
              <a:t>of excellent teaching on student learning</a:t>
            </a:r>
          </a:p>
          <a:p>
            <a:pPr lvl="1"/>
            <a:r>
              <a:rPr lang="en-US" dirty="0"/>
              <a:t>Student-led awards: Teaching Heroes (biennial)</a:t>
            </a:r>
          </a:p>
          <a:p>
            <a:pPr lvl="1"/>
            <a:r>
              <a:rPr lang="en-US" dirty="0"/>
              <a:t>Forum – led awards: Teaching Expert (biennial)</a:t>
            </a:r>
          </a:p>
          <a:p>
            <a:pPr lvl="1"/>
            <a:endParaRPr lang="en-US" dirty="0"/>
          </a:p>
          <a:p>
            <a:r>
              <a:rPr lang="en-US" b="1" dirty="0"/>
              <a:t>Teaching Heroes </a:t>
            </a:r>
            <a:r>
              <a:rPr lang="en-US" dirty="0"/>
              <a:t>awards: a partnership approach with the Union of Students in Ireland who lead the campaign for students to identify their best teachers</a:t>
            </a:r>
          </a:p>
          <a:p>
            <a:r>
              <a:rPr lang="en-US" dirty="0"/>
              <a:t>150 word nomination by students outlining how their teachers have inspired their learning</a:t>
            </a:r>
          </a:p>
          <a:p>
            <a:r>
              <a:rPr lang="en-US" dirty="0"/>
              <a:t>Local working groups in each </a:t>
            </a:r>
            <a:r>
              <a:rPr lang="en-US" dirty="0" err="1"/>
              <a:t>HEI</a:t>
            </a:r>
            <a:r>
              <a:rPr lang="en-US" dirty="0"/>
              <a:t> identify two nominations for national award (53 awards available nationally)</a:t>
            </a:r>
          </a:p>
          <a:p>
            <a:endParaRPr lang="en-GB" dirty="0"/>
          </a:p>
        </p:txBody>
      </p:sp>
    </p:spTree>
    <p:extLst>
      <p:ext uri="{BB962C8B-B14F-4D97-AF65-F5344CB8AC3E}">
        <p14:creationId xmlns:p14="http://schemas.microsoft.com/office/powerpoint/2010/main" val="40744373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Teaching Excellence: National Impact Awards</a:t>
            </a:r>
            <a:endParaRPr lang="en-GB" dirty="0"/>
          </a:p>
        </p:txBody>
      </p:sp>
      <p:sp>
        <p:nvSpPr>
          <p:cNvPr id="3" name="Content Placeholder 2"/>
          <p:cNvSpPr>
            <a:spLocks noGrp="1"/>
          </p:cNvSpPr>
          <p:nvPr>
            <p:ph idx="1"/>
          </p:nvPr>
        </p:nvSpPr>
        <p:spPr/>
        <p:txBody>
          <a:bodyPr/>
          <a:lstStyle/>
          <a:p>
            <a:r>
              <a:rPr lang="en-US" b="1" dirty="0"/>
              <a:t>Teaching Expert Awards: </a:t>
            </a:r>
            <a:r>
              <a:rPr lang="en-US" dirty="0" err="1"/>
              <a:t>recognise</a:t>
            </a:r>
            <a:r>
              <a:rPr lang="en-US" dirty="0"/>
              <a:t> expert teachers who are models for excellence in teaching and whose knowledge about learning impact is strong and evidence based</a:t>
            </a:r>
          </a:p>
          <a:p>
            <a:r>
              <a:rPr lang="en-US" dirty="0"/>
              <a:t>Nominated by their institutions: individual and team based</a:t>
            </a:r>
          </a:p>
          <a:p>
            <a:r>
              <a:rPr lang="en-US" dirty="0"/>
              <a:t>Nomination process includes: teaching and learning exemplars such as artefact/resource; submission of a video on pedagogic approach; significant evidence of learning impact</a:t>
            </a:r>
          </a:p>
          <a:p>
            <a:r>
              <a:rPr lang="en-US" dirty="0"/>
              <a:t>Selection process: presentation and assessment by international panel of experts (USA/Australia/UK/Ireland) </a:t>
            </a:r>
          </a:p>
          <a:p>
            <a:endParaRPr lang="en-US" dirty="0"/>
          </a:p>
          <a:p>
            <a:pPr marL="0" indent="0">
              <a:buNone/>
            </a:pPr>
            <a:r>
              <a:rPr lang="en-US" b="1" dirty="0"/>
              <a:t>Together the Heroes and Experts form a national professional network as role models for student-focused excellent teaching.</a:t>
            </a:r>
          </a:p>
          <a:p>
            <a:endParaRPr lang="en-GB" dirty="0"/>
          </a:p>
        </p:txBody>
      </p:sp>
    </p:spTree>
    <p:extLst>
      <p:ext uri="{BB962C8B-B14F-4D97-AF65-F5344CB8AC3E}">
        <p14:creationId xmlns:p14="http://schemas.microsoft.com/office/powerpoint/2010/main" val="11454714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marL="342900" indent="-342900">
              <a:buFont typeface="Arial" charset="0"/>
              <a:buChar char="•"/>
            </a:pPr>
            <a:r>
              <a:rPr lang="en-US" sz="2400" dirty="0"/>
              <a:t>Between 1990 – 2014 2,240 Irish teaching and learning research publications</a:t>
            </a:r>
          </a:p>
          <a:p>
            <a:pPr marL="342900" indent="-342900">
              <a:buFont typeface="Arial" charset="0"/>
              <a:buChar char="•"/>
            </a:pPr>
            <a:r>
              <a:rPr lang="en-US" sz="2400" dirty="0"/>
              <a:t>Of these almost 66% of publications came from Universities</a:t>
            </a:r>
          </a:p>
          <a:p>
            <a:pPr marL="342900" indent="-342900">
              <a:buFont typeface="Arial" charset="0"/>
              <a:buChar char="•"/>
            </a:pPr>
            <a:r>
              <a:rPr lang="en-US" sz="2400" dirty="0"/>
              <a:t>Greatest increase in publication output came from 2008 onwards coincident with funding and the establishment of </a:t>
            </a:r>
            <a:r>
              <a:rPr lang="en-US" sz="2400" dirty="0" err="1"/>
              <a:t>NAIRTL</a:t>
            </a:r>
            <a:r>
              <a:rPr lang="en-US" sz="2400" dirty="0"/>
              <a:t> (2007) </a:t>
            </a:r>
          </a:p>
          <a:p>
            <a:endParaRPr lang="en-GB" dirty="0"/>
          </a:p>
        </p:txBody>
      </p:sp>
      <p:sp>
        <p:nvSpPr>
          <p:cNvPr id="3" name="Content Placeholder 2"/>
          <p:cNvSpPr>
            <a:spLocks noGrp="1"/>
          </p:cNvSpPr>
          <p:nvPr>
            <p:ph sz="half" idx="2"/>
          </p:nvPr>
        </p:nvSpPr>
        <p:spPr/>
        <p:txBody>
          <a:bodyPr/>
          <a:lstStyle/>
          <a:p>
            <a:r>
              <a:rPr lang="en-US" dirty="0"/>
              <a:t>National practice-based research academically led, and in partnership with students:</a:t>
            </a:r>
          </a:p>
          <a:p>
            <a:pPr lvl="1"/>
            <a:r>
              <a:rPr lang="en-US" dirty="0">
                <a:hlinkClick r:id="rId2"/>
              </a:rPr>
              <a:t>http://</a:t>
            </a:r>
            <a:r>
              <a:rPr lang="en-US" dirty="0" err="1">
                <a:hlinkClick r:id="rId2"/>
              </a:rPr>
              <a:t>www.teachingandlearning.ie</a:t>
            </a:r>
            <a:r>
              <a:rPr lang="en-US" dirty="0">
                <a:hlinkClick r:id="rId2"/>
              </a:rPr>
              <a:t>/t-l-scholarship/national-forum-research-projects/</a:t>
            </a:r>
            <a:r>
              <a:rPr lang="en-US" dirty="0"/>
              <a:t> </a:t>
            </a:r>
          </a:p>
          <a:p>
            <a:pPr lvl="1"/>
            <a:r>
              <a:rPr lang="en-US" dirty="0">
                <a:hlinkClick r:id="rId3"/>
              </a:rPr>
              <a:t>http://</a:t>
            </a:r>
            <a:r>
              <a:rPr lang="en-US" dirty="0" err="1">
                <a:hlinkClick r:id="rId3"/>
              </a:rPr>
              <a:t>www.nairtl.ie</a:t>
            </a:r>
            <a:r>
              <a:rPr lang="en-US" dirty="0"/>
              <a:t> (UCC)</a:t>
            </a:r>
          </a:p>
          <a:p>
            <a:r>
              <a:rPr lang="en-US" dirty="0"/>
              <a:t>Institutional research projects:</a:t>
            </a:r>
          </a:p>
          <a:p>
            <a:pPr lvl="1"/>
            <a:r>
              <a:rPr lang="en-US" dirty="0">
                <a:hlinkClick r:id="rId4"/>
              </a:rPr>
              <a:t>http://</a:t>
            </a:r>
            <a:r>
              <a:rPr lang="en-US" dirty="0" err="1">
                <a:hlinkClick r:id="rId4"/>
              </a:rPr>
              <a:t>www.ucd.ie</a:t>
            </a:r>
            <a:r>
              <a:rPr lang="en-US" dirty="0">
                <a:hlinkClick r:id="rId4"/>
              </a:rPr>
              <a:t>/teaching/</a:t>
            </a:r>
            <a:r>
              <a:rPr lang="en-US" dirty="0" err="1">
                <a:hlinkClick r:id="rId4"/>
              </a:rPr>
              <a:t>academicdevelopment</a:t>
            </a:r>
            <a:r>
              <a:rPr lang="en-US" dirty="0">
                <a:hlinkClick r:id="rId4"/>
              </a:rPr>
              <a:t>/fellowships/</a:t>
            </a:r>
            <a:r>
              <a:rPr lang="en-US" dirty="0"/>
              <a:t> (</a:t>
            </a:r>
            <a:r>
              <a:rPr lang="en-US" dirty="0" err="1"/>
              <a:t>UCD</a:t>
            </a:r>
            <a:r>
              <a:rPr lang="en-US" dirty="0"/>
              <a:t>)</a:t>
            </a:r>
          </a:p>
          <a:p>
            <a:pPr lvl="1"/>
            <a:r>
              <a:rPr lang="en-US" dirty="0">
                <a:hlinkClick r:id="rId5" invalidUrl="https://www.maynoothuniversity.ie/sites/default/files/assets/document/2012-2013Fellowship Awards_0.pdf"/>
              </a:rPr>
              <a:t>https://</a:t>
            </a:r>
            <a:r>
              <a:rPr lang="en-US" dirty="0" err="1">
                <a:hlinkClick r:id="rId5" invalidUrl="https://www.maynoothuniversity.ie/sites/default/files/assets/document/2012-2013Fellowship Awards_0.pdf"/>
              </a:rPr>
              <a:t>www.maynoothuniversity.ie</a:t>
            </a:r>
            <a:r>
              <a:rPr lang="en-US" dirty="0">
                <a:hlinkClick r:id="rId5" invalidUrl="https://www.maynoothuniversity.ie/sites/default/files/assets/document/2012-2013Fellowship Awards_0.pdf"/>
              </a:rPr>
              <a:t>/sites/default/files/assets/document/</a:t>
            </a:r>
            <a:r>
              <a:rPr lang="en-US" dirty="0" err="1">
                <a:hlinkClick r:id="rId5" invalidUrl="https://www.maynoothuniversity.ie/sites/default/files/assets/document/2012-2013Fellowship Awards_0.pdf"/>
              </a:rPr>
              <a:t>2012-2013Fellowship%20Awards_0.pdf</a:t>
            </a:r>
            <a:r>
              <a:rPr lang="en-US" dirty="0"/>
              <a:t> </a:t>
            </a:r>
          </a:p>
          <a:p>
            <a:endParaRPr lang="en-GB" dirty="0"/>
          </a:p>
        </p:txBody>
      </p:sp>
      <p:sp>
        <p:nvSpPr>
          <p:cNvPr id="4" name="Title 3"/>
          <p:cNvSpPr>
            <a:spLocks noGrp="1"/>
          </p:cNvSpPr>
          <p:nvPr>
            <p:ph type="title"/>
          </p:nvPr>
        </p:nvSpPr>
        <p:spPr/>
        <p:txBody>
          <a:bodyPr/>
          <a:lstStyle/>
          <a:p>
            <a:r>
              <a:rPr lang="en-US" dirty="0"/>
              <a:t>Scholarship &amp; Action Research Projects</a:t>
            </a:r>
            <a:br>
              <a:rPr lang="en-US" dirty="0"/>
            </a:br>
            <a:endParaRPr lang="en-GB" dirty="0"/>
          </a:p>
        </p:txBody>
      </p:sp>
    </p:spTree>
    <p:extLst>
      <p:ext uri="{BB962C8B-B14F-4D97-AF65-F5344CB8AC3E}">
        <p14:creationId xmlns:p14="http://schemas.microsoft.com/office/powerpoint/2010/main" val="40247458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1" y="1727652"/>
            <a:ext cx="5512724" cy="4215949"/>
          </a:xfrm>
        </p:spPr>
        <p:txBody>
          <a:bodyPr/>
          <a:lstStyle/>
          <a:p>
            <a:pPr marL="342900" indent="-342900">
              <a:buFont typeface="Arial" charset="0"/>
              <a:buChar char="•"/>
            </a:pPr>
            <a:r>
              <a:rPr lang="en-US" sz="2400" dirty="0"/>
              <a:t>Students participate increasingly as reviewers in quality processes (UCC)</a:t>
            </a:r>
          </a:p>
          <a:p>
            <a:pPr marL="342900" indent="-342900">
              <a:buFont typeface="Arial" charset="0"/>
              <a:buChar char="•"/>
            </a:pPr>
            <a:r>
              <a:rPr lang="en-US" sz="2400" dirty="0"/>
              <a:t>National student engagement survey (</a:t>
            </a:r>
            <a:r>
              <a:rPr lang="en-US" sz="2400" dirty="0" err="1"/>
              <a:t>ISSE</a:t>
            </a:r>
            <a:r>
              <a:rPr lang="en-US" sz="2400" dirty="0"/>
              <a:t>) 3 years of data (</a:t>
            </a:r>
            <a:r>
              <a:rPr lang="en-US" sz="2400" dirty="0" err="1">
                <a:hlinkClick r:id="rId2"/>
              </a:rPr>
              <a:t>www.studentsurvey.ie</a:t>
            </a:r>
            <a:r>
              <a:rPr lang="en-US" sz="2400" dirty="0">
                <a:hlinkClick r:id="rId2"/>
              </a:rPr>
              <a:t>)</a:t>
            </a:r>
            <a:r>
              <a:rPr lang="en-US" sz="2400" dirty="0"/>
              <a:t> </a:t>
            </a:r>
          </a:p>
          <a:p>
            <a:pPr marL="342900" indent="-342900">
              <a:buFont typeface="Arial" charset="0"/>
              <a:buChar char="•"/>
            </a:pPr>
            <a:r>
              <a:rPr lang="en-US" sz="2400" dirty="0"/>
              <a:t>National student engagement policy in first year of pilot (16/17) (</a:t>
            </a:r>
            <a:r>
              <a:rPr lang="en-US" sz="2400" dirty="0" err="1">
                <a:hlinkClick r:id="rId3"/>
              </a:rPr>
              <a:t>www.hea.ie</a:t>
            </a:r>
            <a:r>
              <a:rPr lang="en-US" sz="2400" dirty="0">
                <a:hlinkClick r:id="rId3"/>
              </a:rPr>
              <a:t>)</a:t>
            </a:r>
            <a:r>
              <a:rPr lang="en-US" sz="2400" dirty="0"/>
              <a:t> </a:t>
            </a:r>
          </a:p>
          <a:p>
            <a:endParaRPr lang="en-GB" dirty="0"/>
          </a:p>
        </p:txBody>
      </p:sp>
      <p:sp>
        <p:nvSpPr>
          <p:cNvPr id="4" name="Title 3"/>
          <p:cNvSpPr>
            <a:spLocks noGrp="1"/>
          </p:cNvSpPr>
          <p:nvPr>
            <p:ph type="title"/>
          </p:nvPr>
        </p:nvSpPr>
        <p:spPr/>
        <p:txBody>
          <a:bodyPr/>
          <a:lstStyle/>
          <a:p>
            <a:r>
              <a:rPr lang="en-GB" dirty="0" smtClean="0"/>
              <a:t>Student engagement </a:t>
            </a:r>
            <a:endParaRPr lang="en-GB" dirty="0"/>
          </a:p>
        </p:txBody>
      </p:sp>
      <p:pic>
        <p:nvPicPr>
          <p:cNvPr id="9" name="Picture Placeholder 8"/>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7210" r="7210"/>
          <a:stretch>
            <a:fillRect/>
          </a:stretch>
        </p:blipFill>
        <p:spPr>
          <a:xfrm>
            <a:off x="6592888" y="1727200"/>
            <a:ext cx="5273675" cy="4216400"/>
          </a:xfrm>
        </p:spPr>
      </p:pic>
    </p:spTree>
    <p:extLst>
      <p:ext uri="{BB962C8B-B14F-4D97-AF65-F5344CB8AC3E}">
        <p14:creationId xmlns:p14="http://schemas.microsoft.com/office/powerpoint/2010/main" val="166423417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Developing a student-</a:t>
            </a:r>
            <a:r>
              <a:rPr lang="en-US" dirty="0" err="1"/>
              <a:t>centred</a:t>
            </a:r>
            <a:r>
              <a:rPr lang="en-US" dirty="0"/>
              <a:t> approaches can be a cumulative and iterative process</a:t>
            </a:r>
          </a:p>
          <a:p>
            <a:r>
              <a:rPr lang="en-US" dirty="0"/>
              <a:t>Investment is important: time, people, and money</a:t>
            </a:r>
          </a:p>
          <a:p>
            <a:r>
              <a:rPr lang="en-US" dirty="0"/>
              <a:t>Starting with a focus on particular issues with  impact potential: context-specific</a:t>
            </a:r>
          </a:p>
          <a:p>
            <a:r>
              <a:rPr lang="en-US" dirty="0"/>
              <a:t>Share and promote the challenges and outcomes of this work</a:t>
            </a:r>
          </a:p>
          <a:p>
            <a:r>
              <a:rPr lang="en-US" dirty="0"/>
              <a:t>Adopt a “learning /inquiry” approach</a:t>
            </a:r>
          </a:p>
          <a:p>
            <a:endParaRPr lang="en-US" dirty="0"/>
          </a:p>
          <a:p>
            <a:pPr marL="0" indent="0" algn="ctr">
              <a:buNone/>
            </a:pPr>
            <a:r>
              <a:rPr lang="en-US" sz="2800" b="1" i="1" dirty="0"/>
              <a:t>Thank you !</a:t>
            </a:r>
          </a:p>
          <a:p>
            <a:pPr marL="0" indent="0">
              <a:buNone/>
            </a:pPr>
            <a:endParaRPr lang="en-GB" dirty="0"/>
          </a:p>
        </p:txBody>
      </p:sp>
      <p:pic>
        <p:nvPicPr>
          <p:cNvPr id="5" name="Picture Placeholder 4"/>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05" r="2005"/>
          <a:stretch>
            <a:fillRect/>
          </a:stretch>
        </p:blipFill>
        <p:spPr/>
      </p:pic>
      <p:sp>
        <p:nvSpPr>
          <p:cNvPr id="4" name="Title 3"/>
          <p:cNvSpPr>
            <a:spLocks noGrp="1"/>
          </p:cNvSpPr>
          <p:nvPr>
            <p:ph type="title"/>
          </p:nvPr>
        </p:nvSpPr>
        <p:spPr/>
        <p:txBody>
          <a:bodyPr/>
          <a:lstStyle/>
          <a:p>
            <a:r>
              <a:rPr lang="en-GB" dirty="0" smtClean="0"/>
              <a:t>To summarise</a:t>
            </a:r>
            <a:endParaRPr lang="en-GB" dirty="0"/>
          </a:p>
        </p:txBody>
      </p:sp>
    </p:spTree>
    <p:extLst>
      <p:ext uri="{BB962C8B-B14F-4D97-AF65-F5344CB8AC3E}">
        <p14:creationId xmlns:p14="http://schemas.microsoft.com/office/powerpoint/2010/main" val="2281707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Contact Details: </a:t>
            </a:r>
            <a:endParaRPr lang="en-GB" dirty="0"/>
          </a:p>
        </p:txBody>
      </p:sp>
      <p:sp>
        <p:nvSpPr>
          <p:cNvPr id="3" name="Content Placeholder 2"/>
          <p:cNvSpPr>
            <a:spLocks noGrp="1"/>
          </p:cNvSpPr>
          <p:nvPr>
            <p:ph idx="1"/>
          </p:nvPr>
        </p:nvSpPr>
        <p:spPr/>
        <p:txBody>
          <a:bodyPr/>
          <a:lstStyle/>
          <a:p>
            <a:endParaRPr lang="en-US" dirty="0"/>
          </a:p>
          <a:p>
            <a:endParaRPr lang="en-GB" dirty="0"/>
          </a:p>
        </p:txBody>
      </p:sp>
      <p:sp>
        <p:nvSpPr>
          <p:cNvPr id="4" name="Rectangle 3"/>
          <p:cNvSpPr/>
          <p:nvPr/>
        </p:nvSpPr>
        <p:spPr>
          <a:xfrm>
            <a:off x="1288473" y="2828836"/>
            <a:ext cx="7855527" cy="1200329"/>
          </a:xfrm>
          <a:prstGeom prst="rect">
            <a:avLst/>
          </a:prstGeom>
        </p:spPr>
        <p:txBody>
          <a:bodyPr wrap="square">
            <a:spAutoFit/>
          </a:bodyPr>
          <a:lstStyle/>
          <a:p>
            <a:r>
              <a:rPr lang="en-GB" dirty="0"/>
              <a:t>Elizabeth Noonan, Director, Quality Promotion Unit, University College Cork, Cork, Ireland</a:t>
            </a:r>
          </a:p>
          <a:p>
            <a:r>
              <a:rPr lang="en-GB" dirty="0"/>
              <a:t>  </a:t>
            </a:r>
          </a:p>
          <a:p>
            <a:r>
              <a:rPr lang="en-GB" dirty="0"/>
              <a:t>Email: </a:t>
            </a:r>
            <a:r>
              <a:rPr lang="en-GB" dirty="0">
                <a:hlinkClick r:id="rId2"/>
              </a:rPr>
              <a:t>Elizabeth.Noonan@ucc.ie/qpu@ucc.ie</a:t>
            </a:r>
            <a:endParaRPr lang="en-GB" dirty="0"/>
          </a:p>
        </p:txBody>
      </p:sp>
    </p:spTree>
    <p:extLst>
      <p:ext uri="{BB962C8B-B14F-4D97-AF65-F5344CB8AC3E}">
        <p14:creationId xmlns:p14="http://schemas.microsoft.com/office/powerpoint/2010/main" val="17721442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GB" dirty="0"/>
          </a:p>
        </p:txBody>
      </p:sp>
      <p:sp>
        <p:nvSpPr>
          <p:cNvPr id="3" name="Content Placeholder 2"/>
          <p:cNvSpPr>
            <a:spLocks noGrp="1"/>
          </p:cNvSpPr>
          <p:nvPr>
            <p:ph idx="1"/>
          </p:nvPr>
        </p:nvSpPr>
        <p:spPr>
          <a:xfrm>
            <a:off x="838201" y="1559293"/>
            <a:ext cx="9096023" cy="4629751"/>
          </a:xfrm>
        </p:spPr>
        <p:txBody>
          <a:bodyPr>
            <a:noAutofit/>
          </a:bodyPr>
          <a:lstStyle/>
          <a:p>
            <a:r>
              <a:rPr lang="en-IE" sz="1600" dirty="0"/>
              <a:t>Biggs, J.  (2003). </a:t>
            </a:r>
            <a:r>
              <a:rPr lang="en-IE" sz="1600" i="1" dirty="0"/>
              <a:t>Teaching for quality learning at university: What the student does</a:t>
            </a:r>
            <a:r>
              <a:rPr lang="en-IE" sz="1600" dirty="0"/>
              <a:t>. (2nd Ed). Berkshire: </a:t>
            </a:r>
            <a:r>
              <a:rPr lang="en-IE" sz="1600" dirty="0" err="1"/>
              <a:t>SRHE</a:t>
            </a:r>
            <a:r>
              <a:rPr lang="en-IE" sz="1600" dirty="0"/>
              <a:t> &amp; Open University Press.</a:t>
            </a:r>
          </a:p>
          <a:p>
            <a:r>
              <a:rPr lang="en-US" sz="1600" dirty="0" err="1"/>
              <a:t>Chickering</a:t>
            </a:r>
            <a:r>
              <a:rPr lang="en-US" sz="1600" dirty="0"/>
              <a:t>, Arthur W. and </a:t>
            </a:r>
            <a:r>
              <a:rPr lang="en-US" sz="1600" dirty="0" err="1"/>
              <a:t>Gamson</a:t>
            </a:r>
            <a:r>
              <a:rPr lang="en-US" sz="1600" dirty="0"/>
              <a:t>, Zelda F. (1987) "Seven principles for good practice in undergraduate education" </a:t>
            </a:r>
            <a:r>
              <a:rPr lang="en-US" sz="1600" i="1" dirty="0"/>
              <a:t>American Association of Higher Education Bulletin</a:t>
            </a:r>
            <a:r>
              <a:rPr lang="en-US" sz="1600" dirty="0"/>
              <a:t> </a:t>
            </a:r>
            <a:r>
              <a:rPr lang="en-US" sz="1600" dirty="0" err="1"/>
              <a:t>vol.39</a:t>
            </a:r>
            <a:r>
              <a:rPr lang="en-US" sz="1600" dirty="0"/>
              <a:t> </a:t>
            </a:r>
            <a:r>
              <a:rPr lang="en-US" sz="1600" dirty="0" err="1"/>
              <a:t>no.7</a:t>
            </a:r>
            <a:r>
              <a:rPr lang="en-US" sz="1600" dirty="0"/>
              <a:t> </a:t>
            </a:r>
            <a:r>
              <a:rPr lang="en-US" sz="1600" dirty="0" err="1"/>
              <a:t>pp.3</a:t>
            </a:r>
            <a:r>
              <a:rPr lang="en-US" sz="1600" dirty="0"/>
              <a:t>-7 </a:t>
            </a:r>
          </a:p>
          <a:p>
            <a:r>
              <a:rPr lang="en-US" sz="1600" dirty="0" err="1"/>
              <a:t>Gibney</a:t>
            </a:r>
            <a:r>
              <a:rPr lang="en-US" sz="1600" dirty="0"/>
              <a:t>, A., Moore, N., Murphy, F., and O’Sullivan, S. 2010. The </a:t>
            </a:r>
            <a:r>
              <a:rPr lang="en-US" sz="1600" dirty="0" err="1"/>
              <a:t>rst</a:t>
            </a:r>
            <a:r>
              <a:rPr lang="en-US" sz="1600" dirty="0"/>
              <a:t> semester of university life; ‘will I be able to manage it at all? </a:t>
            </a:r>
            <a:r>
              <a:rPr lang="en-US" sz="1600" i="1" dirty="0"/>
              <a:t>Higher Education. </a:t>
            </a:r>
            <a:r>
              <a:rPr lang="en-US" sz="1600" dirty="0"/>
              <a:t>62(3),pp. 351-366. </a:t>
            </a:r>
          </a:p>
          <a:p>
            <a:r>
              <a:rPr lang="en-IE" altLang="en-US" sz="1600" dirty="0" smtClean="0"/>
              <a:t>McMahon</a:t>
            </a:r>
            <a:r>
              <a:rPr lang="en-IE" altLang="en-US" sz="1600" dirty="0"/>
              <a:t>, T. &amp; </a:t>
            </a:r>
            <a:r>
              <a:rPr lang="en-IE" altLang="en-US" sz="1600" dirty="0" err="1"/>
              <a:t>Thakore</a:t>
            </a:r>
            <a:r>
              <a:rPr lang="en-IE" altLang="en-US" sz="1600" dirty="0"/>
              <a:t>, H. (2006) 'Achieving Constructive Alignment: Putting Outcomes First'. </a:t>
            </a:r>
            <a:r>
              <a:rPr lang="en-IE" altLang="en-US" sz="1600" i="1" dirty="0"/>
              <a:t>Quality of Higher Education, </a:t>
            </a:r>
            <a:r>
              <a:rPr lang="en-IE" altLang="en-US" sz="1600" dirty="0"/>
              <a:t>3 :10-19</a:t>
            </a:r>
          </a:p>
          <a:p>
            <a:r>
              <a:rPr lang="en-IE" sz="1600" dirty="0"/>
              <a:t>Nicol, D. 2007. Laying the foundation for lifelong learning: cases studies of technology supported assessment processes in large </a:t>
            </a:r>
            <a:r>
              <a:rPr lang="en-IE" sz="1600" dirty="0" err="1"/>
              <a:t>rst</a:t>
            </a:r>
            <a:r>
              <a:rPr lang="en-IE" sz="1600" dirty="0"/>
              <a:t> year classes, </a:t>
            </a:r>
            <a:r>
              <a:rPr lang="en-IE" sz="1600" i="1" dirty="0"/>
              <a:t>British Journal of Educational Technology. 38(4), </a:t>
            </a:r>
            <a:r>
              <a:rPr lang="en-IE" sz="1600" i="1" dirty="0" err="1"/>
              <a:t>pp.668</a:t>
            </a:r>
            <a:r>
              <a:rPr lang="en-IE" sz="1600" i="1" dirty="0"/>
              <a:t>-678. </a:t>
            </a:r>
            <a:endParaRPr lang="en-IE" sz="1600" dirty="0"/>
          </a:p>
          <a:p>
            <a:r>
              <a:rPr lang="en-IE" sz="1600" dirty="0"/>
              <a:t>Nicol, D. 2009. </a:t>
            </a:r>
            <a:r>
              <a:rPr lang="en-IE" sz="1600" i="1" dirty="0"/>
              <a:t>Transforming assessment and feedback: Enhancing integration and empowerment in the </a:t>
            </a:r>
            <a:r>
              <a:rPr lang="en-IE" sz="1600" i="1" dirty="0" err="1"/>
              <a:t>rst</a:t>
            </a:r>
            <a:r>
              <a:rPr lang="en-IE" sz="1600" i="1" dirty="0"/>
              <a:t> year. Quality Assurance Agency, Scotland. </a:t>
            </a:r>
            <a:endParaRPr lang="en-IE" sz="1600" dirty="0"/>
          </a:p>
          <a:p>
            <a:r>
              <a:rPr lang="en-IE" sz="1600" dirty="0"/>
              <a:t>Nicol, D. 2010. From monologue to dialogue: Improving written feedback in mass higher </a:t>
            </a:r>
            <a:r>
              <a:rPr lang="en-IE" sz="1600" i="1" dirty="0" smtClean="0"/>
              <a:t>education</a:t>
            </a:r>
            <a:r>
              <a:rPr lang="en-IE" sz="1600" i="1" dirty="0"/>
              <a:t>. Assessment and Evaluation in Higher Education. 35(5), </a:t>
            </a:r>
            <a:r>
              <a:rPr lang="en-IE" sz="1600" i="1" dirty="0" err="1"/>
              <a:t>pp.501</a:t>
            </a:r>
            <a:r>
              <a:rPr lang="en-IE" sz="1600" i="1" dirty="0"/>
              <a:t> -517. </a:t>
            </a:r>
            <a:endParaRPr lang="en-IE" sz="1600" dirty="0"/>
          </a:p>
        </p:txBody>
      </p:sp>
    </p:spTree>
    <p:extLst>
      <p:ext uri="{BB962C8B-B14F-4D97-AF65-F5344CB8AC3E}">
        <p14:creationId xmlns:p14="http://schemas.microsoft.com/office/powerpoint/2010/main" val="6154945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0"/>
            <a:ext cx="9096023" cy="1057274"/>
          </a:xfrm>
        </p:spPr>
        <p:txBody>
          <a:bodyPr/>
          <a:lstStyle/>
          <a:p>
            <a:r>
              <a:rPr lang="en-GB" dirty="0" smtClean="0"/>
              <a:t>References (cont’d)</a:t>
            </a:r>
            <a:endParaRPr lang="en-GB" dirty="0"/>
          </a:p>
        </p:txBody>
      </p:sp>
      <p:sp>
        <p:nvSpPr>
          <p:cNvPr id="3" name="Content Placeholder 2"/>
          <p:cNvSpPr>
            <a:spLocks noGrp="1"/>
          </p:cNvSpPr>
          <p:nvPr>
            <p:ph idx="1"/>
          </p:nvPr>
        </p:nvSpPr>
        <p:spPr/>
        <p:txBody>
          <a:bodyPr>
            <a:normAutofit fontScale="85000" lnSpcReduction="10000"/>
          </a:bodyPr>
          <a:lstStyle/>
          <a:p>
            <a:endParaRPr lang="en-US" dirty="0" smtClean="0"/>
          </a:p>
          <a:p>
            <a:r>
              <a:rPr lang="en-IE" sz="2200" dirty="0"/>
              <a:t>Nicol, D, J. and Macfarlane-Dick. 2006. Formative assessment and self-regulated learning: A model and seven principles of good feedback practice, </a:t>
            </a:r>
            <a:r>
              <a:rPr lang="en-IE" sz="2200" i="1" dirty="0"/>
              <a:t>Studies in Higher Education. 31(2), pp. 199-218. </a:t>
            </a:r>
            <a:endParaRPr lang="en-IE" altLang="en-US" sz="2200" dirty="0"/>
          </a:p>
          <a:p>
            <a:r>
              <a:rPr lang="en-IE" sz="2200" dirty="0"/>
              <a:t>Noonan, E &amp; O Neill, </a:t>
            </a:r>
            <a:r>
              <a:rPr lang="en-IE" sz="2200" dirty="0" err="1"/>
              <a:t>G.M</a:t>
            </a:r>
            <a:r>
              <a:rPr lang="en-IE" sz="2200" dirty="0"/>
              <a:t>., (2012) Student Engagement &amp; Assessment,</a:t>
            </a:r>
            <a:r>
              <a:rPr lang="en-IE" sz="2200" i="1" dirty="0"/>
              <a:t> </a:t>
            </a:r>
            <a:r>
              <a:rPr lang="en-IE" sz="2200" dirty="0"/>
              <a:t>in </a:t>
            </a:r>
            <a:r>
              <a:rPr lang="en-IE" sz="2200" dirty="0" err="1"/>
              <a:t>Hughes,J</a:t>
            </a:r>
            <a:r>
              <a:rPr lang="en-IE" sz="2200" dirty="0"/>
              <a:t>. &amp; Tan, E., (</a:t>
            </a:r>
            <a:r>
              <a:rPr lang="en-IE" sz="2200" dirty="0" err="1"/>
              <a:t>eds</a:t>
            </a:r>
            <a:r>
              <a:rPr lang="en-IE" sz="2200" dirty="0"/>
              <a:t>) </a:t>
            </a:r>
            <a:r>
              <a:rPr lang="en-IE" sz="2200" i="1" dirty="0"/>
              <a:t>The Dynamic Curriculum: Shared Experiences of Ongoing Curricular Change in Higher Education, </a:t>
            </a:r>
            <a:r>
              <a:rPr lang="en-IE" sz="2200" dirty="0"/>
              <a:t>Dublin </a:t>
            </a:r>
            <a:r>
              <a:rPr lang="en-IE" sz="2200" dirty="0">
                <a:hlinkClick r:id="rId2"/>
              </a:rPr>
              <a:t>https://</a:t>
            </a:r>
            <a:r>
              <a:rPr lang="en-IE" sz="2200" dirty="0" err="1" smtClean="0">
                <a:hlinkClick r:id="rId2"/>
              </a:rPr>
              <a:t>www.tcd.ie</a:t>
            </a:r>
            <a:r>
              <a:rPr lang="en-IE" sz="2200" dirty="0" smtClean="0">
                <a:hlinkClick r:id="rId2"/>
              </a:rPr>
              <a:t>/</a:t>
            </a:r>
            <a:r>
              <a:rPr lang="en-IE" sz="2200" dirty="0" err="1" smtClean="0">
                <a:hlinkClick r:id="rId2"/>
              </a:rPr>
              <a:t>CAPSL</a:t>
            </a:r>
            <a:r>
              <a:rPr lang="en-IE" sz="2200" dirty="0" smtClean="0">
                <a:hlinkClick r:id="rId2"/>
              </a:rPr>
              <a:t>/TIC/assets/pdf/</a:t>
            </a:r>
            <a:r>
              <a:rPr lang="en-IE" sz="2200" dirty="0" err="1" smtClean="0">
                <a:hlinkClick r:id="rId2"/>
              </a:rPr>
              <a:t>Dynamic_Curriculum_sharedexperiences_of.pdf</a:t>
            </a:r>
            <a:r>
              <a:rPr lang="en-IE" sz="2200" dirty="0" smtClean="0"/>
              <a:t> </a:t>
            </a:r>
            <a:endParaRPr lang="en-IE" sz="2200" dirty="0"/>
          </a:p>
          <a:p>
            <a:r>
              <a:rPr lang="en-IE" sz="2200" dirty="0"/>
              <a:t>O’Neill, G. Noonan, E. </a:t>
            </a:r>
            <a:r>
              <a:rPr lang="en-IE" sz="2200" dirty="0" err="1"/>
              <a:t>2011a</a:t>
            </a:r>
            <a:r>
              <a:rPr lang="en-IE" sz="2200" dirty="0"/>
              <a:t>. </a:t>
            </a:r>
            <a:r>
              <a:rPr lang="en-IE" sz="2200" i="1" dirty="0"/>
              <a:t>The Strategic Design Principles, </a:t>
            </a:r>
            <a:r>
              <a:rPr lang="en-IE" sz="2200" dirty="0"/>
              <a:t>[Online]. Available from: </a:t>
            </a:r>
            <a:r>
              <a:rPr lang="en-IE" sz="2200" i="1" dirty="0">
                <a:hlinkClick r:id="rId3"/>
              </a:rPr>
              <a:t>http://</a:t>
            </a:r>
            <a:r>
              <a:rPr lang="en-IE" sz="2200" i="1" dirty="0" err="1">
                <a:hlinkClick r:id="rId3"/>
              </a:rPr>
              <a:t>www.ucd.ie</a:t>
            </a:r>
            <a:r>
              <a:rPr lang="en-IE" sz="2200" i="1" dirty="0">
                <a:hlinkClick r:id="rId3"/>
              </a:rPr>
              <a:t>/</a:t>
            </a:r>
            <a:r>
              <a:rPr lang="en-IE" sz="2200" i="1" dirty="0" err="1">
                <a:hlinkClick r:id="rId3"/>
              </a:rPr>
              <a:t>t4cms</a:t>
            </a:r>
            <a:r>
              <a:rPr lang="en-IE" sz="2200" i="1" dirty="0">
                <a:hlinkClick r:id="rId3"/>
              </a:rPr>
              <a:t>/</a:t>
            </a:r>
            <a:r>
              <a:rPr lang="en-IE" sz="2200" i="1" dirty="0" err="1">
                <a:hlinkClick r:id="rId3"/>
              </a:rPr>
              <a:t>designifyassess.pdf</a:t>
            </a:r>
            <a:endParaRPr lang="en-IE" sz="2200" i="1" dirty="0"/>
          </a:p>
          <a:p>
            <a:r>
              <a:rPr lang="en-US" sz="2200" dirty="0" smtClean="0"/>
              <a:t>O’Neill</a:t>
            </a:r>
            <a:r>
              <a:rPr lang="en-US" sz="2200" dirty="0"/>
              <a:t>, G. Noonan, E. </a:t>
            </a:r>
            <a:r>
              <a:rPr lang="en-US" sz="2200" dirty="0" err="1"/>
              <a:t>2011c</a:t>
            </a:r>
            <a:r>
              <a:rPr lang="en-US" sz="2200" dirty="0"/>
              <a:t>. </a:t>
            </a:r>
            <a:r>
              <a:rPr lang="en-US" sz="2200" i="1" dirty="0"/>
              <a:t>The Module Design Principles, </a:t>
            </a:r>
            <a:r>
              <a:rPr lang="en-US" sz="2200" dirty="0"/>
              <a:t>[Online]. Available from: </a:t>
            </a:r>
            <a:r>
              <a:rPr lang="en-US" sz="2200" i="1" dirty="0">
                <a:hlinkClick r:id="rId4"/>
              </a:rPr>
              <a:t>http://</a:t>
            </a:r>
            <a:r>
              <a:rPr lang="en-US" sz="2200" i="1" dirty="0" err="1">
                <a:hlinkClick r:id="rId4"/>
              </a:rPr>
              <a:t>www.ucd.ie</a:t>
            </a:r>
            <a:r>
              <a:rPr lang="en-US" sz="2200" i="1" dirty="0">
                <a:hlinkClick r:id="rId4"/>
              </a:rPr>
              <a:t>/</a:t>
            </a:r>
            <a:r>
              <a:rPr lang="en-US" sz="2200" i="1" dirty="0" err="1">
                <a:hlinkClick r:id="rId4"/>
              </a:rPr>
              <a:t>t4cms</a:t>
            </a:r>
            <a:r>
              <a:rPr lang="en-US" sz="2200" i="1" dirty="0">
                <a:hlinkClick r:id="rId4"/>
              </a:rPr>
              <a:t>/</a:t>
            </a:r>
            <a:r>
              <a:rPr lang="en-US" sz="2200" i="1" dirty="0" err="1">
                <a:hlinkClick r:id="rId4"/>
              </a:rPr>
              <a:t>moddesignfyassess.pdf</a:t>
            </a:r>
            <a:endParaRPr lang="en-US" sz="2200" i="1" dirty="0"/>
          </a:p>
          <a:p>
            <a:r>
              <a:rPr lang="en-US" sz="2200" dirty="0" smtClean="0"/>
              <a:t>Taylor</a:t>
            </a:r>
            <a:r>
              <a:rPr lang="en-US" sz="2200" dirty="0"/>
              <a:t>, J.A. 2008. Assessment in First Year University: A Model to Manage Transition. J</a:t>
            </a:r>
            <a:r>
              <a:rPr lang="en-US" sz="2200" i="1" dirty="0"/>
              <a:t>ournal of University Teaching and Learning Practice. 5(1), </a:t>
            </a:r>
            <a:r>
              <a:rPr lang="en-US" sz="2200" i="1" dirty="0" err="1"/>
              <a:t>pp.20</a:t>
            </a:r>
            <a:r>
              <a:rPr lang="en-US" sz="2200" i="1" dirty="0"/>
              <a:t>-33</a:t>
            </a:r>
            <a:endParaRPr lang="en-GB" sz="2200" dirty="0"/>
          </a:p>
        </p:txBody>
      </p:sp>
    </p:spTree>
    <p:extLst>
      <p:ext uri="{BB962C8B-B14F-4D97-AF65-F5344CB8AC3E}">
        <p14:creationId xmlns:p14="http://schemas.microsoft.com/office/powerpoint/2010/main" val="27547092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727652"/>
            <a:ext cx="6817962" cy="4215949"/>
          </a:xfrm>
        </p:spPr>
        <p:txBody>
          <a:bodyPr>
            <a:normAutofit lnSpcReduction="10000"/>
          </a:bodyPr>
          <a:lstStyle/>
          <a:p>
            <a:r>
              <a:rPr lang="en-US" dirty="0" smtClean="0"/>
              <a:t>Irish higher education system:</a:t>
            </a:r>
          </a:p>
          <a:p>
            <a:pPr lvl="1"/>
            <a:r>
              <a:rPr lang="en-US" dirty="0" smtClean="0"/>
              <a:t>Public universities, technical higher education institutions, private providers</a:t>
            </a:r>
          </a:p>
          <a:p>
            <a:pPr lvl="1"/>
            <a:r>
              <a:rPr lang="en-US" dirty="0" smtClean="0"/>
              <a:t>222,618 enrollments: 51% (f) 49% (m)</a:t>
            </a:r>
          </a:p>
          <a:p>
            <a:pPr lvl="1"/>
            <a:r>
              <a:rPr lang="en-US" dirty="0" smtClean="0"/>
              <a:t>80 % (FT), 17 % (PT) 3% (remote)</a:t>
            </a:r>
          </a:p>
          <a:p>
            <a:r>
              <a:rPr lang="en-US" dirty="0" smtClean="0"/>
              <a:t>Key agencies</a:t>
            </a:r>
          </a:p>
          <a:p>
            <a:pPr lvl="1"/>
            <a:r>
              <a:rPr lang="en-US" dirty="0" smtClean="0"/>
              <a:t>Higher Education Authority (funding)</a:t>
            </a:r>
          </a:p>
          <a:p>
            <a:pPr lvl="1"/>
            <a:r>
              <a:rPr lang="en-US" dirty="0" smtClean="0"/>
              <a:t>Quality &amp; Qualifications Ireland </a:t>
            </a:r>
          </a:p>
          <a:p>
            <a:pPr lvl="1"/>
            <a:r>
              <a:rPr lang="en-US" dirty="0" smtClean="0"/>
              <a:t>National Forum for the Enhancement of Teaching &amp; Learning</a:t>
            </a:r>
          </a:p>
          <a:p>
            <a:r>
              <a:rPr lang="en-US" dirty="0" smtClean="0"/>
              <a:t>Policy reforms and priorities</a:t>
            </a:r>
          </a:p>
          <a:p>
            <a:pPr lvl="1"/>
            <a:r>
              <a:rPr lang="en-US" dirty="0" smtClean="0"/>
              <a:t>2011 National Strategy for Higher Education</a:t>
            </a:r>
          </a:p>
          <a:p>
            <a:pPr lvl="1"/>
            <a:r>
              <a:rPr lang="en-US" dirty="0" smtClean="0"/>
              <a:t>2011 Qualifications and Quality Assurance Act</a:t>
            </a:r>
          </a:p>
          <a:p>
            <a:pPr lvl="1"/>
            <a:r>
              <a:rPr lang="en-US" dirty="0" smtClean="0"/>
              <a:t>Access, relevance, cost of higher education leading to performance based funding since 2012</a:t>
            </a:r>
            <a:endParaRPr lang="en-US" dirty="0"/>
          </a:p>
        </p:txBody>
      </p:sp>
      <p:sp>
        <p:nvSpPr>
          <p:cNvPr id="4" name="Title 3"/>
          <p:cNvSpPr>
            <a:spLocks noGrp="1"/>
          </p:cNvSpPr>
          <p:nvPr>
            <p:ph type="title"/>
          </p:nvPr>
        </p:nvSpPr>
        <p:spPr/>
        <p:txBody>
          <a:bodyPr/>
          <a:lstStyle/>
          <a:p>
            <a:r>
              <a:rPr lang="en-US" dirty="0" smtClean="0"/>
              <a:t>Irish higher education landscape</a:t>
            </a:r>
            <a:endParaRPr lang="en-US" dirty="0"/>
          </a:p>
        </p:txBody>
      </p:sp>
      <p:pic>
        <p:nvPicPr>
          <p:cNvPr id="5" name="Picture 2"/>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18612" r="18612"/>
          <a:stretch>
            <a:fillRect/>
          </a:stretch>
        </p:blipFill>
        <p:spPr bwMode="auto">
          <a:xfrm>
            <a:off x="7656162" y="1727651"/>
            <a:ext cx="4210953" cy="421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23179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a:t>Establishment of Centres for Teaching &amp; Learning in early 2000’s to provide support and advice to academic staff </a:t>
            </a:r>
            <a:endParaRPr lang="en-US" dirty="0" smtClean="0"/>
          </a:p>
          <a:p>
            <a:r>
              <a:rPr lang="en-US" dirty="0" smtClean="0"/>
              <a:t>Followed by growth in range of on-going professional development courses for teaching in higher education</a:t>
            </a:r>
          </a:p>
          <a:p>
            <a:r>
              <a:rPr lang="en-US" dirty="0" smtClean="0"/>
              <a:t>National funding from HEA (2004-2011)to build capacity further </a:t>
            </a:r>
          </a:p>
          <a:p>
            <a:r>
              <a:rPr lang="en-US" dirty="0" smtClean="0"/>
              <a:t>National Academy for Integration of Research </a:t>
            </a:r>
            <a:r>
              <a:rPr lang="en-US" dirty="0"/>
              <a:t>&amp; Teaching at UCC (</a:t>
            </a:r>
            <a:r>
              <a:rPr lang="en-US" dirty="0">
                <a:hlinkClick r:id="rId2"/>
              </a:rPr>
              <a:t>http://</a:t>
            </a:r>
            <a:r>
              <a:rPr lang="en-US" dirty="0" smtClean="0">
                <a:hlinkClick r:id="rId2"/>
              </a:rPr>
              <a:t>www.nairtl.ie</a:t>
            </a:r>
            <a:r>
              <a:rPr lang="en-US" dirty="0" smtClean="0"/>
              <a:t> )</a:t>
            </a:r>
          </a:p>
          <a:p>
            <a:r>
              <a:rPr lang="en-US" dirty="0" smtClean="0"/>
              <a:t>International good practice, research and policies</a:t>
            </a:r>
          </a:p>
          <a:p>
            <a:r>
              <a:rPr lang="en-US" dirty="0" smtClean="0"/>
              <a:t>Severe national fiscal constraints in 2011 reduced funding and changed form of capacity building</a:t>
            </a:r>
            <a:endParaRPr lang="en-US" dirty="0"/>
          </a:p>
        </p:txBody>
      </p:sp>
      <p:sp>
        <p:nvSpPr>
          <p:cNvPr id="4" name="Title 3"/>
          <p:cNvSpPr>
            <a:spLocks noGrp="1"/>
          </p:cNvSpPr>
          <p:nvPr>
            <p:ph type="title"/>
          </p:nvPr>
        </p:nvSpPr>
        <p:spPr>
          <a:xfrm>
            <a:off x="914235" y="141063"/>
            <a:ext cx="9096023" cy="1057274"/>
          </a:xfrm>
        </p:spPr>
        <p:txBody>
          <a:bodyPr/>
          <a:lstStyle/>
          <a:p>
            <a:r>
              <a:rPr lang="en-US" dirty="0" smtClean="0"/>
              <a:t>Irish higher education: capacity building</a:t>
            </a:r>
            <a:endParaRPr lang="en-US" dirty="0"/>
          </a:p>
        </p:txBody>
      </p:sp>
      <p:pic>
        <p:nvPicPr>
          <p:cNvPr id="5" name="Picture 2"/>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l="18203" r="18203"/>
          <a:stretch>
            <a:fillRect/>
          </a:stretch>
        </p:blipFill>
        <p:spPr bwMode="auto">
          <a:xfrm>
            <a:off x="8153401" y="1727200"/>
            <a:ext cx="3713714" cy="421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01015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270000"/>
            <a:ext cx="7315200" cy="5227053"/>
          </a:xfrm>
        </p:spPr>
        <p:txBody>
          <a:bodyPr>
            <a:normAutofit fontScale="77500" lnSpcReduction="20000"/>
          </a:bodyPr>
          <a:lstStyle/>
          <a:p>
            <a:endParaRPr lang="en-US" dirty="0" smtClean="0"/>
          </a:p>
          <a:p>
            <a:r>
              <a:rPr lang="en-US" sz="2600" b="1" dirty="0" smtClean="0"/>
              <a:t>European Standards Guidelines </a:t>
            </a:r>
            <a:r>
              <a:rPr lang="en-US" sz="2600" dirty="0" smtClean="0"/>
              <a:t>(2015: 1.3)  </a:t>
            </a:r>
          </a:p>
          <a:p>
            <a:endParaRPr lang="en-US" sz="2600" dirty="0"/>
          </a:p>
          <a:p>
            <a:pPr marL="0" indent="0">
              <a:buNone/>
            </a:pPr>
            <a:r>
              <a:rPr lang="en-US" sz="2600" dirty="0" smtClean="0"/>
              <a:t>Institutions should ensure that the programmes are delivered in a way that encourages students to take an active role in creating the learning process, and that the assessment of students reflects this approach </a:t>
            </a:r>
            <a:endParaRPr lang="en-US" sz="2600" dirty="0"/>
          </a:p>
          <a:p>
            <a:endParaRPr lang="en-US" sz="2600" dirty="0" smtClean="0"/>
          </a:p>
          <a:p>
            <a:pPr marL="0" indent="0">
              <a:buNone/>
            </a:pPr>
            <a:r>
              <a:rPr lang="en-US" sz="2600" b="1" dirty="0"/>
              <a:t>7 Principles for Good Practice in Undergraduate </a:t>
            </a:r>
            <a:r>
              <a:rPr lang="en-US" sz="2600" b="1" dirty="0" smtClean="0"/>
              <a:t>Education </a:t>
            </a:r>
            <a:r>
              <a:rPr lang="en-US" sz="2600" dirty="0" smtClean="0"/>
              <a:t>Chickering &amp; Gamson (1987) </a:t>
            </a:r>
          </a:p>
          <a:p>
            <a:pPr marL="0" indent="0">
              <a:buNone/>
            </a:pPr>
            <a:r>
              <a:rPr lang="en-US" sz="2600" i="1" dirty="0" smtClean="0"/>
              <a:t>Learning </a:t>
            </a:r>
            <a:r>
              <a:rPr lang="en-US" sz="2600" i="1" dirty="0"/>
              <a:t>is not a spectator sport. Students do not learn much just sitting in classes listening to teachers, memorizing pre-packaged assignments, and spitting out answers. </a:t>
            </a:r>
          </a:p>
          <a:p>
            <a:endParaRPr lang="en-US" sz="2600" dirty="0" smtClean="0"/>
          </a:p>
          <a:p>
            <a:pPr marL="0" indent="0">
              <a:buNone/>
            </a:pPr>
            <a:r>
              <a:rPr lang="en-US" sz="2600" i="1" dirty="0" smtClean="0"/>
              <a:t>Learning </a:t>
            </a:r>
            <a:r>
              <a:rPr lang="en-US" sz="2600" i="1" dirty="0"/>
              <a:t>is enhanced when it is more like a team effort than a solo race. Good learning, like good work, is collaborative and social, not competitive and isolated. </a:t>
            </a:r>
            <a:endParaRPr lang="en-US" sz="2600" dirty="0"/>
          </a:p>
          <a:p>
            <a:endParaRPr lang="en-US" dirty="0"/>
          </a:p>
        </p:txBody>
      </p:sp>
      <p:sp>
        <p:nvSpPr>
          <p:cNvPr id="3" name="Picture Placeholder 2"/>
          <p:cNvSpPr>
            <a:spLocks noGrp="1"/>
          </p:cNvSpPr>
          <p:nvPr>
            <p:ph type="pic" sz="quarter" idx="13"/>
          </p:nvPr>
        </p:nvSpPr>
        <p:spPr>
          <a:xfrm>
            <a:off x="8415338" y="1498600"/>
            <a:ext cx="3451775" cy="4216400"/>
          </a:xfrm>
        </p:spPr>
      </p:sp>
      <p:sp>
        <p:nvSpPr>
          <p:cNvPr id="4" name="Title 3"/>
          <p:cNvSpPr>
            <a:spLocks noGrp="1"/>
          </p:cNvSpPr>
          <p:nvPr>
            <p:ph type="title"/>
          </p:nvPr>
        </p:nvSpPr>
        <p:spPr/>
        <p:txBody>
          <a:bodyPr/>
          <a:lstStyle/>
          <a:p>
            <a:r>
              <a:rPr lang="en-US" dirty="0" smtClean="0"/>
              <a:t>Student Centred Learning</a:t>
            </a:r>
            <a:endParaRPr lang="en-US" dirty="0"/>
          </a:p>
        </p:txBody>
      </p:sp>
      <p:pic>
        <p:nvPicPr>
          <p:cNvPr id="6" name="Picture 5"/>
          <p:cNvPicPr>
            <a:picLocks noChangeAspect="1"/>
          </p:cNvPicPr>
          <p:nvPr/>
        </p:nvPicPr>
        <p:blipFill>
          <a:blip r:embed="rId2"/>
          <a:stretch>
            <a:fillRect/>
          </a:stretch>
        </p:blipFill>
        <p:spPr>
          <a:xfrm>
            <a:off x="8153400" y="1498600"/>
            <a:ext cx="3713713" cy="4445000"/>
          </a:xfrm>
          <a:prstGeom prst="rect">
            <a:avLst/>
          </a:prstGeom>
        </p:spPr>
      </p:pic>
    </p:spTree>
    <p:extLst>
      <p:ext uri="{BB962C8B-B14F-4D97-AF65-F5344CB8AC3E}">
        <p14:creationId xmlns:p14="http://schemas.microsoft.com/office/powerpoint/2010/main" val="8659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 calcmode="lin" valueType="num">
                                      <p:cBhvr additive="base">
                                        <p:cTn id="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 calcmode="lin" valueType="num">
                                      <p:cBhvr additive="base">
                                        <p:cTn id="1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anim calcmode="lin" valueType="num">
                                      <p:cBhvr additive="base">
                                        <p:cTn id="1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Implementing outcomes-based curricula</a:t>
            </a:r>
            <a:endParaRPr lang="en-GB" dirty="0"/>
          </a:p>
        </p:txBody>
      </p:sp>
      <p:pic>
        <p:nvPicPr>
          <p:cNvPr id="4" name="Content Placeholder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64277" y="2427316"/>
            <a:ext cx="9193876" cy="2917768"/>
          </a:xfrm>
          <a:prstGeom prst="rect">
            <a:avLst/>
          </a:prstGeom>
          <a:noFill/>
        </p:spPr>
      </p:pic>
    </p:spTree>
    <p:extLst>
      <p:ext uri="{BB962C8B-B14F-4D97-AF65-F5344CB8AC3E}">
        <p14:creationId xmlns:p14="http://schemas.microsoft.com/office/powerpoint/2010/main" val="8955414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Outcomes-based curricula: Ireland (2003)</a:t>
            </a:r>
            <a:endParaRPr lang="en-GB" dirty="0"/>
          </a:p>
        </p:txBody>
      </p:sp>
      <p:pic>
        <p:nvPicPr>
          <p:cNvPr id="4" name="Content Placeholder 3"/>
          <p:cNvPicPr>
            <a:picLocks noGrp="1" noChangeAspect="1"/>
          </p:cNvPicPr>
          <p:nvPr>
            <p:ph idx="1"/>
          </p:nvPr>
        </p:nvPicPr>
        <p:blipFill>
          <a:blip r:embed="rId2"/>
          <a:stretch>
            <a:fillRect/>
          </a:stretch>
        </p:blipFill>
        <p:spPr>
          <a:xfrm>
            <a:off x="838200" y="1270000"/>
            <a:ext cx="9096023" cy="5155738"/>
          </a:xfrm>
          <a:prstGeom prst="rect">
            <a:avLst/>
          </a:prstGeom>
        </p:spPr>
      </p:pic>
    </p:spTree>
    <p:extLst>
      <p:ext uri="{BB962C8B-B14F-4D97-AF65-F5344CB8AC3E}">
        <p14:creationId xmlns:p14="http://schemas.microsoft.com/office/powerpoint/2010/main" val="3196901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Outcomes-based curricula: implications</a:t>
            </a:r>
            <a:endParaRPr lang="en-GB" dirty="0"/>
          </a:p>
        </p:txBody>
      </p:sp>
      <p:sp>
        <p:nvSpPr>
          <p:cNvPr id="3" name="Content Placeholder 2"/>
          <p:cNvSpPr>
            <a:spLocks noGrp="1"/>
          </p:cNvSpPr>
          <p:nvPr>
            <p:ph idx="1"/>
          </p:nvPr>
        </p:nvSpPr>
        <p:spPr>
          <a:xfrm>
            <a:off x="838202" y="1727652"/>
            <a:ext cx="7798722" cy="4376816"/>
          </a:xfrm>
        </p:spPr>
        <p:txBody>
          <a:bodyPr/>
          <a:lstStyle/>
          <a:p>
            <a:r>
              <a:rPr lang="en-US" dirty="0"/>
              <a:t>Architecture for awards based on the recognition of the achievement of outcomes across all educational provision</a:t>
            </a:r>
          </a:p>
          <a:p>
            <a:r>
              <a:rPr lang="en-US" dirty="0"/>
              <a:t>Levels, Award-types, Named Awards a structure of 10 levels level indicators 10 level grid of indicators, defined in terms of 8 dimensions of knowledge, know-how &amp; skill and competence</a:t>
            </a:r>
          </a:p>
          <a:p>
            <a:r>
              <a:rPr lang="en-US" dirty="0"/>
              <a:t>2006 alignment of Irish framework (HE) with </a:t>
            </a:r>
            <a:r>
              <a:rPr lang="en-US" dirty="0" err="1"/>
              <a:t>EHEA</a:t>
            </a:r>
            <a:r>
              <a:rPr lang="en-US" dirty="0"/>
              <a:t> Bologna framework, 2006 referencing of Irish framework to </a:t>
            </a:r>
            <a:r>
              <a:rPr lang="en-US" dirty="0" err="1"/>
              <a:t>EQF</a:t>
            </a:r>
            <a:r>
              <a:rPr lang="en-US" dirty="0"/>
              <a:t>, June 2009 study on Implementation and Impact of the Framework, 2009 </a:t>
            </a:r>
          </a:p>
          <a:p>
            <a:r>
              <a:rPr lang="en-US" dirty="0"/>
              <a:t>Implementation: national and locally within institutions</a:t>
            </a:r>
          </a:p>
          <a:p>
            <a:endParaRPr lang="en-GB" dirty="0"/>
          </a:p>
        </p:txBody>
      </p:sp>
      <p:pic>
        <p:nvPicPr>
          <p:cNvPr id="4" name="Picture Placeholder 4"/>
          <p:cNvPicPr>
            <a:picLocks noChangeAspect="1"/>
          </p:cNvPicPr>
          <p:nvPr/>
        </p:nvPicPr>
        <p:blipFill>
          <a:blip r:embed="rId2"/>
          <a:srcRect l="30289" r="30289"/>
          <a:stretch>
            <a:fillRect/>
          </a:stretch>
        </p:blipFill>
        <p:spPr>
          <a:xfrm>
            <a:off x="8919556" y="1727650"/>
            <a:ext cx="2947559" cy="4376817"/>
          </a:xfrm>
          <a:prstGeom prst="rect">
            <a:avLst/>
          </a:prstGeom>
        </p:spPr>
      </p:pic>
    </p:spTree>
    <p:extLst>
      <p:ext uri="{BB962C8B-B14F-4D97-AF65-F5344CB8AC3E}">
        <p14:creationId xmlns:p14="http://schemas.microsoft.com/office/powerpoint/2010/main" val="438894193"/>
      </p:ext>
    </p:extLst>
  </p:cSld>
  <p:clrMapOvr>
    <a:masterClrMapping/>
  </p:clrMapOvr>
  <p:timing>
    <p:tnLst>
      <p:par>
        <p:cTn id="1" dur="indefinite" restart="never" nodeType="tmRoot"/>
      </p:par>
    </p:tnLst>
  </p:timing>
</p:sld>
</file>

<file path=ppt/theme/theme1.xml><?xml version="1.0" encoding="utf-8"?>
<a:theme xmlns:a="http://schemas.openxmlformats.org/drawingml/2006/main" name="UCC Branded Template Traditional Ratio2013">
  <a:themeElements>
    <a:clrScheme name="UCC">
      <a:dk1>
        <a:sysClr val="windowText" lastClr="000000"/>
      </a:dk1>
      <a:lt1>
        <a:sysClr val="window" lastClr="FFFFFF"/>
      </a:lt1>
      <a:dk2>
        <a:srgbClr val="44546A"/>
      </a:dk2>
      <a:lt2>
        <a:srgbClr val="E7E6E6"/>
      </a:lt2>
      <a:accent1>
        <a:srgbClr val="003C69"/>
      </a:accent1>
      <a:accent2>
        <a:srgbClr val="CE222C"/>
      </a:accent2>
      <a:accent3>
        <a:srgbClr val="BBBCBC"/>
      </a:accent3>
      <a:accent4>
        <a:srgbClr val="FFB500"/>
      </a:accent4>
      <a:accent5>
        <a:srgbClr val="69B3E7"/>
      </a:accent5>
      <a:accent6>
        <a:srgbClr val="74AA50"/>
      </a:accent6>
      <a:hlink>
        <a:srgbClr val="C6893F"/>
      </a:hlink>
      <a:folHlink>
        <a:srgbClr val="7566DC"/>
      </a:folHlink>
    </a:clrScheme>
    <a:fontScheme name="UCC Verdana">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4ADAA851-3C50-435C-8D35-7A3FE90B677A}" vid="{C90C547B-2A2A-4A95-AA93-3E36506A6AB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4979</TotalTime>
  <Words>2971</Words>
  <Application>Microsoft Office PowerPoint</Application>
  <PresentationFormat>Widescreen</PresentationFormat>
  <Paragraphs>290</Paragraphs>
  <Slides>39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vt:lpstr>
      <vt:lpstr>Calibri</vt:lpstr>
      <vt:lpstr>Verdana</vt:lpstr>
      <vt:lpstr>UCC Branded Template Traditional Ratio2013</vt:lpstr>
      <vt:lpstr>Implementing student-centred approaches to learning, teaching and assessment: some examples from Ireland</vt:lpstr>
      <vt:lpstr>Introduction and aims</vt:lpstr>
      <vt:lpstr>Outline structure</vt:lpstr>
      <vt:lpstr>Irish higher education landscape</vt:lpstr>
      <vt:lpstr>Irish higher education: capacity building</vt:lpstr>
      <vt:lpstr>Student Centred Learning</vt:lpstr>
      <vt:lpstr>Implementing outcomes-based curricula</vt:lpstr>
      <vt:lpstr>Outcomes-based curricula: Ireland (2003)</vt:lpstr>
      <vt:lpstr>Outcomes-based curricula: implications</vt:lpstr>
      <vt:lpstr>Outcomes based curricula: institutional implementation (UCD, Dublin)</vt:lpstr>
      <vt:lpstr>Outcomes based curricula: challenges</vt:lpstr>
      <vt:lpstr>Outcomes based curricula: undergraduate curriculum module 180 credits </vt:lpstr>
      <vt:lpstr>Outcomes based curricula: project management architecture</vt:lpstr>
      <vt:lpstr>Lessons Learned? Time and Timing</vt:lpstr>
      <vt:lpstr>Lessons learned? Setting and challenging </vt:lpstr>
      <vt:lpstr>Strategic Re-design of Assessment</vt:lpstr>
      <vt:lpstr>Assessment Re-Design</vt:lpstr>
      <vt:lpstr>Assessment Re-Design: Institutional</vt:lpstr>
      <vt:lpstr>Assessment Re-Design: Approach</vt:lpstr>
      <vt:lpstr>Assessment Re-Design: Data Analysis</vt:lpstr>
      <vt:lpstr>Assessment Re-Design: Literature Messages</vt:lpstr>
      <vt:lpstr>Assessment Re-Design: Outcomes</vt:lpstr>
      <vt:lpstr>Assessment Re-Design: Outcomes &amp; Lessons</vt:lpstr>
      <vt:lpstr>Assessment Re-Design: Mapping</vt:lpstr>
      <vt:lpstr>Assessment Re-Design: National Agency Approach</vt:lpstr>
      <vt:lpstr>Assessment Re-Design: National Approach</vt:lpstr>
      <vt:lpstr>Assessment Re-Design: National Questions Posed</vt:lpstr>
      <vt:lpstr>2016-2018 Implementation</vt:lpstr>
      <vt:lpstr>Recognition and development of teaching excellence</vt:lpstr>
      <vt:lpstr>Teaching Excellence: Professional Development</vt:lpstr>
      <vt:lpstr>Teaching Excellence: Recognition and Award at Institutional Level</vt:lpstr>
      <vt:lpstr>Teaching Excellence: National Impact Awards</vt:lpstr>
      <vt:lpstr>Teaching Excellence: National Impact Awards</vt:lpstr>
      <vt:lpstr>Scholarship &amp; Action Research Projects </vt:lpstr>
      <vt:lpstr>Student engagement </vt:lpstr>
      <vt:lpstr>To summarise</vt:lpstr>
      <vt:lpstr>Contact Details: </vt:lpstr>
      <vt:lpstr>References</vt:lpstr>
      <vt:lpstr>References (cont’d)</vt:lpstr>
    </vt:vector>
  </TitlesOfParts>
  <Company>University College Cork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Aoife Ní Néill</dc:title>
  <dc:creator>Ni Neill, Aoife</dc:creator>
  <cp:lastModifiedBy>Vlatka Derenčinović</cp:lastModifiedBy>
  <cp:revision>236</cp:revision>
  <cp:lastPrinted>2017-02-16T19:47:05Z</cp:lastPrinted>
  <dcterms:created xsi:type="dcterms:W3CDTF">2014-10-29T19:01:48Z</dcterms:created>
  <dcterms:modified xsi:type="dcterms:W3CDTF">2017-02-22T08:52:12Z</dcterms:modified>
</cp:coreProperties>
</file>