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7" r:id="rId2"/>
  </p:sldMasterIdLst>
  <p:sldIdLst>
    <p:sldId id="299" r:id="rId3"/>
    <p:sldId id="326" r:id="rId4"/>
    <p:sldId id="332" r:id="rId5"/>
    <p:sldId id="328" r:id="rId6"/>
    <p:sldId id="329" r:id="rId7"/>
    <p:sldId id="330" r:id="rId8"/>
    <p:sldId id="333" r:id="rId9"/>
    <p:sldId id="334" r:id="rId10"/>
    <p:sldId id="336" r:id="rId11"/>
    <p:sldId id="337" r:id="rId12"/>
    <p:sldId id="338" r:id="rId13"/>
    <p:sldId id="339" r:id="rId14"/>
    <p:sldId id="335" r:id="rId15"/>
    <p:sldId id="331" r:id="rId16"/>
    <p:sldId id="340" r:id="rId17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5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41D"/>
    <a:srgbClr val="CD1D19"/>
    <a:srgbClr val="E21D24"/>
    <a:srgbClr val="000000"/>
    <a:srgbClr val="FF5B5B"/>
    <a:srgbClr val="E83618"/>
    <a:srgbClr val="F50736"/>
    <a:srgbClr val="FF3300"/>
    <a:srgbClr val="A20000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33" autoAdjust="0"/>
  </p:normalViewPr>
  <p:slideViewPr>
    <p:cSldViewPr snapToGrid="0">
      <p:cViewPr varScale="1">
        <p:scale>
          <a:sx n="87" d="100"/>
          <a:sy n="87" d="100"/>
        </p:scale>
        <p:origin x="1434" y="66"/>
      </p:cViewPr>
      <p:guideLst>
        <p:guide orient="horz" pos="4319"/>
        <p:guide pos="5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007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3165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2512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02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2"/>
          <p:cNvSpPr>
            <a:spLocks noChangeArrowheads="1"/>
          </p:cNvSpPr>
          <p:nvPr/>
        </p:nvSpPr>
        <p:spPr bwMode="auto">
          <a:xfrm>
            <a:off x="0" y="228600"/>
            <a:ext cx="9144000" cy="762000"/>
          </a:xfrm>
          <a:prstGeom prst="rect">
            <a:avLst/>
          </a:prstGeom>
          <a:gradFill flip="none" rotWithShape="1">
            <a:gsLst>
              <a:gs pos="89000">
                <a:srgbClr val="B8141D"/>
              </a:gs>
              <a:gs pos="20000">
                <a:srgbClr val="CD1D19"/>
              </a:gs>
              <a:gs pos="11000">
                <a:srgbClr val="E21D24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0168" y="327819"/>
            <a:ext cx="4584700" cy="56356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</a:t>
            </a:r>
            <a:endParaRPr lang="da-DK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6238875"/>
            <a:ext cx="9144000" cy="0"/>
          </a:xfrm>
          <a:prstGeom prst="line">
            <a:avLst/>
          </a:prstGeom>
          <a:ln>
            <a:solidFill>
              <a:srgbClr val="B8141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857" y="126856"/>
            <a:ext cx="965487" cy="965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chemeClr val="tx1">
                <a:lumMod val="85000"/>
              </a:schemeClr>
            </a:solidFill>
          </a:ln>
          <a:effectLst/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91" y="6332258"/>
            <a:ext cx="2996624" cy="4550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610" y="6474124"/>
            <a:ext cx="790542" cy="2164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19" y="6220858"/>
            <a:ext cx="1702495" cy="5825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336" y="6474124"/>
            <a:ext cx="1317384" cy="2013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23" y="6383423"/>
            <a:ext cx="583564" cy="321801"/>
          </a:xfrm>
          <a:prstGeom prst="rect">
            <a:avLst/>
          </a:prstGeom>
        </p:spPr>
      </p:pic>
      <p:sp>
        <p:nvSpPr>
          <p:cNvPr id="13" name="Text Box 16"/>
          <p:cNvSpPr txBox="1"/>
          <p:nvPr userDrawn="1"/>
        </p:nvSpPr>
        <p:spPr>
          <a:xfrm>
            <a:off x="3640480" y="6625913"/>
            <a:ext cx="2586321" cy="2892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hr-HR" sz="600" dirty="0">
                <a:solidFill>
                  <a:schemeClr val="bg1">
                    <a:lumMod val="50000"/>
                  </a:schemeClr>
                </a:solidFill>
                <a:effectLst/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 </a:t>
            </a:r>
            <a:r>
              <a:rPr lang="hr-HR" sz="6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 </a:t>
            </a:r>
            <a:endParaRPr lang="hr-HR" sz="600" dirty="0">
              <a:solidFill>
                <a:schemeClr val="bg1">
                  <a:lumMod val="50000"/>
                </a:schemeClr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hr-HR" sz="700" dirty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Projekt je sufinancirala Europska unija iz Europskog socijalnog </a:t>
            </a:r>
            <a:r>
              <a:rPr lang="hr-HR" sz="700" dirty="0" smtClean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fonda</a:t>
            </a:r>
            <a:endParaRPr lang="hr-HR" sz="700" dirty="0">
              <a:solidFill>
                <a:schemeClr val="bg1">
                  <a:lumMod val="50000"/>
                </a:schemeClr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3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e 13"/>
          <p:cNvGrpSpPr/>
          <p:nvPr userDrawn="1"/>
        </p:nvGrpSpPr>
        <p:grpSpPr>
          <a:xfrm>
            <a:off x="0" y="0"/>
            <a:ext cx="9144000" cy="1968500"/>
            <a:chOff x="0" y="0"/>
            <a:chExt cx="9144000" cy="19685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ktangel 2"/>
            <p:cNvSpPr>
              <a:spLocks noChangeArrowheads="1"/>
            </p:cNvSpPr>
            <p:nvPr/>
          </p:nvSpPr>
          <p:spPr bwMode="auto">
            <a:xfrm>
              <a:off x="0" y="0"/>
              <a:ext cx="9144000" cy="1968500"/>
            </a:xfrm>
            <a:prstGeom prst="rect">
              <a:avLst/>
            </a:prstGeom>
            <a:gradFill flip="none" rotWithShape="1">
              <a:gsLst>
                <a:gs pos="89000">
                  <a:srgbClr val="C00000"/>
                </a:gs>
                <a:gs pos="20000">
                  <a:srgbClr val="F50736"/>
                </a:gs>
                <a:gs pos="11000">
                  <a:srgbClr val="F50736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7" name="Rektangel 3"/>
            <p:cNvSpPr>
              <a:spLocks noChangeArrowheads="1"/>
            </p:cNvSpPr>
            <p:nvPr/>
          </p:nvSpPr>
          <p:spPr bwMode="auto">
            <a:xfrm>
              <a:off x="0" y="1661160"/>
              <a:ext cx="9144000" cy="304800"/>
            </a:xfrm>
            <a:prstGeom prst="rect">
              <a:avLst/>
            </a:prstGeom>
            <a:gradFill>
              <a:gsLst>
                <a:gs pos="0">
                  <a:schemeClr val="bg2">
                    <a:lumMod val="90000"/>
                  </a:schemeClr>
                </a:gs>
                <a:gs pos="100000">
                  <a:schemeClr val="accent1"/>
                </a:gs>
              </a:gsLst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indent="-342900" algn="ctr">
                <a:buFont typeface="+mj-lt"/>
                <a:buAutoNum type="arabicPeriod"/>
                <a:defRPr/>
              </a:pPr>
              <a:endParaRPr lang="da-DK" noProof="1">
                <a:solidFill>
                  <a:srgbClr val="FFFFFF"/>
                </a:solidFill>
                <a:latin typeface="Arial" pitchFamily="34" charset="0"/>
                <a:ea typeface="ＭＳ Ｐゴシック" pitchFamily="-97" charset="-128"/>
              </a:endParaRPr>
            </a:p>
          </p:txBody>
        </p:sp>
      </p:grpSp>
      <p:sp>
        <p:nvSpPr>
          <p:cNvPr id="8" name="Pladsholder til indhold 2"/>
          <p:cNvSpPr>
            <a:spLocks noGrp="1"/>
          </p:cNvSpPr>
          <p:nvPr>
            <p:ph idx="1"/>
          </p:nvPr>
        </p:nvSpPr>
        <p:spPr>
          <a:xfrm>
            <a:off x="457200" y="2552700"/>
            <a:ext cx="8229600" cy="3573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pitchFamily="34" charset="0"/>
              </a:defRPr>
            </a:lvl1pPr>
            <a:lvl2pPr>
              <a:defRPr>
                <a:solidFill>
                  <a:srgbClr val="000000"/>
                </a:solidFill>
                <a:latin typeface="Arial" pitchFamily="34" charset="0"/>
              </a:defRPr>
            </a:lvl2pPr>
            <a:lvl3pPr>
              <a:defRPr>
                <a:solidFill>
                  <a:srgbClr val="000000"/>
                </a:solidFill>
                <a:latin typeface="Arial" pitchFamily="34" charset="0"/>
              </a:defRPr>
            </a:lvl3pPr>
            <a:lvl4pPr>
              <a:defRPr>
                <a:solidFill>
                  <a:srgbClr val="000000"/>
                </a:solidFill>
                <a:latin typeface="Arial" pitchFamily="34" charset="0"/>
              </a:defRPr>
            </a:lvl4pPr>
            <a:lvl5pPr>
              <a:defRPr>
                <a:solidFill>
                  <a:srgbClr val="000000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177800" y="515938"/>
            <a:ext cx="4584700" cy="563562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12" name="Pladsholder til tekst 2"/>
          <p:cNvSpPr>
            <a:spLocks noGrp="1"/>
          </p:cNvSpPr>
          <p:nvPr>
            <p:ph type="body" idx="13"/>
          </p:nvPr>
        </p:nvSpPr>
        <p:spPr>
          <a:xfrm>
            <a:off x="177800" y="1130301"/>
            <a:ext cx="6489700" cy="3587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  <a:latin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Pladsholder til dato 3"/>
          <p:cNvSpPr>
            <a:spLocks noGrp="1"/>
          </p:cNvSpPr>
          <p:nvPr>
            <p:ph type="dt" sz="half" idx="1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footnote</a:t>
            </a:r>
          </a:p>
        </p:txBody>
      </p:sp>
      <p:sp>
        <p:nvSpPr>
          <p:cNvPr id="10" name="Pladsholder til diasnummer 5"/>
          <p:cNvSpPr>
            <a:spLocks noGrp="1"/>
          </p:cNvSpPr>
          <p:nvPr>
            <p:ph type="sldNum" sz="quarter" idx="1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ea typeface="ＭＳ Ｐゴシック" pitchFamily="-97" charset="-128"/>
              </a:defRPr>
            </a:lvl1pPr>
          </a:lstStyle>
          <a:p>
            <a:pPr>
              <a:defRPr/>
            </a:pPr>
            <a:r>
              <a:rPr lang="da-DK"/>
              <a:t>Your 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326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329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749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79911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803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56827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4314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647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4E1E-F86B-41E8-B399-93354AC805DD}" type="datetimeFigureOut">
              <a:rPr lang="hr-HR" smtClean="0"/>
              <a:t>22.2.2017.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06E66-A77E-438E-9C39-41B328789CC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014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  <p:sldLayoutId id="2147483990" r:id="rId13"/>
    <p:sldLayoutId id="2147483968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JP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mailto:sbezjak@azvo.h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ttomljen\Desktop\Stabl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693" y="388735"/>
            <a:ext cx="3144838" cy="567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ktangel 11"/>
          <p:cNvSpPr/>
          <p:nvPr/>
        </p:nvSpPr>
        <p:spPr>
          <a:xfrm>
            <a:off x="-14288" y="6115050"/>
            <a:ext cx="9180513" cy="742950"/>
          </a:xfrm>
          <a:prstGeom prst="rect">
            <a:avLst/>
          </a:prstGeom>
          <a:gradFill flip="none" rotWithShape="1">
            <a:gsLst>
              <a:gs pos="89000">
                <a:srgbClr val="B8141D"/>
              </a:gs>
              <a:gs pos="20000">
                <a:srgbClr val="CD1D19"/>
              </a:gs>
              <a:gs pos="11000">
                <a:srgbClr val="E21D24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-342900" algn="ctr">
              <a:buFont typeface="+mj-lt"/>
              <a:buAutoNum type="arabicPeriod"/>
              <a:defRPr/>
            </a:pPr>
            <a:endParaRPr lang="da-DK" noProof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gray">
          <a:xfrm>
            <a:off x="120757" y="4063028"/>
            <a:ext cx="5087066" cy="14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hr-HR" sz="1400" i="1" dirty="0" smtClean="0">
                <a:solidFill>
                  <a:srgbClr val="000000"/>
                </a:solidFill>
              </a:rPr>
              <a:t>Seminar: „Provedba ESG-ja na hrvatskim visokim učilištima”</a:t>
            </a:r>
          </a:p>
          <a:p>
            <a:pPr defTabSz="801688"/>
            <a:r>
              <a:rPr lang="hr-HR" sz="1400" i="1" dirty="0" smtClean="0">
                <a:solidFill>
                  <a:srgbClr val="000000"/>
                </a:solidFill>
              </a:rPr>
              <a:t>Zagreb, 20. veljače 2017. </a:t>
            </a:r>
          </a:p>
          <a:p>
            <a:pPr defTabSz="801688"/>
            <a:endParaRPr lang="hr-HR" sz="1400" i="1" dirty="0">
              <a:solidFill>
                <a:srgbClr val="0070C0"/>
              </a:solidFill>
            </a:endParaRPr>
          </a:p>
          <a:p>
            <a:pPr defTabSz="801688"/>
            <a:r>
              <a:rPr lang="hr-HR" sz="1400" i="1" dirty="0" smtClean="0">
                <a:solidFill>
                  <a:srgbClr val="0070C0"/>
                </a:solidFill>
              </a:rPr>
              <a:t>mr. sc. Sandra Bezjak, pomoćnica ravnateljice</a:t>
            </a:r>
            <a:endParaRPr lang="en-US" sz="1400" i="1" dirty="0">
              <a:solidFill>
                <a:srgbClr val="0070C0"/>
              </a:solidFill>
            </a:endParaRPr>
          </a:p>
          <a:p>
            <a:pPr defTabSz="801688"/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21509" name="Rectangle 5"/>
          <p:cNvSpPr txBox="1">
            <a:spLocks noChangeArrowheads="1"/>
          </p:cNvSpPr>
          <p:nvPr/>
        </p:nvSpPr>
        <p:spPr bwMode="gray">
          <a:xfrm>
            <a:off x="113211" y="2938372"/>
            <a:ext cx="5555657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 defTabSz="914400" eaLnBrk="0" hangingPunct="0">
              <a:lnSpc>
                <a:spcPct val="95000"/>
              </a:lnSpc>
            </a:pPr>
            <a:r>
              <a:rPr lang="hr-HR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Ugrađivanje nove verzije ESG-ja u standarde novog ciklusa </a:t>
            </a:r>
            <a:r>
              <a:rPr lang="hr-HR" sz="2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reakreditacije</a:t>
            </a:r>
            <a:r>
              <a:rPr lang="hr-HR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AZVO-a</a:t>
            </a:r>
            <a:endParaRPr lang="en-US" sz="24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C:\Users\ttomljen\Desktop\logo_bijel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59353"/>
            <a:ext cx="2987516" cy="4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tomljen\Desktop\ENQA_logo_bijel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454" y="6300639"/>
            <a:ext cx="682625" cy="38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ttomljen\Desktop\eqar_logo_bijel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85" y="6379752"/>
            <a:ext cx="851535" cy="2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226" y="6392041"/>
            <a:ext cx="1287305" cy="237657"/>
          </a:xfrm>
          <a:prstGeom prst="rect">
            <a:avLst/>
          </a:prstGeom>
        </p:spPr>
      </p:pic>
      <p:sp>
        <p:nvSpPr>
          <p:cNvPr id="16" name="Text Box 16"/>
          <p:cNvSpPr txBox="1"/>
          <p:nvPr/>
        </p:nvSpPr>
        <p:spPr>
          <a:xfrm>
            <a:off x="3665194" y="6601199"/>
            <a:ext cx="2586321" cy="2892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hr-HR" sz="600" dirty="0">
                <a:effectLst/>
                <a:latin typeface="Cambria" panose="02040503050406030204" pitchFamily="18" charset="0"/>
                <a:ea typeface="MS Mincho"/>
                <a:cs typeface="Times New Roman" panose="02020603050405020304" pitchFamily="18" charset="0"/>
              </a:rPr>
              <a:t>  </a:t>
            </a:r>
            <a:r>
              <a:rPr lang="hr-HR" sz="60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MS Mincho"/>
                <a:cs typeface="Arial" panose="020B0604020202020204" pitchFamily="34" charset="0"/>
              </a:rPr>
              <a:t> </a:t>
            </a:r>
            <a:endParaRPr lang="hr-HR" sz="600" dirty="0"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hr-HR" sz="7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Projekt je sufinancirala Europska unija iz Europskog socijalnog </a:t>
            </a:r>
            <a:r>
              <a:rPr lang="hr-HR" sz="7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MS Mincho"/>
                <a:cs typeface="Times New Roman" panose="02020603050405020304" pitchFamily="18" charset="0"/>
              </a:rPr>
              <a:t>fonda</a:t>
            </a:r>
            <a:endParaRPr lang="hr-HR" sz="700" dirty="0">
              <a:solidFill>
                <a:schemeClr val="bg1"/>
              </a:solidFill>
              <a:effectLst/>
              <a:latin typeface="Cambria" panose="02040503050406030204" pitchFamily="18" charset="0"/>
              <a:ea typeface="MS Mincho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88" y="6067223"/>
            <a:ext cx="2171732" cy="74315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245" y="5822791"/>
            <a:ext cx="67999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200" dirty="0" smtClean="0"/>
              <a:t>Sadržaj ove prezentacije </a:t>
            </a:r>
            <a:r>
              <a:rPr lang="hr-HR" sz="1200" dirty="0"/>
              <a:t>isključiva je odgovornost Agencije za znanost i visoko obrazovanje.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15660" y="293298"/>
            <a:ext cx="4579208" cy="598083"/>
          </a:xfrm>
        </p:spPr>
        <p:txBody>
          <a:bodyPr/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AutoNum type="arabicPeriod" startAt="3"/>
            </a:pPr>
            <a:r>
              <a:rPr lang="hr-HR" sz="2000" b="1" dirty="0" smtClean="0"/>
              <a:t>Nastavni </a:t>
            </a:r>
            <a:r>
              <a:rPr lang="hr-HR" sz="2000" b="1" dirty="0"/>
              <a:t>proces i podrška studentima </a:t>
            </a:r>
            <a:endParaRPr lang="hr-HR" sz="2000" b="1" dirty="0" smtClean="0"/>
          </a:p>
          <a:p>
            <a:pPr marL="0" lvl="0" indent="0" algn="just">
              <a:buNone/>
            </a:pPr>
            <a:r>
              <a:rPr lang="hr-HR" sz="2000" b="1" dirty="0" smtClean="0"/>
              <a:t>      (</a:t>
            </a:r>
            <a:r>
              <a:rPr lang="hr-HR" sz="2000" b="1" dirty="0"/>
              <a:t>ESG 1.3., ESG 1.4. i ESG 1.6.)</a:t>
            </a:r>
          </a:p>
          <a:p>
            <a:pPr marL="0" indent="0" algn="just">
              <a:buNone/>
            </a:pPr>
            <a:endParaRPr lang="hr-HR" sz="1600" dirty="0"/>
          </a:p>
          <a:p>
            <a:pPr marL="0" indent="0" algn="just">
              <a:buNone/>
            </a:pPr>
            <a:r>
              <a:rPr lang="hr-HR" sz="1600" dirty="0" smtClean="0"/>
              <a:t>	</a:t>
            </a:r>
            <a:r>
              <a:rPr lang="hr-HR" sz="1600" u="sng" dirty="0" smtClean="0"/>
              <a:t>Ključni standard:</a:t>
            </a:r>
          </a:p>
          <a:p>
            <a:pPr marL="0" indent="0" algn="just">
              <a:buNone/>
            </a:pPr>
            <a:r>
              <a:rPr lang="hr-HR" sz="1600" i="1" dirty="0" smtClean="0"/>
              <a:t>	Uvjeti upisa na visoko učilište ili nastavak studija usklađeni su sa zahtjevima 	studijskog programa, jasni su, objavljeni i dosljedno se primjenjuju.  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Visoko učilište osigurava objektivno i dosljedno vrednovanje i ocjenjivanje studentskih 	postignuća.</a:t>
            </a:r>
          </a:p>
          <a:p>
            <a:pPr marL="0" indent="0" algn="just">
              <a:buNone/>
            </a:pPr>
            <a:endParaRPr lang="hr-HR" sz="1600" i="1" dirty="0"/>
          </a:p>
          <a:p>
            <a:pPr marL="0" indent="0" algn="just">
              <a:buNone/>
            </a:pPr>
            <a:r>
              <a:rPr lang="hr-HR" sz="1600" i="1" dirty="0" smtClean="0"/>
              <a:t>	</a:t>
            </a:r>
            <a:r>
              <a:rPr lang="hr-HR" sz="1600" u="sng" dirty="0" smtClean="0"/>
              <a:t>Ostali standardi:</a:t>
            </a:r>
          </a:p>
          <a:p>
            <a:pPr marL="0" indent="0" algn="just">
              <a:buNone/>
            </a:pPr>
            <a:r>
              <a:rPr lang="hr-HR" sz="1600" dirty="0" smtClean="0"/>
              <a:t>	-</a:t>
            </a:r>
            <a:r>
              <a:rPr lang="hr-HR" sz="1600" i="1" dirty="0" smtClean="0"/>
              <a:t>prikupljanje i analiziranje podataka o napredovanju studenata i završnosti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-poučavanje usmjereno na studenta</a:t>
            </a:r>
          </a:p>
          <a:p>
            <a:pPr marL="0" indent="0" algn="just">
              <a:buNone/>
            </a:pPr>
            <a:r>
              <a:rPr lang="hr-HR" sz="1600" i="1" dirty="0"/>
              <a:t> </a:t>
            </a:r>
            <a:r>
              <a:rPr lang="hr-HR" sz="1600" i="1" dirty="0" smtClean="0"/>
              <a:t>	-podrška studentima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-podrška studentima iz ranjivih i podzastupljenih skupina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-međunarodna razmjena studenata</a:t>
            </a:r>
          </a:p>
          <a:p>
            <a:pPr marL="0" indent="0" algn="just">
              <a:buNone/>
            </a:pPr>
            <a:r>
              <a:rPr lang="hr-HR" sz="1600" i="1" dirty="0" smtClean="0"/>
              <a:t>	-izdavanje dodataka diplomi i informacija o kvalifikaciji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-briga o </a:t>
            </a:r>
            <a:r>
              <a:rPr lang="hr-HR" sz="1600" i="1" dirty="0" err="1" smtClean="0"/>
              <a:t>zapošljivosti</a:t>
            </a:r>
            <a:r>
              <a:rPr lang="hr-HR" sz="1600" i="1" dirty="0" smtClean="0"/>
              <a:t> studenata nakon studija itd.</a:t>
            </a:r>
            <a:endParaRPr lang="hr-HR" sz="1600" dirty="0" smtClean="0"/>
          </a:p>
          <a:p>
            <a:pPr marL="0" indent="0" algn="just">
              <a:buNone/>
            </a:pPr>
            <a:endParaRPr lang="hr-HR" sz="2000" u="sng" dirty="0" smtClean="0"/>
          </a:p>
          <a:p>
            <a:pPr marL="0" indent="0" algn="just">
              <a:buNone/>
            </a:pPr>
            <a:endParaRPr lang="hr-HR" sz="2000" dirty="0" smtClean="0"/>
          </a:p>
          <a:p>
            <a:pPr marL="0" indent="0" algn="just"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22" y="4469364"/>
            <a:ext cx="2237232" cy="151790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36752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HR" sz="2000" b="1" dirty="0" smtClean="0"/>
              <a:t>4</a:t>
            </a:r>
            <a:r>
              <a:rPr lang="hr-HR" sz="2000" dirty="0" smtClean="0"/>
              <a:t>.	</a:t>
            </a:r>
            <a:r>
              <a:rPr lang="hr-HR" sz="2000" b="1" dirty="0" smtClean="0"/>
              <a:t>Nastavnički </a:t>
            </a:r>
            <a:r>
              <a:rPr lang="hr-HR" sz="2000" b="1" dirty="0"/>
              <a:t>i institucijski kapaciteti (ESG 1.5. i ESG 1.6.)</a:t>
            </a:r>
          </a:p>
          <a:p>
            <a:pPr marL="0" indent="0" algn="just">
              <a:buNone/>
            </a:pPr>
            <a:endParaRPr lang="hr-HR" sz="1600" dirty="0"/>
          </a:p>
          <a:p>
            <a:pPr marL="0" indent="0" algn="just">
              <a:buNone/>
            </a:pPr>
            <a:endParaRPr lang="hr-HR" sz="1600" dirty="0"/>
          </a:p>
          <a:p>
            <a:pPr marL="0" indent="0" algn="just">
              <a:buNone/>
            </a:pPr>
            <a:r>
              <a:rPr lang="hr-HR" sz="1600" dirty="0" smtClean="0"/>
              <a:t>	</a:t>
            </a:r>
            <a:r>
              <a:rPr lang="hr-HR" sz="1600" u="sng" dirty="0" smtClean="0"/>
              <a:t>Ključni standard:</a:t>
            </a:r>
          </a:p>
          <a:p>
            <a:pPr marL="0" indent="0" algn="just">
              <a:buNone/>
            </a:pPr>
            <a:r>
              <a:rPr lang="hr-HR" sz="1600" i="1" dirty="0" smtClean="0"/>
              <a:t>	Visoko učilišta osigurava odgovarajuće nastavničke kapacitete.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Prostor, oprema i cjelokupna infrastruktura odgovarajući su za provedbu studijskih 	programa, i osiguravaju postizanje predviđenih ishoda učenja te realizaciju znanstvene i 	stručne djelatnosti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Visoko učilište racionalno upravlja financijskim resursima.</a:t>
            </a:r>
          </a:p>
          <a:p>
            <a:pPr marL="0" indent="0" algn="just">
              <a:buNone/>
            </a:pPr>
            <a:endParaRPr lang="hr-HR" sz="1600" i="1" dirty="0"/>
          </a:p>
          <a:p>
            <a:pPr marL="0" indent="0" algn="just">
              <a:buNone/>
            </a:pPr>
            <a:r>
              <a:rPr lang="hr-HR" sz="1600" i="1" dirty="0" smtClean="0"/>
              <a:t>	</a:t>
            </a:r>
            <a:r>
              <a:rPr lang="hr-HR" sz="1600" u="sng" dirty="0" smtClean="0"/>
              <a:t>Ostali standardi:</a:t>
            </a:r>
          </a:p>
          <a:p>
            <a:pPr marL="0" indent="0" algn="just">
              <a:buNone/>
            </a:pPr>
            <a:r>
              <a:rPr lang="hr-HR" sz="1600" dirty="0" smtClean="0"/>
              <a:t>	-</a:t>
            </a:r>
            <a:r>
              <a:rPr lang="hr-HR" sz="1600" i="1" dirty="0" smtClean="0"/>
              <a:t>objektivan i transparentan postupak zapošljavanja nastavnika na temelju izvrsnosti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-objektivno i transparentno napredovanje nastavnika</a:t>
            </a:r>
          </a:p>
          <a:p>
            <a:pPr marL="0" indent="0" algn="just">
              <a:buNone/>
            </a:pPr>
            <a:r>
              <a:rPr lang="hr-HR" sz="1600" i="1" dirty="0" smtClean="0"/>
              <a:t>	-podrška nastavnicima u njihovom profesionalnom razvoju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-knjižnica i njezina opremljenost itd. </a:t>
            </a:r>
            <a:endParaRPr lang="hr-HR" sz="1600" dirty="0" smtClean="0"/>
          </a:p>
          <a:p>
            <a:pPr marL="0" indent="0" algn="just">
              <a:buNone/>
            </a:pPr>
            <a:endParaRPr lang="hr-HR" sz="2000" u="sng" dirty="0" smtClean="0"/>
          </a:p>
          <a:p>
            <a:pPr marL="0" indent="0" algn="just">
              <a:buNone/>
            </a:pPr>
            <a:endParaRPr lang="hr-HR" sz="2000" dirty="0" smtClean="0"/>
          </a:p>
          <a:p>
            <a:pPr marL="0" indent="0" algn="just">
              <a:buNone/>
            </a:pPr>
            <a:endParaRPr lang="hr-HR" sz="2000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15660" y="293298"/>
            <a:ext cx="4579208" cy="598083"/>
          </a:xfrm>
        </p:spPr>
        <p:txBody>
          <a:bodyPr/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56" y="5109264"/>
            <a:ext cx="2951544" cy="10168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435" y="1931261"/>
            <a:ext cx="1157586" cy="75097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16407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15660" y="293298"/>
            <a:ext cx="4579208" cy="598083"/>
          </a:xfrm>
        </p:spPr>
        <p:txBody>
          <a:bodyPr/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r-HR" sz="2000" b="1" dirty="0" smtClean="0"/>
              <a:t>5</a:t>
            </a:r>
            <a:r>
              <a:rPr lang="hr-HR" sz="2000" dirty="0" smtClean="0"/>
              <a:t>.	</a:t>
            </a:r>
            <a:r>
              <a:rPr lang="hr-HR" sz="2000" b="1" dirty="0" smtClean="0"/>
              <a:t>Znanstvena / umjetnička djelatnost</a:t>
            </a:r>
            <a:endParaRPr lang="hr-HR" sz="2000" b="1" dirty="0"/>
          </a:p>
          <a:p>
            <a:pPr marL="0" indent="0" algn="just">
              <a:buNone/>
            </a:pPr>
            <a:endParaRPr lang="hr-HR" sz="1600" dirty="0"/>
          </a:p>
          <a:p>
            <a:pPr marL="0" indent="0" algn="just">
              <a:buNone/>
            </a:pPr>
            <a:r>
              <a:rPr lang="hr-HR" sz="1600" dirty="0" smtClean="0"/>
              <a:t>	</a:t>
            </a:r>
            <a:r>
              <a:rPr lang="hr-HR" sz="1600" u="sng" dirty="0" smtClean="0"/>
              <a:t>Ključni standard:</a:t>
            </a:r>
          </a:p>
          <a:p>
            <a:pPr marL="0" indent="0" algn="just">
              <a:buNone/>
            </a:pPr>
            <a:r>
              <a:rPr lang="hr-HR" sz="1600" i="1" dirty="0" smtClean="0"/>
              <a:t>	Nastavnici i suradnici zaposleni na visokom učilištu posvećeni su postizanju visoke 	kvalitete i kvantitete znanstvenog istraživanja.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Znanstvena / umjetnička aktivnost i postignuća visokog učilišta unapređuju nastavni 	proces.</a:t>
            </a:r>
          </a:p>
          <a:p>
            <a:pPr marL="0" indent="0" algn="just">
              <a:buNone/>
            </a:pPr>
            <a:endParaRPr lang="hr-HR" sz="1600" i="1" dirty="0"/>
          </a:p>
          <a:p>
            <a:pPr marL="0" indent="0" algn="just">
              <a:buNone/>
            </a:pPr>
            <a:r>
              <a:rPr lang="hr-HR" sz="1600" i="1" dirty="0" smtClean="0"/>
              <a:t>	</a:t>
            </a:r>
            <a:r>
              <a:rPr lang="hr-HR" sz="1600" u="sng" dirty="0" smtClean="0"/>
              <a:t>Ostali standardi:</a:t>
            </a:r>
          </a:p>
          <a:p>
            <a:pPr marL="0" indent="0" algn="just">
              <a:buNone/>
            </a:pPr>
            <a:r>
              <a:rPr lang="hr-HR" sz="1600" dirty="0" smtClean="0"/>
              <a:t>	-</a:t>
            </a:r>
            <a:r>
              <a:rPr lang="hr-HR" sz="1600" i="1" dirty="0" smtClean="0"/>
              <a:t>društvena relevantnost znanstvenih, umjetničkih i stručnih istraživanja i prijenosa 	znanja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-prepoznatljivost znanstvenih / umjetničkih postignuća u nacionalnim i međunarodnim 	okvirima</a:t>
            </a:r>
          </a:p>
          <a:p>
            <a:pPr marL="0" indent="0" algn="just">
              <a:buNone/>
            </a:pPr>
            <a:r>
              <a:rPr lang="hr-HR" sz="1600" i="1" dirty="0"/>
              <a:t>	</a:t>
            </a:r>
            <a:r>
              <a:rPr lang="hr-HR" sz="1600" i="1" dirty="0" smtClean="0"/>
              <a:t>-održivost i razvoj znanstvene /umjetničke djelatnosti itd.</a:t>
            </a:r>
          </a:p>
          <a:p>
            <a:pPr marL="0" indent="0" algn="just">
              <a:buNone/>
            </a:pPr>
            <a:endParaRPr lang="hr-HR" sz="2000" u="sng" dirty="0" smtClean="0"/>
          </a:p>
          <a:p>
            <a:pPr marL="0" indent="0" algn="just">
              <a:buNone/>
            </a:pPr>
            <a:endParaRPr lang="hr-HR" sz="2000" dirty="0" smtClean="0"/>
          </a:p>
          <a:p>
            <a:pPr marL="0" indent="0" algn="just">
              <a:buNone/>
            </a:pPr>
            <a:endParaRPr lang="hr-HR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500" y="5072495"/>
            <a:ext cx="2248843" cy="84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52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5" y="2199306"/>
            <a:ext cx="8779859" cy="4944726"/>
          </a:xfrm>
        </p:spPr>
        <p:txBody>
          <a:bodyPr/>
          <a:lstStyle/>
          <a:p>
            <a:r>
              <a:rPr lang="hr-HR" dirty="0" smtClean="0"/>
              <a:t>Studentska praksa 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Osiguravanje kvalitete vanjskih suradnika</a:t>
            </a:r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Stručna i / ili znanstvena djelatnost</a:t>
            </a:r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27804"/>
            <a:ext cx="8100204" cy="595221"/>
          </a:xfrm>
        </p:spPr>
        <p:txBody>
          <a:bodyPr>
            <a:noAutofit/>
          </a:bodyPr>
          <a:lstStyle/>
          <a:p>
            <a:r>
              <a:rPr lang="hr-HR" dirty="0" smtClean="0"/>
              <a:t>Razlika u standardima za sveučilišta i </a:t>
            </a:r>
            <a:br>
              <a:rPr lang="hr-HR" dirty="0" smtClean="0"/>
            </a:br>
            <a:r>
              <a:rPr lang="hr-HR" dirty="0" smtClean="0"/>
              <a:t>veleučilišta / visoke škole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292" y="5316638"/>
            <a:ext cx="1331469" cy="6790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85" y="5432307"/>
            <a:ext cx="1504393" cy="56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85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6169" y="310394"/>
            <a:ext cx="7204143" cy="598326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itchFamily="34" charset="0"/>
                <a:ea typeface="ＭＳ Ｐゴシック" pitchFamily="-97" charset="-128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Novi ciklus vanjskih vrednovanja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j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38152" y="1052736"/>
            <a:ext cx="8998344" cy="51125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1.)    </a:t>
            </a:r>
            <a:r>
              <a:rPr kumimoji="0" lang="hr-HR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Reakreditacija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visokih učilišta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-obvezna za sva javna i privatna visoka učilišta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-na institucionalnoj razini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2.)  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Vrednovanje studijskih programa usklađenih sa standardima HKO za </a:t>
            </a:r>
            <a:r>
              <a:rPr kumimoji="0" lang="hr-HR" sz="20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  	</a:t>
            </a:r>
            <a:r>
              <a:rPr kumimoji="0" lang="hr-H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ulazak u Registar HKO-a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-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dobrovoljna, na zahtjev visokog učilišta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-na programskoj razini</a:t>
            </a: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r-HR" sz="2000" noProof="0" dirty="0" smtClean="0"/>
              <a:t>3.)  </a:t>
            </a:r>
            <a:r>
              <a:rPr lang="hr-HR" sz="2000" b="1" noProof="0" dirty="0" err="1" smtClean="0"/>
              <a:t>Audit</a:t>
            </a:r>
            <a:endParaRPr lang="hr-HR" sz="2000" b="1" noProof="0" dirty="0" smtClean="0"/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</a:t>
            </a:r>
            <a:r>
              <a:rPr kumimoji="0" lang="hr-HR" sz="2000" b="0" i="1" u="none" strike="noStrike" kern="120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-na</a:t>
            </a:r>
            <a:r>
              <a:rPr kumimoji="0" lang="hr-HR" sz="2000" b="0" i="1" u="none" strike="noStrike" kern="120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zahtjev visokog učilišta</a:t>
            </a:r>
            <a:endParaRPr kumimoji="0" lang="hr-HR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482" y="5201655"/>
            <a:ext cx="633478" cy="772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940" y="3660434"/>
            <a:ext cx="2101271" cy="14848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439962"/>
            <a:ext cx="1364971" cy="1592467"/>
          </a:xfrm>
          <a:prstGeom prst="rect">
            <a:avLst/>
          </a:prstGeom>
          <a:effectLst>
            <a:glow rad="609600">
              <a:schemeClr val="accent5">
                <a:lumMod val="40000"/>
                <a:lumOff val="60000"/>
                <a:alpha val="61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  <a:softEdge rad="3175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541" y="1670666"/>
            <a:ext cx="648661" cy="648661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3487602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>
          <a:xfrm>
            <a:off x="179513" y="908720"/>
            <a:ext cx="8818832" cy="50014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Zahvaljujem na pozornosti!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hr-HR" sz="2000" dirty="0" err="1" smtClean="0">
                <a:hlinkClick r:id="rId2"/>
              </a:rPr>
              <a:t>sbezjak</a:t>
            </a:r>
            <a:r>
              <a:rPr lang="hr-HR" sz="2000" dirty="0" smtClean="0">
                <a:hlinkClick r:id="rId2"/>
              </a:rPr>
              <a:t>@</a:t>
            </a:r>
            <a:r>
              <a:rPr lang="hr-HR" sz="2000" dirty="0" err="1" smtClean="0">
                <a:hlinkClick r:id="rId2"/>
              </a:rPr>
              <a:t>azvo.hr</a:t>
            </a:r>
            <a:r>
              <a:rPr lang="hr-HR" sz="2000" dirty="0" smtClean="0"/>
              <a:t> </a:t>
            </a: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 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17" y="3966040"/>
            <a:ext cx="2466975" cy="184785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157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8485" y="2207932"/>
            <a:ext cx="8779859" cy="4944726"/>
          </a:xfrm>
        </p:spPr>
        <p:txBody>
          <a:bodyPr>
            <a:normAutofit/>
          </a:bodyPr>
          <a:lstStyle/>
          <a:p>
            <a:r>
              <a:rPr lang="hr-HR" sz="2400" dirty="0" smtClean="0"/>
              <a:t>Osvrt na prvi ciklus </a:t>
            </a:r>
            <a:r>
              <a:rPr lang="hr-HR" sz="2400" dirty="0" err="1" smtClean="0"/>
              <a:t>reakreditacije</a:t>
            </a:r>
            <a:endParaRPr lang="hr-HR" sz="2400" dirty="0" smtClean="0"/>
          </a:p>
          <a:p>
            <a:pPr marL="0" indent="0">
              <a:buNone/>
            </a:pPr>
            <a:endParaRPr lang="hr-HR" sz="2400" dirty="0" smtClean="0"/>
          </a:p>
          <a:p>
            <a:r>
              <a:rPr lang="hr-HR" sz="2400" dirty="0" smtClean="0"/>
              <a:t>Glavne promjene u novom modelu </a:t>
            </a:r>
            <a:r>
              <a:rPr lang="hr-HR" sz="2400" dirty="0" err="1" smtClean="0"/>
              <a:t>reakreditacije</a:t>
            </a:r>
            <a:endParaRPr lang="hr-HR" sz="2400" dirty="0" smtClean="0"/>
          </a:p>
          <a:p>
            <a:pPr marL="0" indent="0">
              <a:buNone/>
            </a:pPr>
            <a:endParaRPr lang="hr-HR" sz="2400" dirty="0" smtClean="0"/>
          </a:p>
          <a:p>
            <a:r>
              <a:rPr lang="hr-HR" sz="2400" dirty="0" smtClean="0"/>
              <a:t>Predstavljanje novih standarda za </a:t>
            </a:r>
            <a:r>
              <a:rPr lang="hr-HR" sz="2400" dirty="0" err="1" smtClean="0"/>
              <a:t>reakreditaciju</a:t>
            </a:r>
            <a:r>
              <a:rPr lang="hr-HR" sz="2400" dirty="0" smtClean="0"/>
              <a:t> visokih učilišta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Sažetak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484" y="1189112"/>
            <a:ext cx="1828800" cy="13716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765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9781" y="1718770"/>
            <a:ext cx="8808563" cy="4987477"/>
          </a:xfrm>
        </p:spPr>
        <p:txBody>
          <a:bodyPr>
            <a:normAutofit/>
          </a:bodyPr>
          <a:lstStyle/>
          <a:p>
            <a:r>
              <a:rPr lang="hr-HR" sz="2400" dirty="0" smtClean="0"/>
              <a:t>Snage/slabosti</a:t>
            </a:r>
          </a:p>
          <a:p>
            <a:pPr marL="0" indent="0">
              <a:buNone/>
            </a:pPr>
            <a:endParaRPr lang="hr-HR" sz="2400" dirty="0" smtClean="0"/>
          </a:p>
          <a:p>
            <a:pPr marL="0" indent="0">
              <a:buNone/>
            </a:pPr>
            <a:endParaRPr lang="hr-HR" sz="2400" dirty="0" smtClean="0"/>
          </a:p>
          <a:p>
            <a:r>
              <a:rPr lang="hr-HR" sz="2400" dirty="0" smtClean="0"/>
              <a:t>Povratne informacije visokih učilišta i članova stručnih povjerenstava</a:t>
            </a:r>
          </a:p>
          <a:p>
            <a:pPr marL="0" indent="0">
              <a:buNone/>
            </a:pPr>
            <a:endParaRPr lang="hr-HR" sz="2400" dirty="0" smtClean="0"/>
          </a:p>
          <a:p>
            <a:pPr marL="0" indent="0">
              <a:buNone/>
            </a:pPr>
            <a:endParaRPr lang="hr-HR" sz="2400" dirty="0" smtClean="0"/>
          </a:p>
          <a:p>
            <a:r>
              <a:rPr lang="hr-HR" sz="2400" dirty="0" smtClean="0"/>
              <a:t>Upitnik o utjecaju postupaka vanjskog vrednovanja</a:t>
            </a:r>
            <a:endParaRPr lang="hr-HR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781" y="310550"/>
            <a:ext cx="7513608" cy="603849"/>
          </a:xfrm>
        </p:spPr>
        <p:txBody>
          <a:bodyPr>
            <a:noAutofit/>
          </a:bodyPr>
          <a:lstStyle/>
          <a:p>
            <a:r>
              <a:rPr lang="hr-HR" dirty="0" smtClean="0"/>
              <a:t>Osvrt na prvi ciklus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312" y="3582986"/>
            <a:ext cx="1755648" cy="10180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70" y="1367748"/>
            <a:ext cx="1349958" cy="70204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15" y="5140517"/>
            <a:ext cx="1253864" cy="84968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53377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10168" y="399826"/>
            <a:ext cx="8034240" cy="652910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itchFamily="34" charset="0"/>
                <a:ea typeface="ＭＳ Ｐゴシック" pitchFamily="-97" charset="-128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Razlozi za doradu modela 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reakreditacije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j-cs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0" y="1388292"/>
            <a:ext cx="8818833" cy="504056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Potreba za unapređenjem modela na temelju 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samoprocjene</a:t>
            </a: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AZVO-a te povratnih informacija visokih učilišta i članova stručnih povjerenstava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Potreba dodatnog usklađivanja s ESG-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jem</a:t>
            </a: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2015.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Potreba povezivanja planiranih vanjskih vrednovanja (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reakreditacija</a:t>
            </a: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VU i HKO vrednovanje)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555" y="2670553"/>
            <a:ext cx="1384278" cy="198989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8831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0" y="399827"/>
            <a:ext cx="9396536" cy="50889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itchFamily="34" charset="0"/>
                <a:ea typeface="ＭＳ Ｐゴシック" pitchFamily="-97" charset="-128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Polazište za izradu novog modela 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reakreditacije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j-cs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176169" y="1658226"/>
            <a:ext cx="8822175" cy="500203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Zakon o osiguravanju kvalitete u znanosti i visokom obrazovanju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		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-obveza </a:t>
            </a:r>
            <a:r>
              <a:rPr kumimoji="0" lang="hr-HR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reakreditacije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svih visokih učilišta u petogodišnjim 				ciklusima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Zakon i Pravilnik o HKO-u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		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-vrednovanje studijskih programa usklađenih sa standardima 		</a:t>
            </a:r>
            <a:r>
              <a:rPr lang="hr-HR" sz="2000" i="1" dirty="0"/>
              <a:t>	</a:t>
            </a:r>
            <a:r>
              <a:rPr lang="hr-HR" sz="2000" i="1" dirty="0" smtClean="0"/>
              <a:t>  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kvalifikacije provodi se na zahtjev visokog učilišta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ESG 2015.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hr-H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			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-u postupcima vanjskoga vrednovanja provjerava se provode li 			visoka učilišta interno osiguravanje kvalitete u skladu sa ESG</a:t>
            </a:r>
            <a:r>
              <a:rPr kumimoji="0" lang="hr-HR" sz="2000" b="0" i="1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			</a:t>
            </a:r>
            <a:r>
              <a:rPr kumimoji="0" lang="hr-H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standardima, 1. dio (ESG I)</a:t>
            </a:r>
            <a:endParaRPr kumimoji="0" lang="hr-HR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795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12143" y="327819"/>
            <a:ext cx="8132265" cy="50889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Arial" pitchFamily="34" charset="0"/>
                <a:ea typeface="ＭＳ Ｐゴシック" pitchFamily="-97" charset="-128"/>
                <a:cs typeface="+mj-cs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  <a:ea typeface="ＭＳ Ｐゴシック" pitchFamily="-97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 Narrow" pitchFamily="-97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Glavne promjene u novom modelu </a:t>
            </a:r>
            <a:r>
              <a:rPr kumimoji="0" lang="hr-HR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j-cs"/>
              </a:rPr>
              <a:t>reakreditacije</a:t>
            </a:r>
            <a:endParaRPr kumimoji="0" lang="hr-HR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j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18485" y="1580618"/>
            <a:ext cx="8779859" cy="494472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000000"/>
                </a:solidFill>
                <a:latin typeface="Arial" pitchFamily="34" charset="0"/>
                <a:ea typeface="ＭＳ Ｐゴシック" pitchFamily="-97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Standardi revidirani u skladu s novim ESG-</a:t>
            </a:r>
            <a:r>
              <a:rPr kumimoji="0" lang="hr-H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jem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posebice vezano za </a:t>
            </a:r>
            <a:r>
              <a:rPr kumimoji="0" lang="hr-H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ESG 1.2.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(</a:t>
            </a:r>
            <a:r>
              <a:rPr kumimoji="0" lang="hr-H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ishodi učenja i veza sa HKO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), </a:t>
            </a:r>
            <a:r>
              <a:rPr kumimoji="0" lang="hr-H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ESG 1.3. 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(</a:t>
            </a:r>
            <a:r>
              <a:rPr kumimoji="0" lang="hr-H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učenje, poučavanje i vrednovanje usmjereni na studenta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) te </a:t>
            </a:r>
            <a:r>
              <a:rPr kumimoji="0" lang="hr-HR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ESG 1.5. 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(</a:t>
            </a:r>
            <a:r>
              <a:rPr kumimoji="0" lang="hr-H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kompetentnost i profesionalni razvoj nastavnika / zaposlenika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) 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Naglasak na unapređenjima temeljem preporuka iz prvog ciklusa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Pomak sa </a:t>
            </a:r>
            <a:r>
              <a:rPr kumimoji="0" lang="hr-HR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inputa</a:t>
            </a: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 na </a:t>
            </a:r>
            <a:r>
              <a:rPr kumimoji="0" lang="hr-HR" sz="18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outpute</a:t>
            </a:r>
            <a:endParaRPr kumimoji="0" lang="hr-H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Smanjen broj standarda, uključeni opisi standarda, pokazatelji i dokazi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Kvantitativni standardi uključeni u ocjenu kvalitete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Uvedeni „ključni standardi”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Unaprijeđen informacijski sustav za unos kvantitativnih podataka (MOZVAG)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Unaprijeđen način ocjenjivanja / donošenja odluke temeljem ocjena</a:t>
            </a:r>
          </a:p>
          <a:p>
            <a:pPr marL="342900" marR="0" lvl="0" indent="-34290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hr-H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Revidiran postupak </a:t>
            </a:r>
            <a:r>
              <a:rPr kumimoji="0" lang="hr-H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-97" charset="-128"/>
                <a:cs typeface="+mn-cs"/>
              </a:rPr>
              <a:t>reakreditacije</a:t>
            </a:r>
            <a:endParaRPr kumimoji="0" lang="hr-H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hr-H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-97" charset="-128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800" y="5253701"/>
            <a:ext cx="1808544" cy="95450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96524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167" y="1332217"/>
            <a:ext cx="8779859" cy="4944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 smtClean="0"/>
              <a:t>Standardi svrstani u pet tema: 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 smtClean="0"/>
              <a:t>1.   Interno osiguravanje kvalitete i društvena uloga visokoga učilišta </a:t>
            </a:r>
          </a:p>
          <a:p>
            <a:pPr marL="0" indent="0">
              <a:buNone/>
            </a:pPr>
            <a:r>
              <a:rPr lang="hr-HR" sz="2000" dirty="0" smtClean="0"/>
              <a:t>      (ESG 1.1., ESG 1.7. i ESG 1.8.)</a:t>
            </a:r>
          </a:p>
          <a:p>
            <a:pPr marL="457200" indent="-457200">
              <a:buAutoNum type="arabicPeriod" startAt="2"/>
            </a:pPr>
            <a:r>
              <a:rPr lang="hr-HR" sz="2000" dirty="0" smtClean="0"/>
              <a:t>Studijski programi (ESG 1.2. i ESG 1.9.) </a:t>
            </a:r>
          </a:p>
          <a:p>
            <a:pPr marL="457200" indent="-457200">
              <a:buAutoNum type="arabicPeriod" startAt="2"/>
            </a:pPr>
            <a:r>
              <a:rPr lang="hr-HR" sz="2000" dirty="0" smtClean="0"/>
              <a:t>Nastavni proces i podrška studentima (ESG 1.3., ESG 1.4. i ESG 1.6.)</a:t>
            </a:r>
          </a:p>
          <a:p>
            <a:pPr marL="457200" indent="-457200">
              <a:buAutoNum type="arabicPeriod" startAt="2"/>
            </a:pPr>
            <a:r>
              <a:rPr lang="hr-HR" sz="2000" dirty="0" smtClean="0"/>
              <a:t>Nastavnički i institucijski kapaciteti (ESG 1.5. i ESG 1.6.)</a:t>
            </a:r>
          </a:p>
          <a:p>
            <a:pPr marL="457200" indent="-457200">
              <a:buAutoNum type="arabicPeriod" startAt="2"/>
            </a:pPr>
            <a:r>
              <a:rPr lang="hr-HR" sz="2000" dirty="0" smtClean="0"/>
              <a:t>Znanstvena / umjetnička djelatnosti</a:t>
            </a:r>
          </a:p>
          <a:p>
            <a:pPr marL="457200" indent="-457200">
              <a:buAutoNum type="arabicPeriod" startAt="2"/>
            </a:pPr>
            <a:endParaRPr lang="hr-HR" sz="2000" dirty="0" smtClean="0"/>
          </a:p>
          <a:p>
            <a:endParaRPr lang="hr-HR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167" y="327818"/>
            <a:ext cx="7372451" cy="621087"/>
          </a:xfrm>
        </p:spPr>
        <p:txBody>
          <a:bodyPr>
            <a:normAutofit/>
          </a:bodyPr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r>
              <a:rPr lang="hr-HR" dirty="0" smtClean="0"/>
              <a:t> </a:t>
            </a:r>
            <a:endParaRPr lang="hr-H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361" y="4019759"/>
            <a:ext cx="2099665" cy="209966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950528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smtClean="0"/>
              <a:t>1.	Interno osiguravanje kvalitete i društvena uloga visokoga učilišta </a:t>
            </a:r>
          </a:p>
          <a:p>
            <a:pPr marL="0" indent="0">
              <a:buNone/>
            </a:pPr>
            <a:r>
              <a:rPr lang="hr-HR" sz="2000" b="1" dirty="0" smtClean="0"/>
              <a:t>	(ESG 1.2., ESG 1.7. i ESG 1.8.)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 smtClean="0"/>
              <a:t>	</a:t>
            </a:r>
            <a:r>
              <a:rPr lang="hr-HR" sz="2000" u="sng" dirty="0" smtClean="0"/>
              <a:t>Ključni standard:</a:t>
            </a:r>
          </a:p>
          <a:p>
            <a:pPr marL="0" indent="0">
              <a:buNone/>
            </a:pPr>
            <a:r>
              <a:rPr lang="hr-HR" sz="2000" i="1" dirty="0" smtClean="0"/>
              <a:t>	Visoko je učilište uspostavilo funkcionalan sustav unutarnjeg 	osiguravanja kvalitete.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hr-HR" sz="2000" i="1" dirty="0" smtClean="0"/>
              <a:t>	</a:t>
            </a:r>
            <a:r>
              <a:rPr lang="hr-HR" sz="2000" u="sng" dirty="0" smtClean="0"/>
              <a:t>Ostali standardi:</a:t>
            </a:r>
          </a:p>
          <a:p>
            <a:pPr marL="0" indent="0">
              <a:buNone/>
            </a:pPr>
            <a:r>
              <a:rPr lang="hr-HR" sz="2000" dirty="0" smtClean="0"/>
              <a:t>	-</a:t>
            </a:r>
            <a:r>
              <a:rPr lang="hr-HR" sz="2000" i="1" dirty="0" smtClean="0"/>
              <a:t>unapređenje kvalitete temeljem preporuka iz ranije provedenih 	vrednovanja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-sprečavanje </a:t>
            </a:r>
            <a:r>
              <a:rPr lang="hr-HR" sz="2000" i="1" dirty="0" err="1" smtClean="0"/>
              <a:t>neetičnosti</a:t>
            </a:r>
            <a:r>
              <a:rPr lang="hr-HR" sz="2000" i="1" dirty="0" smtClean="0"/>
              <a:t>, netolerancije i diskriminacije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-informiranje javnosti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-društvena uloga itd.</a:t>
            </a:r>
            <a:endParaRPr lang="hr-HR" sz="2000" dirty="0" smtClean="0"/>
          </a:p>
          <a:p>
            <a:pPr marL="0" indent="0">
              <a:buNone/>
            </a:pPr>
            <a:endParaRPr lang="hr-HR" sz="2000" u="sng" dirty="0" smtClean="0"/>
          </a:p>
          <a:p>
            <a:pPr marL="0" indent="0">
              <a:buNone/>
            </a:pPr>
            <a:endParaRPr lang="hr-HR" sz="2000" dirty="0" smtClean="0"/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26" y="3007473"/>
            <a:ext cx="1939518" cy="111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86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10168" y="327819"/>
            <a:ext cx="4584700" cy="563562"/>
          </a:xfrm>
        </p:spPr>
        <p:txBody>
          <a:bodyPr/>
          <a:lstStyle/>
          <a:p>
            <a:r>
              <a:rPr lang="hr-HR" dirty="0" smtClean="0"/>
              <a:t>Novi standardi </a:t>
            </a:r>
            <a:r>
              <a:rPr lang="hr-HR" dirty="0" err="1" smtClean="0"/>
              <a:t>reakreditacije</a:t>
            </a:r>
            <a:endParaRPr lang="hr-HR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18485" y="1181438"/>
            <a:ext cx="8779859" cy="4944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smtClean="0"/>
              <a:t>2.	Studijski programi (ESG 1.2. i 1.9.)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 smtClean="0"/>
              <a:t>	</a:t>
            </a:r>
            <a:r>
              <a:rPr lang="hr-HR" sz="2000" u="sng" dirty="0" smtClean="0"/>
              <a:t>Ključni standard:</a:t>
            </a:r>
          </a:p>
          <a:p>
            <a:pPr marL="0" indent="0">
              <a:buNone/>
            </a:pPr>
            <a:r>
              <a:rPr lang="hr-HR" sz="2000" i="1" dirty="0" smtClean="0"/>
              <a:t>	Predviđeni ishodi učenja studijskih programa koje visoko učilište 	izvodi odgovaraju razini i profilu kvalifikacija koje se njima stječu.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hr-HR" sz="2000" i="1" dirty="0" smtClean="0"/>
              <a:t>	</a:t>
            </a:r>
            <a:r>
              <a:rPr lang="hr-HR" sz="2000" u="sng" dirty="0" smtClean="0"/>
              <a:t>Ostali standardi:</a:t>
            </a:r>
          </a:p>
          <a:p>
            <a:pPr marL="0" indent="0">
              <a:buNone/>
            </a:pPr>
            <a:r>
              <a:rPr lang="hr-HR" sz="2000" dirty="0" smtClean="0"/>
              <a:t>	-</a:t>
            </a:r>
            <a:r>
              <a:rPr lang="hr-HR" sz="2000" i="1" dirty="0" smtClean="0"/>
              <a:t>postignuće predviđenih ishoda učenja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-postupci prihvaćanja novih i revizije postojećih programa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-usklađenost ECTS-a sa stvarnim studentskim opterećenjem</a:t>
            </a:r>
          </a:p>
          <a:p>
            <a:pPr marL="0" indent="0">
              <a:buNone/>
            </a:pPr>
            <a:r>
              <a:rPr lang="hr-HR" sz="2000" i="1" dirty="0"/>
              <a:t>	</a:t>
            </a:r>
            <a:r>
              <a:rPr lang="hr-HR" sz="2000" i="1" dirty="0" smtClean="0"/>
              <a:t>-studentska praksa itd.</a:t>
            </a:r>
            <a:endParaRPr lang="hr-HR" sz="2000" dirty="0" smtClean="0"/>
          </a:p>
          <a:p>
            <a:pPr marL="0" indent="0">
              <a:buNone/>
            </a:pPr>
            <a:endParaRPr lang="hr-HR" sz="2000" u="sng" dirty="0" smtClean="0"/>
          </a:p>
          <a:p>
            <a:pPr marL="0" indent="0">
              <a:buNone/>
            </a:pPr>
            <a:endParaRPr lang="hr-HR" sz="2000" dirty="0" smtClean="0"/>
          </a:p>
          <a:p>
            <a:pPr marL="0" indent="0"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096" y="3019762"/>
            <a:ext cx="1572904" cy="126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813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76E7517-0EE9-49CF-990D-9186DC27E5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</TotalTime>
  <Words>410</Words>
  <Application>Microsoft Office PowerPoint</Application>
  <PresentationFormat>On-screen Show (4:3)</PresentationFormat>
  <Paragraphs>155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MS Mincho</vt:lpstr>
      <vt:lpstr>ＭＳ Ｐゴシック</vt:lpstr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Sažetak</vt:lpstr>
      <vt:lpstr>Osvrt na prvi ciklus reakreditacije</vt:lpstr>
      <vt:lpstr>PowerPoint Presentation</vt:lpstr>
      <vt:lpstr>PowerPoint Presentation</vt:lpstr>
      <vt:lpstr>PowerPoint Presentation</vt:lpstr>
      <vt:lpstr>Novi standardi reakreditacije </vt:lpstr>
      <vt:lpstr>Novi standardi reakreditacije</vt:lpstr>
      <vt:lpstr>Novi standardi reakreditacije</vt:lpstr>
      <vt:lpstr>Novi standardi reakreditacije</vt:lpstr>
      <vt:lpstr>Novi standardi reakreditacije</vt:lpstr>
      <vt:lpstr>Novi standardi reakreditacije</vt:lpstr>
      <vt:lpstr>Razlika u standardima za sveučilišta i  veleučilišta / visoke škole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Bezjak</dc:creator>
  <cp:lastModifiedBy>Vlatka Derenčinović</cp:lastModifiedBy>
  <cp:revision>49</cp:revision>
  <dcterms:created xsi:type="dcterms:W3CDTF">2013-02-01T08:19:46Z</dcterms:created>
  <dcterms:modified xsi:type="dcterms:W3CDTF">2017-02-22T08:56:23Z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TC018754869991</vt:lpwstr>
  </property>
</Properties>
</file>