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7" r:id="rId2"/>
  </p:sldMasterIdLst>
  <p:notesMasterIdLst>
    <p:notesMasterId r:id="rId49"/>
  </p:notesMasterIdLst>
  <p:handoutMasterIdLst>
    <p:handoutMasterId r:id="rId50"/>
  </p:handoutMasterIdLst>
  <p:sldIdLst>
    <p:sldId id="299" r:id="rId3"/>
    <p:sldId id="326" r:id="rId4"/>
    <p:sldId id="389" r:id="rId5"/>
    <p:sldId id="396" r:id="rId6"/>
    <p:sldId id="390" r:id="rId7"/>
    <p:sldId id="391" r:id="rId8"/>
    <p:sldId id="401" r:id="rId9"/>
    <p:sldId id="388" r:id="rId10"/>
    <p:sldId id="328" r:id="rId11"/>
    <p:sldId id="329" r:id="rId12"/>
    <p:sldId id="331" r:id="rId13"/>
    <p:sldId id="372" r:id="rId14"/>
    <p:sldId id="334" r:id="rId15"/>
    <p:sldId id="392" r:id="rId16"/>
    <p:sldId id="335" r:id="rId17"/>
    <p:sldId id="336" r:id="rId18"/>
    <p:sldId id="340" r:id="rId19"/>
    <p:sldId id="393" r:id="rId20"/>
    <p:sldId id="341" r:id="rId21"/>
    <p:sldId id="394" r:id="rId22"/>
    <p:sldId id="397" r:id="rId23"/>
    <p:sldId id="343" r:id="rId24"/>
    <p:sldId id="345" r:id="rId25"/>
    <p:sldId id="347" r:id="rId26"/>
    <p:sldId id="348" r:id="rId27"/>
    <p:sldId id="349" r:id="rId28"/>
    <p:sldId id="351" r:id="rId29"/>
    <p:sldId id="402" r:id="rId30"/>
    <p:sldId id="352" r:id="rId31"/>
    <p:sldId id="353" r:id="rId32"/>
    <p:sldId id="354" r:id="rId33"/>
    <p:sldId id="395" r:id="rId34"/>
    <p:sldId id="399" r:id="rId35"/>
    <p:sldId id="403" r:id="rId36"/>
    <p:sldId id="386" r:id="rId37"/>
    <p:sldId id="387" r:id="rId38"/>
    <p:sldId id="374" r:id="rId39"/>
    <p:sldId id="375" r:id="rId40"/>
    <p:sldId id="376" r:id="rId41"/>
    <p:sldId id="377" r:id="rId42"/>
    <p:sldId id="378" r:id="rId43"/>
    <p:sldId id="379" r:id="rId44"/>
    <p:sldId id="382" r:id="rId45"/>
    <p:sldId id="383" r:id="rId46"/>
    <p:sldId id="384" r:id="rId47"/>
    <p:sldId id="385" r:id="rId48"/>
  </p:sldIdLst>
  <p:sldSz cx="9144000" cy="6858000" type="screen4x3"/>
  <p:notesSz cx="6797675" cy="9928225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5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A20000"/>
    <a:srgbClr val="B8141D"/>
    <a:srgbClr val="CD1D19"/>
    <a:srgbClr val="E21D24"/>
    <a:srgbClr val="000000"/>
    <a:srgbClr val="FF5B5B"/>
    <a:srgbClr val="E83618"/>
    <a:srgbClr val="F5073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2980" autoAdjust="0"/>
  </p:normalViewPr>
  <p:slideViewPr>
    <p:cSldViewPr snapToGrid="0">
      <p:cViewPr varScale="1">
        <p:scale>
          <a:sx n="108" d="100"/>
          <a:sy n="108" d="100"/>
        </p:scale>
        <p:origin x="1668" y="96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azvoj\PRVA%20GOTOVA%20VERZIJA\VELEU&#268;ILI&#352;TA\VELEUCILISTA_jAVNA_PRIVATN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azvoj\PRVA%20GOTOVA%20VERZIJA\VELEU&#268;ILI&#352;TA\VELEUCILISTA_jAVNA_PRIVATN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azvoj\UPITNIK\Copy%20of%20utjecaj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azvoj\UPITNIK\analize%20odgovo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azvoj\UPITNIK\analize%20odgovor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'BROJ STUDENATA_PODRUČJA'!$A$2</c:f>
              <c:strCache>
                <c:ptCount val="1"/>
                <c:pt idx="0">
                  <c:v>Preddiplomski stručni studij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'BROJ STUDENATA_PODRUČJA'!$A$16:$A$20</c:f>
              <c:strCache>
                <c:ptCount val="5"/>
                <c:pt idx="0">
                  <c:v>Biomedicina i zdravstvo</c:v>
                </c:pt>
                <c:pt idx="1">
                  <c:v>Biotehničke znanosti</c:v>
                </c:pt>
                <c:pt idx="2">
                  <c:v>Društvene znanosti</c:v>
                </c:pt>
                <c:pt idx="3">
                  <c:v>Interdisciplinarne znanosti</c:v>
                </c:pt>
                <c:pt idx="4">
                  <c:v>Tehničke znanosti</c:v>
                </c:pt>
              </c:strCache>
            </c:strRef>
          </c:cat>
          <c:val>
            <c:numRef>
              <c:f>'BROJ STUDENATA_PODRUČJA'!$B$16:$B$20</c:f>
              <c:numCache>
                <c:formatCode>General</c:formatCode>
                <c:ptCount val="5"/>
                <c:pt idx="0">
                  <c:v>4694</c:v>
                </c:pt>
                <c:pt idx="1">
                  <c:v>1350</c:v>
                </c:pt>
                <c:pt idx="2">
                  <c:v>8194</c:v>
                </c:pt>
                <c:pt idx="3">
                  <c:v>0</c:v>
                </c:pt>
                <c:pt idx="4">
                  <c:v>2312</c:v>
                </c:pt>
              </c:numCache>
            </c:numRef>
          </c:val>
        </c:ser>
        <c:ser>
          <c:idx val="1"/>
          <c:order val="1"/>
          <c:tx>
            <c:strRef>
              <c:f>'BROJ STUDENATA_PODRUČJA'!$A$8</c:f>
              <c:strCache>
                <c:ptCount val="1"/>
                <c:pt idx="0">
                  <c:v>Specijalistički diplomski stručni studij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'BROJ STUDENATA_PODRUČJA'!$A$16:$A$20</c:f>
              <c:strCache>
                <c:ptCount val="5"/>
                <c:pt idx="0">
                  <c:v>Biomedicina i zdravstvo</c:v>
                </c:pt>
                <c:pt idx="1">
                  <c:v>Biotehničke znanosti</c:v>
                </c:pt>
                <c:pt idx="2">
                  <c:v>Društvene znanosti</c:v>
                </c:pt>
                <c:pt idx="3">
                  <c:v>Interdisciplinarne znanosti</c:v>
                </c:pt>
                <c:pt idx="4">
                  <c:v>Tehničke znanosti</c:v>
                </c:pt>
              </c:strCache>
            </c:strRef>
          </c:cat>
          <c:val>
            <c:numRef>
              <c:f>'BROJ STUDENATA_PODRUČJA'!$C$16:$C$20</c:f>
              <c:numCache>
                <c:formatCode>General</c:formatCode>
                <c:ptCount val="5"/>
                <c:pt idx="0">
                  <c:v>395</c:v>
                </c:pt>
                <c:pt idx="1">
                  <c:v>3</c:v>
                </c:pt>
                <c:pt idx="2">
                  <c:v>582</c:v>
                </c:pt>
                <c:pt idx="3">
                  <c:v>706</c:v>
                </c:pt>
                <c:pt idx="4">
                  <c:v>1851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711696"/>
        <c:axId val="209712088"/>
      </c:barChart>
      <c:catAx>
        <c:axId val="20971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09712088"/>
        <c:crosses val="autoZero"/>
        <c:auto val="1"/>
        <c:lblAlgn val="ctr"/>
        <c:lblOffset val="100"/>
        <c:noMultiLvlLbl val="0"/>
      </c:catAx>
      <c:valAx>
        <c:axId val="20971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0971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 baseline="0"/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Prediplomski stručni studij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redovni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'BROJ STUDENATA_VLASNIŠTVO'!$A$33:$A$34</c:f>
              <c:strCache>
                <c:ptCount val="2"/>
                <c:pt idx="0">
                  <c:v>javna</c:v>
                </c:pt>
                <c:pt idx="1">
                  <c:v>privatna</c:v>
                </c:pt>
              </c:strCache>
            </c:strRef>
          </c:cat>
          <c:val>
            <c:numRef>
              <c:f>'BROJ STUDENATA_VLASNIŠTVO'!$B$33:$B$34</c:f>
              <c:numCache>
                <c:formatCode>0%</c:formatCode>
                <c:ptCount val="2"/>
                <c:pt idx="0">
                  <c:v>0.41931024447031434</c:v>
                </c:pt>
                <c:pt idx="1">
                  <c:v>0.56022808267997148</c:v>
                </c:pt>
              </c:numCache>
            </c:numRef>
          </c:val>
        </c:ser>
        <c:ser>
          <c:idx val="1"/>
          <c:order val="1"/>
          <c:tx>
            <c:v>izvanredni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'BROJ STUDENATA_VLASNIŠTVO'!$A$33:$A$34</c:f>
              <c:strCache>
                <c:ptCount val="2"/>
                <c:pt idx="0">
                  <c:v>javna</c:v>
                </c:pt>
                <c:pt idx="1">
                  <c:v>privatna</c:v>
                </c:pt>
              </c:strCache>
            </c:strRef>
          </c:cat>
          <c:val>
            <c:numRef>
              <c:f>'BROJ STUDENATA_VLASNIŠTVO'!$C$33:$C$34</c:f>
              <c:numCache>
                <c:formatCode>0%</c:formatCode>
                <c:ptCount val="2"/>
                <c:pt idx="0">
                  <c:v>0.46325669383003493</c:v>
                </c:pt>
                <c:pt idx="1">
                  <c:v>0.43977191732002852</c:v>
                </c:pt>
              </c:numCache>
            </c:numRef>
          </c:val>
        </c:ser>
        <c:ser>
          <c:idx val="2"/>
          <c:order val="2"/>
          <c:tx>
            <c:v>apsolventi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'BROJ STUDENATA_VLASNIŠTVO'!$A$33:$A$34</c:f>
              <c:strCache>
                <c:ptCount val="2"/>
                <c:pt idx="0">
                  <c:v>javna</c:v>
                </c:pt>
                <c:pt idx="1">
                  <c:v>privatna</c:v>
                </c:pt>
              </c:strCache>
            </c:strRef>
          </c:cat>
          <c:val>
            <c:numRef>
              <c:f>'BROJ STUDENATA_VLASNIŠTVO'!$D$33:$D$34</c:f>
              <c:numCache>
                <c:formatCode>0%</c:formatCode>
                <c:ptCount val="2"/>
                <c:pt idx="0">
                  <c:v>0.11743306169965076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402560"/>
        <c:axId val="188118824"/>
      </c:barChart>
      <c:catAx>
        <c:axId val="18640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8118824"/>
        <c:crosses val="autoZero"/>
        <c:auto val="1"/>
        <c:lblAlgn val="ctr"/>
        <c:lblOffset val="100"/>
        <c:noMultiLvlLbl val="0"/>
      </c:catAx>
      <c:valAx>
        <c:axId val="18811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640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 baseline="0">
          <a:solidFill>
            <a:schemeClr val="tx1"/>
          </a:solidFill>
        </a:defRPr>
      </a:pPr>
      <a:endParaRPr lang="sr-Latn-R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'vel-pr'!$B$1</c:f>
              <c:strCache>
                <c:ptCount val="1"/>
                <c:pt idx="0">
                  <c:v> % po posebnim propisima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'vel-pr'!$A$5:$A$6</c:f>
              <c:strCache>
                <c:ptCount val="2"/>
                <c:pt idx="0">
                  <c:v>privatna veleučilišta</c:v>
                </c:pt>
                <c:pt idx="1">
                  <c:v>javna veleučilišta</c:v>
                </c:pt>
              </c:strCache>
            </c:strRef>
          </c:cat>
          <c:val>
            <c:numRef>
              <c:f>'vel-pr'!$B$5:$B$6</c:f>
              <c:numCache>
                <c:formatCode>0%</c:formatCode>
                <c:ptCount val="2"/>
                <c:pt idx="0" formatCode="0.00%">
                  <c:v>1.2242470066680035E-3</c:v>
                </c:pt>
                <c:pt idx="1">
                  <c:v>0.26253680425711734</c:v>
                </c:pt>
              </c:numCache>
            </c:numRef>
          </c:val>
        </c:ser>
        <c:ser>
          <c:idx val="1"/>
          <c:order val="1"/>
          <c:tx>
            <c:strRef>
              <c:f>'vel-pr'!$C$1</c:f>
              <c:strCache>
                <c:ptCount val="1"/>
                <c:pt idx="0">
                  <c:v>% vlastita sredstva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'vel-pr'!$A$5:$A$6</c:f>
              <c:strCache>
                <c:ptCount val="2"/>
                <c:pt idx="0">
                  <c:v>privatna veleučilišta</c:v>
                </c:pt>
                <c:pt idx="1">
                  <c:v>javna veleučilišta</c:v>
                </c:pt>
              </c:strCache>
            </c:strRef>
          </c:cat>
          <c:val>
            <c:numRef>
              <c:f>'vel-pr'!$C$5:$C$6</c:f>
              <c:numCache>
                <c:formatCode>0%</c:formatCode>
                <c:ptCount val="2"/>
                <c:pt idx="0" formatCode="0.00%">
                  <c:v>0.98560196421935176</c:v>
                </c:pt>
                <c:pt idx="1">
                  <c:v>0.1175684694089091</c:v>
                </c:pt>
              </c:numCache>
            </c:numRef>
          </c:val>
        </c:ser>
        <c:ser>
          <c:idx val="2"/>
          <c:order val="2"/>
          <c:tx>
            <c:strRef>
              <c:f>'vel-pr'!$D$1</c:f>
              <c:strCache>
                <c:ptCount val="1"/>
                <c:pt idx="0">
                  <c:v>% državni proračun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'vel-pr'!$A$5:$A$6</c:f>
              <c:strCache>
                <c:ptCount val="2"/>
                <c:pt idx="0">
                  <c:v>privatna veleučilišta</c:v>
                </c:pt>
                <c:pt idx="1">
                  <c:v>javna veleučilišta</c:v>
                </c:pt>
              </c:strCache>
            </c:strRef>
          </c:cat>
          <c:val>
            <c:numRef>
              <c:f>'vel-pr'!$D$5:$D$6</c:f>
              <c:numCache>
                <c:formatCode>0%</c:formatCode>
                <c:ptCount val="2"/>
                <c:pt idx="0" formatCode="0.00%">
                  <c:v>0</c:v>
                </c:pt>
                <c:pt idx="1">
                  <c:v>0.55057464332736061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136688"/>
        <c:axId val="210137080"/>
      </c:barChart>
      <c:catAx>
        <c:axId val="21013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7080"/>
        <c:crosses val="autoZero"/>
        <c:auto val="1"/>
        <c:lblAlgn val="ctr"/>
        <c:lblOffset val="100"/>
        <c:noMultiLvlLbl val="0"/>
      </c:catAx>
      <c:valAx>
        <c:axId val="210137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sr-Latn-R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veleučilišta!$B$1</c:f>
              <c:strCache>
                <c:ptCount val="1"/>
                <c:pt idx="0">
                  <c:v> % po posebnim propisima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veleučilišta!$A$2:$A$5</c:f>
              <c:strCache>
                <c:ptCount val="4"/>
                <c:pt idx="0">
                  <c:v>tehničko</c:v>
                </c:pt>
                <c:pt idx="1">
                  <c:v>društvene</c:v>
                </c:pt>
                <c:pt idx="2">
                  <c:v>biotehničke</c:v>
                </c:pt>
                <c:pt idx="3">
                  <c:v>biomedicina</c:v>
                </c:pt>
              </c:strCache>
            </c:strRef>
          </c:cat>
          <c:val>
            <c:numRef>
              <c:f>veleučilišta!$B$2:$B$5</c:f>
              <c:numCache>
                <c:formatCode>0%</c:formatCode>
                <c:ptCount val="4"/>
                <c:pt idx="0">
                  <c:v>0.15935730694012851</c:v>
                </c:pt>
                <c:pt idx="1">
                  <c:v>0.20222810548517364</c:v>
                </c:pt>
                <c:pt idx="2">
                  <c:v>0.12781801361782966</c:v>
                </c:pt>
                <c:pt idx="3">
                  <c:v>0.49441309802074906</c:v>
                </c:pt>
              </c:numCache>
            </c:numRef>
          </c:val>
        </c:ser>
        <c:ser>
          <c:idx val="1"/>
          <c:order val="1"/>
          <c:tx>
            <c:strRef>
              <c:f>veleučilišta!$C$1</c:f>
              <c:strCache>
                <c:ptCount val="1"/>
                <c:pt idx="0">
                  <c:v>% vlastita sredstva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veleučilišta!$A$2:$A$5</c:f>
              <c:strCache>
                <c:ptCount val="4"/>
                <c:pt idx="0">
                  <c:v>tehničko</c:v>
                </c:pt>
                <c:pt idx="1">
                  <c:v>društvene</c:v>
                </c:pt>
                <c:pt idx="2">
                  <c:v>biotehničke</c:v>
                </c:pt>
                <c:pt idx="3">
                  <c:v>biomedicina</c:v>
                </c:pt>
              </c:strCache>
            </c:strRef>
          </c:cat>
          <c:val>
            <c:numRef>
              <c:f>veleučilišta!$C$2:$C$5</c:f>
              <c:numCache>
                <c:formatCode>0%</c:formatCode>
                <c:ptCount val="4"/>
                <c:pt idx="0">
                  <c:v>0.43579704047096551</c:v>
                </c:pt>
                <c:pt idx="1">
                  <c:v>0.18699440698293915</c:v>
                </c:pt>
                <c:pt idx="2">
                  <c:v>0.17478035560551633</c:v>
                </c:pt>
                <c:pt idx="3">
                  <c:v>2.1010494750195403E-2</c:v>
                </c:pt>
              </c:numCache>
            </c:numRef>
          </c:val>
        </c:ser>
        <c:ser>
          <c:idx val="2"/>
          <c:order val="2"/>
          <c:tx>
            <c:strRef>
              <c:f>veleučilišta!$D$1</c:f>
              <c:strCache>
                <c:ptCount val="1"/>
                <c:pt idx="0">
                  <c:v>% državni proračun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veleučilišta!$A$2:$A$5</c:f>
              <c:strCache>
                <c:ptCount val="4"/>
                <c:pt idx="0">
                  <c:v>tehničko</c:v>
                </c:pt>
                <c:pt idx="1">
                  <c:v>društvene</c:v>
                </c:pt>
                <c:pt idx="2">
                  <c:v>biotehničke</c:v>
                </c:pt>
                <c:pt idx="3">
                  <c:v>biomedicina</c:v>
                </c:pt>
              </c:strCache>
            </c:strRef>
          </c:cat>
          <c:val>
            <c:numRef>
              <c:f>veleučilišta!$D$2:$D$5</c:f>
              <c:numCache>
                <c:formatCode>0%</c:formatCode>
                <c:ptCount val="4"/>
                <c:pt idx="0">
                  <c:v>0.37650058016615567</c:v>
                </c:pt>
                <c:pt idx="1">
                  <c:v>0.55061848284882076</c:v>
                </c:pt>
                <c:pt idx="2">
                  <c:v>0.55356122928589691</c:v>
                </c:pt>
                <c:pt idx="3">
                  <c:v>0.47988384966179459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137864"/>
        <c:axId val="210138256"/>
      </c:barChart>
      <c:catAx>
        <c:axId val="2101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8256"/>
        <c:crosses val="autoZero"/>
        <c:auto val="1"/>
        <c:lblAlgn val="ctr"/>
        <c:lblOffset val="100"/>
        <c:noMultiLvlLbl val="0"/>
      </c:catAx>
      <c:valAx>
        <c:axId val="21013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Sheet1!$A$34</c:f>
              <c:strCache>
                <c:ptCount val="1"/>
                <c:pt idx="0">
                  <c:v>Profesori visoke škole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Sheet1!$B$1:$B$2</c:f>
              <c:numCache>
                <c:formatCode>0%</c:formatCode>
                <c:ptCount val="2"/>
                <c:pt idx="0">
                  <c:v>0.21525501696279684</c:v>
                </c:pt>
                <c:pt idx="1">
                  <c:v>0.10102387459073765</c:v>
                </c:pt>
              </c:numCache>
            </c:numRef>
          </c:val>
        </c:ser>
        <c:ser>
          <c:idx val="1"/>
          <c:order val="1"/>
          <c:tx>
            <c:strRef>
              <c:f>Sheet1!$A$37</c:f>
              <c:strCache>
                <c:ptCount val="1"/>
                <c:pt idx="0">
                  <c:v>Viši predavači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Sheet1!$C$1:$C$2</c:f>
              <c:numCache>
                <c:formatCode>0%</c:formatCode>
                <c:ptCount val="2"/>
                <c:pt idx="0">
                  <c:v>0.38065666149157606</c:v>
                </c:pt>
                <c:pt idx="1">
                  <c:v>0.1389617960445203</c:v>
                </c:pt>
              </c:numCache>
            </c:numRef>
          </c:val>
        </c:ser>
        <c:ser>
          <c:idx val="2"/>
          <c:order val="2"/>
          <c:tx>
            <c:strRef>
              <c:f>Sheet1!$A$40</c:f>
              <c:strCache>
                <c:ptCount val="1"/>
                <c:pt idx="0">
                  <c:v>Predavači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Sheet1!$D$1:$D$2</c:f>
              <c:numCache>
                <c:formatCode>0%</c:formatCode>
                <c:ptCount val="2"/>
                <c:pt idx="0">
                  <c:v>0.3648726352711173</c:v>
                </c:pt>
                <c:pt idx="1">
                  <c:v>0.69389733232669226</c:v>
                </c:pt>
              </c:numCache>
            </c:numRef>
          </c:val>
        </c:ser>
        <c:ser>
          <c:idx val="3"/>
          <c:order val="3"/>
          <c:tx>
            <c:strRef>
              <c:f>Sheet1!$A$43</c:f>
              <c:strCache>
                <c:ptCount val="1"/>
                <c:pt idx="0">
                  <c:v>Redoviti profesori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Sheet1!$E$1:$E$2</c:f>
              <c:numCache>
                <c:formatCode>0%</c:formatCode>
                <c:ptCount val="2"/>
                <c:pt idx="0">
                  <c:v>0</c:v>
                </c:pt>
                <c:pt idx="1">
                  <c:v>6.9377990430622011E-3</c:v>
                </c:pt>
              </c:numCache>
            </c:numRef>
          </c:val>
        </c:ser>
        <c:ser>
          <c:idx val="4"/>
          <c:order val="4"/>
          <c:tx>
            <c:strRef>
              <c:f>Sheet1!$A$46</c:f>
              <c:strCache>
                <c:ptCount val="1"/>
                <c:pt idx="0">
                  <c:v>Izvanredni profesori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Sheet1!$F$1:$F$2</c:f>
              <c:numCache>
                <c:formatCode>0%</c:formatCode>
                <c:ptCount val="2"/>
                <c:pt idx="0">
                  <c:v>9.8039215686274508E-3</c:v>
                </c:pt>
                <c:pt idx="1">
                  <c:v>1.3431305536568693E-2</c:v>
                </c:pt>
              </c:numCache>
            </c:numRef>
          </c:val>
        </c:ser>
        <c:ser>
          <c:idx val="5"/>
          <c:order val="5"/>
          <c:tx>
            <c:strRef>
              <c:f>Sheet1!$A$49</c:f>
              <c:strCache>
                <c:ptCount val="1"/>
                <c:pt idx="0">
                  <c:v>Docenti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javne visoke škole</c:v>
                </c:pt>
                <c:pt idx="1">
                  <c:v>Privatne visoke škole </c:v>
                </c:pt>
              </c:strCache>
            </c:strRef>
          </c:cat>
          <c:val>
            <c:numRef>
              <c:f>Sheet1!$G$1:$G$2</c:f>
              <c:numCache>
                <c:formatCode>0%</c:formatCode>
                <c:ptCount val="2"/>
                <c:pt idx="0">
                  <c:v>2.9411764705882356E-2</c:v>
                </c:pt>
                <c:pt idx="1">
                  <c:v>1.3431305536568693E-2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10139432"/>
        <c:axId val="210139824"/>
      </c:barChart>
      <c:catAx>
        <c:axId val="21013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9824"/>
        <c:crosses val="autoZero"/>
        <c:auto val="1"/>
        <c:lblAlgn val="ctr"/>
        <c:lblOffset val="100"/>
        <c:noMultiLvlLbl val="0"/>
      </c:catAx>
      <c:valAx>
        <c:axId val="21013982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13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sr-Latn-R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prosječan broj nastavnika na visokoj školi 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javne visoke škole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Sheet1!$A$54:$A$59</c:f>
              <c:strCache>
                <c:ptCount val="6"/>
                <c:pt idx="0">
                  <c:v>Profesori visoke škole</c:v>
                </c:pt>
                <c:pt idx="1">
                  <c:v>Viši predavači</c:v>
                </c:pt>
                <c:pt idx="2">
                  <c:v>Predavači</c:v>
                </c:pt>
                <c:pt idx="3">
                  <c:v>Redoviti profesori</c:v>
                </c:pt>
                <c:pt idx="4">
                  <c:v>Izvanredni profesori</c:v>
                </c:pt>
                <c:pt idx="5">
                  <c:v>Docenti</c:v>
                </c:pt>
              </c:strCache>
            </c:strRef>
          </c:cat>
          <c:val>
            <c:numRef>
              <c:f>Sheet1!$B$14:$H$14</c:f>
              <c:numCache>
                <c:formatCode>0.00</c:formatCode>
                <c:ptCount val="6"/>
                <c:pt idx="0">
                  <c:v>5.666666666666667</c:v>
                </c:pt>
                <c:pt idx="1">
                  <c:v>11</c:v>
                </c:pt>
                <c:pt idx="2">
                  <c:v>7.333333333333333</c:v>
                </c:pt>
                <c:pt idx="3">
                  <c:v>0</c:v>
                </c:pt>
                <c:pt idx="4">
                  <c:v>0.33333333333333331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Privatne visoke škole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Sheet1!$A$54:$A$59</c:f>
              <c:strCache>
                <c:ptCount val="6"/>
                <c:pt idx="0">
                  <c:v>Profesori visoke škole</c:v>
                </c:pt>
                <c:pt idx="1">
                  <c:v>Viši predavači</c:v>
                </c:pt>
                <c:pt idx="2">
                  <c:v>Predavači</c:v>
                </c:pt>
                <c:pt idx="3">
                  <c:v>Redoviti profesori</c:v>
                </c:pt>
                <c:pt idx="4">
                  <c:v>Izvanredni profesori</c:v>
                </c:pt>
                <c:pt idx="5">
                  <c:v>Docenti</c:v>
                </c:pt>
              </c:strCache>
            </c:strRef>
          </c:cat>
          <c:val>
            <c:numRef>
              <c:f>Sheet1!$B$15:$H$15</c:f>
              <c:numCache>
                <c:formatCode>0.00</c:formatCode>
                <c:ptCount val="6"/>
                <c:pt idx="0">
                  <c:v>1.2272727272727273</c:v>
                </c:pt>
                <c:pt idx="1">
                  <c:v>1.3181818181818181</c:v>
                </c:pt>
                <c:pt idx="2">
                  <c:v>5.5</c:v>
                </c:pt>
                <c:pt idx="3">
                  <c:v>9.0909090909090912E-2</c:v>
                </c:pt>
                <c:pt idx="4">
                  <c:v>0.13636363636363635</c:v>
                </c:pt>
                <c:pt idx="5">
                  <c:v>0.31818181818181818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828672"/>
        <c:axId val="210829064"/>
      </c:barChart>
      <c:catAx>
        <c:axId val="2108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829064"/>
        <c:crosses val="autoZero"/>
        <c:auto val="1"/>
        <c:lblAlgn val="ctr"/>
        <c:lblOffset val="100"/>
        <c:noMultiLvlLbl val="0"/>
      </c:catAx>
      <c:valAx>
        <c:axId val="21082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108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sr-Latn-R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466547544648749"/>
          <c:y val="9.4620016051047473E-2"/>
          <c:w val="0.28583263649886897"/>
          <c:h val="0.508813190814739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Sheet1!$A$1:$A$6</c:f>
              <c:strCache>
                <c:ptCount val="6"/>
                <c:pt idx="0">
                  <c:v>Alumni</c:v>
                </c:pt>
                <c:pt idx="1">
                  <c:v>Član uprave visokog učilišta </c:v>
                </c:pt>
                <c:pt idx="2">
                  <c:v>Nastavnik ili znanstvenik na visokom učilištu</c:v>
                </c:pt>
                <c:pt idx="3">
                  <c:v>Poslodavac u javnom ili privatnom sektoru</c:v>
                </c:pt>
                <c:pt idx="4">
                  <c:v>Srednjoškolac / maturant</c:v>
                </c:pt>
                <c:pt idx="5">
                  <c:v>Student </c:v>
                </c:pt>
              </c:strCache>
            </c:strRef>
          </c:cat>
          <c:val>
            <c:numRef>
              <c:f>Sheet1!$B$1:$B$6</c:f>
              <c:numCache>
                <c:formatCode>General</c:formatCode>
                <c:ptCount val="6"/>
                <c:pt idx="0">
                  <c:v>65</c:v>
                </c:pt>
                <c:pt idx="1">
                  <c:v>82</c:v>
                </c:pt>
                <c:pt idx="2">
                  <c:v>363</c:v>
                </c:pt>
                <c:pt idx="3">
                  <c:v>4</c:v>
                </c:pt>
                <c:pt idx="4">
                  <c:v>5</c:v>
                </c:pt>
                <c:pt idx="5">
                  <c:v>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407455355280089E-2"/>
          <c:y val="0.59460634662162259"/>
          <c:w val="0.47213928287519991"/>
          <c:h val="0.379663764034628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'pojam kvalitete'!$B$4:$B$8</c:f>
              <c:strCache>
                <c:ptCount val="5"/>
                <c:pt idx="0">
                  <c:v>Dobivena vrijednost (kompetencije, znanja i vještine) za uložene resurse (potrošeni novac i vrijeme)</c:v>
                </c:pt>
                <c:pt idx="1">
                  <c:v>Mogućnost zapošljavanja</c:v>
                </c:pt>
                <c:pt idx="2">
                  <c:v>Osposobljavanje za vrhunska znanstvena dostignuća</c:v>
                </c:pt>
                <c:pt idx="3">
                  <c:v>Usklađenost s međunarodnim standardima</c:v>
                </c:pt>
                <c:pt idx="4">
                  <c:v>Zadovoljstvo iskustvom studiranja</c:v>
                </c:pt>
              </c:strCache>
            </c:strRef>
          </c:cat>
          <c:val>
            <c:numRef>
              <c:f>'pojam kvalitete'!$C$4:$C$8</c:f>
              <c:numCache>
                <c:formatCode>General</c:formatCode>
                <c:ptCount val="5"/>
                <c:pt idx="0">
                  <c:v>49.9</c:v>
                </c:pt>
                <c:pt idx="1">
                  <c:v>17.2</c:v>
                </c:pt>
                <c:pt idx="2">
                  <c:v>9.6</c:v>
                </c:pt>
                <c:pt idx="3">
                  <c:v>7.5</c:v>
                </c:pt>
                <c:pt idx="4">
                  <c:v>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830240"/>
        <c:axId val="210830632"/>
      </c:barChart>
      <c:catAx>
        <c:axId val="21083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sr-Latn-RS"/>
          </a:p>
        </c:txPr>
        <c:crossAx val="210830632"/>
        <c:crosses val="autoZero"/>
        <c:auto val="1"/>
        <c:lblAlgn val="ctr"/>
        <c:lblOffset val="100"/>
        <c:noMultiLvlLbl val="0"/>
      </c:catAx>
      <c:valAx>
        <c:axId val="21083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sr-Latn-RS"/>
          </a:p>
        </c:txPr>
        <c:crossAx val="21083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ysClr val="windowText" lastClr="000000"/>
          </a:solidFill>
          <a:latin typeface="Cambria" panose="020405030504060302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42104922769393E-2"/>
          <c:y val="3.1691370963717123E-2"/>
          <c:w val="0.92110680316360527"/>
          <c:h val="0.6567221095518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info1!$B$4</c:f>
              <c:strCache>
                <c:ptCount val="1"/>
                <c:pt idx="0">
                  <c:v>Student doktorskog studija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info1!$D$4:$J$4</c:f>
              <c:numCache>
                <c:formatCode>0.00%</c:formatCode>
                <c:ptCount val="7"/>
                <c:pt idx="0">
                  <c:v>0.219</c:v>
                </c:pt>
                <c:pt idx="1">
                  <c:v>0.125</c:v>
                </c:pt>
                <c:pt idx="2">
                  <c:v>6.2E-2</c:v>
                </c:pt>
                <c:pt idx="3">
                  <c:v>0.156</c:v>
                </c:pt>
                <c:pt idx="4">
                  <c:v>0.188</c:v>
                </c:pt>
                <c:pt idx="5">
                  <c:v>0.219</c:v>
                </c:pt>
                <c:pt idx="6">
                  <c:v>3.1E-2</c:v>
                </c:pt>
              </c:numCache>
            </c:numRef>
          </c:val>
        </c:ser>
        <c:ser>
          <c:idx val="1"/>
          <c:order val="1"/>
          <c:tx>
            <c:strRef>
              <c:f>info1!$B$5</c:f>
              <c:strCache>
                <c:ptCount val="1"/>
                <c:pt idx="0">
                  <c:v>Student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info1!$D$5:$J$5</c:f>
              <c:numCache>
                <c:formatCode>0.00%</c:formatCode>
                <c:ptCount val="7"/>
                <c:pt idx="0">
                  <c:v>0.11700000000000001</c:v>
                </c:pt>
                <c:pt idx="1">
                  <c:v>0.16200000000000001</c:v>
                </c:pt>
                <c:pt idx="2">
                  <c:v>0.19500000000000001</c:v>
                </c:pt>
                <c:pt idx="3">
                  <c:v>0.15</c:v>
                </c:pt>
                <c:pt idx="4">
                  <c:v>0.1</c:v>
                </c:pt>
                <c:pt idx="5">
                  <c:v>0.186</c:v>
                </c:pt>
                <c:pt idx="6">
                  <c:v>0.08</c:v>
                </c:pt>
              </c:numCache>
            </c:numRef>
          </c:val>
        </c:ser>
        <c:ser>
          <c:idx val="2"/>
          <c:order val="2"/>
          <c:tx>
            <c:strRef>
              <c:f>info1!$B$6</c:f>
              <c:strCache>
                <c:ptCount val="1"/>
                <c:pt idx="0">
                  <c:v>Srednjoškolac/maturant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info1!$D$6:$J$6</c:f>
              <c:numCache>
                <c:formatCode>0.00%</c:formatCode>
                <c:ptCount val="7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</c:v>
                </c:pt>
                <c:pt idx="4">
                  <c:v>0</c:v>
                </c:pt>
                <c:pt idx="5">
                  <c:v>0.25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info1!$B$7</c:f>
              <c:strCache>
                <c:ptCount val="1"/>
                <c:pt idx="0">
                  <c:v>Poslodavac u javnom/privatnom sektoru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info1!$D$7:$J$7</c:f>
              <c:numCache>
                <c:formatCode>0.00%</c:formatCode>
                <c:ptCount val="7"/>
                <c:pt idx="0">
                  <c:v>0</c:v>
                </c:pt>
                <c:pt idx="1">
                  <c:v>0.33300000000000002</c:v>
                </c:pt>
                <c:pt idx="2">
                  <c:v>0</c:v>
                </c:pt>
                <c:pt idx="3">
                  <c:v>0.33300000000000002</c:v>
                </c:pt>
                <c:pt idx="4">
                  <c:v>0.33300000000000002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4"/>
          <c:order val="4"/>
          <c:tx>
            <c:strRef>
              <c:f>info1!$B$8</c:f>
              <c:strCache>
                <c:ptCount val="1"/>
                <c:pt idx="0">
                  <c:v>Nastavnik ili znanstvenik na visokom učilištu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info1!$D$8:$J$8</c:f>
              <c:numCache>
                <c:formatCode>0.00%</c:formatCode>
                <c:ptCount val="7"/>
                <c:pt idx="0">
                  <c:v>0.187</c:v>
                </c:pt>
                <c:pt idx="1">
                  <c:v>0.17</c:v>
                </c:pt>
                <c:pt idx="2">
                  <c:v>0.10199999999999999</c:v>
                </c:pt>
                <c:pt idx="3">
                  <c:v>0.124</c:v>
                </c:pt>
                <c:pt idx="4">
                  <c:v>0.10199999999999999</c:v>
                </c:pt>
                <c:pt idx="5">
                  <c:v>0.17899999999999999</c:v>
                </c:pt>
                <c:pt idx="6">
                  <c:v>0.129</c:v>
                </c:pt>
              </c:numCache>
            </c:numRef>
          </c:val>
        </c:ser>
        <c:ser>
          <c:idx val="5"/>
          <c:order val="5"/>
          <c:tx>
            <c:strRef>
              <c:f>info1!$B$9</c:f>
              <c:strCache>
                <c:ptCount val="1"/>
                <c:pt idx="0">
                  <c:v>Član uprave visokog učilišta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info1!$D$9:$J$9</c:f>
              <c:numCache>
                <c:formatCode>0.00%</c:formatCode>
                <c:ptCount val="7"/>
                <c:pt idx="0">
                  <c:v>0.2</c:v>
                </c:pt>
                <c:pt idx="1">
                  <c:v>0.05</c:v>
                </c:pt>
                <c:pt idx="2">
                  <c:v>8.7999999999999995E-2</c:v>
                </c:pt>
                <c:pt idx="3">
                  <c:v>0.16200000000000001</c:v>
                </c:pt>
                <c:pt idx="4">
                  <c:v>0.112</c:v>
                </c:pt>
                <c:pt idx="5">
                  <c:v>0.188</c:v>
                </c:pt>
                <c:pt idx="6">
                  <c:v>0.2</c:v>
                </c:pt>
              </c:numCache>
            </c:numRef>
          </c:val>
        </c:ser>
        <c:ser>
          <c:idx val="6"/>
          <c:order val="6"/>
          <c:tx>
            <c:strRef>
              <c:f>info1!$B$10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info1!$B$19:$B$25</c:f>
              <c:strCache>
                <c:ptCount val="7"/>
                <c:pt idx="0">
                  <c:v>Objektivne i stručne informacije o instituciji/programu</c:v>
                </c:pt>
                <c:pt idx="1">
                  <c:v>Otkrivanje izvrsnih programa / visokih učilišta u sustavu</c:v>
                </c:pt>
                <c:pt idx="2">
                  <c:v>Reforma nacionalnog sustava</c:v>
                </c:pt>
                <c:pt idx="3">
                  <c:v>Reforma visokih učilišta</c:v>
                </c:pt>
                <c:pt idx="4">
                  <c:v>Ukidanje visokih učilišta ili programa koji su ispod minimalnih akademskih uvjeta</c:v>
                </c:pt>
                <c:pt idx="5">
                  <c:v>Unaprjeđenje kvalitete</c:v>
                </c:pt>
                <c:pt idx="6">
                  <c:v>Uspoređivanje institucija/programa u sustavu</c:v>
                </c:pt>
              </c:strCache>
            </c:strRef>
          </c:cat>
          <c:val>
            <c:numRef>
              <c:f>info1!$D$10:$J$10</c:f>
              <c:numCache>
                <c:formatCode>0.00%</c:formatCode>
                <c:ptCount val="7"/>
                <c:pt idx="0">
                  <c:v>0.17199999999999999</c:v>
                </c:pt>
                <c:pt idx="1">
                  <c:v>0.109</c:v>
                </c:pt>
                <c:pt idx="2">
                  <c:v>0.20300000000000001</c:v>
                </c:pt>
                <c:pt idx="3">
                  <c:v>0.156</c:v>
                </c:pt>
                <c:pt idx="4">
                  <c:v>0.109</c:v>
                </c:pt>
                <c:pt idx="5">
                  <c:v>0.188</c:v>
                </c:pt>
                <c:pt idx="6">
                  <c:v>6.2E-2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831416"/>
        <c:axId val="210831808"/>
      </c:barChart>
      <c:catAx>
        <c:axId val="21083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sr-Latn-RS"/>
          </a:p>
        </c:txPr>
        <c:crossAx val="210831808"/>
        <c:crosses val="autoZero"/>
        <c:auto val="1"/>
        <c:lblAlgn val="ctr"/>
        <c:lblOffset val="100"/>
        <c:noMultiLvlLbl val="0"/>
      </c:catAx>
      <c:valAx>
        <c:axId val="21083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sr-Latn-RS"/>
          </a:p>
        </c:txPr>
        <c:crossAx val="21083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099576441112794E-2"/>
          <c:y val="0.83144086152466956"/>
          <c:w val="0.96853030392931649"/>
          <c:h val="0.167924945233742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871C34-FBFE-4A0B-B507-055FEAC5FCA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75CE94C-40BD-402A-8423-E376E9E203F7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hr-HR" sz="2400" dirty="0" smtClean="0">
              <a:solidFill>
                <a:srgbClr val="920000"/>
              </a:solidFill>
            </a:rPr>
            <a:t>Prema vrsti visokih učilišta</a:t>
          </a:r>
          <a:endParaRPr lang="hr-HR" sz="2400" dirty="0">
            <a:solidFill>
              <a:srgbClr val="920000"/>
            </a:solidFill>
          </a:endParaRPr>
        </a:p>
      </dgm:t>
    </dgm:pt>
    <dgm:pt modelId="{71924BE5-B429-4E63-ACF1-6C558E7B4136}" type="parTrans" cxnId="{45E81146-667E-4023-9450-4F7C76037F15}">
      <dgm:prSet/>
      <dgm:spPr/>
      <dgm:t>
        <a:bodyPr/>
        <a:lstStyle/>
        <a:p>
          <a:endParaRPr lang="hr-HR"/>
        </a:p>
      </dgm:t>
    </dgm:pt>
    <dgm:pt modelId="{11FE83CF-3EBE-444A-B9AA-F843EAFC191D}" type="sibTrans" cxnId="{45E81146-667E-4023-9450-4F7C76037F15}">
      <dgm:prSet/>
      <dgm:spPr/>
      <dgm:t>
        <a:bodyPr/>
        <a:lstStyle/>
        <a:p>
          <a:endParaRPr lang="hr-HR"/>
        </a:p>
      </dgm:t>
    </dgm:pt>
    <dgm:pt modelId="{95861BFB-AB1C-43FC-816F-A97DEFC0226C}">
      <dgm:prSet phldrT="[Text]" custT="1"/>
      <dgm:spPr>
        <a:ln>
          <a:solidFill>
            <a:srgbClr val="920000"/>
          </a:solidFill>
        </a:ln>
      </dgm:spPr>
      <dgm:t>
        <a:bodyPr/>
        <a:lstStyle/>
        <a:p>
          <a:r>
            <a:rPr lang="hr-HR" sz="2000" dirty="0" smtClean="0">
              <a:solidFill>
                <a:srgbClr val="920000"/>
              </a:solidFill>
            </a:rPr>
            <a:t>Prema znanstvenom području</a:t>
          </a:r>
          <a:endParaRPr lang="hr-HR" sz="2000" dirty="0">
            <a:solidFill>
              <a:srgbClr val="920000"/>
            </a:solidFill>
          </a:endParaRPr>
        </a:p>
      </dgm:t>
    </dgm:pt>
    <dgm:pt modelId="{57BE7113-AB13-4218-B518-29954AE8A8D0}" type="parTrans" cxnId="{66BE86FC-D63F-40E9-AD2A-4301CF859D18}">
      <dgm:prSet/>
      <dgm:spPr/>
      <dgm:t>
        <a:bodyPr/>
        <a:lstStyle/>
        <a:p>
          <a:endParaRPr lang="hr-HR"/>
        </a:p>
      </dgm:t>
    </dgm:pt>
    <dgm:pt modelId="{E67847C4-9EE8-47BA-8095-34369486E5D8}" type="sibTrans" cxnId="{66BE86FC-D63F-40E9-AD2A-4301CF859D18}">
      <dgm:prSet/>
      <dgm:spPr/>
      <dgm:t>
        <a:bodyPr/>
        <a:lstStyle/>
        <a:p>
          <a:endParaRPr lang="hr-HR"/>
        </a:p>
      </dgm:t>
    </dgm:pt>
    <dgm:pt modelId="{FB8DF8F3-71B4-45F4-9538-25456E27E7B7}">
      <dgm:prSet phldrT="[Text]" custT="1"/>
      <dgm:spPr>
        <a:ln>
          <a:solidFill>
            <a:srgbClr val="920000"/>
          </a:solidFill>
        </a:ln>
      </dgm:spPr>
      <dgm:t>
        <a:bodyPr/>
        <a:lstStyle/>
        <a:p>
          <a:r>
            <a:rPr lang="hr-HR" sz="2000" dirty="0" smtClean="0">
              <a:solidFill>
                <a:srgbClr val="920000"/>
              </a:solidFill>
            </a:rPr>
            <a:t>Prema standardima iz kriterija za ocjenu kvalitete VU-a </a:t>
          </a:r>
          <a:endParaRPr lang="hr-HR" sz="2000" dirty="0">
            <a:solidFill>
              <a:srgbClr val="920000"/>
            </a:solidFill>
          </a:endParaRPr>
        </a:p>
      </dgm:t>
    </dgm:pt>
    <dgm:pt modelId="{3A507DB2-3D90-43C7-973F-F88154A137BC}" type="parTrans" cxnId="{FAF6DCE4-C3EB-4B1D-833F-D709527CFD06}">
      <dgm:prSet/>
      <dgm:spPr>
        <a:ln>
          <a:solidFill>
            <a:srgbClr val="920000"/>
          </a:solidFill>
        </a:ln>
      </dgm:spPr>
      <dgm:t>
        <a:bodyPr/>
        <a:lstStyle/>
        <a:p>
          <a:endParaRPr lang="hr-HR"/>
        </a:p>
      </dgm:t>
    </dgm:pt>
    <dgm:pt modelId="{475A909C-686C-489C-875E-8DC767C325E5}" type="sibTrans" cxnId="{FAF6DCE4-C3EB-4B1D-833F-D709527CFD06}">
      <dgm:prSet/>
      <dgm:spPr/>
      <dgm:t>
        <a:bodyPr/>
        <a:lstStyle/>
        <a:p>
          <a:endParaRPr lang="hr-HR"/>
        </a:p>
      </dgm:t>
    </dgm:pt>
    <dgm:pt modelId="{4E8BAD6B-9AD2-42E0-A59B-F060932387A4}" type="pres">
      <dgm:prSet presAssocID="{9D871C34-FBFE-4A0B-B507-055FEAC5FC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hr-HR"/>
        </a:p>
      </dgm:t>
    </dgm:pt>
    <dgm:pt modelId="{E5967615-D849-4851-9571-997DD26E3A84}" type="pres">
      <dgm:prSet presAssocID="{775CE94C-40BD-402A-8423-E376E9E203F7}" presName="root" presStyleCnt="0"/>
      <dgm:spPr/>
    </dgm:pt>
    <dgm:pt modelId="{B15B8490-6E68-4DE4-B0AC-5062A9572334}" type="pres">
      <dgm:prSet presAssocID="{775CE94C-40BD-402A-8423-E376E9E203F7}" presName="rootComposite" presStyleCnt="0"/>
      <dgm:spPr/>
    </dgm:pt>
    <dgm:pt modelId="{7EE656E9-910A-4435-8D9D-43F9BC121D44}" type="pres">
      <dgm:prSet presAssocID="{775CE94C-40BD-402A-8423-E376E9E203F7}" presName="rootText" presStyleLbl="node1" presStyleIdx="0" presStyleCnt="1" custScaleX="159259" custScaleY="117355" custLinFactNeighborX="-1075" custLinFactNeighborY="4968"/>
      <dgm:spPr/>
      <dgm:t>
        <a:bodyPr/>
        <a:lstStyle/>
        <a:p>
          <a:endParaRPr lang="hr-HR"/>
        </a:p>
      </dgm:t>
    </dgm:pt>
    <dgm:pt modelId="{C75B9379-6345-46D3-930B-88C9784536FA}" type="pres">
      <dgm:prSet presAssocID="{775CE94C-40BD-402A-8423-E376E9E203F7}" presName="rootConnector" presStyleLbl="node1" presStyleIdx="0" presStyleCnt="1"/>
      <dgm:spPr/>
      <dgm:t>
        <a:bodyPr/>
        <a:lstStyle/>
        <a:p>
          <a:endParaRPr lang="hr-HR"/>
        </a:p>
      </dgm:t>
    </dgm:pt>
    <dgm:pt modelId="{F46FE1D0-5BC9-48F8-8D11-60366F0D04D2}" type="pres">
      <dgm:prSet presAssocID="{775CE94C-40BD-402A-8423-E376E9E203F7}" presName="childShape" presStyleCnt="0"/>
      <dgm:spPr/>
    </dgm:pt>
    <dgm:pt modelId="{9E866704-EFED-4796-B2D4-571A16C76609}" type="pres">
      <dgm:prSet presAssocID="{57BE7113-AB13-4218-B518-29954AE8A8D0}" presName="Name13" presStyleLbl="parChTrans1D2" presStyleIdx="0" presStyleCnt="2"/>
      <dgm:spPr/>
      <dgm:t>
        <a:bodyPr/>
        <a:lstStyle/>
        <a:p>
          <a:endParaRPr lang="hr-HR"/>
        </a:p>
      </dgm:t>
    </dgm:pt>
    <dgm:pt modelId="{858E5D8B-30A7-4FE3-9932-30B7DFC28A01}" type="pres">
      <dgm:prSet presAssocID="{95861BFB-AB1C-43FC-816F-A97DEFC0226C}" presName="childText" presStyleLbl="bgAcc1" presStyleIdx="0" presStyleCnt="2" custScaleX="165711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0BA70FB-AA92-4113-8A38-E4735E929E61}" type="pres">
      <dgm:prSet presAssocID="{3A507DB2-3D90-43C7-973F-F88154A137BC}" presName="Name13" presStyleLbl="parChTrans1D2" presStyleIdx="1" presStyleCnt="2"/>
      <dgm:spPr/>
      <dgm:t>
        <a:bodyPr/>
        <a:lstStyle/>
        <a:p>
          <a:endParaRPr lang="hr-HR"/>
        </a:p>
      </dgm:t>
    </dgm:pt>
    <dgm:pt modelId="{97F0DADE-65AA-49D3-BCE6-BACE2B05E289}" type="pres">
      <dgm:prSet presAssocID="{FB8DF8F3-71B4-45F4-9538-25456E27E7B7}" presName="childText" presStyleLbl="bgAcc1" presStyleIdx="1" presStyleCnt="2" custScaleX="17633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A935C985-9545-4B7D-A354-0EA238BB8F1E}" type="presOf" srcId="{FB8DF8F3-71B4-45F4-9538-25456E27E7B7}" destId="{97F0DADE-65AA-49D3-BCE6-BACE2B05E289}" srcOrd="0" destOrd="0" presId="urn:microsoft.com/office/officeart/2005/8/layout/hierarchy3"/>
    <dgm:cxn modelId="{ECD32AC1-FD12-4C27-80BE-A29849224DC0}" type="presOf" srcId="{95861BFB-AB1C-43FC-816F-A97DEFC0226C}" destId="{858E5D8B-30A7-4FE3-9932-30B7DFC28A01}" srcOrd="0" destOrd="0" presId="urn:microsoft.com/office/officeart/2005/8/layout/hierarchy3"/>
    <dgm:cxn modelId="{66BE86FC-D63F-40E9-AD2A-4301CF859D18}" srcId="{775CE94C-40BD-402A-8423-E376E9E203F7}" destId="{95861BFB-AB1C-43FC-816F-A97DEFC0226C}" srcOrd="0" destOrd="0" parTransId="{57BE7113-AB13-4218-B518-29954AE8A8D0}" sibTransId="{E67847C4-9EE8-47BA-8095-34369486E5D8}"/>
    <dgm:cxn modelId="{3EDF6882-5686-4162-B7F9-9E2261F68717}" type="presOf" srcId="{775CE94C-40BD-402A-8423-E376E9E203F7}" destId="{7EE656E9-910A-4435-8D9D-43F9BC121D44}" srcOrd="0" destOrd="0" presId="urn:microsoft.com/office/officeart/2005/8/layout/hierarchy3"/>
    <dgm:cxn modelId="{30B41671-4C6A-498D-971D-11D3462C8753}" type="presOf" srcId="{3A507DB2-3D90-43C7-973F-F88154A137BC}" destId="{00BA70FB-AA92-4113-8A38-E4735E929E61}" srcOrd="0" destOrd="0" presId="urn:microsoft.com/office/officeart/2005/8/layout/hierarchy3"/>
    <dgm:cxn modelId="{FAF6DCE4-C3EB-4B1D-833F-D709527CFD06}" srcId="{775CE94C-40BD-402A-8423-E376E9E203F7}" destId="{FB8DF8F3-71B4-45F4-9538-25456E27E7B7}" srcOrd="1" destOrd="0" parTransId="{3A507DB2-3D90-43C7-973F-F88154A137BC}" sibTransId="{475A909C-686C-489C-875E-8DC767C325E5}"/>
    <dgm:cxn modelId="{7BDF80F3-2C77-480D-B9D3-4F3CA179D9A0}" type="presOf" srcId="{9D871C34-FBFE-4A0B-B507-055FEAC5FCA0}" destId="{4E8BAD6B-9AD2-42E0-A59B-F060932387A4}" srcOrd="0" destOrd="0" presId="urn:microsoft.com/office/officeart/2005/8/layout/hierarchy3"/>
    <dgm:cxn modelId="{45E81146-667E-4023-9450-4F7C76037F15}" srcId="{9D871C34-FBFE-4A0B-B507-055FEAC5FCA0}" destId="{775CE94C-40BD-402A-8423-E376E9E203F7}" srcOrd="0" destOrd="0" parTransId="{71924BE5-B429-4E63-ACF1-6C558E7B4136}" sibTransId="{11FE83CF-3EBE-444A-B9AA-F843EAFC191D}"/>
    <dgm:cxn modelId="{31201832-E486-42CA-AE48-E50F80E81979}" type="presOf" srcId="{775CE94C-40BD-402A-8423-E376E9E203F7}" destId="{C75B9379-6345-46D3-930B-88C9784536FA}" srcOrd="1" destOrd="0" presId="urn:microsoft.com/office/officeart/2005/8/layout/hierarchy3"/>
    <dgm:cxn modelId="{1BB62B83-03F8-4CCE-A2C2-87C4D2B13DCD}" type="presOf" srcId="{57BE7113-AB13-4218-B518-29954AE8A8D0}" destId="{9E866704-EFED-4796-B2D4-571A16C76609}" srcOrd="0" destOrd="0" presId="urn:microsoft.com/office/officeart/2005/8/layout/hierarchy3"/>
    <dgm:cxn modelId="{F38FB80F-DD08-411A-8ED0-B66A8CCF2328}" type="presParOf" srcId="{4E8BAD6B-9AD2-42E0-A59B-F060932387A4}" destId="{E5967615-D849-4851-9571-997DD26E3A84}" srcOrd="0" destOrd="0" presId="urn:microsoft.com/office/officeart/2005/8/layout/hierarchy3"/>
    <dgm:cxn modelId="{CF05900B-444B-4C59-9497-DCFFA8AE9B4C}" type="presParOf" srcId="{E5967615-D849-4851-9571-997DD26E3A84}" destId="{B15B8490-6E68-4DE4-B0AC-5062A9572334}" srcOrd="0" destOrd="0" presId="urn:microsoft.com/office/officeart/2005/8/layout/hierarchy3"/>
    <dgm:cxn modelId="{8C9E16AE-0339-43BC-8FC5-677406F02A31}" type="presParOf" srcId="{B15B8490-6E68-4DE4-B0AC-5062A9572334}" destId="{7EE656E9-910A-4435-8D9D-43F9BC121D44}" srcOrd="0" destOrd="0" presId="urn:microsoft.com/office/officeart/2005/8/layout/hierarchy3"/>
    <dgm:cxn modelId="{048CDF3C-EA3D-43E2-B365-C80AC18AE1BC}" type="presParOf" srcId="{B15B8490-6E68-4DE4-B0AC-5062A9572334}" destId="{C75B9379-6345-46D3-930B-88C9784536FA}" srcOrd="1" destOrd="0" presId="urn:microsoft.com/office/officeart/2005/8/layout/hierarchy3"/>
    <dgm:cxn modelId="{4A23FCE3-CB81-4220-8BF4-5997F226CDB7}" type="presParOf" srcId="{E5967615-D849-4851-9571-997DD26E3A84}" destId="{F46FE1D0-5BC9-48F8-8D11-60366F0D04D2}" srcOrd="1" destOrd="0" presId="urn:microsoft.com/office/officeart/2005/8/layout/hierarchy3"/>
    <dgm:cxn modelId="{435D57E0-A4E0-4639-9C33-31A123A3D4EA}" type="presParOf" srcId="{F46FE1D0-5BC9-48F8-8D11-60366F0D04D2}" destId="{9E866704-EFED-4796-B2D4-571A16C76609}" srcOrd="0" destOrd="0" presId="urn:microsoft.com/office/officeart/2005/8/layout/hierarchy3"/>
    <dgm:cxn modelId="{7E78CB79-EDC3-4F70-B128-33D02A22366A}" type="presParOf" srcId="{F46FE1D0-5BC9-48F8-8D11-60366F0D04D2}" destId="{858E5D8B-30A7-4FE3-9932-30B7DFC28A01}" srcOrd="1" destOrd="0" presId="urn:microsoft.com/office/officeart/2005/8/layout/hierarchy3"/>
    <dgm:cxn modelId="{329AFDCC-BFDB-4BAD-8C88-6431F17F12D3}" type="presParOf" srcId="{F46FE1D0-5BC9-48F8-8D11-60366F0D04D2}" destId="{00BA70FB-AA92-4113-8A38-E4735E929E61}" srcOrd="2" destOrd="0" presId="urn:microsoft.com/office/officeart/2005/8/layout/hierarchy3"/>
    <dgm:cxn modelId="{FED1ADFC-E955-4526-9A29-E84892E7C49D}" type="presParOf" srcId="{F46FE1D0-5BC9-48F8-8D11-60366F0D04D2}" destId="{97F0DADE-65AA-49D3-BCE6-BACE2B05E28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784E7-ECB9-4995-B5E9-967CF213A9A1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4FFC1-2B9B-4D8D-B104-D5203790AC1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1016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1EFDB-F028-4291-8DDF-0DF61D3A81E9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CE8BC-4D78-4F51-B9A6-33719ECF934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0771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-postotci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mtClean="0"/>
              <a:t>- Usporedba po područjima i sveučilištima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6E046-D44E-4E66-B4B0-C975140A9E57}" type="slidenum">
              <a:rPr lang="hr-HR" smtClean="0"/>
              <a:pPr/>
              <a:t>42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0799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00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26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3298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7496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9911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03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682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314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647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165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2512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02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610" y="6474124"/>
            <a:ext cx="790542" cy="2164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19" y="6220858"/>
            <a:ext cx="1702495" cy="582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336" y="6474124"/>
            <a:ext cx="1317384" cy="201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223" y="6383423"/>
            <a:ext cx="583564" cy="321801"/>
          </a:xfrm>
          <a:prstGeom prst="rect">
            <a:avLst/>
          </a:prstGeom>
        </p:spPr>
      </p:pic>
      <p:sp>
        <p:nvSpPr>
          <p:cNvPr id="13" name="Text Box 16"/>
          <p:cNvSpPr txBox="1"/>
          <p:nvPr userDrawn="1"/>
        </p:nvSpPr>
        <p:spPr>
          <a:xfrm>
            <a:off x="3640480" y="6625913"/>
            <a:ext cx="2586321" cy="28927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hr-HR" sz="600" dirty="0">
                <a:solidFill>
                  <a:schemeClr val="bg1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  </a:t>
            </a:r>
            <a:r>
              <a:rPr lang="hr-HR" sz="6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S Mincho"/>
                <a:cs typeface="Arial" panose="020B0604020202020204" pitchFamily="34" charset="0"/>
              </a:rPr>
              <a:t> </a:t>
            </a:r>
            <a:endParaRPr lang="hr-HR" sz="600" dirty="0">
              <a:solidFill>
                <a:schemeClr val="bg1">
                  <a:lumMod val="50000"/>
                </a:schemeClr>
              </a:solidFill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hr-HR" sz="7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Projekt je sufinancirala Europska unija iz Europskog socijalnog </a:t>
            </a:r>
            <a:r>
              <a:rPr lang="hr-HR" sz="700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fonda</a:t>
            </a:r>
            <a:endParaRPr lang="hr-HR" sz="700" dirty="0">
              <a:solidFill>
                <a:schemeClr val="bg1">
                  <a:lumMod val="50000"/>
                </a:schemeClr>
              </a:solidFill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93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B4E1E-F86B-41E8-B399-93354AC805DD}" type="datetimeFigureOut">
              <a:rPr lang="hr-HR" smtClean="0"/>
              <a:t>7.7.2017.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06E66-A77E-438E-9C39-41B328789C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014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68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mailto:razvoj@azvo.hr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mailto:irena.petrusic@azvo.hr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tomljen\Desktop\Stabl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436562"/>
            <a:ext cx="3144838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-14288" y="6115050"/>
            <a:ext cx="9180513" cy="74295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gray">
          <a:xfrm>
            <a:off x="674461" y="3538446"/>
            <a:ext cx="4541973" cy="204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endParaRPr lang="hr-HR" dirty="0" smtClean="0">
              <a:solidFill>
                <a:srgbClr val="000000"/>
              </a:solidFill>
            </a:endParaRPr>
          </a:p>
          <a:p>
            <a:pPr defTabSz="801688"/>
            <a:endParaRPr lang="hr-HR" dirty="0" smtClean="0">
              <a:solidFill>
                <a:srgbClr val="000000"/>
              </a:solidFill>
            </a:endParaRPr>
          </a:p>
          <a:p>
            <a:pPr defTabSz="801688"/>
            <a:endParaRPr lang="hr-HR" sz="1600" dirty="0" smtClean="0">
              <a:solidFill>
                <a:srgbClr val="000000"/>
              </a:solidFill>
            </a:endParaRPr>
          </a:p>
          <a:p>
            <a:pPr defTabSz="801688"/>
            <a:r>
              <a:rPr lang="hr-HR" sz="1400" dirty="0" smtClean="0">
                <a:solidFill>
                  <a:srgbClr val="000000"/>
                </a:solidFill>
              </a:rPr>
              <a:t>Irena Petrušić, </a:t>
            </a:r>
          </a:p>
          <a:p>
            <a:pPr defTabSz="801688"/>
            <a:r>
              <a:rPr lang="hr-HR" sz="1400" dirty="0" smtClean="0">
                <a:solidFill>
                  <a:srgbClr val="000000"/>
                </a:solidFill>
              </a:rPr>
              <a:t>Odjel za istraživanje i razvoj</a:t>
            </a:r>
          </a:p>
          <a:p>
            <a:pPr defTabSz="801688"/>
            <a:r>
              <a:rPr lang="hr-HR" sz="1400" dirty="0" smtClean="0">
                <a:solidFill>
                  <a:srgbClr val="000000"/>
                </a:solidFill>
                <a:hlinkClick r:id="rId3"/>
              </a:rPr>
              <a:t>razvoj@azvo.hr</a:t>
            </a:r>
            <a:r>
              <a:rPr lang="hr-HR" sz="1400" dirty="0" smtClean="0">
                <a:solidFill>
                  <a:srgbClr val="000000"/>
                </a:solidFill>
              </a:rPr>
              <a:t>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696686" y="2938372"/>
            <a:ext cx="497218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150000"/>
              </a:lnSpc>
            </a:pPr>
            <a:r>
              <a:rPr lang="hr-HR" sz="3600" dirty="0" smtClean="0">
                <a:solidFill>
                  <a:srgbClr val="920000"/>
                </a:solidFill>
                <a:latin typeface="Arial" pitchFamily="34" charset="0"/>
                <a:cs typeface="Arial" pitchFamily="34" charset="0"/>
              </a:rPr>
              <a:t>Analiza petogodišnjeg ciklusa </a:t>
            </a:r>
            <a:r>
              <a:rPr lang="hr-HR" sz="3600" dirty="0" err="1" smtClean="0">
                <a:solidFill>
                  <a:srgbClr val="920000"/>
                </a:solidFill>
                <a:latin typeface="Arial" pitchFamily="34" charset="0"/>
                <a:cs typeface="Arial" pitchFamily="34" charset="0"/>
              </a:rPr>
              <a:t>reakreditacije</a:t>
            </a:r>
            <a:endParaRPr lang="en-US" sz="3600" dirty="0">
              <a:solidFill>
                <a:srgbClr val="92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C:\Users\ttomljen\Desktop\logo_bij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59353"/>
            <a:ext cx="2987516" cy="45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tomljen\Desktop\ENQA_logo_bijel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54" y="6300639"/>
            <a:ext cx="682625" cy="38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tomljen\Desktop\eqar_logo_bijel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85" y="6379752"/>
            <a:ext cx="851535" cy="27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26" y="6392041"/>
            <a:ext cx="1287305" cy="237657"/>
          </a:xfrm>
          <a:prstGeom prst="rect">
            <a:avLst/>
          </a:prstGeom>
        </p:spPr>
      </p:pic>
      <p:sp>
        <p:nvSpPr>
          <p:cNvPr id="16" name="Text Box 16"/>
          <p:cNvSpPr txBox="1"/>
          <p:nvPr/>
        </p:nvSpPr>
        <p:spPr>
          <a:xfrm>
            <a:off x="3665194" y="6601199"/>
            <a:ext cx="2586321" cy="28927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hr-HR" sz="600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  </a:t>
            </a:r>
            <a:r>
              <a:rPr lang="hr-HR" sz="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MS Mincho"/>
                <a:cs typeface="Arial" panose="020B0604020202020204" pitchFamily="34" charset="0"/>
              </a:rPr>
              <a:t> </a:t>
            </a:r>
            <a:endParaRPr lang="hr-HR" sz="6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hr-HR" sz="7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Projekt je sufinancirala Europska unija iz Europskog socijalnog </a:t>
            </a:r>
            <a:r>
              <a:rPr lang="hr-HR" sz="7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fonda</a:t>
            </a:r>
            <a:endParaRPr lang="hr-HR" sz="700" dirty="0">
              <a:solidFill>
                <a:schemeClr val="bg1"/>
              </a:solidFill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88" y="6067223"/>
            <a:ext cx="2171732" cy="74315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5062625"/>
            <a:ext cx="664464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/>
          </a:p>
          <a:p>
            <a:endParaRPr lang="hr-HR" sz="1200" dirty="0" smtClean="0"/>
          </a:p>
          <a:p>
            <a:r>
              <a:rPr lang="hr-HR" sz="900" dirty="0" smtClean="0"/>
              <a:t>Sadržaj ove prezentacije </a:t>
            </a:r>
            <a:r>
              <a:rPr lang="hr-HR" sz="900" dirty="0"/>
              <a:t>isključiva je odgovornost Agencije za znanost i visoko obrazovanje.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>
                <a:solidFill>
                  <a:srgbClr val="920000"/>
                </a:solidFill>
              </a:rPr>
              <a:t>Kvaliteta kao odgovornost visokih učilišta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>
                <a:solidFill>
                  <a:srgbClr val="920000"/>
                </a:solidFill>
              </a:rPr>
              <a:t>Agencija za znanost i visoko obrazovanje – nacionalno akreditacijsko tijelo (ENQA; EQAR članstvo</a:t>
            </a:r>
            <a:r>
              <a:rPr lang="hr-HR" dirty="0" smtClean="0">
                <a:solidFill>
                  <a:srgbClr val="920000"/>
                </a:solidFill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smtClean="0">
                <a:solidFill>
                  <a:srgbClr val="920000"/>
                </a:solidFill>
              </a:rPr>
              <a:t>Postupci vanjskog vrednovanja u visokom obrazovanju i znanosti: inicijalna akreditacija, </a:t>
            </a:r>
            <a:r>
              <a:rPr lang="hr-HR" dirty="0" err="1" smtClean="0">
                <a:solidFill>
                  <a:srgbClr val="920000"/>
                </a:solidFill>
              </a:rPr>
              <a:t>reakreditacija</a:t>
            </a:r>
            <a:r>
              <a:rPr lang="hr-HR" dirty="0" smtClean="0">
                <a:solidFill>
                  <a:srgbClr val="920000"/>
                </a:solidFill>
              </a:rPr>
              <a:t>, </a:t>
            </a:r>
            <a:r>
              <a:rPr lang="hr-HR" i="1" dirty="0" smtClean="0">
                <a:solidFill>
                  <a:srgbClr val="920000"/>
                </a:solidFill>
              </a:rPr>
              <a:t>audit</a:t>
            </a:r>
            <a:r>
              <a:rPr lang="hr-HR" dirty="0" smtClean="0">
                <a:solidFill>
                  <a:srgbClr val="920000"/>
                </a:solidFill>
              </a:rPr>
              <a:t>, tematska vrednovanja</a:t>
            </a:r>
            <a:endParaRPr lang="hr-HR" dirty="0">
              <a:solidFill>
                <a:srgbClr val="920000"/>
              </a:solidFill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err="1">
                <a:solidFill>
                  <a:srgbClr val="920000"/>
                </a:solidFill>
              </a:rPr>
              <a:t>Reakreditacija</a:t>
            </a:r>
            <a:r>
              <a:rPr lang="hr-HR" dirty="0">
                <a:solidFill>
                  <a:srgbClr val="920000"/>
                </a:solidFill>
              </a:rPr>
              <a:t> – </a:t>
            </a:r>
            <a:r>
              <a:rPr lang="hr-HR" dirty="0" smtClean="0">
                <a:solidFill>
                  <a:srgbClr val="920000"/>
                </a:solidFill>
              </a:rPr>
              <a:t>obvezna </a:t>
            </a:r>
            <a:r>
              <a:rPr lang="hr-HR" dirty="0">
                <a:solidFill>
                  <a:srgbClr val="920000"/>
                </a:solidFill>
              </a:rPr>
              <a:t>za sva visoka učilišta i znanstvene institucije </a:t>
            </a: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Osiguravanje kvalitete u visokom obrazovanju u RH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2400" dirty="0" smtClean="0"/>
              <a:t>Različit pristup za visoka učilišta u sastavu sveučilišta i veleučilišta / visoke škole (pokazatelji za znanstvenu djelatnost)</a:t>
            </a:r>
            <a:endParaRPr lang="hr-HR" sz="24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2400" dirty="0" err="1" smtClean="0"/>
              <a:t>Istorazinska</a:t>
            </a:r>
            <a:r>
              <a:rPr lang="hr-HR" sz="2400" dirty="0" smtClean="0"/>
              <a:t> procjena (peteročlano stručno povjerenstvo, inozemni stručnjaci, gospodarstvenici, studenti)</a:t>
            </a:r>
            <a:endParaRPr lang="hr-HR" sz="24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2400" dirty="0" smtClean="0"/>
              <a:t>Minimalni uvjeti (kvantitativni) i ocjena kvalitete (kvantitativni i kvalitativni)</a:t>
            </a:r>
            <a:endParaRPr lang="hr-HR" sz="24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2400" dirty="0" smtClean="0"/>
              <a:t> Jedinstvena ocjena za svaki standard: upravljanje visokim učilištem i osiguravanje kvalitete; studijski programi; nastavnici; potpora studentima; znanstvena djelatnost; mobilnost i internacionalizacija; resursi </a:t>
            </a:r>
            <a:r>
              <a:rPr lang="hr-HR" sz="2400" dirty="0"/>
              <a:t>(</a:t>
            </a:r>
            <a:r>
              <a:rPr lang="hr-HR" sz="2400" dirty="0" smtClean="0"/>
              <a:t>financijski, prostorni, nenastavni kadar) </a:t>
            </a:r>
            <a:endParaRPr lang="hr-HR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/>
          </a:bodyPr>
          <a:lstStyle/>
          <a:p>
            <a:r>
              <a:rPr lang="hr-HR" dirty="0" err="1" smtClean="0"/>
              <a:t>Reakreditacija</a:t>
            </a:r>
            <a:r>
              <a:rPr lang="hr-HR" dirty="0" smtClean="0"/>
              <a:t>: temeljna načela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0961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600" dirty="0" smtClean="0">
                <a:solidFill>
                  <a:srgbClr val="920000"/>
                </a:solidFill>
                <a:cs typeface="Arial" panose="020B0604020202020204" pitchFamily="34" charset="0"/>
              </a:rPr>
              <a:t>Uspostava sustava za vanjsko vrednovanje kvalitete po europskim standardima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600" dirty="0" smtClean="0">
                <a:solidFill>
                  <a:srgbClr val="920000"/>
                </a:solidFill>
                <a:cs typeface="Arial" panose="020B0604020202020204" pitchFamily="34" charset="0"/>
              </a:rPr>
              <a:t>Osiguravanje da sve institucije u sustavu visokog obrazovanja i znanosti zadovoljavaju minimalne uvjete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600" dirty="0" smtClean="0">
                <a:solidFill>
                  <a:srgbClr val="920000"/>
                </a:solidFill>
                <a:cs typeface="Arial" panose="020B0604020202020204" pitchFamily="34" charset="0"/>
              </a:rPr>
              <a:t>Unaprjeđenje i razvoj kvalitete institucija i njihovih aktivnosti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600" dirty="0" smtClean="0">
                <a:solidFill>
                  <a:srgbClr val="920000"/>
                </a:solidFill>
                <a:cs typeface="Arial" panose="020B0604020202020204" pitchFamily="34" charset="0"/>
              </a:rPr>
              <a:t>Internacionalizacija visokih učilišta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600" dirty="0" smtClean="0">
                <a:solidFill>
                  <a:srgbClr val="920000"/>
                </a:solidFill>
                <a:cs typeface="Arial" panose="020B0604020202020204" pitchFamily="34" charset="0"/>
              </a:rPr>
              <a:t>Prikupljanje i sistematizacija podataka (analize)</a:t>
            </a:r>
          </a:p>
          <a:p>
            <a:pPr marL="0" indent="0">
              <a:lnSpc>
                <a:spcPct val="200000"/>
              </a:lnSpc>
              <a:buNone/>
            </a:pPr>
            <a:endParaRPr lang="hr-HR" sz="6600" dirty="0">
              <a:solidFill>
                <a:srgbClr val="920000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hr-HR" sz="6400" dirty="0" smtClean="0">
              <a:solidFill>
                <a:srgbClr val="920000"/>
              </a:solidFill>
              <a:latin typeface="Cambria" panose="020405030504060302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 smtClean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/>
          </a:bodyPr>
          <a:lstStyle/>
          <a:p>
            <a:r>
              <a:rPr lang="hr-HR" dirty="0" err="1" smtClean="0"/>
              <a:t>Reakreditacija</a:t>
            </a:r>
            <a:r>
              <a:rPr lang="hr-HR" dirty="0" smtClean="0"/>
              <a:t>: kontekst i ciljevi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96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Aft>
                <a:spcPts val="1000"/>
              </a:spcAft>
              <a:buNone/>
            </a:pPr>
            <a:r>
              <a:rPr lang="hr-HR" sz="8000" dirty="0" smtClean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Faze:</a:t>
            </a:r>
          </a:p>
          <a:p>
            <a:pPr marL="457200" indent="-457200">
              <a:lnSpc>
                <a:spcPct val="17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izrada </a:t>
            </a:r>
            <a:r>
              <a:rPr lang="hr-HR" sz="8000" dirty="0">
                <a:solidFill>
                  <a:srgbClr val="920000"/>
                </a:solidFill>
                <a:cs typeface="Arial" panose="020B0604020202020204" pitchFamily="34" charset="0"/>
              </a:rPr>
              <a:t>i </a:t>
            </a: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dostava </a:t>
            </a:r>
            <a:r>
              <a:rPr lang="hr-HR" sz="8000" dirty="0" err="1">
                <a:solidFill>
                  <a:srgbClr val="920000"/>
                </a:solidFill>
                <a:cs typeface="Arial" panose="020B0604020202020204" pitchFamily="34" charset="0"/>
              </a:rPr>
              <a:t>samoanalize</a:t>
            </a:r>
            <a:r>
              <a:rPr lang="hr-HR" sz="8000" dirty="0">
                <a:solidFill>
                  <a:srgbClr val="920000"/>
                </a:solidFill>
                <a:cs typeface="Arial" panose="020B0604020202020204" pitchFamily="34" charset="0"/>
              </a:rPr>
              <a:t> visokog </a:t>
            </a: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učilišta</a:t>
            </a:r>
            <a:endParaRPr lang="hr-HR" sz="80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ct val="17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r-HR" sz="8000" dirty="0">
                <a:solidFill>
                  <a:srgbClr val="920000"/>
                </a:solidFill>
                <a:cs typeface="Arial" panose="020B0604020202020204" pitchFamily="34" charset="0"/>
              </a:rPr>
              <a:t>posjet visokom </a:t>
            </a: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učilištu</a:t>
            </a:r>
            <a:endParaRPr lang="hr-HR" sz="80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ct val="17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izrada </a:t>
            </a:r>
            <a:r>
              <a:rPr lang="hr-HR" sz="8000" dirty="0">
                <a:solidFill>
                  <a:srgbClr val="920000"/>
                </a:solidFill>
                <a:cs typeface="Arial" panose="020B0604020202020204" pitchFamily="34" charset="0"/>
              </a:rPr>
              <a:t>završnog izvješća stručnog povjerenstva i donošenje akreditacijske </a:t>
            </a: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preporuke</a:t>
            </a:r>
            <a:endParaRPr lang="hr-HR" sz="80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ct val="17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r-HR" sz="8000" dirty="0" smtClean="0">
                <a:solidFill>
                  <a:srgbClr val="920000"/>
                </a:solidFill>
                <a:cs typeface="Arial" panose="020B0604020202020204" pitchFamily="34" charset="0"/>
              </a:rPr>
              <a:t>naknadno praćenje.</a:t>
            </a:r>
            <a:endParaRPr lang="hr-HR" sz="80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hr-HR" sz="14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 smtClean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/>
          </a:bodyPr>
          <a:lstStyle/>
          <a:p>
            <a:r>
              <a:rPr lang="hr-HR" dirty="0" err="1" smtClean="0"/>
              <a:t>Reakreditacija</a:t>
            </a:r>
            <a:r>
              <a:rPr lang="hr-HR" dirty="0" smtClean="0"/>
              <a:t>: postupak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5934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Završen prvi </a:t>
            </a:r>
            <a:r>
              <a:rPr lang="hr-HR" sz="6400" dirty="0" err="1">
                <a:solidFill>
                  <a:srgbClr val="920000"/>
                </a:solidFill>
                <a:cs typeface="Arial" panose="020B0604020202020204" pitchFamily="34" charset="0"/>
              </a:rPr>
              <a:t>reakreditacijski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 ciklus (2010 - 2016</a:t>
            </a: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)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Vrednovana visoka učilišta na javnim i privatnim sveučilištima (po redoslijedu akademskih godina):</a:t>
            </a:r>
          </a:p>
          <a:p>
            <a:pPr marL="1143000" indent="-1143000">
              <a:lnSpc>
                <a:spcPct val="120000"/>
              </a:lnSpc>
              <a:buFont typeface="+mj-lt"/>
              <a:buAutoNum type="arabicPeriod"/>
            </a:pP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polje ekonomije;</a:t>
            </a:r>
          </a:p>
          <a:p>
            <a:pPr marL="1143000" indent="-1143000">
              <a:lnSpc>
                <a:spcPct val="120000"/>
              </a:lnSpc>
              <a:buFont typeface="+mj-lt"/>
              <a:buAutoNum type="arabicPeriod"/>
            </a:pP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tehničko područje;</a:t>
            </a:r>
          </a:p>
          <a:p>
            <a:pPr marL="1143000" indent="-1143000">
              <a:lnSpc>
                <a:spcPct val="120000"/>
              </a:lnSpc>
              <a:buFont typeface="+mj-lt"/>
              <a:buAutoNum type="arabicPeriod"/>
            </a:pP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biotehničko područje;</a:t>
            </a:r>
          </a:p>
          <a:p>
            <a:pPr marL="1143000" indent="-1143000">
              <a:lnSpc>
                <a:spcPct val="120000"/>
              </a:lnSpc>
              <a:buFont typeface="+mj-lt"/>
              <a:buAutoNum type="arabicPeriod"/>
            </a:pP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područje </a:t>
            </a:r>
            <a:r>
              <a:rPr lang="hr-HR" sz="5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društvenih i humanističkih </a:t>
            </a: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znanosti;</a:t>
            </a:r>
          </a:p>
          <a:p>
            <a:pPr marL="1143000" indent="-1143000">
              <a:lnSpc>
                <a:spcPct val="120000"/>
              </a:lnSpc>
              <a:buFont typeface="+mj-lt"/>
              <a:buAutoNum type="arabicPeriod"/>
            </a:pP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prirodne </a:t>
            </a:r>
            <a:r>
              <a:rPr lang="hr-HR" sz="5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znanosti, </a:t>
            </a: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biomedicina </a:t>
            </a:r>
            <a:r>
              <a:rPr lang="hr-HR" sz="5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 </a:t>
            </a: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zdravstvo </a:t>
            </a:r>
            <a:r>
              <a:rPr lang="hr-HR" sz="5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te </a:t>
            </a:r>
            <a:r>
              <a:rPr lang="hr-HR" sz="5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umjetničko područje.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→ Veleučilišta 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i visoke škole vrednovane su cijelo vrijeme trajanja petogodišnjeg ciklusa ovisno o područjima u kojima djeluju</a:t>
            </a:r>
            <a:r>
              <a:rPr lang="hr-HR" sz="6600" dirty="0">
                <a:cs typeface="Arial" panose="020B0604020202020204" pitchFamily="34" charset="0"/>
              </a:rPr>
              <a:t>. </a:t>
            </a:r>
            <a:endParaRPr lang="hr-HR" sz="6600" dirty="0">
              <a:solidFill>
                <a:srgbClr val="9200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hr-HR" sz="6400" dirty="0" smtClean="0">
              <a:solidFill>
                <a:srgbClr val="920000"/>
              </a:solidFill>
              <a:latin typeface="Cambria" panose="020405030504060302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 smtClean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/>
          </a:bodyPr>
          <a:lstStyle/>
          <a:p>
            <a:r>
              <a:rPr lang="hr-HR" dirty="0" err="1" smtClean="0"/>
              <a:t>Reakreditacija</a:t>
            </a:r>
            <a:r>
              <a:rPr lang="hr-HR" dirty="0" smtClean="0"/>
              <a:t>: prvi ciklus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8611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r-HR" sz="800" dirty="0"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Broj 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vrednovanih visokih učilišta: 132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Broj recenzenata </a:t>
            </a: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u </a:t>
            </a:r>
            <a:r>
              <a:rPr lang="hr-HR" sz="6400" dirty="0" err="1">
                <a:solidFill>
                  <a:srgbClr val="920000"/>
                </a:solidFill>
                <a:cs typeface="Arial" panose="020B0604020202020204" pitchFamily="34" charset="0"/>
              </a:rPr>
              <a:t>reakreditaciji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: </a:t>
            </a: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619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Broj 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izvješća: 141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Broj posjeta: 141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Broj </a:t>
            </a:r>
            <a:r>
              <a:rPr lang="hr-HR" sz="6400" dirty="0" smtClean="0">
                <a:solidFill>
                  <a:srgbClr val="920000"/>
                </a:solidFill>
                <a:cs typeface="Arial" panose="020B0604020202020204" pitchFamily="34" charset="0"/>
              </a:rPr>
              <a:t>odluka AS-a: </a:t>
            </a: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245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sz="6400" dirty="0">
                <a:solidFill>
                  <a:srgbClr val="920000"/>
                </a:solidFill>
                <a:cs typeface="Arial" panose="020B0604020202020204" pitchFamily="34" charset="0"/>
              </a:rPr>
              <a:t>Broj koordinatora: 15 po godini vrednovanja</a:t>
            </a:r>
          </a:p>
          <a:p>
            <a:pPr marL="0" indent="0">
              <a:lnSpc>
                <a:spcPct val="200000"/>
              </a:lnSpc>
              <a:buNone/>
            </a:pPr>
            <a:endParaRPr lang="hr-HR" sz="6400" dirty="0" smtClean="0">
              <a:solidFill>
                <a:srgbClr val="920000"/>
              </a:solidFill>
              <a:latin typeface="Cambria" panose="020405030504060302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 smtClean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hr-HR" sz="2400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843775" cy="563562"/>
          </a:xfrm>
        </p:spPr>
        <p:txBody>
          <a:bodyPr>
            <a:normAutofit/>
          </a:bodyPr>
          <a:lstStyle/>
          <a:p>
            <a:r>
              <a:rPr lang="hr-HR" dirty="0" err="1" smtClean="0"/>
              <a:t>Reakreditacija</a:t>
            </a:r>
            <a:r>
              <a:rPr lang="hr-HR" dirty="0" smtClean="0"/>
              <a:t>: prvi ciklus u brojevim</a:t>
            </a:r>
            <a:r>
              <a:rPr lang="hr-H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7735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/>
          <a:lstStyle/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err="1" smtClean="0">
                <a:solidFill>
                  <a:srgbClr val="920000"/>
                </a:solidFill>
              </a:rPr>
              <a:t>Samoanalize</a:t>
            </a:r>
            <a:r>
              <a:rPr lang="hr-HR" dirty="0" smtClean="0">
                <a:solidFill>
                  <a:srgbClr val="920000"/>
                </a:solidFill>
              </a:rPr>
              <a:t> visokih učilišta za potrebe </a:t>
            </a:r>
            <a:r>
              <a:rPr lang="hr-HR" dirty="0" err="1" smtClean="0">
                <a:solidFill>
                  <a:srgbClr val="920000"/>
                </a:solidFill>
              </a:rPr>
              <a:t>reakreditacije</a:t>
            </a:r>
            <a:endParaRPr lang="hr-HR" dirty="0" smtClean="0">
              <a:solidFill>
                <a:srgbClr val="920000"/>
              </a:solidFill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smtClean="0">
                <a:solidFill>
                  <a:srgbClr val="920000"/>
                </a:solidFill>
              </a:rPr>
              <a:t>Izvješća stručnih povjerenstava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smtClean="0">
                <a:solidFill>
                  <a:srgbClr val="920000"/>
                </a:solidFill>
              </a:rPr>
              <a:t>Odluke Akreditacijskog savjeta 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hr-HR" dirty="0" smtClean="0">
                <a:solidFill>
                  <a:srgbClr val="920000"/>
                </a:solidFill>
              </a:rPr>
              <a:t>Upitnik o utjecaju postupka vanjskih vrednovanja koje provodi AZVO</a:t>
            </a:r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  </a:t>
            </a:r>
            <a:endParaRPr lang="hr-HR" dirty="0"/>
          </a:p>
          <a:p>
            <a:pPr marL="457200" indent="-457200">
              <a:buFont typeface="+mj-lt"/>
              <a:buAutoNum type="arabicPeriod"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Analizirani dokumenti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6265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314994"/>
            <a:ext cx="8779859" cy="4811170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6164506" cy="56356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Razine analize: 1. </a:t>
            </a:r>
            <a:r>
              <a:rPr lang="hr-HR" dirty="0" err="1"/>
              <a:t>s</a:t>
            </a:r>
            <a:r>
              <a:rPr lang="hr-HR" dirty="0" err="1" smtClean="0"/>
              <a:t>amoanalize</a:t>
            </a:r>
            <a:r>
              <a:rPr lang="hr-HR" dirty="0" smtClean="0"/>
              <a:t> visokih učilišta </a:t>
            </a:r>
            <a:endParaRPr lang="hr-HR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42344703"/>
              </p:ext>
            </p:extLst>
          </p:nvPr>
        </p:nvGraphicFramePr>
        <p:xfrm>
          <a:off x="2453042" y="1314994"/>
          <a:ext cx="4310743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86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Prema </a:t>
            </a:r>
            <a:r>
              <a:rPr lang="hr-HR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vrsti </a:t>
            </a:r>
            <a:r>
              <a:rPr lang="hr-H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VU-a:</a:t>
            </a:r>
            <a:endParaRPr lang="hr-H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00100" lvl="1" indent="-457200">
              <a:buFont typeface="+mj-lt"/>
              <a:buAutoNum type="alphaLcParenR"/>
            </a:pP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  <a:r>
              <a:rPr lang="hr-H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avna </a:t>
            </a: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sveučilišta</a:t>
            </a:r>
          </a:p>
          <a:p>
            <a:pPr marL="800100" lvl="1" indent="-457200">
              <a:buFont typeface="+mj-lt"/>
              <a:buAutoNum type="alphaLcParenR"/>
            </a:pP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  <a:r>
              <a:rPr lang="hr-H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eleučilišta</a:t>
            </a:r>
            <a:endParaRPr lang="hr-H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00100" lvl="1" indent="-457200">
              <a:buFont typeface="+mj-lt"/>
              <a:buAutoNum type="alphaLcParenR"/>
            </a:pP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  <a:r>
              <a:rPr lang="hr-H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isoke </a:t>
            </a: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škole</a:t>
            </a:r>
          </a:p>
          <a:p>
            <a:pPr marL="800100" lvl="1" indent="-457200">
              <a:buFont typeface="+mj-lt"/>
              <a:buAutoNum type="alphaLcParenR"/>
            </a:pPr>
            <a:r>
              <a:rPr lang="hr-HR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hr-H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rivatna visoka učilišta.</a:t>
            </a:r>
            <a:endParaRPr lang="hr-H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Prema znanstvenom/-im području/-ima u kojem/-ima VU izvodi studijske programe (za javna sveučilišta i sva veleučilišta):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iomedicina i zdravstvo 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iotehničke znanosti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ehničke znanosti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rirodne znanosti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ruštvene znanosti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olje ekonomija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umanističke </a:t>
            </a: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znanosti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mjetničko područje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hr-H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nterdisciplinarne/</a:t>
            </a:r>
            <a:r>
              <a:rPr lang="hr-H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transdisciplinarne</a:t>
            </a:r>
            <a:r>
              <a:rPr lang="hr-H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znanosti.</a:t>
            </a:r>
            <a:endParaRPr lang="hr-H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hr-HR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Prema standardima </a:t>
            </a:r>
            <a:r>
              <a:rPr lang="hr-H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nekih </a:t>
            </a:r>
            <a:r>
              <a:rPr lang="hr-HR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kriterija za ocjenu kvalitete </a:t>
            </a:r>
            <a:r>
              <a:rPr lang="hr-H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VU-a (za koje su dostupni kvantitativni podaci) – studenti, nastavnici, omjer nastavnik/student, znanstvena djelatnost, mobilnost, financiranje</a:t>
            </a:r>
            <a:endParaRPr lang="hr-H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6164506" cy="56356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Razine analize: 1. </a:t>
            </a:r>
            <a:r>
              <a:rPr lang="hr-HR" dirty="0" err="1"/>
              <a:t>s</a:t>
            </a:r>
            <a:r>
              <a:rPr lang="hr-HR" dirty="0" err="1" smtClean="0"/>
              <a:t>amoanalize</a:t>
            </a:r>
            <a:r>
              <a:rPr lang="hr-HR" dirty="0" smtClean="0"/>
              <a:t> i preporuke visokih učilišta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50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0167" y="1332411"/>
            <a:ext cx="8855846" cy="4554583"/>
          </a:xfrm>
        </p:spPr>
        <p:txBody>
          <a:bodyPr/>
          <a:lstStyle/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340163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Razine analize: 3. preporuke AS-a</a:t>
            </a:r>
            <a:endParaRPr lang="hr-H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149905"/>
              </p:ext>
            </p:extLst>
          </p:nvPr>
        </p:nvGraphicFramePr>
        <p:xfrm>
          <a:off x="1398724" y="1591629"/>
          <a:ext cx="6717665" cy="4037430"/>
        </p:xfrm>
        <a:graphic>
          <a:graphicData uri="http://schemas.openxmlformats.org/drawingml/2006/table">
            <a:tbl>
              <a:tblPr firstRow="1" firstCol="1" bandRow="1"/>
              <a:tblGrid>
                <a:gridCol w="2238727"/>
                <a:gridCol w="2239469"/>
                <a:gridCol w="2239469"/>
              </a:tblGrid>
              <a:tr h="339629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Akademska godina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vrednovanih visokih učilišta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Ishod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339629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2010./2011. p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olje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Ekonomija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Potvrda: 6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Pisma očekivanja: 12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629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2011./2012. 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tehničko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područje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Potvrda: 22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Pismo očekivanja: 10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10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2012./2013. b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iotehničko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područje i privatna visoka učilišta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Potvrda: 10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Pismo očekivanja: 7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Uskrata: 3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10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2013./2014. h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umanističko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područje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Potvrda: 8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Pisma očekivanja: 37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Uskrata: 1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04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2014./2015. p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rirodno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područje, 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umjetničko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područje, područje 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biomedicine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zdravstva, polje 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prava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Potvrda: 29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Pismo očekivanja: 9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801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UKUPNO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r>
                        <a:rPr lang="hr-HR" sz="10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(nedostaje još 5 institucija koje nemaju ishod i 3 institucije koje se trebaju vrednovati)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studijskih programa koji su dobili pismo očekivanja i potvrdu o ispunjavanju uvjeta: </a:t>
                      </a:r>
                      <a:r>
                        <a:rPr lang="hr-HR" sz="10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uskrata studijskih programa: </a:t>
                      </a:r>
                      <a:r>
                        <a:rPr lang="hr-HR" sz="10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7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 defTabSz="457200" fontAlgn="base">
              <a:spcBef>
                <a:spcPct val="0"/>
              </a:spcBef>
              <a:spcAft>
                <a:spcPct val="0"/>
              </a:spcAft>
              <a:buNone/>
            </a:pPr>
            <a:endParaRPr lang="hr-HR" dirty="0" smtClean="0">
              <a:solidFill>
                <a:schemeClr val="tx1"/>
              </a:solidFill>
              <a:latin typeface="Cambria" panose="0204050305040603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457200" fontAlgn="base">
              <a:spcBef>
                <a:spcPct val="0"/>
              </a:spcBef>
              <a:spcAft>
                <a:spcPct val="0"/>
              </a:spcAft>
              <a:buNone/>
            </a:pPr>
            <a:endParaRPr lang="hr-HR" dirty="0">
              <a:solidFill>
                <a:schemeClr val="tx1"/>
              </a:solidFill>
              <a:latin typeface="Cambria" panose="0204050305040603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Razine analize: ograničenja</a:t>
            </a:r>
            <a:endParaRPr lang="hr-HR" dirty="0"/>
          </a:p>
        </p:txBody>
      </p:sp>
      <p:sp>
        <p:nvSpPr>
          <p:cNvPr id="4" name="Rectangle 3"/>
          <p:cNvSpPr/>
          <p:nvPr/>
        </p:nvSpPr>
        <p:spPr>
          <a:xfrm>
            <a:off x="218485" y="1166949"/>
            <a:ext cx="824624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odaci nisu prikupljeni pomoću jedinstvene baze, već iz </a:t>
            </a:r>
            <a:r>
              <a:rPr lang="hr-HR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samoanaliza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visokih učilišta.</a:t>
            </a:r>
            <a:endParaRPr lang="hr-HR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točnost podataka odgovorna su sama </a:t>
            </a: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visoka 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učilišta (uprava).</a:t>
            </a: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odatke </a:t>
            </a: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 dostavljala različita visoka učilišta u različitim akademskim 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godinama.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rikaz podataka </a:t>
            </a:r>
            <a:r>
              <a:rPr lang="hr-H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 odgovara </a:t>
            </a:r>
            <a:r>
              <a:rPr lang="hr-HR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trenutnom </a:t>
            </a:r>
            <a:r>
              <a:rPr lang="hr-H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stanju </a:t>
            </a: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visokim učilištima, već je prikaz visokih učilišta u trenutcima zaključenja </a:t>
            </a:r>
            <a:r>
              <a:rPr lang="hr-HR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samoanalize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Postoji mogućnost </a:t>
            </a:r>
            <a:r>
              <a:rPr lang="hr-H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krivog unosa ili pogrešnog shvaćanja </a:t>
            </a:r>
            <a:r>
              <a:rPr lang="hr-HR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pitanja.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9587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STUDENTI</a:t>
            </a:r>
          </a:p>
          <a:p>
            <a:pPr marL="0" indent="0">
              <a:buNone/>
            </a:pPr>
            <a:r>
              <a:rPr lang="hr-HR" sz="1200" dirty="0" smtClean="0"/>
              <a:t>Udjeli </a:t>
            </a:r>
            <a:r>
              <a:rPr lang="hr-HR" sz="1200" dirty="0"/>
              <a:t>u ukupnom broju studenata na javnim sveučilištima u svakoj od razina visokog obrazovanja u odnosu na vrstu studiranja (</a:t>
            </a:r>
            <a:r>
              <a:rPr lang="hr-HR" sz="1200" dirty="0" smtClean="0"/>
              <a:t>redovno, </a:t>
            </a:r>
            <a:r>
              <a:rPr lang="hr-HR" sz="1200" dirty="0"/>
              <a:t>izvanredno i apsolventi) za sva znanstvena područja i zasebno polje ekonomije </a:t>
            </a:r>
            <a:endParaRPr lang="hr-HR" sz="1200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javna sveučilišta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2" y="1974505"/>
            <a:ext cx="8894835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8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  <a:cs typeface="Arial" panose="020B0604020202020204" pitchFamily="34" charset="0"/>
              </a:rPr>
              <a:t>STUDENTI</a:t>
            </a:r>
          </a:p>
          <a:p>
            <a:pPr lvl="0"/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Gotovo polovina studenata u Republici Hrvatskoj studira u području društvenih znanosti (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47 %).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To je dvostruko više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 odnosu na studente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 tehničkim znanostima (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20 %)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 šest puta više od udjela studenata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biomedicini i zdravstvu (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8 %).</a:t>
            </a:r>
            <a:endParaRPr lang="hr-HR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0"/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ukupnoj populaciji  studenata  u Hrvatskoj na javnim sveučilištima u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područjima prirodnih i biotehničkih znanosti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studira manje od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10 %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studenata.</a:t>
            </a:r>
          </a:p>
          <a:p>
            <a:pPr lvl="0"/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Udjeli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izvanrednih studenata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značajni na: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preddiplomskim stručnim studijima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(70 %) u biomedicinskom području i društvenim znanostima;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specijalističkim diplomskim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studijima, na kojima većina 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 u svim područjima studira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izvanredno);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na poslijediplomskim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specijalističkim studijima (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77 %);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sveučilišnim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preddiplomskim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studijima, gdje udio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izvanrednih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čini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25 % (polje ekonomije te područje biomedicine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zdravstva);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integriranim studijima u društvenim znanostima (35 %);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integriranim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studijima u polju ekonomije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30 %;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trećoj, doktorskoj razini studiranja u većini znanstvenih područja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više od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50 % 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 studira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redovno (iznimke društvene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znanosti i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polje ekonomije)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javna sveučilišta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009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</a:p>
          <a:p>
            <a:pPr marL="0" indent="0">
              <a:buNone/>
            </a:pPr>
            <a:r>
              <a:rPr lang="hr-HR" sz="1200" dirty="0"/>
              <a:t>Broj i distribucija nastavnika kroz znanstveno-nastavna zvanja u različitim znanstvenim područjima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/>
              <a:t>:</a:t>
            </a:r>
            <a:r>
              <a:rPr lang="hr-HR" dirty="0" smtClean="0"/>
              <a:t> javna sveučilišta</a:t>
            </a: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45" y="2283267"/>
            <a:ext cx="6325831" cy="32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3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</a:p>
          <a:p>
            <a:pPr marL="0" indent="0">
              <a:buNone/>
            </a:pPr>
            <a:r>
              <a:rPr lang="hr-HR" sz="1200" dirty="0"/>
              <a:t>Udjeli redovitih profesora, izvanrednih profesora i docenata u ukupnom broju nastavnika po znanstvenom području 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/>
              <a:t>:</a:t>
            </a:r>
            <a:r>
              <a:rPr lang="hr-HR" dirty="0" smtClean="0"/>
              <a:t> javna sveučilišta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868" y="2403567"/>
            <a:ext cx="5515770" cy="287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4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>
                <a:solidFill>
                  <a:srgbClr val="920000"/>
                </a:solidFill>
              </a:rPr>
              <a:t>ZNANSTVENA </a:t>
            </a:r>
            <a:r>
              <a:rPr lang="hr-HR" sz="1800" dirty="0" smtClean="0">
                <a:solidFill>
                  <a:srgbClr val="920000"/>
                </a:solidFill>
              </a:rPr>
              <a:t>DJELATNOST</a:t>
            </a:r>
            <a:endParaRPr lang="hr-HR" sz="1800" dirty="0"/>
          </a:p>
          <a:p>
            <a:pPr marL="0" indent="0">
              <a:buNone/>
            </a:pPr>
            <a:r>
              <a:rPr lang="hr-HR" sz="1100" dirty="0" smtClean="0"/>
              <a:t>Prosječan </a:t>
            </a:r>
            <a:r>
              <a:rPr lang="hr-HR" sz="1100" dirty="0"/>
              <a:t>broj radova po znanstveniku godišnje u svakom od znanstvenih </a:t>
            </a:r>
            <a:r>
              <a:rPr lang="hr-HR" sz="1100" dirty="0" smtClean="0"/>
              <a:t>područja</a:t>
            </a:r>
          </a:p>
          <a:p>
            <a:pPr marL="0" indent="0">
              <a:buNone/>
            </a:pPr>
            <a:endParaRPr lang="hr-HR" sz="1100" dirty="0"/>
          </a:p>
          <a:p>
            <a:pPr marL="0" indent="0">
              <a:buNone/>
            </a:pPr>
            <a:endParaRPr lang="hr-HR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/>
              <a:t>:</a:t>
            </a:r>
            <a:r>
              <a:rPr lang="hr-HR" dirty="0" smtClean="0"/>
              <a:t> javna sveučilišta</a:t>
            </a:r>
            <a:endParaRPr lang="hr-H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113313"/>
              </p:ext>
            </p:extLst>
          </p:nvPr>
        </p:nvGraphicFramePr>
        <p:xfrm>
          <a:off x="868158" y="2063931"/>
          <a:ext cx="7556500" cy="3592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63613"/>
                <a:gridCol w="822571"/>
                <a:gridCol w="723596"/>
                <a:gridCol w="609344"/>
                <a:gridCol w="609344"/>
                <a:gridCol w="609344"/>
                <a:gridCol w="609344"/>
                <a:gridCol w="60934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Vrsta rada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interdisciplinarne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biomedicina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biotehničko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društveno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ekonomija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humanističke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800" u="none" strike="noStrike" dirty="0">
                          <a:effectLst/>
                        </a:rPr>
                        <a:t>prirodne</a:t>
                      </a:r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Znanstveni radovi (CC, </a:t>
                      </a:r>
                      <a:r>
                        <a:rPr lang="hr-HR" sz="1100" u="none" strike="noStrike" dirty="0" err="1">
                          <a:effectLst/>
                        </a:rPr>
                        <a:t>WoS</a:t>
                      </a:r>
                      <a:r>
                        <a:rPr lang="hr-HR" sz="1100" u="none" strike="noStrike" dirty="0">
                          <a:effectLst/>
                        </a:rPr>
                        <a:t>, </a:t>
                      </a:r>
                      <a:r>
                        <a:rPr lang="hr-HR" sz="1100" u="none" strike="noStrike" dirty="0" err="1">
                          <a:effectLst/>
                        </a:rPr>
                        <a:t>Scopus</a:t>
                      </a:r>
                      <a:r>
                        <a:rPr lang="hr-HR" sz="1100" u="none" strike="noStrike" dirty="0">
                          <a:effectLst/>
                        </a:rPr>
                        <a:t>)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2,30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1,74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0,83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0,46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0,44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1,25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effectLst/>
                        </a:rPr>
                        <a:t>Ostali recenzirani radovi zastupljeni u bazama koje se priznaju za izbore u znanstvena zvanja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1,71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0,24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0,49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0,86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1,43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0,65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Autorstvo inozemno izdanih knjiga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0,02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0,05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Autorstvo domaćih knjiga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0,96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0,11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0,25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0,21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Radovi u domaćim časopisima s međunarodnom recenzijom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1,08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0,64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0,29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0,54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Recenzirani  radovi u zbornicima inozemnih i međunarodnih znanstvenih skupova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2,87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0,59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0,49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0,72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1,74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0,40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Radovi u domaćim časopisima s domaćom recenzijom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0,68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0,39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0,19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0,30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Stručni radovi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4,57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0,46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0,52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0,76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effectLst/>
                        </a:rPr>
                        <a:t>Poglavlja u recenziranim knjigama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0,65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0,54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0,49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0,43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0,39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0,18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Recenzirani radovi u zbornicima domaćih znanstvenih skupova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1,01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0,13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0,17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0,18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effectLst/>
                        </a:rPr>
                        <a:t>Uredništva inozemnih knjiga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0,63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0,01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0,15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0,03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0,02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Uredništva domaćih knjiga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0,30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0,04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0,02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effectLst/>
                        </a:rPr>
                        <a:t>0,22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0,08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0,14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0,11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effectLst/>
                        </a:rPr>
                        <a:t>Broj radova u časopisima institucije koja se vrednuje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2,85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0,36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0,15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0,45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 smtClean="0">
                          <a:effectLst/>
                        </a:rPr>
                        <a:t>-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0,24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</a:rPr>
                        <a:t>0,41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32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>
                <a:solidFill>
                  <a:srgbClr val="920000"/>
                </a:solidFill>
                <a:cs typeface="Arial" panose="020B0604020202020204" pitchFamily="34" charset="0"/>
              </a:rPr>
              <a:t>ZNANSTVENA </a:t>
            </a:r>
            <a:r>
              <a:rPr lang="hr-HR" sz="1800" dirty="0" smtClean="0">
                <a:solidFill>
                  <a:srgbClr val="920000"/>
                </a:solidFill>
                <a:cs typeface="Arial" panose="020B0604020202020204" pitchFamily="34" charset="0"/>
              </a:rPr>
              <a:t>DJELATNOST</a:t>
            </a:r>
            <a:endParaRPr lang="hr-HR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100" dirty="0" smtClean="0"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Sumarno, recenzirani  radovi objavljeni u </a:t>
            </a: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zbornicima radova s inozemnih i međunarodnih znanstvenih skupova najzastupljeniji </a:t>
            </a:r>
            <a:r>
              <a:rPr lang="hr-HR" sz="1600" b="1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su oblici </a:t>
            </a: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publiciranja u gotovo svim područjima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s prosječno 0,49 radova po znanstveniku godišnje. Iznimku čine samo radovi znanstveno-nastavnog osoblja  iz prirodnih znanosti, s prosječno 0,17 radova u zbornicima radova s konferencija po znanstveniku godišnje.</a:t>
            </a:r>
          </a:p>
          <a:p>
            <a:pPr>
              <a:lnSpc>
                <a:spcPct val="200000"/>
              </a:lnSpc>
            </a:pP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Znanstveni radovi u bazama CC, </a:t>
            </a:r>
            <a:r>
              <a:rPr lang="hr-HR" sz="16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WoS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SCOPUS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1 – 2 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rada po znanstveniku godišnje u biomedicini i u prirodnim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znanostima.</a:t>
            </a:r>
            <a:endParaRPr lang="hr-HR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hr-HR" sz="1100" dirty="0"/>
          </a:p>
          <a:p>
            <a:pPr marL="0" indent="0">
              <a:buNone/>
            </a:pPr>
            <a:endParaRPr lang="hr-HR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/>
              <a:t>:</a:t>
            </a:r>
            <a:r>
              <a:rPr lang="hr-HR" dirty="0" smtClean="0"/>
              <a:t> javna sveučilišta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094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/>
              <a:t>:</a:t>
            </a:r>
            <a:r>
              <a:rPr lang="hr-HR" dirty="0" smtClean="0"/>
              <a:t> javna sveučilišta</a:t>
            </a: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49" y="2008611"/>
            <a:ext cx="6286530" cy="33123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0114" y="5172057"/>
            <a:ext cx="80423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800" dirty="0"/>
              <a:t>Financiranje iz vlastitih sredstava obuhvaća sljedeće stavke: školarine – poslijediplomske </a:t>
            </a:r>
            <a:r>
              <a:rPr lang="hr-HR" sz="800" dirty="0" smtClean="0"/>
              <a:t>specijalističke; </a:t>
            </a:r>
            <a:r>
              <a:rPr lang="hr-HR" sz="800" dirty="0"/>
              <a:t>školarine – poslijediplomske </a:t>
            </a:r>
            <a:r>
              <a:rPr lang="hr-HR" sz="800" dirty="0" smtClean="0"/>
              <a:t>doktorske; znanstveni projekti; stručni projekti; </a:t>
            </a:r>
            <a:r>
              <a:rPr lang="hr-HR" sz="800" dirty="0"/>
              <a:t>prihodi od </a:t>
            </a:r>
            <a:r>
              <a:rPr lang="hr-HR" sz="800" dirty="0" smtClean="0"/>
              <a:t>najma; </a:t>
            </a:r>
            <a:r>
              <a:rPr lang="hr-HR" sz="800" dirty="0"/>
              <a:t>ostale vrste </a:t>
            </a:r>
            <a:r>
              <a:rPr lang="hr-HR" sz="800" dirty="0" smtClean="0"/>
              <a:t>prihoda.</a:t>
            </a:r>
          </a:p>
          <a:p>
            <a:endParaRPr lang="hr-HR" sz="800" dirty="0"/>
          </a:p>
          <a:p>
            <a:r>
              <a:rPr lang="hr-HR" sz="800" dirty="0"/>
              <a:t> </a:t>
            </a:r>
            <a:r>
              <a:rPr lang="hr-HR" sz="800" dirty="0" smtClean="0"/>
              <a:t>Financiranje </a:t>
            </a:r>
            <a:r>
              <a:rPr lang="hr-HR" sz="800" dirty="0"/>
              <a:t>po posebnim propisima obuhvaća sljedeće stavke: š</a:t>
            </a:r>
            <a:r>
              <a:rPr lang="hr-HR" sz="800" dirty="0" smtClean="0"/>
              <a:t>kolarine </a:t>
            </a:r>
            <a:r>
              <a:rPr lang="hr-HR" sz="800" dirty="0"/>
              <a:t>– </a:t>
            </a:r>
            <a:r>
              <a:rPr lang="hr-HR" sz="800" dirty="0" smtClean="0"/>
              <a:t>preddiplomske; diplomske; stručne; </a:t>
            </a:r>
            <a:r>
              <a:rPr lang="hr-HR" sz="800" dirty="0"/>
              <a:t>dodatna provjera posebnih znanja, vještina i sposobnosti (ako se provodi uz  ispite državne mature</a:t>
            </a:r>
            <a:r>
              <a:rPr lang="hr-HR" sz="800" dirty="0" smtClean="0"/>
              <a:t>); </a:t>
            </a:r>
            <a:r>
              <a:rPr lang="hr-HR" sz="800" dirty="0"/>
              <a:t>naknade za </a:t>
            </a:r>
            <a:r>
              <a:rPr lang="hr-HR" sz="800" dirty="0" smtClean="0"/>
              <a:t>upis; izdavačka djelatnost; naplate </a:t>
            </a:r>
            <a:r>
              <a:rPr lang="hr-HR" sz="800" dirty="0"/>
              <a:t>studenskih </a:t>
            </a:r>
            <a:r>
              <a:rPr lang="hr-HR" sz="800" dirty="0" smtClean="0"/>
              <a:t>molbi; potvrdnica</a:t>
            </a:r>
            <a:r>
              <a:rPr lang="hr-HR" sz="800" dirty="0"/>
              <a:t>;</a:t>
            </a:r>
            <a:r>
              <a:rPr lang="hr-HR" sz="800" dirty="0" smtClean="0"/>
              <a:t> diplome; indeksi </a:t>
            </a:r>
            <a:r>
              <a:rPr lang="hr-HR" sz="800" dirty="0"/>
              <a:t>itd., ostale vrste </a:t>
            </a:r>
            <a:r>
              <a:rPr lang="hr-HR" sz="800" dirty="0" smtClean="0"/>
              <a:t>prihoda.</a:t>
            </a:r>
            <a:endParaRPr lang="hr-HR" sz="800" dirty="0"/>
          </a:p>
        </p:txBody>
      </p:sp>
    </p:spTree>
    <p:extLst>
      <p:ext uri="{BB962C8B-B14F-4D97-AF65-F5344CB8AC3E}">
        <p14:creationId xmlns:p14="http://schemas.microsoft.com/office/powerpoint/2010/main" val="24752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visokim učilištima unutar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svakoga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znanstvenog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područja,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financiranje javnih visokih učilišta u sastavu javnih sveučilišta prosječno je više od 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75 % iz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državnog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proračuna (min. visoka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učilišta u polju ekonomije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55 %.; </a:t>
            </a:r>
            <a:r>
              <a:rPr lang="hr-HR" sz="16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max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. 88 % na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visokim učilištima u sastavu javnih sveučilišta koja izvode studijske programe u znanstvenom području prirodnih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znanosti).  </a:t>
            </a:r>
            <a:endParaRPr lang="hr-HR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800" dirty="0"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javna sveučilišta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899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JAVNA SVEUČILIŠTA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Najbolje ocijenjena područja djelatnosti: 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u</a:t>
            </a:r>
            <a:r>
              <a:rPr lang="hr-HR" sz="1500" dirty="0" smtClean="0">
                <a:solidFill>
                  <a:srgbClr val="920000"/>
                </a:solidFill>
              </a:rPr>
              <a:t>pravljanje visokih učilištem i osiguravanje kvalitete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p</a:t>
            </a:r>
            <a:r>
              <a:rPr lang="hr-HR" sz="1500" dirty="0" smtClean="0">
                <a:solidFill>
                  <a:srgbClr val="920000"/>
                </a:solidFill>
              </a:rPr>
              <a:t>otpora studentima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Potrebna poboljšanja: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z</a:t>
            </a:r>
            <a:r>
              <a:rPr lang="hr-HR" sz="1500" dirty="0" smtClean="0">
                <a:solidFill>
                  <a:srgbClr val="920000"/>
                </a:solidFill>
              </a:rPr>
              <a:t>nanstvena </a:t>
            </a:r>
            <a:r>
              <a:rPr lang="hr-HR" sz="1500" dirty="0">
                <a:solidFill>
                  <a:srgbClr val="920000"/>
                </a:solidFill>
              </a:rPr>
              <a:t>djelatnost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m</a:t>
            </a:r>
            <a:r>
              <a:rPr lang="hr-HR" sz="1500" dirty="0" smtClean="0">
                <a:solidFill>
                  <a:srgbClr val="920000"/>
                </a:solidFill>
              </a:rPr>
              <a:t>obilnost </a:t>
            </a:r>
            <a:r>
              <a:rPr lang="hr-HR" sz="1500" dirty="0">
                <a:solidFill>
                  <a:srgbClr val="920000"/>
                </a:solidFill>
              </a:rPr>
              <a:t>i međunarodna </a:t>
            </a:r>
            <a:r>
              <a:rPr lang="hr-HR" sz="1500" dirty="0" smtClean="0">
                <a:solidFill>
                  <a:srgbClr val="920000"/>
                </a:solidFill>
              </a:rPr>
              <a:t>suradnja</a:t>
            </a:r>
            <a:endParaRPr lang="hr-HR" sz="15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Ocjene stručnih povjerenstava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105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</a:p>
          <a:p>
            <a:pPr marL="0" indent="0">
              <a:buNone/>
            </a:pPr>
            <a:r>
              <a:rPr lang="hr-HR" sz="1600" dirty="0" smtClean="0">
                <a:solidFill>
                  <a:srgbClr val="920000"/>
                </a:solidFill>
              </a:rPr>
              <a:t>Broj nastavnika na veleučilištima po području</a:t>
            </a:r>
            <a:endParaRPr lang="hr-HR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58" y="2429169"/>
            <a:ext cx="5357896" cy="247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</a:p>
          <a:p>
            <a:pPr marL="0" indent="0">
              <a:buNone/>
            </a:pPr>
            <a:r>
              <a:rPr lang="hr-HR" sz="1600" dirty="0">
                <a:solidFill>
                  <a:srgbClr val="A20000"/>
                </a:solidFill>
              </a:rPr>
              <a:t>Prosječni udio svake grupacije nastavnika na veleučilištima prema vlasništvu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394" y="2282852"/>
            <a:ext cx="4597880" cy="318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STUDENTI</a:t>
            </a:r>
          </a:p>
          <a:p>
            <a:pPr marL="0" indent="0">
              <a:buNone/>
            </a:pPr>
            <a:r>
              <a:rPr lang="hr-HR" sz="1600" dirty="0">
                <a:solidFill>
                  <a:srgbClr val="A20000"/>
                </a:solidFill>
              </a:rPr>
              <a:t>Broj studenata na veleučilištima prema znanstvenom </a:t>
            </a:r>
            <a:r>
              <a:rPr lang="hr-HR" sz="1600" dirty="0" smtClean="0">
                <a:solidFill>
                  <a:srgbClr val="A20000"/>
                </a:solidFill>
              </a:rPr>
              <a:t>području, </a:t>
            </a:r>
            <a:r>
              <a:rPr lang="hr-HR" sz="1600" dirty="0">
                <a:solidFill>
                  <a:srgbClr val="A20000"/>
                </a:solidFill>
              </a:rPr>
              <a:t>razini </a:t>
            </a:r>
            <a:r>
              <a:rPr lang="hr-HR" sz="1600" dirty="0" smtClean="0">
                <a:solidFill>
                  <a:srgbClr val="A20000"/>
                </a:solidFill>
              </a:rPr>
              <a:t>studija vlasništva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 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08559262"/>
              </p:ext>
            </p:extLst>
          </p:nvPr>
        </p:nvGraphicFramePr>
        <p:xfrm>
          <a:off x="1663927" y="2049677"/>
          <a:ext cx="5390016" cy="262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25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STUDENTI</a:t>
            </a:r>
          </a:p>
          <a:p>
            <a:pPr marL="0" indent="0">
              <a:buNone/>
            </a:pPr>
            <a:r>
              <a:rPr lang="hr-HR" sz="1600" dirty="0">
                <a:solidFill>
                  <a:srgbClr val="A20000"/>
                </a:solidFill>
              </a:rPr>
              <a:t>Broj studenata na veleučilištima prema </a:t>
            </a:r>
            <a:r>
              <a:rPr lang="hr-HR" sz="1600" dirty="0" smtClean="0">
                <a:solidFill>
                  <a:srgbClr val="A20000"/>
                </a:solidFill>
              </a:rPr>
              <a:t>razini studija i vlasništvu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 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652" y="4192551"/>
            <a:ext cx="4080132" cy="1933613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964983755"/>
              </p:ext>
            </p:extLst>
          </p:nvPr>
        </p:nvGraphicFramePr>
        <p:xfrm>
          <a:off x="2490652" y="1980777"/>
          <a:ext cx="4080132" cy="191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86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OMJER NASTAVNIK/STUDENT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 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570250"/>
              </p:ext>
            </p:extLst>
          </p:nvPr>
        </p:nvGraphicFramePr>
        <p:xfrm>
          <a:off x="1948723" y="1969802"/>
          <a:ext cx="3273924" cy="1313328"/>
        </p:xfrm>
        <a:graphic>
          <a:graphicData uri="http://schemas.openxmlformats.org/drawingml/2006/table">
            <a:tbl>
              <a:tblPr firstRow="1" firstCol="1" bandRow="1"/>
              <a:tblGrid>
                <a:gridCol w="2449215"/>
                <a:gridCol w="824709"/>
              </a:tblGrid>
              <a:tr h="328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tehničke znanosti</a:t>
                      </a:r>
                      <a:endParaRPr lang="hr-HR" sz="1200" dirty="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1/28,22</a:t>
                      </a:r>
                      <a:endParaRPr lang="hr-HR" sz="120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društvene znanosti</a:t>
                      </a:r>
                      <a:endParaRPr lang="hr-HR" sz="1200" dirty="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1/27,23</a:t>
                      </a:r>
                      <a:endParaRPr lang="hr-HR" sz="120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biotehničke znanosti</a:t>
                      </a:r>
                      <a:endParaRPr lang="hr-HR" sz="1200" dirty="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1/26,43</a:t>
                      </a:r>
                      <a:endParaRPr lang="hr-HR" sz="120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biomedicina i zdravstvo</a:t>
                      </a:r>
                      <a:endParaRPr lang="hr-HR" sz="120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92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1/28,86</a:t>
                      </a:r>
                      <a:endParaRPr lang="hr-HR" sz="1200" dirty="0">
                        <a:solidFill>
                          <a:srgbClr val="92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78633"/>
              </p:ext>
            </p:extLst>
          </p:nvPr>
        </p:nvGraphicFramePr>
        <p:xfrm>
          <a:off x="1948723" y="3690234"/>
          <a:ext cx="3319963" cy="1021102"/>
        </p:xfrm>
        <a:graphic>
          <a:graphicData uri="http://schemas.openxmlformats.org/drawingml/2006/table">
            <a:tbl>
              <a:tblPr firstRow="1" firstCol="1" bandRow="1"/>
              <a:tblGrid>
                <a:gridCol w="1814086"/>
                <a:gridCol w="1505877"/>
              </a:tblGrid>
              <a:tr h="51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JAVNA </a:t>
                      </a:r>
                      <a:r>
                        <a:rPr lang="hr-HR" sz="11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VU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28,56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PRIVATNA VU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23,55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94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FINANCIRANJE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 </a:t>
            </a: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veleučilišta</a:t>
            </a:r>
            <a:endParaRPr lang="hr-HR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825029277"/>
              </p:ext>
            </p:extLst>
          </p:nvPr>
        </p:nvGraphicFramePr>
        <p:xfrm>
          <a:off x="1933304" y="1509258"/>
          <a:ext cx="4098561" cy="2183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46686068"/>
              </p:ext>
            </p:extLst>
          </p:nvPr>
        </p:nvGraphicFramePr>
        <p:xfrm>
          <a:off x="1933304" y="3994853"/>
          <a:ext cx="4098561" cy="2046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86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VELEUČILIŠTA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Najbolje ocijenjena područja djelatnosti: 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n</a:t>
            </a:r>
            <a:r>
              <a:rPr lang="hr-HR" sz="1500" dirty="0" smtClean="0">
                <a:solidFill>
                  <a:srgbClr val="920000"/>
                </a:solidFill>
              </a:rPr>
              <a:t>astavnici 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p</a:t>
            </a:r>
            <a:r>
              <a:rPr lang="hr-HR" sz="1500" dirty="0" smtClean="0">
                <a:solidFill>
                  <a:srgbClr val="920000"/>
                </a:solidFill>
              </a:rPr>
              <a:t>otpora studentima.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Potrebna poboljšanja: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m</a:t>
            </a:r>
            <a:r>
              <a:rPr lang="hr-HR" sz="1500" dirty="0" smtClean="0">
                <a:solidFill>
                  <a:srgbClr val="920000"/>
                </a:solidFill>
              </a:rPr>
              <a:t>obilnost </a:t>
            </a:r>
            <a:r>
              <a:rPr lang="hr-HR" sz="1500" dirty="0">
                <a:solidFill>
                  <a:srgbClr val="920000"/>
                </a:solidFill>
              </a:rPr>
              <a:t>i međunarodna suradnja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s</a:t>
            </a:r>
            <a:r>
              <a:rPr lang="hr-HR" sz="1500" dirty="0" smtClean="0">
                <a:solidFill>
                  <a:srgbClr val="920000"/>
                </a:solidFill>
              </a:rPr>
              <a:t>tudijski programi.</a:t>
            </a:r>
            <a:endParaRPr lang="hr-HR" sz="15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Ocjene stručnih povjerenstava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006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>
                <a:solidFill>
                  <a:srgbClr val="A20000"/>
                </a:solidFill>
              </a:rPr>
              <a:t>Prosječna starost nastavnika na visokim školama prema obliku vlasništva</a:t>
            </a: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Prosječni </a:t>
            </a:r>
            <a:r>
              <a:rPr lang="hr-HR" sz="1600" dirty="0">
                <a:solidFill>
                  <a:srgbClr val="A20000"/>
                </a:solidFill>
              </a:rPr>
              <a:t>udio grupacija nastavnika u nastavnim i znanstveno-nastavnim zvanjima na visokim školama prema obliku vlasništva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visoke škole</a:t>
            </a: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063535"/>
              </p:ext>
            </p:extLst>
          </p:nvPr>
        </p:nvGraphicFramePr>
        <p:xfrm>
          <a:off x="1076514" y="2014215"/>
          <a:ext cx="5467350" cy="856488"/>
        </p:xfrm>
        <a:graphic>
          <a:graphicData uri="http://schemas.openxmlformats.org/drawingml/2006/table">
            <a:tbl>
              <a:tblPr firstRow="1" firstCol="1" bandRow="1"/>
              <a:tblGrid>
                <a:gridCol w="1166182"/>
                <a:gridCol w="716333"/>
                <a:gridCol w="716967"/>
                <a:gridCol w="716967"/>
                <a:gridCol w="716967"/>
                <a:gridCol w="716967"/>
                <a:gridCol w="716967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hr-H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Profesori visoke škole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Viši predavači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Predavači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Redoviti profesori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Izvanredni profesori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Docenti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Javne visoke škole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48,62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51,04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45,64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Privatne visoke škole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55,33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48,28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39,8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45,14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688066650"/>
              </p:ext>
            </p:extLst>
          </p:nvPr>
        </p:nvGraphicFramePr>
        <p:xfrm>
          <a:off x="1872487" y="3999711"/>
          <a:ext cx="3770668" cy="1956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31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NASTAVNICI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rgbClr val="A20000"/>
                </a:solidFill>
              </a:rPr>
              <a:t>Prosječan </a:t>
            </a:r>
            <a:r>
              <a:rPr lang="hr-HR" sz="1600" dirty="0">
                <a:solidFill>
                  <a:srgbClr val="A20000"/>
                </a:solidFill>
              </a:rPr>
              <a:t>broj nastavnika u nastavnim i znanstveno-nastavnim zvanjima na visokim školama prema obliku vlasništva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visoke škole</a:t>
            </a:r>
            <a:endParaRPr lang="hr-HR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13501903"/>
              </p:ext>
            </p:extLst>
          </p:nvPr>
        </p:nvGraphicFramePr>
        <p:xfrm>
          <a:off x="1802675" y="2342742"/>
          <a:ext cx="4711336" cy="249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OMJER NASTAVNIK/STUDENT</a:t>
            </a: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r>
              <a:rPr lang="hr-HR" sz="1400" dirty="0"/>
              <a:t>Pregled prosječnih vrijednosti omjera broja nastavnika i broja studenata </a:t>
            </a:r>
            <a:r>
              <a:rPr lang="hr-HR" sz="1400" dirty="0" smtClean="0"/>
              <a:t>na visokim školama, s obzirom na oblik vlasništva </a:t>
            </a:r>
            <a:endParaRPr lang="hr-HR" sz="1400" dirty="0"/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visoke škole</a:t>
            </a: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70194"/>
              </p:ext>
            </p:extLst>
          </p:nvPr>
        </p:nvGraphicFramePr>
        <p:xfrm>
          <a:off x="1698172" y="2810667"/>
          <a:ext cx="4772298" cy="942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1375"/>
                <a:gridCol w="1410923"/>
              </a:tblGrid>
              <a:tr h="471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rgbClr val="C00000"/>
                          </a:solidFill>
                          <a:effectLst/>
                        </a:rPr>
                        <a:t>JAVNE VISOKE ŠKOLE </a:t>
                      </a:r>
                      <a:endParaRPr lang="hr-H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rgbClr val="C00000"/>
                          </a:solidFill>
                          <a:effectLst/>
                        </a:rPr>
                        <a:t>1 / 19,69</a:t>
                      </a:r>
                      <a:endParaRPr lang="hr-H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71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rgbClr val="C00000"/>
                          </a:solidFill>
                          <a:effectLst/>
                        </a:rPr>
                        <a:t>PRIVATNE VISOKE ŠKOLE</a:t>
                      </a:r>
                      <a:endParaRPr lang="hr-H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rgbClr val="C00000"/>
                          </a:solidFill>
                          <a:effectLst/>
                        </a:rPr>
                        <a:t>1 / 17,85</a:t>
                      </a:r>
                      <a:endParaRPr lang="hr-H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0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Podaci iz </a:t>
            </a:r>
            <a:r>
              <a:rPr lang="hr-HR" dirty="0" err="1" smtClean="0"/>
              <a:t>samoanalize</a:t>
            </a:r>
            <a:r>
              <a:rPr lang="hr-HR" dirty="0" smtClean="0"/>
              <a:t>: visoke škole</a:t>
            </a:r>
            <a:endParaRPr lang="hr-HR" dirty="0"/>
          </a:p>
        </p:txBody>
      </p:sp>
      <p:sp>
        <p:nvSpPr>
          <p:cNvPr id="4" name="Rectangle 3"/>
          <p:cNvSpPr/>
          <p:nvPr/>
        </p:nvSpPr>
        <p:spPr>
          <a:xfrm>
            <a:off x="768720" y="1455901"/>
            <a:ext cx="608293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Prosječan </a:t>
            </a:r>
            <a:r>
              <a:rPr lang="hr-HR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broj </a:t>
            </a: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predavača na javnim visokim </a:t>
            </a:r>
            <a:r>
              <a:rPr lang="hr-HR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školama </a:t>
            </a: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nastavnika, a na </a:t>
            </a:r>
            <a:r>
              <a:rPr lang="hr-HR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privatnim visokim školama </a:t>
            </a: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Prosječan omjer </a:t>
            </a: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broja studenata i nastavnika gotovo je jednak na javnim i privatnim visokim školama (1/20 i 1/18). 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Mobilnost nastavnika relativno je mala na visokim školama.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privatnim visokim školama mobilnost je znatnija nego na javnim visokim školama.</a:t>
            </a:r>
            <a:endParaRPr lang="hr-H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1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VISOKE ŠKOLE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Najbolje ocijenjena područja djelatnosti: 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p</a:t>
            </a:r>
            <a:r>
              <a:rPr lang="hr-HR" sz="1500" dirty="0" smtClean="0">
                <a:solidFill>
                  <a:srgbClr val="920000"/>
                </a:solidFill>
              </a:rPr>
              <a:t>otpora studentima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r</a:t>
            </a:r>
            <a:r>
              <a:rPr lang="hr-HR" sz="1500" dirty="0" smtClean="0">
                <a:solidFill>
                  <a:srgbClr val="920000"/>
                </a:solidFill>
              </a:rPr>
              <a:t>esursi.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Potrebna poboljšanja: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m</a:t>
            </a:r>
            <a:r>
              <a:rPr lang="hr-HR" sz="1500" dirty="0" smtClean="0">
                <a:solidFill>
                  <a:srgbClr val="920000"/>
                </a:solidFill>
              </a:rPr>
              <a:t>obilnost </a:t>
            </a:r>
            <a:r>
              <a:rPr lang="hr-HR" sz="1500" dirty="0">
                <a:solidFill>
                  <a:srgbClr val="920000"/>
                </a:solidFill>
              </a:rPr>
              <a:t>i međunarodna suradnja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s</a:t>
            </a:r>
            <a:r>
              <a:rPr lang="hr-HR" sz="1500" dirty="0" smtClean="0">
                <a:solidFill>
                  <a:srgbClr val="920000"/>
                </a:solidFill>
              </a:rPr>
              <a:t>tudijski programi.</a:t>
            </a:r>
            <a:endParaRPr lang="hr-HR" sz="15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Ocjene stručnih povjerenstava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958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66949"/>
            <a:ext cx="8855846" cy="4959215"/>
          </a:xfrm>
        </p:spPr>
        <p:txBody>
          <a:bodyPr/>
          <a:lstStyle/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PRIVATNA SVEUČILIŠTA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Najbolje ocijenjena područja djelatnosti: 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p</a:t>
            </a:r>
            <a:r>
              <a:rPr lang="hr-HR" sz="1500" dirty="0" smtClean="0">
                <a:solidFill>
                  <a:srgbClr val="920000"/>
                </a:solidFill>
              </a:rPr>
              <a:t>otpora studentima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 smtClean="0">
                <a:solidFill>
                  <a:srgbClr val="920000"/>
                </a:solidFill>
              </a:rPr>
              <a:t>resursi</a:t>
            </a: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800" dirty="0" smtClean="0">
                <a:solidFill>
                  <a:srgbClr val="920000"/>
                </a:solidFill>
              </a:rPr>
              <a:t>Potrebna poboljšanja: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m</a:t>
            </a:r>
            <a:r>
              <a:rPr lang="hr-HR" sz="1500" dirty="0" smtClean="0">
                <a:solidFill>
                  <a:srgbClr val="920000"/>
                </a:solidFill>
              </a:rPr>
              <a:t>obilnost </a:t>
            </a:r>
            <a:r>
              <a:rPr lang="hr-HR" sz="1500" dirty="0">
                <a:solidFill>
                  <a:srgbClr val="920000"/>
                </a:solidFill>
              </a:rPr>
              <a:t>i međunarodna </a:t>
            </a:r>
            <a:r>
              <a:rPr lang="hr-HR" sz="1500" dirty="0" smtClean="0">
                <a:solidFill>
                  <a:srgbClr val="920000"/>
                </a:solidFill>
              </a:rPr>
              <a:t>suradnja</a:t>
            </a: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z</a:t>
            </a:r>
            <a:r>
              <a:rPr lang="hr-HR" sz="1500" dirty="0" smtClean="0">
                <a:solidFill>
                  <a:srgbClr val="920000"/>
                </a:solidFill>
              </a:rPr>
              <a:t>nanstvena produktivnost</a:t>
            </a:r>
            <a:endParaRPr lang="hr-HR" sz="1500" dirty="0">
              <a:solidFill>
                <a:srgbClr val="920000"/>
              </a:solidFill>
            </a:endParaRPr>
          </a:p>
          <a:p>
            <a:pPr marL="685800" lvl="1" indent="-342900">
              <a:buFont typeface="+mj-lt"/>
              <a:buAutoNum type="arabicPeriod"/>
            </a:pPr>
            <a:r>
              <a:rPr lang="hr-HR" sz="1500" dirty="0">
                <a:solidFill>
                  <a:srgbClr val="920000"/>
                </a:solidFill>
              </a:rPr>
              <a:t>s</a:t>
            </a:r>
            <a:r>
              <a:rPr lang="hr-HR" sz="1500" dirty="0" smtClean="0">
                <a:solidFill>
                  <a:srgbClr val="920000"/>
                </a:solidFill>
              </a:rPr>
              <a:t>tudijski programi</a:t>
            </a:r>
            <a:endParaRPr lang="hr-HR" sz="1500" dirty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800" dirty="0" smtClean="0">
              <a:solidFill>
                <a:srgbClr val="9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A20000"/>
              </a:solidFill>
            </a:endParaRPr>
          </a:p>
          <a:p>
            <a:pPr marL="0" indent="0">
              <a:buNone/>
            </a:pPr>
            <a:endParaRPr lang="hr-HR" sz="1600" dirty="0" smtClean="0">
              <a:solidFill>
                <a:srgbClr val="A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485" y="301693"/>
            <a:ext cx="7183409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Ocjene stručnih povjerenstava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6456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0" lvl="3" indent="0">
              <a:buNone/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PREDNOSTI:</a:t>
            </a:r>
          </a:p>
          <a:p>
            <a:pPr marL="1028700" lvl="3" indent="0">
              <a:buNone/>
            </a:pPr>
            <a:endParaRPr lang="hr-HR" sz="18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velik broj visokih učilišta s entuzijastičnim i kvalitetnim nastavnim kadrom;</a:t>
            </a: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podrška studentima;</a:t>
            </a:r>
          </a:p>
          <a:p>
            <a:pPr lvl="3">
              <a:lnSpc>
                <a:spcPct val="15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visok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udio radova s međunarodnom recenzijom po znanstveniku u pojedinim znanstvenim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područjima;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usporedivost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sa sličnim programima u EU;</a:t>
            </a: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otivirani studenti;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upravljanje visokih učilištem i osiguravanje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kvalitete</a:t>
            </a:r>
          </a:p>
          <a:p>
            <a:pPr lvl="3"/>
            <a:endParaRPr lang="hr-H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lvl="3"/>
            <a:endParaRPr lang="hr-HR" sz="18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79203" cy="56356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/>
              <a:t>3</a:t>
            </a:r>
            <a:r>
              <a:rPr lang="hr-HR" dirty="0" smtClean="0"/>
              <a:t>. </a:t>
            </a:r>
            <a:r>
              <a:rPr lang="hr-HR" dirty="0"/>
              <a:t>Preporuke stručnih </a:t>
            </a:r>
            <a:r>
              <a:rPr lang="hr-HR" dirty="0" smtClean="0"/>
              <a:t>povjerenstava – za sustav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62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28700" lvl="3" indent="0">
              <a:buNone/>
            </a:pP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1028700" lvl="3" indent="0">
              <a:buNone/>
            </a:pPr>
            <a:endParaRPr lang="hr-HR" sz="20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važnost suradnje s vanjskim dionicima u osiguravanju kvalitete visokih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učilišta;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stručno usavršavanja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nastavnika;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smanjivanje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omjera broja nastavnika i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poticanje publiciranja u časopisima visokoga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odjeka; 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kolegiji/programi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stranom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jeziku;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poticanje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mobilnosti nastavnika i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studenata.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1028700" lvl="3" indent="0">
              <a:buNone/>
            </a:pPr>
            <a:endParaRPr lang="hr-HR" sz="20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1028700" lvl="3" indent="0">
              <a:buNone/>
            </a:pPr>
            <a:endParaRPr lang="hr-H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lvl="3"/>
            <a:endParaRPr lang="hr-HR" sz="18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79203" cy="563562"/>
          </a:xfrm>
        </p:spPr>
        <p:txBody>
          <a:bodyPr>
            <a:normAutofit/>
          </a:bodyPr>
          <a:lstStyle/>
          <a:p>
            <a:r>
              <a:rPr lang="hr-HR" dirty="0" smtClean="0"/>
              <a:t>3. </a:t>
            </a:r>
            <a:r>
              <a:rPr lang="hr-HR" dirty="0"/>
              <a:t>Preporuke stručnih </a:t>
            </a:r>
            <a:r>
              <a:rPr lang="hr-HR" dirty="0" smtClean="0"/>
              <a:t>povjerenstava – za sustav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6363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484784"/>
            <a:ext cx="8779859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Upitnik je obuhvaćao 30 pitanja podijeljenih u četiri cjeline: </a:t>
            </a:r>
            <a:endParaRPr lang="hr-HR" sz="1600" dirty="0" smtClean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percepcija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pojma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kvalitete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20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način izvještavanja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rezultata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postupaka;</a:t>
            </a:r>
            <a:endParaRPr lang="hr-HR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svrsishodnost postupaka </a:t>
            </a:r>
            <a:r>
              <a:rPr lang="hr-HR" sz="20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reakreditacije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200000"/>
              </a:lnSpc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svrsishodnost vanjske </a:t>
            </a:r>
            <a:r>
              <a:rPr lang="hr-HR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periodične </a:t>
            </a: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prosudbe</a:t>
            </a:r>
            <a:r>
              <a:rPr lang="hr-HR" sz="2000" dirty="0"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r-HR" sz="24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Prethodna vrednovanja - ENQA i EVA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44963" cy="563562"/>
          </a:xfrm>
        </p:spPr>
        <p:txBody>
          <a:bodyPr>
            <a:noAutofit/>
          </a:bodyPr>
          <a:lstStyle/>
          <a:p>
            <a:r>
              <a:rPr lang="hr-HR" dirty="0"/>
              <a:t>Razine </a:t>
            </a:r>
            <a:r>
              <a:rPr lang="hr-HR" dirty="0" smtClean="0"/>
              <a:t>analize: 4</a:t>
            </a:r>
            <a:r>
              <a:rPr lang="hr-HR" dirty="0"/>
              <a:t>. Upitnik o utjecaju postupaka vanjskog vrednovanja na visokoškolske institucije</a:t>
            </a:r>
            <a:endParaRPr lang="hr-HR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5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b="1" i="1" dirty="0">
              <a:solidFill>
                <a:schemeClr val="accent4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96159" cy="580902"/>
          </a:xfrm>
        </p:spPr>
        <p:txBody>
          <a:bodyPr>
            <a:noAutofit/>
          </a:bodyPr>
          <a:lstStyle/>
          <a:p>
            <a:r>
              <a:rPr lang="hr-HR" dirty="0" smtClean="0">
                <a:solidFill>
                  <a:schemeClr val="bg1"/>
                </a:solidFill>
                <a:cs typeface="Arial" panose="020B0604020202020204" pitchFamily="34" charset="0"/>
              </a:rPr>
              <a:t>Dionici</a:t>
            </a:r>
            <a:endParaRPr lang="hr-HR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0038543"/>
              </p:ext>
            </p:extLst>
          </p:nvPr>
        </p:nvGraphicFramePr>
        <p:xfrm>
          <a:off x="1260280" y="1563811"/>
          <a:ext cx="6542599" cy="424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10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0168" y="1052736"/>
            <a:ext cx="8779859" cy="4944726"/>
          </a:xfrm>
        </p:spPr>
        <p:txBody>
          <a:bodyPr/>
          <a:lstStyle/>
          <a:p>
            <a:pPr marL="0" indent="0">
              <a:buNone/>
            </a:pPr>
            <a:endParaRPr lang="hr-H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Učestalost </a:t>
            </a:r>
            <a:r>
              <a:rPr lang="hr-HR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odgovora ispitanika u postotcima na pitanje o pojmu kvalitete visokoškolske </a:t>
            </a:r>
            <a:r>
              <a:rPr lang="hr-HR" sz="16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institucije, u postotcima</a:t>
            </a:r>
          </a:p>
          <a:p>
            <a:pPr marL="0" indent="0">
              <a:buNone/>
            </a:pPr>
            <a:endParaRPr lang="hr-HR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600" dirty="0" smtClean="0">
              <a:cs typeface="Arial" panose="020B0604020202020204" pitchFamily="34" charset="0"/>
            </a:endParaRPr>
          </a:p>
          <a:p>
            <a:endParaRPr lang="hr-HR" sz="2000" dirty="0">
              <a:cs typeface="Arial" panose="020B0604020202020204" pitchFamily="34" charset="0"/>
            </a:endParaRPr>
          </a:p>
          <a:p>
            <a:endParaRPr lang="hr-HR" sz="2500" dirty="0"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530184" cy="563562"/>
          </a:xfrm>
        </p:spPr>
        <p:txBody>
          <a:bodyPr>
            <a:noAutofit/>
          </a:bodyPr>
          <a:lstStyle/>
          <a:p>
            <a:r>
              <a:rPr lang="hr-HR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Percepcija kvalitete</a:t>
            </a:r>
            <a:endParaRPr lang="hr-HR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12810710"/>
              </p:ext>
            </p:extLst>
          </p:nvPr>
        </p:nvGraphicFramePr>
        <p:xfrm>
          <a:off x="1001487" y="2636912"/>
          <a:ext cx="6627222" cy="2414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66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8"/>
            <a:ext cx="7530184" cy="1012950"/>
          </a:xfrm>
        </p:spPr>
        <p:txBody>
          <a:bodyPr>
            <a:normAutofit/>
          </a:bodyPr>
          <a:lstStyle/>
          <a:p>
            <a:r>
              <a:rPr lang="hr-HR" sz="2700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Najvažnija uloga vanjskog vrednovanja</a:t>
            </a:r>
            <a:r>
              <a:rPr lang="hr-HR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hr-HR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</a:br>
            <a:endParaRPr lang="hr-HR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429810"/>
              </p:ext>
            </p:extLst>
          </p:nvPr>
        </p:nvGraphicFramePr>
        <p:xfrm>
          <a:off x="219075" y="1181100"/>
          <a:ext cx="8241357" cy="504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565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97241" cy="610965"/>
          </a:xfrm>
        </p:spPr>
        <p:txBody>
          <a:bodyPr>
            <a:normAutofit/>
          </a:bodyPr>
          <a:lstStyle/>
          <a:p>
            <a:r>
              <a:rPr lang="hr-HR" sz="2700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Kvaliteta institucije programa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6667"/>
              </p:ext>
            </p:extLst>
          </p:nvPr>
        </p:nvGraphicFramePr>
        <p:xfrm>
          <a:off x="1667147" y="1543435"/>
          <a:ext cx="4925242" cy="4281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5420"/>
                <a:gridCol w="749822"/>
              </a:tblGrid>
              <a:tr h="5329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Najvažnija odlika kvalitete institucije / programa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Postotak ispitanika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1951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Sadržaj studijskog programa (teme, informacije o najnovijim istraživanjima u određenom području, praktične vještine potrebne za obavljanje nekog posla i sl.)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19,4 %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Mogućnost zapošljavanja diplomiranih studenata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18,6 %</a:t>
                      </a:r>
                      <a:endParaRPr lang="hr-HR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Ishodi učenja (što studenti znaju i mogu nakon završetka programa) 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13,3 %</a:t>
                      </a:r>
                      <a:endParaRPr lang="hr-HR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Kvalifikacije nastavnika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12,1 %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Međunarodna prepoznatljivost visokog učilišta 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12 %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96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Različiti oblici nastave i fleksibilnost studiranja (izvanredno, </a:t>
                      </a:r>
                      <a:r>
                        <a:rPr lang="hr-HR" sz="1100" b="0" i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on-line</a:t>
                      </a: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, konzultativna nastava, nastava vikendom i sl.)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11 %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Znanstvena prepoznatljivost nastavnika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7,2 %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Nacionalna reputacija visokog učilišta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3,1 %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Mogućnost boravka u inozemstvu tijekom studija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1,4 %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Broj nastavnika 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1,1 %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3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Atraktivnost lokacije visokog učilišta (blizina ili nešto drugo)</a:t>
                      </a:r>
                      <a:endParaRPr lang="hr-HR" sz="1100" b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0,2 %</a:t>
                      </a:r>
                      <a:endParaRPr lang="hr-HR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3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797241" cy="580901"/>
          </a:xfrm>
        </p:spPr>
        <p:txBody>
          <a:bodyPr>
            <a:normAutofit fontScale="90000"/>
          </a:bodyPr>
          <a:lstStyle/>
          <a:p>
            <a:r>
              <a:rPr lang="hr-HR" sz="1800" dirty="0">
                <a:solidFill>
                  <a:schemeClr val="bg1"/>
                </a:solidFill>
                <a:cs typeface="Arial" panose="020B0604020202020204" pitchFamily="34" charset="0"/>
              </a:rPr>
              <a:t>Učestalost odgovora ispitanika na pitanje o najvažnijoj odlici vrednovanja kvalitete </a:t>
            </a:r>
            <a:r>
              <a:rPr lang="hr-HR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institucije/programa </a:t>
            </a:r>
            <a:r>
              <a:rPr lang="hr-HR" sz="1800" dirty="0">
                <a:solidFill>
                  <a:schemeClr val="bg1"/>
                </a:solidFill>
                <a:cs typeface="Arial" panose="020B0604020202020204" pitchFamily="34" charset="0"/>
              </a:rPr>
              <a:t>u </a:t>
            </a:r>
            <a:r>
              <a:rPr lang="hr-HR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postotcima</a:t>
            </a:r>
            <a:endParaRPr lang="hr-HR" sz="20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88153"/>
              </p:ext>
            </p:extLst>
          </p:nvPr>
        </p:nvGraphicFramePr>
        <p:xfrm>
          <a:off x="2805111" y="2130355"/>
          <a:ext cx="4023705" cy="2905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6421"/>
                <a:gridCol w="767284"/>
              </a:tblGrid>
              <a:tr h="647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Najvažnija odlika vrednovanja kvalitete institucije / programa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Postotak ispitanika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4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Stečena znanja, vještine i kompetencije 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27,6 %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4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Kompetentnost nastavnika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22,7 %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4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Studijski program 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15,4 %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4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Kvaliteta studiranja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15,1 %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4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Kvaliteta nastave 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152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Utjecaj visokog učilišta / fakulteta u društvu</a:t>
                      </a:r>
                      <a:endParaRPr lang="hr-H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4,4 %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4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hr-HR" dirty="0" smtClean="0">
                <a:cs typeface="Arial" panose="020B0604020202020204" pitchFamily="34" charset="0"/>
              </a:rPr>
              <a:t>Gotovo </a:t>
            </a:r>
            <a:r>
              <a:rPr lang="hr-HR" dirty="0">
                <a:cs typeface="Arial" panose="020B0604020202020204" pitchFamily="34" charset="0"/>
              </a:rPr>
              <a:t>svi ispitanici (</a:t>
            </a:r>
            <a:r>
              <a:rPr lang="hr-HR" dirty="0" smtClean="0">
                <a:cs typeface="Arial" panose="020B0604020202020204" pitchFamily="34" charset="0"/>
              </a:rPr>
              <a:t>94,6 %) </a:t>
            </a:r>
            <a:r>
              <a:rPr lang="hr-HR" dirty="0">
                <a:cs typeface="Arial" panose="020B0604020202020204" pitchFamily="34" charset="0"/>
              </a:rPr>
              <a:t>slažu se oko </a:t>
            </a:r>
            <a:r>
              <a:rPr lang="hr-HR" b="1" dirty="0">
                <a:cs typeface="Arial" panose="020B0604020202020204" pitchFamily="34" charset="0"/>
              </a:rPr>
              <a:t>velike važnosti vrednovanja za kvalitetu studijskog programa ili institucije</a:t>
            </a:r>
            <a:r>
              <a:rPr lang="hr-HR" dirty="0"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20000"/>
              </a:lnSpc>
            </a:pPr>
            <a:r>
              <a:rPr lang="hr-HR" b="1" dirty="0">
                <a:cs typeface="Arial" panose="020B0604020202020204" pitchFamily="34" charset="0"/>
              </a:rPr>
              <a:t>Uloga vanjskog vrednovanja </a:t>
            </a:r>
            <a:r>
              <a:rPr lang="hr-HR" b="1" dirty="0" smtClean="0">
                <a:cs typeface="Arial" panose="020B0604020202020204" pitchFamily="34" charset="0"/>
              </a:rPr>
              <a:t>ponajprije je unaprjeđenje </a:t>
            </a:r>
            <a:r>
              <a:rPr lang="hr-HR" b="1" dirty="0">
                <a:cs typeface="Arial" panose="020B0604020202020204" pitchFamily="34" charset="0"/>
              </a:rPr>
              <a:t>kvalitete</a:t>
            </a:r>
            <a:r>
              <a:rPr lang="hr-HR" dirty="0">
                <a:cs typeface="Arial" panose="020B0604020202020204" pitchFamily="34" charset="0"/>
              </a:rPr>
              <a:t> (</a:t>
            </a:r>
            <a:r>
              <a:rPr lang="hr-HR" dirty="0" smtClean="0">
                <a:cs typeface="Arial" panose="020B0604020202020204" pitchFamily="34" charset="0"/>
              </a:rPr>
              <a:t>35,7 %), </a:t>
            </a:r>
            <a:r>
              <a:rPr lang="hr-HR" dirty="0">
                <a:cs typeface="Arial" panose="020B0604020202020204" pitchFamily="34" charset="0"/>
              </a:rPr>
              <a:t>zatim ukidanje visokih učilišta ili programa koji su ispod akademskoga praga, </a:t>
            </a:r>
            <a:r>
              <a:rPr lang="hr-HR" dirty="0" smtClean="0">
                <a:cs typeface="Arial" panose="020B0604020202020204" pitchFamily="34" charset="0"/>
              </a:rPr>
              <a:t>reforma </a:t>
            </a:r>
            <a:r>
              <a:rPr lang="hr-HR" dirty="0">
                <a:cs typeface="Arial" panose="020B0604020202020204" pitchFamily="34" charset="0"/>
              </a:rPr>
              <a:t>visokih učilišta (</a:t>
            </a:r>
            <a:r>
              <a:rPr lang="hr-HR" dirty="0" smtClean="0">
                <a:cs typeface="Arial" panose="020B0604020202020204" pitchFamily="34" charset="0"/>
              </a:rPr>
              <a:t>12 %), </a:t>
            </a:r>
            <a:r>
              <a:rPr lang="hr-HR" dirty="0">
                <a:cs typeface="Arial" panose="020B0604020202020204" pitchFamily="34" charset="0"/>
              </a:rPr>
              <a:t>dok je uspoređivanje institucija i programa (u smislu akademskoga rangiranja) svega 5% ispitanika navelo </a:t>
            </a:r>
            <a:r>
              <a:rPr lang="hr-HR" dirty="0" smtClean="0">
                <a:cs typeface="Arial" panose="020B0604020202020204" pitchFamily="34" charset="0"/>
              </a:rPr>
              <a:t>kao </a:t>
            </a:r>
            <a:r>
              <a:rPr lang="hr-HR" dirty="0">
                <a:cs typeface="Arial" panose="020B0604020202020204" pitchFamily="34" charset="0"/>
              </a:rPr>
              <a:t>najvažniju ulogu postupaka vanjskog vrednovanja.</a:t>
            </a:r>
          </a:p>
          <a:p>
            <a:pPr lvl="0">
              <a:lnSpc>
                <a:spcPct val="120000"/>
              </a:lnSpc>
            </a:pPr>
            <a:r>
              <a:rPr lang="hr-HR" dirty="0" smtClean="0">
                <a:cs typeface="Arial" panose="020B0604020202020204" pitchFamily="34" charset="0"/>
              </a:rPr>
              <a:t>Najvažnija </a:t>
            </a:r>
            <a:r>
              <a:rPr lang="hr-HR" b="1" dirty="0">
                <a:cs typeface="Arial" panose="020B0604020202020204" pitchFamily="34" charset="0"/>
              </a:rPr>
              <a:t>odlika kvalitete visokih učilišta </a:t>
            </a:r>
            <a:r>
              <a:rPr lang="hr-HR" b="1" dirty="0" smtClean="0">
                <a:cs typeface="Arial" panose="020B0604020202020204" pitchFamily="34" charset="0"/>
              </a:rPr>
              <a:t>sadržaj je studijskog </a:t>
            </a:r>
            <a:r>
              <a:rPr lang="hr-HR" b="1" dirty="0">
                <a:cs typeface="Arial" panose="020B0604020202020204" pitchFamily="34" charset="0"/>
              </a:rPr>
              <a:t>programa</a:t>
            </a:r>
            <a:r>
              <a:rPr lang="hr-HR" dirty="0">
                <a:cs typeface="Arial" panose="020B0604020202020204" pitchFamily="34" charset="0"/>
              </a:rPr>
              <a:t> (teme, informacije o najnovijim istraživanjima u određenom području, praktične vještine potrebne za obavljanje nekog posla i sl</a:t>
            </a:r>
            <a:r>
              <a:rPr lang="hr-HR" dirty="0" smtClean="0">
                <a:cs typeface="Arial" panose="020B0604020202020204" pitchFamily="34" charset="0"/>
              </a:rPr>
              <a:t>. - 19,4 %). </a:t>
            </a:r>
            <a:r>
              <a:rPr lang="hr-HR" dirty="0">
                <a:cs typeface="Arial" panose="020B0604020202020204" pitchFamily="34" charset="0"/>
              </a:rPr>
              <a:t>Samo nešto </a:t>
            </a:r>
            <a:r>
              <a:rPr lang="hr-HR" dirty="0" smtClean="0">
                <a:cs typeface="Arial" panose="020B0604020202020204" pitchFamily="34" charset="0"/>
              </a:rPr>
              <a:t>niže </a:t>
            </a:r>
            <a:r>
              <a:rPr lang="hr-HR" dirty="0">
                <a:cs typeface="Arial" panose="020B0604020202020204" pitchFamily="34" charset="0"/>
              </a:rPr>
              <a:t>ocijenjena </a:t>
            </a:r>
            <a:r>
              <a:rPr lang="hr-HR" dirty="0" smtClean="0">
                <a:cs typeface="Arial" panose="020B0604020202020204" pitchFamily="34" charset="0"/>
              </a:rPr>
              <a:t>je </a:t>
            </a:r>
            <a:r>
              <a:rPr lang="hr-HR" b="1" dirty="0" smtClean="0">
                <a:cs typeface="Arial" panose="020B0604020202020204" pitchFamily="34" charset="0"/>
              </a:rPr>
              <a:t>važnost </a:t>
            </a:r>
            <a:r>
              <a:rPr lang="hr-HR" b="1" dirty="0">
                <a:cs typeface="Arial" panose="020B0604020202020204" pitchFamily="34" charset="0"/>
              </a:rPr>
              <a:t>mogućnosti zapošljavanja</a:t>
            </a:r>
            <a:r>
              <a:rPr lang="hr-HR" dirty="0">
                <a:cs typeface="Arial" panose="020B0604020202020204" pitchFamily="34" charset="0"/>
              </a:rPr>
              <a:t> (</a:t>
            </a:r>
            <a:r>
              <a:rPr lang="hr-HR" dirty="0" smtClean="0">
                <a:cs typeface="Arial" panose="020B0604020202020204" pitchFamily="34" charset="0"/>
              </a:rPr>
              <a:t>18,6 %), </a:t>
            </a:r>
            <a:r>
              <a:rPr lang="hr-HR" dirty="0">
                <a:cs typeface="Arial" panose="020B0604020202020204" pitchFamily="34" charset="0"/>
              </a:rPr>
              <a:t>zatim ishodi učenja (</a:t>
            </a:r>
            <a:r>
              <a:rPr lang="hr-HR" dirty="0" smtClean="0">
                <a:cs typeface="Arial" panose="020B0604020202020204" pitchFamily="34" charset="0"/>
              </a:rPr>
              <a:t>13,3 %) </a:t>
            </a:r>
            <a:r>
              <a:rPr lang="hr-HR" dirty="0">
                <a:cs typeface="Arial" panose="020B0604020202020204" pitchFamily="34" charset="0"/>
              </a:rPr>
              <a:t>i kvalifikacije nastavnika (</a:t>
            </a:r>
            <a:r>
              <a:rPr lang="hr-HR" dirty="0" smtClean="0">
                <a:cs typeface="Arial" panose="020B0604020202020204" pitchFamily="34" charset="0"/>
              </a:rPr>
              <a:t>12,1 %). </a:t>
            </a:r>
            <a:endParaRPr lang="hr-HR" dirty="0"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</a:pPr>
            <a:r>
              <a:rPr lang="hr-HR" b="1" dirty="0">
                <a:cs typeface="Arial" panose="020B0604020202020204" pitchFamily="34" charset="0"/>
              </a:rPr>
              <a:t>Za nastavnike i znanstvenike najvažnija je odlika kvalitete kvalifikacije nastavnika</a:t>
            </a:r>
            <a:r>
              <a:rPr lang="hr-HR" dirty="0">
                <a:cs typeface="Arial" panose="020B0604020202020204" pitchFamily="34" charset="0"/>
              </a:rPr>
              <a:t>, </a:t>
            </a:r>
            <a:r>
              <a:rPr lang="hr-HR" b="1" dirty="0">
                <a:cs typeface="Arial" panose="020B0604020202020204" pitchFamily="34" charset="0"/>
              </a:rPr>
              <a:t>a</a:t>
            </a:r>
            <a:r>
              <a:rPr lang="hr-HR" dirty="0">
                <a:cs typeface="Arial" panose="020B0604020202020204" pitchFamily="34" charset="0"/>
              </a:rPr>
              <a:t> </a:t>
            </a:r>
            <a:r>
              <a:rPr lang="hr-HR" b="1" dirty="0">
                <a:cs typeface="Arial" panose="020B0604020202020204" pitchFamily="34" charset="0"/>
              </a:rPr>
              <a:t>studentima ishodi učenja</a:t>
            </a:r>
            <a:r>
              <a:rPr lang="hr-HR" dirty="0">
                <a:cs typeface="Arial" panose="020B0604020202020204" pitchFamily="34" charset="0"/>
              </a:rPr>
              <a:t> (</a:t>
            </a:r>
            <a:r>
              <a:rPr lang="hr-HR" dirty="0" smtClean="0">
                <a:cs typeface="Arial" panose="020B0604020202020204" pitchFamily="34" charset="0"/>
              </a:rPr>
              <a:t>52,9 %). </a:t>
            </a:r>
            <a:endParaRPr lang="hr-HR" dirty="0"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4584700" cy="563562"/>
          </a:xfrm>
        </p:spPr>
        <p:txBody>
          <a:bodyPr>
            <a:normAutofit fontScale="90000"/>
          </a:bodyPr>
          <a:lstStyle/>
          <a:p>
            <a:r>
              <a:rPr lang="hr-HR" sz="2700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Rezultati: percepcija kvalitete</a:t>
            </a:r>
            <a:endParaRPr lang="hr-HR" sz="2700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hr-HR" dirty="0">
                <a:solidFill>
                  <a:schemeClr val="bg1"/>
                </a:solidFill>
              </a:rPr>
              <a:t>Prilikom vrednovanja najvažnije je uzeti u obzir </a:t>
            </a:r>
            <a:r>
              <a:rPr lang="hr-HR" b="1" dirty="0">
                <a:solidFill>
                  <a:schemeClr val="bg1"/>
                </a:solidFill>
              </a:rPr>
              <a:t>stečena znanja, vještine i kompetencije diplomiranih studenata</a:t>
            </a:r>
            <a:r>
              <a:rPr lang="hr-HR" dirty="0">
                <a:solidFill>
                  <a:schemeClr val="bg1"/>
                </a:solidFill>
              </a:rPr>
              <a:t> (27,6% odgovora) te </a:t>
            </a:r>
            <a:r>
              <a:rPr lang="hr-HR" b="1" dirty="0">
                <a:solidFill>
                  <a:schemeClr val="bg1"/>
                </a:solidFill>
              </a:rPr>
              <a:t>kompetentnost nastavnika</a:t>
            </a:r>
            <a:r>
              <a:rPr lang="hr-HR" dirty="0">
                <a:solidFill>
                  <a:schemeClr val="bg1"/>
                </a:solidFill>
              </a:rPr>
              <a:t> </a:t>
            </a:r>
          </a:p>
          <a:p>
            <a:pPr lvl="0">
              <a:lnSpc>
                <a:spcPct val="220000"/>
              </a:lnSpc>
            </a:pPr>
            <a:r>
              <a:rPr lang="hr-HR" sz="4800" dirty="0">
                <a:cs typeface="Arial" panose="020B0604020202020204" pitchFamily="34" charset="0"/>
              </a:rPr>
              <a:t>Prilikom vrednovanja najvažnije je uzeti u obzir </a:t>
            </a:r>
            <a:r>
              <a:rPr lang="hr-HR" sz="4800" b="1" dirty="0">
                <a:cs typeface="Arial" panose="020B0604020202020204" pitchFamily="34" charset="0"/>
              </a:rPr>
              <a:t>stečena znanja, vještine i kompetencije diplomiranih studenata</a:t>
            </a:r>
            <a:r>
              <a:rPr lang="hr-HR" sz="4800" dirty="0">
                <a:cs typeface="Arial" panose="020B0604020202020204" pitchFamily="34" charset="0"/>
              </a:rPr>
              <a:t> (</a:t>
            </a:r>
            <a:r>
              <a:rPr lang="hr-HR" sz="4800" dirty="0" smtClean="0">
                <a:cs typeface="Arial" panose="020B0604020202020204" pitchFamily="34" charset="0"/>
              </a:rPr>
              <a:t>27,6 % </a:t>
            </a:r>
            <a:r>
              <a:rPr lang="hr-HR" sz="4800" dirty="0">
                <a:cs typeface="Arial" panose="020B0604020202020204" pitchFamily="34" charset="0"/>
              </a:rPr>
              <a:t>odgovora) te </a:t>
            </a:r>
            <a:r>
              <a:rPr lang="hr-HR" sz="4800" b="1" dirty="0">
                <a:cs typeface="Arial" panose="020B0604020202020204" pitchFamily="34" charset="0"/>
              </a:rPr>
              <a:t>kompetentnost </a:t>
            </a:r>
            <a:r>
              <a:rPr lang="hr-HR" sz="4800" b="1" dirty="0" smtClean="0">
                <a:cs typeface="Arial" panose="020B0604020202020204" pitchFamily="34" charset="0"/>
              </a:rPr>
              <a:t>nastavnika</a:t>
            </a:r>
            <a:r>
              <a:rPr lang="hr-HR" sz="4800" dirty="0"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220000"/>
              </a:lnSpc>
            </a:pPr>
            <a:r>
              <a:rPr lang="hr-HR" sz="4800" b="1" dirty="0">
                <a:cs typeface="Arial" panose="020B0604020202020204" pitchFamily="34" charset="0"/>
              </a:rPr>
              <a:t>K</a:t>
            </a:r>
            <a:r>
              <a:rPr lang="hr-HR" sz="4800" b="1" dirty="0" smtClean="0">
                <a:cs typeface="Arial" panose="020B0604020202020204" pitchFamily="34" charset="0"/>
              </a:rPr>
              <a:t>valiteta </a:t>
            </a:r>
            <a:r>
              <a:rPr lang="hr-HR" sz="4800" b="1" dirty="0">
                <a:cs typeface="Arial" panose="020B0604020202020204" pitchFamily="34" charset="0"/>
              </a:rPr>
              <a:t>studijskog programa procjenjuje se kroz mogućnost </a:t>
            </a:r>
            <a:r>
              <a:rPr lang="hr-HR" sz="4800" b="1" dirty="0" smtClean="0">
                <a:cs typeface="Arial" panose="020B0604020202020204" pitchFamily="34" charset="0"/>
              </a:rPr>
              <a:t>zapošljavanja</a:t>
            </a:r>
            <a:r>
              <a:rPr lang="hr-HR" sz="4800" dirty="0" smtClean="0">
                <a:cs typeface="Arial" panose="020B0604020202020204" pitchFamily="34" charset="0"/>
              </a:rPr>
              <a:t>; studenti je procjenjuju na </a:t>
            </a:r>
            <a:r>
              <a:rPr lang="hr-HR" sz="4800" dirty="0">
                <a:cs typeface="Arial" panose="020B0604020202020204" pitchFamily="34" charset="0"/>
              </a:rPr>
              <a:t>temelju titule koja se stječe, a članovi uprava </a:t>
            </a:r>
            <a:r>
              <a:rPr lang="hr-HR" sz="4800" dirty="0" smtClean="0">
                <a:cs typeface="Arial" panose="020B0604020202020204" pitchFamily="34" charset="0"/>
              </a:rPr>
              <a:t>visokih </a:t>
            </a:r>
            <a:r>
              <a:rPr lang="hr-HR" sz="4800" dirty="0">
                <a:cs typeface="Arial" panose="020B0604020202020204" pitchFamily="34" charset="0"/>
              </a:rPr>
              <a:t>učilišta </a:t>
            </a:r>
            <a:r>
              <a:rPr lang="hr-HR" sz="4800" dirty="0" smtClean="0">
                <a:cs typeface="Arial" panose="020B0604020202020204" pitchFamily="34" charset="0"/>
              </a:rPr>
              <a:t>na </a:t>
            </a:r>
            <a:r>
              <a:rPr lang="hr-HR" sz="4800" dirty="0">
                <a:cs typeface="Arial" panose="020B0604020202020204" pitchFamily="34" charset="0"/>
              </a:rPr>
              <a:t>temelju reputacije studijskog </a:t>
            </a:r>
            <a:r>
              <a:rPr lang="hr-HR" sz="4800" dirty="0" smtClean="0">
                <a:cs typeface="Arial" panose="020B0604020202020204" pitchFamily="34" charset="0"/>
              </a:rPr>
              <a:t>programa/institucije.</a:t>
            </a:r>
            <a:endParaRPr lang="hr-HR" sz="4800" dirty="0">
              <a:cs typeface="Arial" panose="020B0604020202020204" pitchFamily="34" charset="0"/>
            </a:endParaRPr>
          </a:p>
          <a:p>
            <a:pPr lvl="0">
              <a:lnSpc>
                <a:spcPct val="220000"/>
              </a:lnSpc>
            </a:pPr>
            <a:r>
              <a:rPr lang="hr-HR" sz="4800" dirty="0">
                <a:cs typeface="Arial" panose="020B0604020202020204" pitchFamily="34" charset="0"/>
              </a:rPr>
              <a:t>O</a:t>
            </a:r>
            <a:r>
              <a:rPr lang="hr-HR" sz="4800" dirty="0" smtClean="0">
                <a:cs typeface="Arial" panose="020B0604020202020204" pitchFamily="34" charset="0"/>
              </a:rPr>
              <a:t>mjer </a:t>
            </a:r>
            <a:r>
              <a:rPr lang="hr-HR" sz="4800" dirty="0">
                <a:cs typeface="Arial" panose="020B0604020202020204" pitchFamily="34" charset="0"/>
              </a:rPr>
              <a:t>nastavnika ili znanstvenika na visokim </a:t>
            </a:r>
            <a:r>
              <a:rPr lang="hr-HR" sz="4800" dirty="0" smtClean="0">
                <a:cs typeface="Arial" panose="020B0604020202020204" pitchFamily="34" charset="0"/>
              </a:rPr>
              <a:t>učilištima, </a:t>
            </a:r>
            <a:r>
              <a:rPr lang="hr-HR" sz="4800" dirty="0">
                <a:cs typeface="Arial" panose="020B0604020202020204" pitchFamily="34" charset="0"/>
              </a:rPr>
              <a:t>koji su tražili informacije o kvaliteti institucije ili programa i onih koji nisu iznosi 56 : 44, dok je više od </a:t>
            </a:r>
            <a:r>
              <a:rPr lang="hr-HR" sz="4800" dirty="0" smtClean="0">
                <a:cs typeface="Arial" panose="020B0604020202020204" pitchFamily="34" charset="0"/>
              </a:rPr>
              <a:t>triju </a:t>
            </a:r>
            <a:r>
              <a:rPr lang="hr-HR" sz="4800" dirty="0">
                <a:cs typeface="Arial" panose="020B0604020202020204" pitchFamily="34" charset="0"/>
              </a:rPr>
              <a:t>četvrtine (</a:t>
            </a:r>
            <a:r>
              <a:rPr lang="hr-HR" sz="4800" dirty="0" smtClean="0">
                <a:cs typeface="Arial" panose="020B0604020202020204" pitchFamily="34" charset="0"/>
              </a:rPr>
              <a:t>77 %) </a:t>
            </a:r>
            <a:r>
              <a:rPr lang="hr-HR" sz="4800" dirty="0">
                <a:cs typeface="Arial" panose="020B0604020202020204" pitchFamily="34" charset="0"/>
              </a:rPr>
              <a:t>članova uprava visokih učilišta tražilo takve </a:t>
            </a:r>
            <a:r>
              <a:rPr lang="hr-HR" sz="4800" dirty="0" smtClean="0">
                <a:cs typeface="Arial" panose="020B0604020202020204" pitchFamily="34" charset="0"/>
              </a:rPr>
              <a:t>informacije.</a:t>
            </a:r>
            <a:endParaRPr lang="hr-HR" sz="4800" dirty="0">
              <a:cs typeface="Arial" panose="020B0604020202020204" pitchFamily="34" charset="0"/>
            </a:endParaRPr>
          </a:p>
          <a:p>
            <a:pPr lvl="0">
              <a:lnSpc>
                <a:spcPct val="220000"/>
              </a:lnSpc>
            </a:pPr>
            <a:r>
              <a:rPr lang="hr-HR" sz="4800" dirty="0" smtClean="0">
                <a:cs typeface="Arial" panose="020B0604020202020204" pitchFamily="34" charset="0"/>
              </a:rPr>
              <a:t>Potrebne su informacije, </a:t>
            </a:r>
            <a:r>
              <a:rPr lang="hr-HR" sz="4800" dirty="0">
                <a:cs typeface="Arial" panose="020B0604020202020204" pitchFamily="34" charset="0"/>
              </a:rPr>
              <a:t>koje su potakle </a:t>
            </a:r>
            <a:r>
              <a:rPr lang="hr-HR" sz="4800" dirty="0" smtClean="0">
                <a:cs typeface="Arial" panose="020B0604020202020204" pitchFamily="34" charset="0"/>
              </a:rPr>
              <a:t>potragu; </a:t>
            </a:r>
            <a:r>
              <a:rPr lang="hr-HR" sz="4800" b="1" dirty="0">
                <a:cs typeface="Arial" panose="020B0604020202020204" pitchFamily="34" charset="0"/>
              </a:rPr>
              <a:t>sadržaj studijskog programa</a:t>
            </a:r>
            <a:r>
              <a:rPr lang="hr-HR" sz="4800" dirty="0">
                <a:cs typeface="Arial" panose="020B0604020202020204" pitchFamily="34" charset="0"/>
              </a:rPr>
              <a:t>, </a:t>
            </a:r>
            <a:r>
              <a:rPr lang="hr-HR" sz="4800" dirty="0" smtClean="0">
                <a:cs typeface="Arial" panose="020B0604020202020204" pitchFamily="34" charset="0"/>
              </a:rPr>
              <a:t>a iza </a:t>
            </a:r>
            <a:r>
              <a:rPr lang="hr-HR" sz="4800" dirty="0">
                <a:cs typeface="Arial" panose="020B0604020202020204" pitchFamily="34" charset="0"/>
              </a:rPr>
              <a:t>toga </a:t>
            </a:r>
            <a:r>
              <a:rPr lang="hr-HR" sz="4800" b="1" dirty="0">
                <a:cs typeface="Arial" panose="020B0604020202020204" pitchFamily="34" charset="0"/>
              </a:rPr>
              <a:t>akreditacijski </a:t>
            </a:r>
            <a:r>
              <a:rPr lang="hr-HR" sz="4800" b="1" dirty="0" smtClean="0">
                <a:cs typeface="Arial" panose="020B0604020202020204" pitchFamily="34" charset="0"/>
              </a:rPr>
              <a:t>status.</a:t>
            </a:r>
            <a:endParaRPr lang="hr-HR" sz="4800" dirty="0">
              <a:cs typeface="Arial" panose="020B0604020202020204" pitchFamily="34" charset="0"/>
            </a:endParaRPr>
          </a:p>
          <a:p>
            <a:pPr lvl="0">
              <a:lnSpc>
                <a:spcPct val="220000"/>
              </a:lnSpc>
            </a:pPr>
            <a:r>
              <a:rPr lang="hr-HR" sz="4800" b="1" dirty="0">
                <a:cs typeface="Arial" panose="020B0604020202020204" pitchFamily="34" charset="0"/>
              </a:rPr>
              <a:t>Tablice s numeričkim podatcima </a:t>
            </a:r>
            <a:r>
              <a:rPr lang="hr-HR" sz="4800" b="1" dirty="0" smtClean="0">
                <a:cs typeface="Arial" panose="020B0604020202020204" pitchFamily="34" charset="0"/>
              </a:rPr>
              <a:t>najpoželjniji su oblik </a:t>
            </a:r>
            <a:r>
              <a:rPr lang="hr-HR" sz="4800" b="1" dirty="0">
                <a:cs typeface="Arial" panose="020B0604020202020204" pitchFamily="34" charset="0"/>
              </a:rPr>
              <a:t>informacija o kvaliteti</a:t>
            </a:r>
            <a:r>
              <a:rPr lang="hr-HR" sz="4800" dirty="0">
                <a:cs typeface="Arial" panose="020B0604020202020204" pitchFamily="34" charset="0"/>
              </a:rPr>
              <a:t> institucije i studijskog programa, zatim kratak sadržaj koji opisuje glavne snage i područja za poboljšanje institucije, odnosno </a:t>
            </a:r>
            <a:r>
              <a:rPr lang="hr-HR" sz="4800" dirty="0" smtClean="0">
                <a:cs typeface="Arial" panose="020B0604020202020204" pitchFamily="34" charset="0"/>
              </a:rPr>
              <a:t>programa.</a:t>
            </a:r>
            <a:endParaRPr lang="hr-HR" sz="4800" dirty="0">
              <a:cs typeface="Arial" panose="020B0604020202020204" pitchFamily="34" charset="0"/>
            </a:endParaRPr>
          </a:p>
          <a:p>
            <a:pPr lvl="0">
              <a:lnSpc>
                <a:spcPct val="220000"/>
              </a:lnSpc>
            </a:pPr>
            <a:r>
              <a:rPr lang="hr-HR" sz="4800" dirty="0">
                <a:cs typeface="Arial" panose="020B0604020202020204" pitchFamily="34" charset="0"/>
              </a:rPr>
              <a:t>Za </a:t>
            </a:r>
            <a:r>
              <a:rPr lang="hr-HR" sz="4800" dirty="0" smtClean="0">
                <a:cs typeface="Arial" panose="020B0604020202020204" pitchFamily="34" charset="0"/>
              </a:rPr>
              <a:t>studente, doktorande, </a:t>
            </a:r>
            <a:r>
              <a:rPr lang="hr-HR" sz="4800" dirty="0">
                <a:cs typeface="Arial" panose="020B0604020202020204" pitchFamily="34" charset="0"/>
              </a:rPr>
              <a:t>srednjoškolce i </a:t>
            </a:r>
            <a:r>
              <a:rPr lang="hr-HR" sz="4800" i="1" dirty="0" err="1">
                <a:cs typeface="Arial" panose="020B0604020202020204" pitchFamily="34" charset="0"/>
              </a:rPr>
              <a:t>alumni</a:t>
            </a:r>
            <a:r>
              <a:rPr lang="hr-HR" sz="4800" dirty="0" err="1">
                <a:cs typeface="Arial" panose="020B0604020202020204" pitchFamily="34" charset="0"/>
              </a:rPr>
              <a:t>je</a:t>
            </a:r>
            <a:r>
              <a:rPr lang="hr-HR" sz="4800" dirty="0">
                <a:cs typeface="Arial" panose="020B0604020202020204" pitchFamily="34" charset="0"/>
              </a:rPr>
              <a:t> </a:t>
            </a:r>
            <a:r>
              <a:rPr lang="hr-HR" sz="4800" b="1" dirty="0" smtClean="0">
                <a:cs typeface="Arial" panose="020B0604020202020204" pitchFamily="34" charset="0"/>
              </a:rPr>
              <a:t>društvene su mreže</a:t>
            </a:r>
            <a:r>
              <a:rPr lang="hr-HR" sz="4800" dirty="0" smtClean="0">
                <a:cs typeface="Arial" panose="020B0604020202020204" pitchFamily="34" charset="0"/>
              </a:rPr>
              <a:t> </a:t>
            </a:r>
            <a:r>
              <a:rPr lang="hr-HR" sz="4800" dirty="0">
                <a:cs typeface="Arial" panose="020B0604020202020204" pitchFamily="34" charset="0"/>
              </a:rPr>
              <a:t>najpoželjniji oblik informiranja, </a:t>
            </a:r>
            <a:r>
              <a:rPr lang="hr-HR" sz="4800" dirty="0" smtClean="0">
                <a:cs typeface="Arial" panose="020B0604020202020204" pitchFamily="34" charset="0"/>
              </a:rPr>
              <a:t>a zatim </a:t>
            </a:r>
            <a:r>
              <a:rPr lang="hr-HR" sz="4800" dirty="0">
                <a:cs typeface="Arial" panose="020B0604020202020204" pitchFamily="34" charset="0"/>
              </a:rPr>
              <a:t>tiskana izvješća, dok su nastavnicima i članovima uprava na visokim učilištima te poslodavcima </a:t>
            </a:r>
            <a:r>
              <a:rPr lang="hr-HR" sz="4800" dirty="0" smtClean="0">
                <a:cs typeface="Arial" panose="020B0604020202020204" pitchFamily="34" charset="0"/>
              </a:rPr>
              <a:t>to </a:t>
            </a:r>
            <a:r>
              <a:rPr lang="hr-HR" sz="4800" b="1" dirty="0" smtClean="0">
                <a:cs typeface="Arial" panose="020B0604020202020204" pitchFamily="34" charset="0"/>
              </a:rPr>
              <a:t>mrežne </a:t>
            </a:r>
            <a:r>
              <a:rPr lang="hr-HR" sz="4800" b="1" dirty="0">
                <a:cs typeface="Arial" panose="020B0604020202020204" pitchFamily="34" charset="0"/>
              </a:rPr>
              <a:t>stranice agencija za osiguravanje kvalitete te tiskana izvješća</a:t>
            </a:r>
            <a:r>
              <a:rPr lang="hr-HR" sz="4800" dirty="0">
                <a:cs typeface="Arial" panose="020B0604020202020204" pitchFamily="34" charset="0"/>
              </a:rPr>
              <a:t>. </a:t>
            </a:r>
          </a:p>
          <a:p>
            <a:pPr lvl="0"/>
            <a:endParaRPr lang="hr-HR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6552728" cy="563562"/>
          </a:xfrm>
        </p:spPr>
        <p:txBody>
          <a:bodyPr>
            <a:noAutofit/>
          </a:bodyPr>
          <a:lstStyle/>
          <a:p>
            <a:r>
              <a:rPr lang="hr-HR" sz="2400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Rezultati - vrednovanje </a:t>
            </a:r>
            <a:r>
              <a:rPr lang="hr-HR" sz="2400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kvalitete i </a:t>
            </a:r>
            <a:r>
              <a:rPr lang="hr-HR" sz="2400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izvještavanje</a:t>
            </a:r>
            <a:endParaRPr lang="hr-HR" sz="2400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>
                <a:cs typeface="Arial" panose="020B0604020202020204" pitchFamily="34" charset="0"/>
              </a:rPr>
              <a:t>Čelnici </a:t>
            </a:r>
            <a:r>
              <a:rPr lang="hr-HR" b="1" dirty="0" smtClean="0">
                <a:cs typeface="Arial" panose="020B0604020202020204" pitchFamily="34" charset="0"/>
              </a:rPr>
              <a:t>su visokih </a:t>
            </a:r>
            <a:r>
              <a:rPr lang="hr-HR" b="1" dirty="0">
                <a:cs typeface="Arial" panose="020B0604020202020204" pitchFamily="34" charset="0"/>
              </a:rPr>
              <a:t>učilišta </a:t>
            </a:r>
            <a:r>
              <a:rPr lang="hr-HR" b="1" dirty="0" smtClean="0">
                <a:cs typeface="Arial" panose="020B0604020202020204" pitchFamily="34" charset="0"/>
              </a:rPr>
              <a:t>postupak ocijenili </a:t>
            </a:r>
            <a:r>
              <a:rPr lang="hr-HR" b="1" dirty="0">
                <a:cs typeface="Arial" panose="020B0604020202020204" pitchFamily="34" charset="0"/>
              </a:rPr>
              <a:t>korisnim u </a:t>
            </a:r>
            <a:r>
              <a:rPr lang="hr-HR" b="1" dirty="0" smtClean="0">
                <a:cs typeface="Arial" panose="020B0604020202020204" pitchFamily="34" charset="0"/>
              </a:rPr>
              <a:t>95 % slučajeva.</a:t>
            </a:r>
            <a:endParaRPr lang="hr-HR" b="1" dirty="0">
              <a:cs typeface="Arial" panose="020B0604020202020204" pitchFamily="34" charset="0"/>
            </a:endParaRPr>
          </a:p>
          <a:p>
            <a:pPr lvl="0"/>
            <a:r>
              <a:rPr lang="hr-HR" dirty="0" smtClean="0">
                <a:cs typeface="Arial" panose="020B0604020202020204" pitchFamily="34" charset="0"/>
              </a:rPr>
              <a:t>Nastavnici </a:t>
            </a:r>
            <a:r>
              <a:rPr lang="hr-HR" dirty="0">
                <a:cs typeface="Arial" panose="020B0604020202020204" pitchFamily="34" charset="0"/>
              </a:rPr>
              <a:t>i znanstvenici na visokim učilištima </a:t>
            </a:r>
            <a:r>
              <a:rPr lang="hr-HR" dirty="0" smtClean="0">
                <a:cs typeface="Arial" panose="020B0604020202020204" pitchFamily="34" charset="0"/>
              </a:rPr>
              <a:t>pozitivno su </a:t>
            </a:r>
            <a:r>
              <a:rPr lang="hr-HR" dirty="0">
                <a:cs typeface="Arial" panose="020B0604020202020204" pitchFamily="34" charset="0"/>
              </a:rPr>
              <a:t>(ukupno </a:t>
            </a:r>
            <a:r>
              <a:rPr lang="hr-HR" dirty="0" smtClean="0">
                <a:cs typeface="Arial" panose="020B0604020202020204" pitchFamily="34" charset="0"/>
              </a:rPr>
              <a:t>60 %) </a:t>
            </a:r>
            <a:r>
              <a:rPr lang="hr-HR" dirty="0">
                <a:cs typeface="Arial" panose="020B0604020202020204" pitchFamily="34" charset="0"/>
              </a:rPr>
              <a:t>ocijenili ovaj postupak. </a:t>
            </a:r>
            <a:endParaRPr lang="hr-HR" dirty="0" smtClean="0">
              <a:cs typeface="Arial" panose="020B0604020202020204" pitchFamily="34" charset="0"/>
            </a:endParaRPr>
          </a:p>
          <a:p>
            <a:pPr lvl="0"/>
            <a:r>
              <a:rPr lang="hr-HR" dirty="0" smtClean="0">
                <a:cs typeface="Arial" panose="020B0604020202020204" pitchFamily="34" charset="0"/>
              </a:rPr>
              <a:t>Nastavnici </a:t>
            </a:r>
            <a:r>
              <a:rPr lang="hr-HR" dirty="0">
                <a:cs typeface="Arial" panose="020B0604020202020204" pitchFamily="34" charset="0"/>
              </a:rPr>
              <a:t>i znanstvenici na visokim učilištima</a:t>
            </a:r>
            <a:r>
              <a:rPr lang="hr-HR" b="1" dirty="0">
                <a:cs typeface="Arial" panose="020B0604020202020204" pitchFamily="34" charset="0"/>
              </a:rPr>
              <a:t> najviše su naučili u fazi pripremanja i pisanja </a:t>
            </a:r>
            <a:r>
              <a:rPr lang="hr-HR" b="1" dirty="0" err="1">
                <a:cs typeface="Arial" panose="020B0604020202020204" pitchFamily="34" charset="0"/>
              </a:rPr>
              <a:t>samoanalize</a:t>
            </a:r>
            <a:r>
              <a:rPr lang="hr-HR" b="1" dirty="0">
                <a:cs typeface="Arial" panose="020B0604020202020204" pitchFamily="34" charset="0"/>
              </a:rPr>
              <a:t>, zatim </a:t>
            </a:r>
            <a:r>
              <a:rPr lang="hr-HR" b="1" dirty="0" smtClean="0">
                <a:cs typeface="Arial" panose="020B0604020202020204" pitchFamily="34" charset="0"/>
              </a:rPr>
              <a:t>iz </a:t>
            </a:r>
            <a:r>
              <a:rPr lang="hr-HR" b="1" dirty="0">
                <a:cs typeface="Arial" panose="020B0604020202020204" pitchFamily="34" charset="0"/>
              </a:rPr>
              <a:t>povratnih informacija </a:t>
            </a:r>
            <a:r>
              <a:rPr lang="hr-HR" b="1" dirty="0" smtClean="0">
                <a:cs typeface="Arial" panose="020B0604020202020204" pitchFamily="34" charset="0"/>
              </a:rPr>
              <a:t>povjerenstva</a:t>
            </a:r>
            <a:r>
              <a:rPr lang="hr-HR" dirty="0" smtClean="0">
                <a:cs typeface="Arial" panose="020B0604020202020204" pitchFamily="34" charset="0"/>
              </a:rPr>
              <a:t> </a:t>
            </a:r>
            <a:r>
              <a:rPr lang="hr-HR" dirty="0">
                <a:cs typeface="Arial" panose="020B0604020202020204" pitchFamily="34" charset="0"/>
              </a:rPr>
              <a:t>(završno </a:t>
            </a:r>
            <a:r>
              <a:rPr lang="hr-HR" dirty="0" smtClean="0">
                <a:cs typeface="Arial" panose="020B0604020202020204" pitchFamily="34" charset="0"/>
              </a:rPr>
              <a:t>izvješće).</a:t>
            </a:r>
          </a:p>
          <a:p>
            <a:pPr lvl="0"/>
            <a:r>
              <a:rPr lang="hr-HR" b="1" dirty="0" smtClean="0">
                <a:cs typeface="Arial" panose="020B0604020202020204" pitchFamily="34" charset="0"/>
              </a:rPr>
              <a:t>Članovi </a:t>
            </a:r>
            <a:r>
              <a:rPr lang="hr-HR" b="1" dirty="0">
                <a:cs typeface="Arial" panose="020B0604020202020204" pitchFamily="34" charset="0"/>
              </a:rPr>
              <a:t>uprava visokih učilišta </a:t>
            </a:r>
            <a:r>
              <a:rPr lang="hr-HR" b="1" dirty="0" smtClean="0">
                <a:cs typeface="Arial" panose="020B0604020202020204" pitchFamily="34" charset="0"/>
              </a:rPr>
              <a:t>smatraju </a:t>
            </a:r>
            <a:r>
              <a:rPr lang="hr-HR" b="1" dirty="0">
                <a:cs typeface="Arial" panose="020B0604020202020204" pitchFamily="34" charset="0"/>
              </a:rPr>
              <a:t>da su preporuke izrazito korisne (45 </a:t>
            </a:r>
            <a:r>
              <a:rPr lang="hr-HR" b="1" dirty="0" smtClean="0">
                <a:cs typeface="Arial" panose="020B0604020202020204" pitchFamily="34" charset="0"/>
              </a:rPr>
              <a:t>%), a najviše </a:t>
            </a:r>
            <a:r>
              <a:rPr lang="hr-HR" b="1" dirty="0">
                <a:cs typeface="Arial" panose="020B0604020202020204" pitchFamily="34" charset="0"/>
              </a:rPr>
              <a:t>nastavnika smatra da su dobivene preporuke djelomično korisne (</a:t>
            </a:r>
            <a:r>
              <a:rPr lang="hr-HR" b="1" dirty="0" smtClean="0">
                <a:cs typeface="Arial" panose="020B0604020202020204" pitchFamily="34" charset="0"/>
              </a:rPr>
              <a:t>45,1 %). </a:t>
            </a:r>
            <a:endParaRPr lang="hr-HR" dirty="0">
              <a:cs typeface="Arial" panose="020B0604020202020204" pitchFamily="34" charset="0"/>
            </a:endParaRPr>
          </a:p>
          <a:p>
            <a:pPr lvl="0"/>
            <a:r>
              <a:rPr lang="hr-HR" dirty="0">
                <a:cs typeface="Arial" panose="020B0604020202020204" pitchFamily="34" charset="0"/>
              </a:rPr>
              <a:t>Članovi uprava visokih učilišta smatraju da su napredovali najviše u području </a:t>
            </a:r>
            <a:r>
              <a:rPr lang="hr-HR" b="1" dirty="0">
                <a:cs typeface="Arial" panose="020B0604020202020204" pitchFamily="34" charset="0"/>
              </a:rPr>
              <a:t>upravljanja visokim učilištem, </a:t>
            </a:r>
            <a:r>
              <a:rPr lang="hr-HR" dirty="0">
                <a:cs typeface="Arial" panose="020B0604020202020204" pitchFamily="34" charset="0"/>
              </a:rPr>
              <a:t>a nastavnici i znanstvenici na visokim učilištima smatraju da su poboljšanja napravljena u </a:t>
            </a:r>
            <a:r>
              <a:rPr lang="hr-HR" b="1" dirty="0">
                <a:cs typeface="Arial" panose="020B0604020202020204" pitchFamily="34" charset="0"/>
              </a:rPr>
              <a:t>području osiguravanja </a:t>
            </a:r>
            <a:r>
              <a:rPr lang="hr-HR" b="1" dirty="0" smtClean="0">
                <a:cs typeface="Arial" panose="020B0604020202020204" pitchFamily="34" charset="0"/>
              </a:rPr>
              <a:t>kvalitete</a:t>
            </a:r>
            <a:r>
              <a:rPr lang="hr-HR" dirty="0"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170144" cy="563562"/>
          </a:xfrm>
        </p:spPr>
        <p:txBody>
          <a:bodyPr>
            <a:normAutofit/>
          </a:bodyPr>
          <a:lstStyle/>
          <a:p>
            <a:r>
              <a:rPr lang="hr-HR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Rezultati: svrsishodnost </a:t>
            </a:r>
            <a:r>
              <a:rPr lang="hr-HR" dirty="0" err="1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reakreditacije</a:t>
            </a:r>
            <a:endParaRPr lang="hr-HR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pPr marL="0" indent="0" algn="ctr">
              <a:buNone/>
            </a:pPr>
            <a:r>
              <a:rPr lang="hr-HR" sz="3200" dirty="0" smtClean="0">
                <a:solidFill>
                  <a:srgbClr val="920000"/>
                </a:solidFill>
              </a:rPr>
              <a:t>Hvala na pozornosti</a:t>
            </a:r>
          </a:p>
          <a:p>
            <a:pPr marL="0" indent="0" algn="ctr">
              <a:buNone/>
            </a:pPr>
            <a:r>
              <a:rPr lang="hr-HR" sz="3200" dirty="0" smtClean="0">
                <a:solidFill>
                  <a:srgbClr val="92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hr-HR" sz="3200" dirty="0" smtClean="0">
                <a:solidFill>
                  <a:srgbClr val="920000"/>
                </a:solidFill>
              </a:rPr>
              <a:t>☺</a:t>
            </a:r>
          </a:p>
          <a:p>
            <a:pPr marL="0" indent="0" algn="ctr">
              <a:buNone/>
            </a:pPr>
            <a:endParaRPr lang="hr-HR" sz="3200" dirty="0">
              <a:solidFill>
                <a:srgbClr val="920000"/>
              </a:solidFill>
            </a:endParaRPr>
          </a:p>
          <a:p>
            <a:pPr marL="0" indent="0">
              <a:buNone/>
            </a:pPr>
            <a:r>
              <a:rPr lang="hr-HR" sz="1400" dirty="0" smtClean="0">
                <a:solidFill>
                  <a:srgbClr val="920000"/>
                </a:solidFill>
                <a:hlinkClick r:id="rId2"/>
              </a:rPr>
              <a:t>irena.petrusic@azvo.hr</a:t>
            </a:r>
            <a:r>
              <a:rPr lang="hr-HR" sz="1400" dirty="0" smtClean="0">
                <a:solidFill>
                  <a:srgbClr val="920000"/>
                </a:solidFill>
              </a:rPr>
              <a:t> </a:t>
            </a:r>
            <a:endParaRPr lang="hr-HR" sz="1400" dirty="0">
              <a:solidFill>
                <a:srgbClr val="92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170144" cy="563562"/>
          </a:xfrm>
        </p:spPr>
        <p:txBody>
          <a:bodyPr>
            <a:normAutofit/>
          </a:bodyPr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635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6E7517-0EE9-49CF-990D-9186DC27E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1406</TotalTime>
  <Words>2623</Words>
  <Application>Microsoft Office PowerPoint</Application>
  <PresentationFormat>On-screen Show (4:3)</PresentationFormat>
  <Paragraphs>650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MS Mincho</vt:lpstr>
      <vt:lpstr>ＭＳ Ｐゴシック</vt:lpstr>
      <vt:lpstr>Arial</vt:lpstr>
      <vt:lpstr>Calibri</vt:lpstr>
      <vt:lpstr>Calibri Light</vt:lpstr>
      <vt:lpstr>Cambria</vt:lpstr>
      <vt:lpstr>Symbol</vt:lpstr>
      <vt:lpstr>Times New Roman</vt:lpstr>
      <vt:lpstr>Wingdings</vt:lpstr>
      <vt:lpstr>Office Theme</vt:lpstr>
      <vt:lpstr>PowerPoint Presentation</vt:lpstr>
      <vt:lpstr>Osiguravanje kvalitete u visokom obrazovanju u RH</vt:lpstr>
      <vt:lpstr>Reakreditacija: temeljna načela</vt:lpstr>
      <vt:lpstr>Reakreditacija: kontekst i ciljevi</vt:lpstr>
      <vt:lpstr>Reakreditacija: postupak</vt:lpstr>
      <vt:lpstr>Reakreditacija: prvi ciklus</vt:lpstr>
      <vt:lpstr>Reakreditacija: prvi ciklus u brojevima</vt:lpstr>
      <vt:lpstr>Analizirani dokumenti</vt:lpstr>
      <vt:lpstr>Razine analize: 1. samoanalize visokih učilišta </vt:lpstr>
      <vt:lpstr>Razine analize: 1. samoanalize i preporuke visokih učilišta </vt:lpstr>
      <vt:lpstr>Razine analize: 3. preporuke AS-a</vt:lpstr>
      <vt:lpstr>Razine analize: ograničenja</vt:lpstr>
      <vt:lpstr>Podaci iz samoanalize: javna sveučilišta</vt:lpstr>
      <vt:lpstr>Podaci iz samoanalize: javna sveučilišta</vt:lpstr>
      <vt:lpstr>Podaci iz samoanalize: javna sveučilišta</vt:lpstr>
      <vt:lpstr>Podaci iz samoanalize: javna sveučilišta</vt:lpstr>
      <vt:lpstr>Podaci iz samoanalize: javna sveučilišta</vt:lpstr>
      <vt:lpstr>Podaci iz samoanalize: javna sveučilišta</vt:lpstr>
      <vt:lpstr>Podaci iz samoanalize: javna sveučilišta</vt:lpstr>
      <vt:lpstr>Podaci iz samoanalize: javna sveučilišta</vt:lpstr>
      <vt:lpstr>Ocjene stručnih povjerenstava</vt:lpstr>
      <vt:lpstr>Podaci iz samoanalize: veleučilišta</vt:lpstr>
      <vt:lpstr>Podaci iz samoanalize: veleučilišta</vt:lpstr>
      <vt:lpstr>Podaci iz samoanalize: veleučilišta</vt:lpstr>
      <vt:lpstr>Podaci iz samoanalize: veleučilišta</vt:lpstr>
      <vt:lpstr>Podaci iz samoanalize: veleučilišta</vt:lpstr>
      <vt:lpstr>Podaci iz samoanalize: veleučilišta</vt:lpstr>
      <vt:lpstr>Ocjene stručnih povjerenstava</vt:lpstr>
      <vt:lpstr>Podaci iz samoanalize: visoke škole</vt:lpstr>
      <vt:lpstr>Podaci iz samoanalize: visoke škole</vt:lpstr>
      <vt:lpstr>Podaci iz samoanalize: visoke škole</vt:lpstr>
      <vt:lpstr>Podaci iz samoanalize: visoke škole</vt:lpstr>
      <vt:lpstr>Ocjene stručnih povjerenstava</vt:lpstr>
      <vt:lpstr>Ocjene stručnih povjerenstava</vt:lpstr>
      <vt:lpstr> 3. Preporuke stručnih povjerenstava – za sustav</vt:lpstr>
      <vt:lpstr>3. Preporuke stručnih povjerenstava – za sustav</vt:lpstr>
      <vt:lpstr>Razine analize: 4. Upitnik o utjecaju postupaka vanjskog vrednovanja na visokoškolske institucije</vt:lpstr>
      <vt:lpstr>Dionici</vt:lpstr>
      <vt:lpstr>Percepcija kvalitete</vt:lpstr>
      <vt:lpstr>Najvažnija uloga vanjskog vrednovanja </vt:lpstr>
      <vt:lpstr>Kvaliteta institucije programa</vt:lpstr>
      <vt:lpstr>Učestalost odgovora ispitanika na pitanje o najvažnijoj odlici vrednovanja kvalitete institucije/programa u postotcima</vt:lpstr>
      <vt:lpstr>Rezultati: percepcija kvalitete</vt:lpstr>
      <vt:lpstr>Rezultati - vrednovanje kvalitete i izvještavanje</vt:lpstr>
      <vt:lpstr>Rezultati: svrsishodnost reakreditacije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Irena Petrušić</dc:creator>
  <cp:lastModifiedBy>Irena Petrušić</cp:lastModifiedBy>
  <cp:revision>175</cp:revision>
  <cp:lastPrinted>2017-07-06T08:18:35Z</cp:lastPrinted>
  <dcterms:created xsi:type="dcterms:W3CDTF">2013-02-01T08:19:46Z</dcterms:created>
  <dcterms:modified xsi:type="dcterms:W3CDTF">2017-07-07T07:38:39Z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TC018754869991</vt:lpwstr>
  </property>
</Properties>
</file>