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0" r:id="rId3"/>
    <p:sldId id="261" r:id="rId4"/>
    <p:sldId id="276" r:id="rId5"/>
    <p:sldId id="267" r:id="rId6"/>
    <p:sldId id="257" r:id="rId7"/>
    <p:sldId id="268" r:id="rId8"/>
    <p:sldId id="269" r:id="rId9"/>
    <p:sldId id="271" r:id="rId10"/>
    <p:sldId id="273" r:id="rId11"/>
    <p:sldId id="264" r:id="rId12"/>
    <p:sldId id="270" r:id="rId13"/>
    <p:sldId id="272" r:id="rId14"/>
    <p:sldId id="277" r:id="rId15"/>
    <p:sldId id="275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8070" autoAdjust="0"/>
  </p:normalViewPr>
  <p:slideViewPr>
    <p:cSldViewPr snapToGrid="0">
      <p:cViewPr varScale="1">
        <p:scale>
          <a:sx n="101" d="100"/>
          <a:sy n="101" d="100"/>
        </p:scale>
        <p:origin x="81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9CD8-AB34-4B1A-8036-6B5B05A547C7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410AC-0FF0-4C23-94ED-C2EFF66E211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684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8A124-B795-43F4-BFC3-092C0E4E3AC5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2A7C9-8D51-450F-9ECF-71E20DC172E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262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1817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5023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Standardi grupirani u četirima temama – fokus na zadane teme u cjelini izvješća.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541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29781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Skupina pokazatelja koja se odnosi na </a:t>
            </a:r>
            <a:r>
              <a:rPr lang="hr-H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potporu studentima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područje je koje je prosječno u svim znanostima ocijenjeno dobrim ocjenama.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084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Studijski program i njegovi ishodi tema je u kojoj najveći broj programa treba dodatna poboljšanja.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2A7C9-8D51-450F-9ECF-71E20DC172E8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946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559" y="914400"/>
            <a:ext cx="5456414" cy="4615543"/>
          </a:xfrm>
        </p:spPr>
        <p:txBody>
          <a:bodyPr anchor="t" anchorCtr="0"/>
          <a:lstStyle>
            <a:lvl1pPr algn="l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717C44-1E83-4B2E-9439-3422F57924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28A8E-02DE-4DD0-BF62-E47B5D3859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3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52183"/>
            <a:ext cx="11164388" cy="85884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1219200"/>
            <a:ext cx="11164388" cy="484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46" y="6424587"/>
            <a:ext cx="970912" cy="265822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0" y="6221457"/>
            <a:ext cx="12192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9" y="6238874"/>
            <a:ext cx="2221984" cy="619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96843" y="6238283"/>
            <a:ext cx="229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Projekt je sufinancirala Europska unija iz Europskog socijalnog fonda.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Sadržaj ovoga dokumenta isključiva je odgovornost 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Agencije za znanost i visoko obrazovanje.</a:t>
            </a:r>
          </a:p>
          <a:p>
            <a:endParaRPr lang="hr-HR" sz="800" dirty="0">
              <a:solidFill>
                <a:schemeClr val="tx2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" y="6278031"/>
            <a:ext cx="1095913" cy="577706"/>
          </a:xfrm>
          <a:prstGeom prst="rect">
            <a:avLst/>
          </a:prstGeom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461" y="6357068"/>
            <a:ext cx="840474" cy="35558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38498B5-29C3-4A65-8215-8E9F1ED83672}"/>
              </a:ext>
            </a:extLst>
          </p:cNvPr>
          <p:cNvCxnSpPr/>
          <p:nvPr userDrawn="1"/>
        </p:nvCxnSpPr>
        <p:spPr>
          <a:xfrm>
            <a:off x="0" y="6221457"/>
            <a:ext cx="12192000" cy="0"/>
          </a:xfrm>
          <a:prstGeom prst="line">
            <a:avLst/>
          </a:prstGeom>
          <a:ln>
            <a:solidFill>
              <a:srgbClr val="B814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7D171F5-B7FD-460F-98FF-9DECD5C3F693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69" y="6238874"/>
            <a:ext cx="2221984" cy="6191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421F10-E275-46A9-91C0-598CC480C009}"/>
              </a:ext>
            </a:extLst>
          </p:cNvPr>
          <p:cNvSpPr txBox="1"/>
          <p:nvPr userDrawn="1"/>
        </p:nvSpPr>
        <p:spPr>
          <a:xfrm>
            <a:off x="9596843" y="6238283"/>
            <a:ext cx="229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Projekt je sufinancirala Europska unija iz Europskog socijalnog fonda.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Sadržaj ovoga dokumenta isključiva je odgovornost </a:t>
            </a:r>
          </a:p>
          <a:p>
            <a:r>
              <a:rPr lang="hr-HR" sz="8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Agencije za znanost i visoko obrazovanje.</a:t>
            </a:r>
          </a:p>
          <a:p>
            <a:endParaRPr lang="hr-HR" sz="800" dirty="0">
              <a:solidFill>
                <a:schemeClr val="tx2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94C782-FF55-4C0D-B43F-8B7F90EC98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" y="6278031"/>
            <a:ext cx="1095913" cy="57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558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2775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5931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1451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928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899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479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556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4507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559" y="914400"/>
            <a:ext cx="5456414" cy="4615543"/>
          </a:xfrm>
        </p:spPr>
        <p:txBody>
          <a:bodyPr anchor="t" anchorCtr="0"/>
          <a:lstStyle>
            <a:lvl1pPr algn="l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1" y="5663847"/>
            <a:ext cx="4688793" cy="109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18" y="6011945"/>
            <a:ext cx="3569293" cy="8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7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56F2E-5279-40A0-8305-211C6F6D4B48}" type="datetimeFigureOut">
              <a:rPr lang="hr-HR" smtClean="0"/>
              <a:t>22.9.2020.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AEC82-8C9D-4A70-BC4A-A8C3508749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356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akreditacija-znanost@azvo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sz="4400" dirty="0">
                <a:solidFill>
                  <a:schemeClr val="tx1"/>
                </a:solidFill>
                <a:latin typeface="+mn-lt"/>
              </a:rPr>
              <a:t>Nalazi stručnih povjerenstava u reakreditaciji doktorskih studijskih programa</a:t>
            </a:r>
            <a:br>
              <a:rPr lang="en-GB" sz="4400" dirty="0">
                <a:solidFill>
                  <a:schemeClr val="tx1"/>
                </a:solidFill>
                <a:latin typeface="+mn-lt"/>
              </a:rPr>
            </a:br>
            <a:br>
              <a:rPr lang="en-GB" sz="4000" dirty="0">
                <a:solidFill>
                  <a:schemeClr val="tx1"/>
                </a:solidFill>
              </a:rPr>
            </a:br>
            <a:br>
              <a:rPr lang="en-GB" sz="4000" dirty="0">
                <a:solidFill>
                  <a:schemeClr val="tx1"/>
                </a:solidFill>
              </a:rPr>
            </a:br>
            <a:br>
              <a:rPr lang="en-GB" sz="4000" dirty="0"/>
            </a:br>
            <a:r>
              <a:rPr lang="hr-HR" sz="2200" dirty="0">
                <a:latin typeface="+mn-lt"/>
              </a:rPr>
              <a:t>Mia Đikić</a:t>
            </a:r>
            <a:br>
              <a:rPr lang="en-GB" sz="2200" dirty="0">
                <a:latin typeface="+mn-lt"/>
              </a:rPr>
            </a:br>
            <a:r>
              <a:rPr lang="en-GB" sz="2200" noProof="1">
                <a:latin typeface="+mn-lt"/>
              </a:rPr>
              <a:t>Odjel za akreditaciju u znanosti</a:t>
            </a:r>
            <a:br>
              <a:rPr lang="hr-HR" sz="2200" noProof="1">
                <a:latin typeface="+mn-lt"/>
              </a:rPr>
            </a:br>
            <a:r>
              <a:rPr lang="hr-HR" sz="2200" noProof="1">
                <a:latin typeface="+mn-lt"/>
              </a:rPr>
              <a:t>akreditacija-znanosti@azvo.hr</a:t>
            </a:r>
            <a:br>
              <a:rPr lang="en-GB" sz="2800" noProof="1">
                <a:latin typeface="+mn-lt"/>
              </a:rPr>
            </a:br>
            <a:endParaRPr lang="hr-H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2235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AE65-0E8C-4A6B-9C1F-5417269E3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+mn-lt"/>
              </a:rPr>
              <a:t>Reakreditacija</a:t>
            </a:r>
            <a:r>
              <a:rPr lang="hr-HR" dirty="0">
                <a:latin typeface="+mn-lt"/>
              </a:rPr>
              <a:t> doktorskih studijskih 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6A95F-0238-407F-9080-BBD78FB14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Struktura izvješća</a:t>
            </a:r>
          </a:p>
          <a:p>
            <a:pPr marL="514350" indent="-514350">
              <a:buAutoNum type="arabicPeriod"/>
            </a:pPr>
            <a:r>
              <a:rPr lang="hr-HR" dirty="0"/>
              <a:t>Uvid i opis postupka s popisom članova stručnih povjerenstava</a:t>
            </a:r>
          </a:p>
          <a:p>
            <a:pPr marL="514350" indent="-514350">
              <a:buAutoNum type="arabicPeriod"/>
            </a:pPr>
            <a:r>
              <a:rPr lang="hr-HR" dirty="0"/>
              <a:t>Kratak opis studijskog programa</a:t>
            </a:r>
          </a:p>
          <a:p>
            <a:pPr marL="514350" indent="-514350">
              <a:buAutoNum type="arabicPeriod"/>
            </a:pPr>
            <a:r>
              <a:rPr lang="hr-HR" dirty="0"/>
              <a:t>Preporuka povjerenstva Akreditacijskom savjetu – ishod koji se predlaže</a:t>
            </a:r>
          </a:p>
          <a:p>
            <a:pPr marL="514350" indent="-514350">
              <a:buAutoNum type="arabicPeriod"/>
            </a:pPr>
            <a:r>
              <a:rPr lang="hr-HR" dirty="0">
                <a:solidFill>
                  <a:srgbClr val="C00000"/>
                </a:solidFill>
              </a:rPr>
              <a:t>Preporuke za poboljšanje kvalitete</a:t>
            </a:r>
          </a:p>
          <a:p>
            <a:pPr marL="514350" indent="-514350">
              <a:buAutoNum type="arabicPeriod"/>
            </a:pPr>
            <a:r>
              <a:rPr lang="hr-HR" dirty="0">
                <a:solidFill>
                  <a:srgbClr val="C00000"/>
                </a:solidFill>
              </a:rPr>
              <a:t>Prednosti i nedostaci</a:t>
            </a:r>
          </a:p>
          <a:p>
            <a:pPr marL="514350" indent="-514350">
              <a:buAutoNum type="arabicPeriod"/>
            </a:pPr>
            <a:r>
              <a:rPr lang="hr-HR" dirty="0">
                <a:solidFill>
                  <a:srgbClr val="C00000"/>
                </a:solidFill>
              </a:rPr>
              <a:t>Primjeri dobre prakse</a:t>
            </a:r>
          </a:p>
          <a:p>
            <a:pPr marL="514350" indent="-514350">
              <a:buAutoNum type="arabicPeriod"/>
            </a:pPr>
            <a:r>
              <a:rPr lang="hr-HR" dirty="0"/>
              <a:t>Usklađenost s propisanim uvjetima izvođenja studijskog programa</a:t>
            </a:r>
          </a:p>
          <a:p>
            <a:pPr marL="514350" indent="-514350">
              <a:buAutoNum type="arabicPeriod"/>
            </a:pPr>
            <a:r>
              <a:rPr lang="hr-HR" dirty="0"/>
              <a:t>Usklađenost s kriterijima za ocjenu kvalitete</a:t>
            </a:r>
          </a:p>
          <a:p>
            <a:pPr marL="514350" indent="-514350"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4825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3657-0EFF-41E2-9950-036071300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Usklađenost s kriterijima za ocjenu kvalitete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434FE-A336-487F-8079-3BC95A659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3600" dirty="0">
                <a:solidFill>
                  <a:srgbClr val="C00000"/>
                </a:solidFill>
              </a:rPr>
              <a:t>Standardi u kojima se ocjenjuje usklađenost s kriterijima kvalitete:</a:t>
            </a:r>
          </a:p>
          <a:p>
            <a:pPr marL="0" indent="0">
              <a:buNone/>
            </a:pPr>
            <a:endParaRPr lang="hr-HR" dirty="0"/>
          </a:p>
          <a:p>
            <a:pPr marL="514350" lvl="0" indent="-514350">
              <a:buFont typeface="+mj-lt"/>
              <a:buAutoNum type="arabicPeriod"/>
            </a:pPr>
            <a:r>
              <a:rPr lang="hr-HR" sz="3200" dirty="0">
                <a:solidFill>
                  <a:prstClr val="black"/>
                </a:solidFill>
              </a:rPr>
              <a:t>Nastavnički, mentorski i istraživački kapaciteti i infrastruktura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3200" dirty="0">
                <a:solidFill>
                  <a:prstClr val="black"/>
                </a:solidFill>
              </a:rPr>
              <a:t>Interni sustav osiguravanja kvalitete studija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3200" dirty="0">
                <a:solidFill>
                  <a:prstClr val="black"/>
                </a:solidFill>
              </a:rPr>
              <a:t>Potpora doktorandima i napredovanje tijekom studija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sz="3200" dirty="0">
                <a:solidFill>
                  <a:prstClr val="black"/>
                </a:solidFill>
              </a:rPr>
              <a:t>Program i ishodi doktorskog studija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6222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A794-1041-4F3A-AFE5-F47C381E1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6" y="237908"/>
            <a:ext cx="11164388" cy="858846"/>
          </a:xfrm>
        </p:spPr>
        <p:txBody>
          <a:bodyPr/>
          <a:lstStyle/>
          <a:p>
            <a:r>
              <a:rPr lang="hr-HR" dirty="0">
                <a:latin typeface="+mn-lt"/>
              </a:rPr>
              <a:t>Nestrukturirani dijelovi izvješća povjerenstva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C629F-9458-428C-B5ED-D6E8A1A6A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hr-HR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hr-HR" sz="3600" dirty="0"/>
              <a:t>Preporuke za poboljšanje kvalitete</a:t>
            </a:r>
          </a:p>
          <a:p>
            <a:pPr marL="0" lvl="0" indent="0">
              <a:buNone/>
            </a:pPr>
            <a:endParaRPr lang="hr-HR" sz="3600" dirty="0"/>
          </a:p>
          <a:p>
            <a:pPr marL="0" lvl="0" indent="0">
              <a:buNone/>
            </a:pPr>
            <a:r>
              <a:rPr lang="hr-HR" sz="3600" dirty="0"/>
              <a:t>Prednosti i nedostaci</a:t>
            </a:r>
          </a:p>
          <a:p>
            <a:pPr marL="0" lvl="0" indent="0">
              <a:buNone/>
            </a:pPr>
            <a:endParaRPr lang="hr-HR" sz="3600" dirty="0"/>
          </a:p>
          <a:p>
            <a:pPr marL="0" lvl="0" indent="0">
              <a:buNone/>
            </a:pPr>
            <a:r>
              <a:rPr lang="hr-HR" sz="3600" dirty="0"/>
              <a:t>Primjeri dobre prakse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0284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165D-B408-4D7A-B604-90B44506F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Kontekst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11AED-BA7D-4E5F-B953-338E8EA7D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Pojedinačni doktorski program</a:t>
            </a:r>
          </a:p>
          <a:p>
            <a:pPr lvl="0"/>
            <a:endParaRPr lang="hr-HR" sz="3600" dirty="0">
              <a:solidFill>
                <a:prstClr val="black"/>
              </a:solidFill>
            </a:endParaRP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Sustav doktorskog obrazovanja</a:t>
            </a:r>
          </a:p>
          <a:p>
            <a:pPr lvl="0"/>
            <a:endParaRPr lang="hr-HR" sz="3600" dirty="0">
              <a:solidFill>
                <a:prstClr val="black"/>
              </a:solidFill>
            </a:endParaRP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Sustav obrazovanja i znanosti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8340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114959"/>
            <a:ext cx="11164388" cy="790815"/>
          </a:xfrm>
        </p:spPr>
        <p:txBody>
          <a:bodyPr>
            <a:normAutofit/>
          </a:bodyPr>
          <a:lstStyle/>
          <a:p>
            <a:r>
              <a:rPr lang="hr-HR" sz="4000" b="1" dirty="0"/>
              <a:t>Cilj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5" y="905774"/>
            <a:ext cx="11164388" cy="51549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dirty="0"/>
              <a:t>Kako stručna povjerenstva percipiraju kvalitetu doktorskih programa?</a:t>
            </a:r>
          </a:p>
          <a:p>
            <a:pPr marL="0" indent="0">
              <a:buNone/>
            </a:pPr>
            <a:r>
              <a:rPr lang="hr-HR" dirty="0"/>
              <a:t>Je li u fokusu povjerenstva doktorski program ili sustav doktorskog obrazovanja?</a:t>
            </a:r>
          </a:p>
          <a:p>
            <a:pPr marL="0" indent="0">
              <a:buNone/>
            </a:pPr>
            <a:r>
              <a:rPr lang="hr-HR" dirty="0"/>
              <a:t>Odnose li se primjedbe na poučavanje, istraživanje ili treću misiju?</a:t>
            </a:r>
          </a:p>
          <a:p>
            <a:pPr marL="0" indent="0">
              <a:buNone/>
            </a:pPr>
            <a:r>
              <a:rPr lang="hr-HR" b="1" dirty="0"/>
              <a:t>Kako pozitivne prakse iz primjera stručnjaka primijeniti na nacionalni sustav visokog obrazovanja i znanosti? 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>
                <a:solidFill>
                  <a:srgbClr val="C00000"/>
                </a:solidFill>
              </a:rPr>
              <a:t>Metodologija</a:t>
            </a:r>
          </a:p>
          <a:p>
            <a:pPr marL="0" indent="0">
              <a:buNone/>
            </a:pPr>
            <a:r>
              <a:rPr lang="hr-HR" dirty="0"/>
              <a:t>Kvalitativna analiza nestrukturiranih dijelova izvješća (preporuke, prednosti, nedostaci i primjeri dobre prakse)</a:t>
            </a:r>
          </a:p>
        </p:txBody>
      </p:sp>
    </p:spTree>
    <p:extLst>
      <p:ext uri="{BB962C8B-B14F-4D97-AF65-F5344CB8AC3E}">
        <p14:creationId xmlns:p14="http://schemas.microsoft.com/office/powerpoint/2010/main" val="28203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62CFC-3D6B-479C-9C64-27FD33BF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Doktorand, mentor i doktorski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7729B-014D-44B1-9B06-020635F8B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3200" dirty="0"/>
              <a:t>Prednosti:</a:t>
            </a:r>
          </a:p>
          <a:p>
            <a:pPr marL="0" indent="0">
              <a:buNone/>
            </a:pPr>
            <a:endParaRPr lang="hr-HR" sz="3200" dirty="0"/>
          </a:p>
          <a:p>
            <a:r>
              <a:rPr lang="hr-HR" sz="3200" dirty="0"/>
              <a:t>zadovoljstvo, entuzijazam i motiviranost doktoranada</a:t>
            </a:r>
          </a:p>
          <a:p>
            <a:r>
              <a:rPr lang="hr-HR" sz="3200" dirty="0"/>
              <a:t>pozitivno radno okruženje / dobri međuljudski odnosi</a:t>
            </a:r>
          </a:p>
          <a:p>
            <a:r>
              <a:rPr lang="hr-HR" sz="3200" dirty="0"/>
              <a:t>fleksibilnost nastavnika/mentora u izvođenju nastave</a:t>
            </a:r>
          </a:p>
          <a:p>
            <a:r>
              <a:rPr lang="hr-HR" sz="3200" dirty="0"/>
              <a:t>kvalificiranost nastavnika/mentora</a:t>
            </a:r>
          </a:p>
          <a:p>
            <a:r>
              <a:rPr lang="hr-HR" sz="3200" dirty="0"/>
              <a:t>povoljan omjer broja nastavnika i studenata.</a:t>
            </a:r>
          </a:p>
          <a:p>
            <a:pPr marL="0" indent="0">
              <a:buNone/>
            </a:pPr>
            <a:endParaRPr lang="hr-HR" sz="1800" dirty="0"/>
          </a:p>
          <a:p>
            <a:endParaRPr lang="hr-HR" sz="1800" dirty="0"/>
          </a:p>
          <a:p>
            <a:pPr marL="0" indent="0">
              <a:buNone/>
            </a:pPr>
            <a:r>
              <a:rPr lang="hr-HR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6651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C837-EA15-4662-BD98-46F68E21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Doktorand, mentor i doktorski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543BB-8307-49C3-8732-16B5DFDCC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5" y="903642"/>
            <a:ext cx="11164388" cy="5157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Nedostaci:</a:t>
            </a:r>
          </a:p>
          <a:p>
            <a:r>
              <a:rPr lang="hr-HR" dirty="0"/>
              <a:t>slaba upisna politika / niski (općeniti) upisni kriteriji</a:t>
            </a:r>
          </a:p>
          <a:p>
            <a:r>
              <a:rPr lang="hr-HR" dirty="0"/>
              <a:t>velike upisne kvote</a:t>
            </a:r>
          </a:p>
          <a:p>
            <a:r>
              <a:rPr lang="hr-HR" dirty="0"/>
              <a:t>nedostatak mehanizama za praćenje uspješnosti rada nastavnika/mentora</a:t>
            </a:r>
          </a:p>
          <a:p>
            <a:r>
              <a:rPr lang="hr-HR" dirty="0"/>
              <a:t>veliko radno opterećenje nastavnika</a:t>
            </a:r>
          </a:p>
          <a:p>
            <a:r>
              <a:rPr lang="hr-HR" dirty="0"/>
              <a:t>opterećenost nastavom doktoranada (nedovoljno vremena za istraživanje)</a:t>
            </a:r>
          </a:p>
          <a:p>
            <a:r>
              <a:rPr lang="hr-HR" dirty="0"/>
              <a:t>ponavljanje sadržaja s preddiplomske i diplomske razine</a:t>
            </a:r>
          </a:p>
          <a:p>
            <a:r>
              <a:rPr lang="hr-HR" dirty="0"/>
              <a:t>dug vijek studiranja</a:t>
            </a:r>
          </a:p>
          <a:p>
            <a:r>
              <a:rPr lang="hr-HR" dirty="0"/>
              <a:t>velik broj neaktivnih studenata i često odustajanje od studija</a:t>
            </a:r>
          </a:p>
          <a:p>
            <a:r>
              <a:rPr lang="hr-HR" dirty="0"/>
              <a:t>izvori financiranja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9016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AE3E0-7008-44B0-9729-BB711225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Doktorand, mentor i doktorski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6BCE3-EBDB-417B-AD03-2CA6D4CB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Preporuke stručnih povjerenstava:</a:t>
            </a:r>
          </a:p>
          <a:p>
            <a:r>
              <a:rPr lang="hr-HR" dirty="0"/>
              <a:t>unaprijediti mehanizme za praćenje rada/napretka doktoranda i mentora (ankete – povratne informacije doktoranada, </a:t>
            </a:r>
            <a:r>
              <a:rPr lang="hr-HR" dirty="0" err="1"/>
              <a:t>alumnija</a:t>
            </a:r>
            <a:r>
              <a:rPr lang="hr-HR" dirty="0"/>
              <a:t>, ocjenjivanje uspješnosti mentora, uvođenje postupaka za rješavanje problema u radu doktoranda i mentora)</a:t>
            </a:r>
          </a:p>
          <a:p>
            <a:pPr lvl="0"/>
            <a:r>
              <a:rPr lang="hr-HR" dirty="0">
                <a:solidFill>
                  <a:prstClr val="black"/>
                </a:solidFill>
              </a:rPr>
              <a:t>postrožiti upisne kriterije</a:t>
            </a:r>
            <a:endParaRPr lang="hr-HR" dirty="0"/>
          </a:p>
          <a:p>
            <a:r>
              <a:rPr lang="hr-HR" dirty="0"/>
              <a:t>ograničiti vrijeme studiranja</a:t>
            </a:r>
          </a:p>
          <a:p>
            <a:r>
              <a:rPr lang="hr-HR" dirty="0"/>
              <a:t>smanjiti udio nastave i omogućiti više vremena za istraživanje</a:t>
            </a:r>
          </a:p>
          <a:p>
            <a:r>
              <a:rPr lang="hr-HR" dirty="0"/>
              <a:t>jačati znanstvenu djelatnost znanstveno-nastavnog osoblja (pr. program poticanja/nagrađivanja).</a:t>
            </a:r>
          </a:p>
          <a:p>
            <a:endParaRPr lang="hr-HR" sz="2400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70250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3C5C-CA48-4E57-BD80-D10A5AA1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Doktorand, mentor i doktorski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796D-1791-4DF1-A5CF-687AF74F4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3200" dirty="0"/>
              <a:t>Preporuke stručnih povjerenstava:</a:t>
            </a:r>
          </a:p>
          <a:p>
            <a:r>
              <a:rPr lang="hr-HR" sz="3200" dirty="0"/>
              <a:t>uvođenje sustava za provjeru autentičnosti tekstova</a:t>
            </a:r>
          </a:p>
          <a:p>
            <a:pPr lvl="0"/>
            <a:r>
              <a:rPr lang="hr-HR" sz="3200" dirty="0">
                <a:solidFill>
                  <a:prstClr val="black"/>
                </a:solidFill>
              </a:rPr>
              <a:t>radionice za unaprjeđivanje mentorskih i nastavničkih vještina</a:t>
            </a:r>
          </a:p>
          <a:p>
            <a:pPr lvl="0"/>
            <a:r>
              <a:rPr lang="hr-HR" sz="3200" dirty="0">
                <a:solidFill>
                  <a:prstClr val="black"/>
                </a:solidFill>
              </a:rPr>
              <a:t>razvoj generičkih i prenosivih vještina</a:t>
            </a:r>
          </a:p>
          <a:p>
            <a:pPr lvl="0"/>
            <a:r>
              <a:rPr lang="hr-HR" sz="3200" dirty="0">
                <a:solidFill>
                  <a:prstClr val="black"/>
                </a:solidFill>
              </a:rPr>
              <a:t>akademsko pisanje</a:t>
            </a:r>
          </a:p>
          <a:p>
            <a:pPr lvl="0"/>
            <a:r>
              <a:rPr lang="hr-HR" sz="3200" dirty="0">
                <a:solidFill>
                  <a:prstClr val="black"/>
                </a:solidFill>
              </a:rPr>
              <a:t>sustav financiranja doktoranada</a:t>
            </a:r>
          </a:p>
          <a:p>
            <a:pPr lvl="0"/>
            <a:r>
              <a:rPr lang="hr-HR" sz="3200" dirty="0">
                <a:solidFill>
                  <a:prstClr val="black"/>
                </a:solidFill>
              </a:rPr>
              <a:t>bolji pristup bibliografskim bazama podataka.</a:t>
            </a:r>
          </a:p>
          <a:p>
            <a:pPr lvl="0"/>
            <a:endParaRPr lang="hr-HR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hr-HR" sz="24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03557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49614-985C-4A48-8099-162DB54F4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Odnos nacionalnog i međunarodnog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C8C39-231B-4644-95D2-669CFE5D3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sz="3600" dirty="0"/>
              <a:t>Prednosti:</a:t>
            </a:r>
          </a:p>
          <a:p>
            <a:r>
              <a:rPr lang="hr-HR" sz="3600" dirty="0"/>
              <a:t>društvena misija u lokalnom, regionalnom i nacionalnom kontekstu (nacionalni značaj, dobra suradnja s dionicima u nacionalnom kontekstu…)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5611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724B4-F7F7-4B45-AA16-2ECB76F60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Odnos nacionalnog i međunarodnog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6068A-6E0E-4250-AF42-7C7CA114E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5" y="1011030"/>
            <a:ext cx="11164388" cy="5049738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Nedostaci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Slaba internacionalizacija:</a:t>
            </a:r>
          </a:p>
          <a:p>
            <a:r>
              <a:rPr lang="hr-HR" dirty="0"/>
              <a:t>nesudjelovanje međunarodnih stručnjaka u povjerenstvima za obranu i ocjenu teme i disertacije</a:t>
            </a:r>
          </a:p>
          <a:p>
            <a:r>
              <a:rPr lang="hr-HR" dirty="0"/>
              <a:t>manjak međunarodnih projekata</a:t>
            </a:r>
          </a:p>
          <a:p>
            <a:r>
              <a:rPr lang="hr-HR" dirty="0"/>
              <a:t>slaba mobilnost doktoranada i nastavnika</a:t>
            </a:r>
          </a:p>
          <a:p>
            <a:r>
              <a:rPr lang="hr-HR" dirty="0"/>
              <a:t>malen broj radova u međunarodnim publikacijama s visokim faktorom odjeka</a:t>
            </a:r>
          </a:p>
          <a:p>
            <a:r>
              <a:rPr lang="hr-HR" dirty="0"/>
              <a:t>malen broj sudjelovanja / izlaganja na međunarodnim konferencijama.</a:t>
            </a:r>
          </a:p>
        </p:txBody>
      </p:sp>
    </p:spTree>
    <p:extLst>
      <p:ext uri="{BB962C8B-B14F-4D97-AF65-F5344CB8AC3E}">
        <p14:creationId xmlns:p14="http://schemas.microsoft.com/office/powerpoint/2010/main" val="204510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B003-5843-4AFF-A1DA-561CACC48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+mn-lt"/>
              </a:rPr>
              <a:t>Odnos nacionalnog i međunarodnog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97F18-5010-4D96-AE19-DEC729209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5" y="1011030"/>
            <a:ext cx="11164388" cy="50497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sz="3200" dirty="0"/>
              <a:t>Preporuke stručnih povjerenstava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Jačati međunarodnu dimenziju programa:</a:t>
            </a:r>
          </a:p>
          <a:p>
            <a:r>
              <a:rPr lang="hr-HR" dirty="0"/>
              <a:t>podrška objavljivanju radova u međunarodnim publikacijama s visokim faktorom odjeka</a:t>
            </a:r>
          </a:p>
          <a:p>
            <a:r>
              <a:rPr lang="hr-HR" dirty="0"/>
              <a:t>izlaganja na međunarodnim konferencijama</a:t>
            </a:r>
          </a:p>
          <a:p>
            <a:r>
              <a:rPr lang="hr-HR" dirty="0"/>
              <a:t>pozivanje istaknutih međunarodnih stručnjaka u postupke obrane i ocjene teme i disertacije</a:t>
            </a:r>
          </a:p>
          <a:p>
            <a:r>
              <a:rPr lang="hr-HR" dirty="0"/>
              <a:t>bolja podrška uključivanju u međunarodne projekte</a:t>
            </a:r>
          </a:p>
          <a:p>
            <a:pPr lvl="0"/>
            <a:r>
              <a:rPr lang="hr-HR" dirty="0">
                <a:solidFill>
                  <a:prstClr val="black"/>
                </a:solidFill>
              </a:rPr>
              <a:t>privlačenje novca iz međunarodnih izvora</a:t>
            </a:r>
            <a:endParaRPr lang="hr-HR" dirty="0"/>
          </a:p>
          <a:p>
            <a:r>
              <a:rPr lang="hr-HR" dirty="0"/>
              <a:t>bolja podrška dolaženju stranih studenata i stručnjaka.</a:t>
            </a:r>
          </a:p>
          <a:p>
            <a:pPr marL="0" indent="0">
              <a:buNone/>
            </a:pPr>
            <a:endParaRPr lang="hr-HR" sz="2400" dirty="0"/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22741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76030-CE00-417A-B1A5-6FE0628A1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>
                <a:latin typeface="+mn-lt"/>
              </a:rPr>
              <a:t>Razvoj doktorskih studijskih 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AF114-670C-407B-920C-AB8AADD8C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 dirty="0"/>
              <a:t>Nalazi i iskustva stručnjaka iz reakreditacije</a:t>
            </a:r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r>
              <a:rPr lang="hr-HR" dirty="0"/>
              <a:t>Međunarodna vidljivost i relevantnost doktorskih studija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7267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C43DE-417B-4C81-9E20-0B4B076ED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 algn="ctr">
              <a:buNone/>
            </a:pPr>
            <a:r>
              <a:rPr lang="hr-HR" dirty="0"/>
              <a:t> HVALA!</a:t>
            </a:r>
          </a:p>
          <a:p>
            <a:pPr marL="0" indent="0" algn="ctr">
              <a:buNone/>
            </a:pPr>
            <a:r>
              <a:rPr lang="hr-HR" dirty="0">
                <a:solidFill>
                  <a:srgbClr val="C00000"/>
                </a:solidFill>
              </a:rPr>
              <a:t>Odjel za akreditaciju u znanosti</a:t>
            </a:r>
          </a:p>
          <a:p>
            <a:pPr marL="0" indent="0" algn="ctr">
              <a:buNone/>
            </a:pPr>
            <a:r>
              <a:rPr lang="hr-HR" dirty="0">
                <a:hlinkClick r:id="rId2"/>
              </a:rPr>
              <a:t>akreditacija-znanost@azvo.hr</a:t>
            </a:r>
            <a:endParaRPr lang="hr-HR" dirty="0"/>
          </a:p>
          <a:p>
            <a:pPr marL="0" indent="0" algn="ctr">
              <a:buNone/>
            </a:pPr>
            <a:r>
              <a:rPr lang="hr-HR" dirty="0"/>
              <a:t>01/6274-838</a:t>
            </a:r>
          </a:p>
        </p:txBody>
      </p:sp>
    </p:spTree>
    <p:extLst>
      <p:ext uri="{BB962C8B-B14F-4D97-AF65-F5344CB8AC3E}">
        <p14:creationId xmlns:p14="http://schemas.microsoft.com/office/powerpoint/2010/main" val="2282275266"/>
      </p:ext>
    </p:extLst>
  </p:cSld>
  <p:clrMapOvr>
    <a:masterClrMapping/>
  </p:clrMapOvr>
</p:sld>
</file>

<file path=ppt/theme/theme1.xml><?xml version="1.0" encoding="utf-8"?>
<a:theme xmlns:a="http://schemas.openxmlformats.org/drawingml/2006/main" name="azv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zvo" id="{E91A49C5-A774-40D7-A86E-4282C8466FE7}" vid="{15C57363-EE3D-4C97-A10F-D33C4211CA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640</Words>
  <Application>Microsoft Office PowerPoint</Application>
  <PresentationFormat>Widescreen</PresentationFormat>
  <Paragraphs>122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azvo</vt:lpstr>
      <vt:lpstr>Nalazi stručnih povjerenstava u reakreditaciji doktorskih studijskih programa    Mia Đikić Odjel za akreditaciju u znanosti akreditacija-znanosti@azvo.hr </vt:lpstr>
      <vt:lpstr>Reakreditacija doktorskih studijskih programa</vt:lpstr>
      <vt:lpstr>Usklađenost s kriterijima za ocjenu kvalitete</vt:lpstr>
      <vt:lpstr>Nestrukturirani dijelovi izvješća povjerenstva</vt:lpstr>
      <vt:lpstr>Kontekst</vt:lpstr>
      <vt:lpstr>Cilj</vt:lpstr>
      <vt:lpstr>Doktorand, mentor i doktorski program</vt:lpstr>
      <vt:lpstr>Doktorand, mentor i doktorski program</vt:lpstr>
      <vt:lpstr>Doktorand, mentor i doktorski program</vt:lpstr>
      <vt:lpstr>Doktorand, mentor i doktorski program</vt:lpstr>
      <vt:lpstr>Odnos nacionalnog i međunarodnog</vt:lpstr>
      <vt:lpstr>Odnos nacionalnog i međunarodnog</vt:lpstr>
      <vt:lpstr>Odnos nacionalnog i međunarodnog</vt:lpstr>
      <vt:lpstr>Razvoj doktorskih studijskih programa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PCNikola</dc:creator>
  <cp:lastModifiedBy>Mia Đikić</cp:lastModifiedBy>
  <cp:revision>84</cp:revision>
  <dcterms:created xsi:type="dcterms:W3CDTF">2017-10-06T08:10:37Z</dcterms:created>
  <dcterms:modified xsi:type="dcterms:W3CDTF">2020-09-22T10:51:03Z</dcterms:modified>
</cp:coreProperties>
</file>