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5" r:id="rId4"/>
    <p:sldId id="266" r:id="rId5"/>
    <p:sldId id="264" r:id="rId6"/>
    <p:sldId id="269" r:id="rId7"/>
    <p:sldId id="268" r:id="rId8"/>
    <p:sldId id="271" r:id="rId9"/>
    <p:sldId id="259" r:id="rId10"/>
    <p:sldId id="260" r:id="rId11"/>
    <p:sldId id="270" r:id="rId12"/>
    <p:sldId id="277" r:id="rId13"/>
    <p:sldId id="272" r:id="rId14"/>
    <p:sldId id="273" r:id="rId15"/>
    <p:sldId id="275" r:id="rId16"/>
    <p:sldId id="274" r:id="rId17"/>
    <p:sldId id="261" r:id="rId18"/>
    <p:sldId id="258" r:id="rId19"/>
    <p:sldId id="276" r:id="rId20"/>
    <p:sldId id="278" r:id="rId21"/>
    <p:sldId id="279" r:id="rId22"/>
    <p:sldId id="280" r:id="rId2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3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Users\jasna.gamulin\Desktop\e%20mail%20SVI%202018%202019%20upis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davor.jezek\AppData\Local\Microsoft\Windows\INetCache\Content.Outlook\NPMLIFZP\Clinical%20rotations%20izvjesce%20internacionalnost%20programa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davor.jezek\AppData\Local\Microsoft\Windows\INetCache\Content.Outlook\NPMLIFZP\Clinical%20rotations%20izvjesce%20internacionalnost%20program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davor.jezek\AppData\Local\Microsoft\Windows\INetCache\Content.Outlook\NPMLIFZP\Clinical%20rotations%20izvjesce%20internacionalnost%20program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68550531591198"/>
          <c:y val="7.6786796600636184E-2"/>
          <c:w val="0.79862632321007465"/>
          <c:h val="0.8592912074119714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'18 19 po drž'!$L$3:$L$30</c:f>
              <c:strCache>
                <c:ptCount val="28"/>
                <c:pt idx="0">
                  <c:v>Austrija</c:v>
                </c:pt>
                <c:pt idx="1">
                  <c:v>Belgija</c:v>
                </c:pt>
                <c:pt idx="2">
                  <c:v>BiH</c:v>
                </c:pt>
                <c:pt idx="3">
                  <c:v>Finska</c:v>
                </c:pt>
                <c:pt idx="4">
                  <c:v>Francuska</c:v>
                </c:pt>
                <c:pt idx="5">
                  <c:v>Hrvatska</c:v>
                </c:pt>
                <c:pt idx="6">
                  <c:v>Irska</c:v>
                </c:pt>
                <c:pt idx="7">
                  <c:v>Italija</c:v>
                </c:pt>
                <c:pt idx="8">
                  <c:v>Izrael</c:v>
                </c:pt>
                <c:pt idx="9">
                  <c:v>JAR</c:v>
                </c:pt>
                <c:pt idx="10">
                  <c:v>Kamerun</c:v>
                </c:pt>
                <c:pt idx="11">
                  <c:v>Kanada</c:v>
                </c:pt>
                <c:pt idx="12">
                  <c:v>Kina</c:v>
                </c:pt>
                <c:pt idx="13">
                  <c:v>Koreja</c:v>
                </c:pt>
                <c:pt idx="14">
                  <c:v>Kosovo</c:v>
                </c:pt>
                <c:pt idx="15">
                  <c:v>Libanon</c:v>
                </c:pt>
                <c:pt idx="16">
                  <c:v>Mađarska</c:v>
                </c:pt>
                <c:pt idx="17">
                  <c:v>Maroko</c:v>
                </c:pt>
                <c:pt idx="18">
                  <c:v>Nizozemska</c:v>
                </c:pt>
                <c:pt idx="19">
                  <c:v>Norveška</c:v>
                </c:pt>
                <c:pt idx="20">
                  <c:v>Njemačka</c:v>
                </c:pt>
                <c:pt idx="21">
                  <c:v>Pakistan</c:v>
                </c:pt>
                <c:pt idx="22">
                  <c:v>SAD</c:v>
                </c:pt>
                <c:pt idx="23">
                  <c:v>Slovenija</c:v>
                </c:pt>
                <c:pt idx="24">
                  <c:v>Španjolska</c:v>
                </c:pt>
                <c:pt idx="25">
                  <c:v>Švedska</c:v>
                </c:pt>
                <c:pt idx="26">
                  <c:v>Švicarska</c:v>
                </c:pt>
                <c:pt idx="27">
                  <c:v>UK</c:v>
                </c:pt>
              </c:strCache>
            </c:strRef>
          </c:cat>
          <c:val>
            <c:numRef>
              <c:f>'18 19 po drž'!$M$3:$M$30</c:f>
              <c:numCache>
                <c:formatCode>0</c:formatCode>
                <c:ptCount val="28"/>
                <c:pt idx="0">
                  <c:v>2</c:v>
                </c:pt>
                <c:pt idx="1">
                  <c:v>1</c:v>
                </c:pt>
                <c:pt idx="2">
                  <c:v>4</c:v>
                </c:pt>
                <c:pt idx="3">
                  <c:v>1</c:v>
                </c:pt>
                <c:pt idx="4">
                  <c:v>3</c:v>
                </c:pt>
                <c:pt idx="5">
                  <c:v>55</c:v>
                </c:pt>
                <c:pt idx="6">
                  <c:v>1</c:v>
                </c:pt>
                <c:pt idx="7">
                  <c:v>1</c:v>
                </c:pt>
                <c:pt idx="8">
                  <c:v>81</c:v>
                </c:pt>
                <c:pt idx="9">
                  <c:v>4</c:v>
                </c:pt>
                <c:pt idx="10">
                  <c:v>1</c:v>
                </c:pt>
                <c:pt idx="11">
                  <c:v>22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3</c:v>
                </c:pt>
                <c:pt idx="20">
                  <c:v>24</c:v>
                </c:pt>
                <c:pt idx="21">
                  <c:v>1</c:v>
                </c:pt>
                <c:pt idx="22">
                  <c:v>16</c:v>
                </c:pt>
                <c:pt idx="23">
                  <c:v>16</c:v>
                </c:pt>
                <c:pt idx="24">
                  <c:v>7</c:v>
                </c:pt>
                <c:pt idx="25">
                  <c:v>17</c:v>
                </c:pt>
                <c:pt idx="26">
                  <c:v>1</c:v>
                </c:pt>
                <c:pt idx="2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38-4544-B0C8-A851206C1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81724544"/>
        <c:axId val="81726080"/>
      </c:barChart>
      <c:catAx>
        <c:axId val="81724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81726080"/>
        <c:crosses val="autoZero"/>
        <c:auto val="1"/>
        <c:lblAlgn val="ctr"/>
        <c:lblOffset val="100"/>
        <c:noMultiLvlLbl val="0"/>
      </c:catAx>
      <c:valAx>
        <c:axId val="81726080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817245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hr-HR"/>
              <a:t>Number of programs attended from 2013 - 2018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2.3373175926063802E-2"/>
          <c:y val="0.16128737510116711"/>
          <c:w val="0.77164720551663324"/>
          <c:h val="0.74957422829350939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GRAFOVI!$B$3:$B$13</c:f>
              <c:strCache>
                <c:ptCount val="11"/>
                <c:pt idx="0">
                  <c:v>Germany </c:v>
                </c:pt>
                <c:pt idx="1">
                  <c:v>U.S.A. </c:v>
                </c:pt>
                <c:pt idx="2">
                  <c:v>Sweden </c:v>
                </c:pt>
                <c:pt idx="3">
                  <c:v>Canada</c:v>
                </c:pt>
                <c:pt idx="4">
                  <c:v>France</c:v>
                </c:pt>
                <c:pt idx="5">
                  <c:v>U.K. </c:v>
                </c:pt>
                <c:pt idx="6">
                  <c:v>Austria </c:v>
                </c:pt>
                <c:pt idx="7">
                  <c:v>Izrael</c:v>
                </c:pt>
                <c:pt idx="8">
                  <c:v>Norway</c:v>
                </c:pt>
                <c:pt idx="9">
                  <c:v>Slovenia</c:v>
                </c:pt>
                <c:pt idx="10">
                  <c:v>Others</c:v>
                </c:pt>
              </c:strCache>
            </c:strRef>
          </c:cat>
          <c:val>
            <c:numRef>
              <c:f>GRAFOVI!$C$3:$C$13</c:f>
              <c:numCache>
                <c:formatCode>General</c:formatCode>
                <c:ptCount val="11"/>
                <c:pt idx="0">
                  <c:v>31</c:v>
                </c:pt>
                <c:pt idx="1">
                  <c:v>22</c:v>
                </c:pt>
                <c:pt idx="2">
                  <c:v>18</c:v>
                </c:pt>
                <c:pt idx="3">
                  <c:v>15</c:v>
                </c:pt>
                <c:pt idx="4">
                  <c:v>15</c:v>
                </c:pt>
                <c:pt idx="5">
                  <c:v>14</c:v>
                </c:pt>
                <c:pt idx="6">
                  <c:v>7</c:v>
                </c:pt>
                <c:pt idx="7">
                  <c:v>7</c:v>
                </c:pt>
                <c:pt idx="8">
                  <c:v>7</c:v>
                </c:pt>
                <c:pt idx="9">
                  <c:v>6</c:v>
                </c:pt>
                <c:pt idx="1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14-4C77-8F60-DD0144EACAA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36724328"/>
        <c:axId val="436726296"/>
      </c:barChart>
      <c:catAx>
        <c:axId val="436724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36726296"/>
        <c:crosses val="autoZero"/>
        <c:auto val="1"/>
        <c:lblAlgn val="ctr"/>
        <c:lblOffset val="100"/>
        <c:noMultiLvlLbl val="0"/>
      </c:catAx>
      <c:valAx>
        <c:axId val="436726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36724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hr-HR"/>
              <a:t>Percentage of students attending clinical rotations abroad</a:t>
            </a:r>
          </a:p>
        </c:rich>
      </c:tx>
      <c:layout>
        <c:manualLayout>
          <c:xMode val="edge"/>
          <c:yMode val="edge"/>
          <c:x val="0.15590266841644795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GRAFOVI!$B$22:$B$28</c:f>
              <c:strCache>
                <c:ptCount val="6"/>
                <c:pt idx="0">
                  <c:v>2012/2013</c:v>
                </c:pt>
                <c:pt idx="1">
                  <c:v>2013/2014</c:v>
                </c:pt>
                <c:pt idx="2">
                  <c:v>2014/2015</c:v>
                </c:pt>
                <c:pt idx="3">
                  <c:v>2015/2016</c:v>
                </c:pt>
                <c:pt idx="4">
                  <c:v>2016/2017</c:v>
                </c:pt>
                <c:pt idx="5">
                  <c:v>2017/2018</c:v>
                </c:pt>
              </c:strCache>
            </c:strRef>
          </c:cat>
          <c:val>
            <c:numRef>
              <c:f>GRAFOVI!$C$22:$C$28</c:f>
              <c:numCache>
                <c:formatCode>0.0</c:formatCode>
                <c:ptCount val="7"/>
                <c:pt idx="0">
                  <c:v>64.516129032258064</c:v>
                </c:pt>
                <c:pt idx="1">
                  <c:v>63.636363636363633</c:v>
                </c:pt>
                <c:pt idx="2">
                  <c:v>62.5</c:v>
                </c:pt>
                <c:pt idx="3">
                  <c:v>58.82352941176471</c:v>
                </c:pt>
                <c:pt idx="4">
                  <c:v>66.666666666666657</c:v>
                </c:pt>
                <c:pt idx="5">
                  <c:v>79.487179487179489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BA-4020-987B-37E134EEEA2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92337240"/>
        <c:axId val="592342816"/>
      </c:barChart>
      <c:catAx>
        <c:axId val="59233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92342816"/>
        <c:crosses val="autoZero"/>
        <c:auto val="1"/>
        <c:lblAlgn val="ctr"/>
        <c:lblOffset val="100"/>
        <c:noMultiLvlLbl val="0"/>
      </c:catAx>
      <c:valAx>
        <c:axId val="59234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92337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482217882446992E-2"/>
          <c:y val="3.0194704329651146E-2"/>
          <c:w val="0.56698624173381706"/>
          <c:h val="0.9261907227497416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8C7-42A3-BD47-FC6DF9F4EC1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8C7-42A3-BD47-FC6DF9F4EC1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8C7-42A3-BD47-FC6DF9F4EC1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GRAFOVI!$B$37:$B$39</c:f>
              <c:strCache>
                <c:ptCount val="3"/>
                <c:pt idx="0">
                  <c:v>University hospitals &amp; clinics and affiliated hospitals</c:v>
                </c:pt>
                <c:pt idx="1">
                  <c:v>Hospitals</c:v>
                </c:pt>
                <c:pt idx="2">
                  <c:v>Private practice</c:v>
                </c:pt>
              </c:strCache>
            </c:strRef>
          </c:cat>
          <c:val>
            <c:numRef>
              <c:f>GRAFOVI!$C$37:$C$39</c:f>
              <c:numCache>
                <c:formatCode>General</c:formatCode>
                <c:ptCount val="3"/>
                <c:pt idx="0">
                  <c:v>93</c:v>
                </c:pt>
                <c:pt idx="1">
                  <c:v>67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8C7-42A3-BD47-FC6DF9F4EC1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140803295110494"/>
          <c:y val="0.3287586199840844"/>
          <c:w val="0.33793098623866047"/>
          <c:h val="0.36790401219864249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0.76637</cdr:x>
      <cdr:y>0.21545</cdr:y>
    </cdr:from>
    <cdr:to>
      <cdr:x>0.95992</cdr:x>
      <cdr:y>0.34693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19501" y="150971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hr-HR"/>
        </a:p>
      </cdr:txBody>
    </cdr:sp>
  </cdr:relSizeAnchor>
  <cdr:relSizeAnchor xmlns:cdr="http://schemas.openxmlformats.org/drawingml/2006/chartDrawing">
    <cdr:from>
      <cdr:x>0.69355</cdr:x>
      <cdr:y>0.27273</cdr:y>
    </cdr:from>
    <cdr:to>
      <cdr:x>0.8871</cdr:x>
      <cdr:y>0.40396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76601" y="190024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hr-HR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0.84721</cdr:x>
      <cdr:y>0.08069</cdr:y>
    </cdr:from>
    <cdr:to>
      <cdr:x>0.96646</cdr:x>
      <cdr:y>0.9683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496051" y="266699"/>
          <a:ext cx="914400" cy="2933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hr-HR" sz="1100"/>
        </a:p>
      </cdr:txBody>
    </cdr:sp>
  </cdr:relSizeAnchor>
  <cdr:relSizeAnchor xmlns:cdr="http://schemas.openxmlformats.org/drawingml/2006/chartDrawing">
    <cdr:from>
      <cdr:x>0.8087</cdr:x>
      <cdr:y>0.10086</cdr:y>
    </cdr:from>
    <cdr:to>
      <cdr:x>0.92795</cdr:x>
      <cdr:y>0.94813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00776" y="333375"/>
          <a:ext cx="914400" cy="2800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hr-HR" sz="1100"/>
        </a:p>
      </cdr:txBody>
    </cdr:sp>
  </cdr:relSizeAnchor>
  <cdr:relSizeAnchor xmlns:cdr="http://schemas.openxmlformats.org/drawingml/2006/chartDrawing">
    <cdr:from>
      <cdr:x>0.8087</cdr:x>
      <cdr:y>0.0951</cdr:y>
    </cdr:from>
    <cdr:to>
      <cdr:x>0.95901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200775" y="314324"/>
          <a:ext cx="1152525" cy="29908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hr-HR" sz="1100">
              <a:solidFill>
                <a:schemeClr val="bg1">
                  <a:lumMod val="50000"/>
                </a:schemeClr>
              </a:solidFill>
            </a:rPr>
            <a:t>Others: </a:t>
          </a:r>
        </a:p>
        <a:p xmlns:a="http://schemas.openxmlformats.org/drawingml/2006/main">
          <a:r>
            <a:rPr lang="hr-HR" sz="1100" baseline="0">
              <a:solidFill>
                <a:schemeClr val="bg1">
                  <a:lumMod val="50000"/>
                </a:schemeClr>
              </a:solidFill>
            </a:rPr>
            <a:t>     </a:t>
          </a:r>
          <a:r>
            <a:rPr lang="hr-HR" sz="1100">
              <a:solidFill>
                <a:schemeClr val="bg1">
                  <a:lumMod val="50000"/>
                </a:schemeClr>
              </a:solidFill>
            </a:rPr>
            <a:t>Australia</a:t>
          </a:r>
        </a:p>
        <a:p xmlns:a="http://schemas.openxmlformats.org/drawingml/2006/main">
          <a:r>
            <a:rPr lang="hr-HR" sz="1100">
              <a:solidFill>
                <a:schemeClr val="bg1">
                  <a:lumMod val="50000"/>
                </a:schemeClr>
              </a:solidFill>
            </a:rPr>
            <a:t>     BIH</a:t>
          </a:r>
        </a:p>
        <a:p xmlns:a="http://schemas.openxmlformats.org/drawingml/2006/main">
          <a:r>
            <a:rPr lang="hr-HR" sz="1100">
              <a:solidFill>
                <a:schemeClr val="bg1">
                  <a:lumMod val="50000"/>
                </a:schemeClr>
              </a:solidFill>
            </a:rPr>
            <a:t>     Botswana</a:t>
          </a:r>
        </a:p>
        <a:p xmlns:a="http://schemas.openxmlformats.org/drawingml/2006/main">
          <a:r>
            <a:rPr lang="hr-HR" sz="1100">
              <a:solidFill>
                <a:schemeClr val="bg1">
                  <a:lumMod val="50000"/>
                </a:schemeClr>
              </a:solidFill>
            </a:rPr>
            <a:t>     Cyprus</a:t>
          </a:r>
        </a:p>
        <a:p xmlns:a="http://schemas.openxmlformats.org/drawingml/2006/main">
          <a:r>
            <a:rPr lang="hr-HR" sz="1100">
              <a:solidFill>
                <a:schemeClr val="bg1">
                  <a:lumMod val="50000"/>
                </a:schemeClr>
              </a:solidFill>
            </a:rPr>
            <a:t>     Iran</a:t>
          </a:r>
        </a:p>
        <a:p xmlns:a="http://schemas.openxmlformats.org/drawingml/2006/main">
          <a:r>
            <a:rPr lang="hr-HR" sz="1100">
              <a:solidFill>
                <a:schemeClr val="bg1">
                  <a:lumMod val="50000"/>
                </a:schemeClr>
              </a:solidFill>
            </a:rPr>
            <a:t>     Ireland</a:t>
          </a:r>
        </a:p>
        <a:p xmlns:a="http://schemas.openxmlformats.org/drawingml/2006/main">
          <a:r>
            <a:rPr lang="hr-HR" sz="1100">
              <a:solidFill>
                <a:schemeClr val="bg1">
                  <a:lumMod val="50000"/>
                </a:schemeClr>
              </a:solidFill>
            </a:rPr>
            <a:t>     Italy</a:t>
          </a:r>
        </a:p>
        <a:p xmlns:a="http://schemas.openxmlformats.org/drawingml/2006/main">
          <a:r>
            <a:rPr lang="hr-HR" sz="1100">
              <a:solidFill>
                <a:schemeClr val="bg1">
                  <a:lumMod val="50000"/>
                </a:schemeClr>
              </a:solidFill>
            </a:rPr>
            <a:t>     Kenya</a:t>
          </a:r>
        </a:p>
        <a:p xmlns:a="http://schemas.openxmlformats.org/drawingml/2006/main">
          <a:r>
            <a:rPr lang="hr-HR" sz="1100">
              <a:solidFill>
                <a:schemeClr val="bg1">
                  <a:lumMod val="50000"/>
                </a:schemeClr>
              </a:solidFill>
            </a:rPr>
            <a:t>     Kosovo</a:t>
          </a:r>
        </a:p>
        <a:p xmlns:a="http://schemas.openxmlformats.org/drawingml/2006/main">
          <a:r>
            <a:rPr lang="hr-HR" sz="1100">
              <a:solidFill>
                <a:schemeClr val="bg1">
                  <a:lumMod val="50000"/>
                </a:schemeClr>
              </a:solidFill>
            </a:rPr>
            <a:t>     Latvia</a:t>
          </a:r>
        </a:p>
        <a:p xmlns:a="http://schemas.openxmlformats.org/drawingml/2006/main">
          <a:r>
            <a:rPr lang="hr-HR" sz="1100">
              <a:solidFill>
                <a:schemeClr val="bg1">
                  <a:lumMod val="50000"/>
                </a:schemeClr>
              </a:solidFill>
            </a:rPr>
            <a:t>     Mexico</a:t>
          </a:r>
        </a:p>
        <a:p xmlns:a="http://schemas.openxmlformats.org/drawingml/2006/main">
          <a:r>
            <a:rPr lang="hr-HR" sz="1100">
              <a:solidFill>
                <a:schemeClr val="bg1">
                  <a:lumMod val="50000"/>
                </a:schemeClr>
              </a:solidFill>
            </a:rPr>
            <a:t>     Morocco</a:t>
          </a:r>
        </a:p>
        <a:p xmlns:a="http://schemas.openxmlformats.org/drawingml/2006/main">
          <a:r>
            <a:rPr lang="hr-HR" sz="1100">
              <a:solidFill>
                <a:schemeClr val="bg1">
                  <a:lumMod val="50000"/>
                </a:schemeClr>
              </a:solidFill>
            </a:rPr>
            <a:t>     South</a:t>
          </a:r>
          <a:r>
            <a:rPr lang="hr-HR" sz="1100" baseline="0">
              <a:solidFill>
                <a:schemeClr val="bg1">
                  <a:lumMod val="50000"/>
                </a:schemeClr>
              </a:solidFill>
            </a:rPr>
            <a:t> Africa</a:t>
          </a:r>
        </a:p>
        <a:p xmlns:a="http://schemas.openxmlformats.org/drawingml/2006/main">
          <a:r>
            <a:rPr lang="hr-HR" sz="1100" baseline="0">
              <a:solidFill>
                <a:schemeClr val="bg1">
                  <a:lumMod val="50000"/>
                </a:schemeClr>
              </a:solidFill>
            </a:rPr>
            <a:t>     Spain</a:t>
          </a:r>
        </a:p>
        <a:p xmlns:a="http://schemas.openxmlformats.org/drawingml/2006/main">
          <a:r>
            <a:rPr lang="hr-HR" sz="1100" baseline="0">
              <a:solidFill>
                <a:schemeClr val="bg1">
                  <a:lumMod val="50000"/>
                </a:schemeClr>
              </a:solidFill>
            </a:rPr>
            <a:t>     Switzerland</a:t>
          </a:r>
        </a:p>
        <a:p xmlns:a="http://schemas.openxmlformats.org/drawingml/2006/main">
          <a:r>
            <a:rPr lang="hr-HR" sz="1100" baseline="0">
              <a:solidFill>
                <a:schemeClr val="bg1">
                  <a:lumMod val="50000"/>
                </a:schemeClr>
              </a:solidFill>
            </a:rPr>
            <a:t>     Thailand</a:t>
          </a:r>
          <a:endParaRPr lang="hr-HR" sz="1100">
            <a:solidFill>
              <a:schemeClr val="bg1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0.79876</cdr:x>
      <cdr:y>0.16427</cdr:y>
    </cdr:from>
    <cdr:to>
      <cdr:x>0.82485</cdr:x>
      <cdr:y>0.95389</cdr:y>
    </cdr:to>
    <cdr:cxnSp macro="">
      <cdr:nvCxnSpPr>
        <cdr:cNvPr id="8" name="Elbow Connector 7"/>
        <cdr:cNvCxnSpPr/>
      </cdr:nvCxnSpPr>
      <cdr:spPr>
        <a:xfrm xmlns:a="http://schemas.openxmlformats.org/drawingml/2006/main" rot="5400000" flipH="1" flipV="1">
          <a:off x="4919665" y="1747838"/>
          <a:ext cx="2609852" cy="200026"/>
        </a:xfrm>
        <a:prstGeom xmlns:a="http://schemas.openxmlformats.org/drawingml/2006/main" prst="bentConnector3">
          <a:avLst>
            <a:gd name="adj1" fmla="val 0"/>
          </a:avLst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D976-D0BA-4A27-A0FF-77477BEF4AA7}" type="datetimeFigureOut">
              <a:rPr lang="hr-HR" smtClean="0"/>
              <a:t>9.6.2019.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7B435-C278-4B87-B904-F1DD4CE8CB6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2161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D976-D0BA-4A27-A0FF-77477BEF4AA7}" type="datetimeFigureOut">
              <a:rPr lang="hr-HR" smtClean="0"/>
              <a:t>9.6.2019.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7B435-C278-4B87-B904-F1DD4CE8CB6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0511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D976-D0BA-4A27-A0FF-77477BEF4AA7}" type="datetimeFigureOut">
              <a:rPr lang="hr-HR" smtClean="0"/>
              <a:t>9.6.2019.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7B435-C278-4B87-B904-F1DD4CE8CB6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6709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D976-D0BA-4A27-A0FF-77477BEF4AA7}" type="datetimeFigureOut">
              <a:rPr lang="hr-HR" smtClean="0"/>
              <a:t>9.6.2019.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7B435-C278-4B87-B904-F1DD4CE8CB6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7169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D976-D0BA-4A27-A0FF-77477BEF4AA7}" type="datetimeFigureOut">
              <a:rPr lang="hr-HR" smtClean="0"/>
              <a:t>9.6.2019.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7B435-C278-4B87-B904-F1DD4CE8CB6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6365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D976-D0BA-4A27-A0FF-77477BEF4AA7}" type="datetimeFigureOut">
              <a:rPr lang="hr-HR" smtClean="0"/>
              <a:t>9.6.2019.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7B435-C278-4B87-B904-F1DD4CE8CB6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8030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D976-D0BA-4A27-A0FF-77477BEF4AA7}" type="datetimeFigureOut">
              <a:rPr lang="hr-HR" smtClean="0"/>
              <a:t>9.6.2019.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7B435-C278-4B87-B904-F1DD4CE8CB6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1142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D976-D0BA-4A27-A0FF-77477BEF4AA7}" type="datetimeFigureOut">
              <a:rPr lang="hr-HR" smtClean="0"/>
              <a:t>9.6.2019.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7B435-C278-4B87-B904-F1DD4CE8CB6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4315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D976-D0BA-4A27-A0FF-77477BEF4AA7}" type="datetimeFigureOut">
              <a:rPr lang="hr-HR" smtClean="0"/>
              <a:t>9.6.2019.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7B435-C278-4B87-B904-F1DD4CE8CB6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0621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D976-D0BA-4A27-A0FF-77477BEF4AA7}" type="datetimeFigureOut">
              <a:rPr lang="hr-HR" smtClean="0"/>
              <a:t>9.6.2019.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7B435-C278-4B87-B904-F1DD4CE8CB6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247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D976-D0BA-4A27-A0FF-77477BEF4AA7}" type="datetimeFigureOut">
              <a:rPr lang="hr-HR" smtClean="0"/>
              <a:t>9.6.2019.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7B435-C278-4B87-B904-F1DD4CE8CB6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4380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9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4D976-D0BA-4A27-A0FF-77477BEF4AA7}" type="datetimeFigureOut">
              <a:rPr lang="hr-HR" smtClean="0"/>
              <a:t>9.6.2019.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7B435-C278-4B87-B904-F1DD4CE8CB6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19827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emf"/><Relationship Id="rId2" Type="http://schemas.openxmlformats.org/officeDocument/2006/relationships/hyperlink" Target="mailto:davor.jezek@mef.hr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tif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tiff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openxmlformats.org/officeDocument/2006/relationships/image" Target="../media/image25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tiff"/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tiff"/><Relationship Id="rId4" Type="http://schemas.openxmlformats.org/officeDocument/2006/relationships/image" Target="../media/image4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tiff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26617" y="2497868"/>
            <a:ext cx="8618482" cy="1143000"/>
          </a:xfrm>
        </p:spPr>
        <p:txBody>
          <a:bodyPr>
            <a:noAutofit/>
          </a:bodyPr>
          <a:lstStyle/>
          <a:p>
            <a:r>
              <a:rPr lang="sv-SE" sz="3200" b="1" dirty="0" smtClean="0">
                <a:latin typeface="Arial Black" panose="020B0A04020102020204" pitchFamily="34" charset="0"/>
              </a:rPr>
              <a:t>Sveučilišni integrirani preddiplomski i diplomski studij medicine na engleskom</a:t>
            </a:r>
            <a:r>
              <a:rPr lang="hr-HR" sz="3200" b="1" dirty="0" smtClean="0">
                <a:latin typeface="Arial Black" panose="020B0A04020102020204" pitchFamily="34" charset="0"/>
              </a:rPr>
              <a:t> </a:t>
            </a:r>
            <a:r>
              <a:rPr lang="sv-SE" sz="3200" b="1" dirty="0" smtClean="0">
                <a:latin typeface="Arial Black" panose="020B0A04020102020204" pitchFamily="34" charset="0"/>
              </a:rPr>
              <a:t>jeziku pri Medicinskom fakultetu Sveučilišta u Zagrebu</a:t>
            </a:r>
            <a:endParaRPr lang="en-GB" sz="3200" b="1" i="1" dirty="0">
              <a:latin typeface="Arial Black" panose="020B0A04020102020204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479" y="3950053"/>
            <a:ext cx="5655339" cy="2907947"/>
          </a:xfrm>
        </p:spPr>
        <p:txBody>
          <a:bodyPr>
            <a:normAutofit/>
          </a:bodyPr>
          <a:lstStyle/>
          <a:p>
            <a:pPr eaLnBrk="1" hangingPunct="1"/>
            <a:r>
              <a:rPr lang="hr-HR" sz="2800" b="1" dirty="0"/>
              <a:t>Davor </a:t>
            </a:r>
            <a:r>
              <a:rPr lang="hr-HR" sz="2800" b="1" dirty="0" err="1"/>
              <a:t>Ježek</a:t>
            </a:r>
            <a:endParaRPr lang="hr-HR" sz="2800" b="1" dirty="0"/>
          </a:p>
          <a:p>
            <a:pPr eaLnBrk="1" hangingPunct="1"/>
            <a:r>
              <a:rPr lang="hr-HR" sz="2000" b="1" dirty="0" smtClean="0"/>
              <a:t>Sveučilište u Zagrebu</a:t>
            </a:r>
            <a:endParaRPr lang="hr-HR" sz="2000" b="1" dirty="0"/>
          </a:p>
          <a:p>
            <a:pPr eaLnBrk="1" hangingPunct="1"/>
            <a:r>
              <a:rPr lang="hr-HR" sz="2000" b="1" dirty="0" smtClean="0"/>
              <a:t>Medicinski fakultet</a:t>
            </a:r>
            <a:endParaRPr lang="hr-HR" sz="2000" b="1" dirty="0"/>
          </a:p>
          <a:p>
            <a:pPr eaLnBrk="1" hangingPunct="1"/>
            <a:r>
              <a:rPr lang="hr-HR" sz="2000" b="1" dirty="0" smtClean="0">
                <a:hlinkClick r:id="rId2"/>
              </a:rPr>
              <a:t>davor.jezek@mef.hr</a:t>
            </a:r>
            <a:endParaRPr lang="hr-HR" sz="2000" b="1" dirty="0"/>
          </a:p>
          <a:p>
            <a:pPr eaLnBrk="1" hangingPunct="1"/>
            <a:r>
              <a:rPr lang="hr-HR" sz="2000" b="1" dirty="0"/>
              <a:t>davor.jezek@kbc-zagreb.hr</a:t>
            </a:r>
            <a:endParaRPr lang="en-GB" sz="2000" b="1" dirty="0"/>
          </a:p>
        </p:txBody>
      </p:sp>
      <p:pic>
        <p:nvPicPr>
          <p:cNvPr id="11268" name="Picture 4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130" y="44450"/>
            <a:ext cx="233521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7" descr="_MG_9323+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65324" y="3788178"/>
            <a:ext cx="2938571" cy="2945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2231" y="146891"/>
            <a:ext cx="1093530" cy="1094249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33783" y="44450"/>
            <a:ext cx="2170112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44" t="19488" r="21078" b="21470"/>
          <a:stretch/>
        </p:blipFill>
        <p:spPr>
          <a:xfrm>
            <a:off x="7248526" y="44450"/>
            <a:ext cx="1891518" cy="122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7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283" y="144408"/>
            <a:ext cx="10515600" cy="1325563"/>
          </a:xfrm>
        </p:spPr>
        <p:txBody>
          <a:bodyPr>
            <a:normAutofit/>
          </a:bodyPr>
          <a:lstStyle/>
          <a:p>
            <a:r>
              <a:rPr lang="hr-HR" sz="6000" b="1" dirty="0" smtClean="0"/>
              <a:t>POČETCI…… 2002./2003. </a:t>
            </a:r>
            <a:endParaRPr lang="hr-HR" sz="6000" b="1" dirty="0"/>
          </a:p>
        </p:txBody>
      </p:sp>
      <p:pic>
        <p:nvPicPr>
          <p:cNvPr id="4" name="Picture 5" descr="student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697" y="1820544"/>
            <a:ext cx="6990647" cy="4096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8372" y="4529958"/>
            <a:ext cx="4202176" cy="20621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r-HR" sz="3200" b="1" dirty="0" smtClean="0"/>
              <a:t>Ak. god. 2003./2004.</a:t>
            </a:r>
          </a:p>
          <a:p>
            <a:r>
              <a:rPr lang="hr-HR" sz="3200" b="1" dirty="0" smtClean="0"/>
              <a:t>20 studenata</a:t>
            </a:r>
          </a:p>
          <a:p>
            <a:r>
              <a:rPr lang="hr-HR" sz="3200" b="1" dirty="0" smtClean="0"/>
              <a:t>Većinom naša dijaspora</a:t>
            </a:r>
          </a:p>
          <a:p>
            <a:r>
              <a:rPr lang="hr-HR" sz="3200" b="1" dirty="0" smtClean="0"/>
              <a:t>Kanada, SAD</a:t>
            </a:r>
            <a:endParaRPr lang="hr-HR" sz="32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1118" y="144408"/>
            <a:ext cx="1093530" cy="10942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lum contrast="20000"/>
          </a:blip>
          <a:stretch>
            <a:fillRect/>
          </a:stretch>
        </p:blipFill>
        <p:spPr>
          <a:xfrm>
            <a:off x="378372" y="1820544"/>
            <a:ext cx="4056994" cy="255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88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434" y="81346"/>
            <a:ext cx="10515600" cy="1325563"/>
          </a:xfrm>
        </p:spPr>
        <p:txBody>
          <a:bodyPr/>
          <a:lstStyle/>
          <a:p>
            <a:pPr algn="ctr"/>
            <a:r>
              <a:rPr lang="hr-HR" sz="6600" b="1" dirty="0" smtClean="0"/>
              <a:t>WEB STRANICA</a:t>
            </a:r>
            <a:endParaRPr lang="hr-HR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9614" y="1561082"/>
            <a:ext cx="8881241" cy="48978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583" y="197002"/>
            <a:ext cx="1093530" cy="10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1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hr-HR" sz="5400" b="1" dirty="0" smtClean="0"/>
              <a:t>STUDENTSKA REFERADA</a:t>
            </a:r>
            <a:endParaRPr lang="hr-H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947" y="4151586"/>
            <a:ext cx="4403834" cy="184982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endParaRPr lang="hr-HR" dirty="0" smtClean="0"/>
          </a:p>
          <a:p>
            <a:r>
              <a:rPr lang="hr-HR" dirty="0" smtClean="0"/>
              <a:t>Dr.sc. Jasna Gamulin, dipl. </a:t>
            </a:r>
            <a:r>
              <a:rPr lang="hr-HR" dirty="0" err="1" smtClean="0"/>
              <a:t>oecc</a:t>
            </a:r>
            <a:r>
              <a:rPr lang="hr-HR" dirty="0" smtClean="0"/>
              <a:t>.</a:t>
            </a:r>
          </a:p>
          <a:p>
            <a:r>
              <a:rPr lang="hr-HR" dirty="0" smtClean="0"/>
              <a:t>Nika </a:t>
            </a:r>
            <a:r>
              <a:rPr lang="hr-HR" dirty="0" err="1" smtClean="0"/>
              <a:t>Hećej</a:t>
            </a:r>
            <a:r>
              <a:rPr lang="hr-HR" dirty="0" smtClean="0"/>
              <a:t>, prof. </a:t>
            </a:r>
          </a:p>
          <a:p>
            <a:r>
              <a:rPr lang="hr-HR" dirty="0" smtClean="0"/>
              <a:t>Dagmar </a:t>
            </a:r>
            <a:r>
              <a:rPr lang="hr-HR" dirty="0" err="1" smtClean="0"/>
              <a:t>Stafa</a:t>
            </a:r>
            <a:r>
              <a:rPr lang="hr-HR" dirty="0" smtClean="0"/>
              <a:t>, prof. (KBC Zagreb)</a:t>
            </a:r>
          </a:p>
          <a:p>
            <a:r>
              <a:rPr lang="hr-HR" dirty="0" smtClean="0"/>
              <a:t>Iva Fumić </a:t>
            </a:r>
            <a:endParaRPr lang="hr-H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20000" contrast="20000"/>
          </a:blip>
          <a:stretch>
            <a:fillRect/>
          </a:stretch>
        </p:blipFill>
        <p:spPr>
          <a:xfrm>
            <a:off x="5595103" y="1263809"/>
            <a:ext cx="6397198" cy="48613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435" y="115656"/>
            <a:ext cx="1093530" cy="10942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0197" y="2323076"/>
            <a:ext cx="5181611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hr-HR" sz="2400" dirty="0" smtClean="0"/>
              <a:t>Pomoćnik voditelja za kliničke predmete</a:t>
            </a:r>
          </a:p>
          <a:p>
            <a:r>
              <a:rPr lang="hr-HR" sz="2400" dirty="0" smtClean="0"/>
              <a:t>Prof. dr.sc. Željko Krznarić</a:t>
            </a: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140770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sz="6000" b="1" dirty="0" smtClean="0"/>
              <a:t>PROMIDŽBENI MATERIJALI</a:t>
            </a:r>
            <a:endParaRPr lang="hr-H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Picture 4" descr="studgui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7869" y="1804354"/>
            <a:ext cx="3382476" cy="498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lum contrast="20000"/>
          </a:blip>
          <a:srcRect l="1468" t="488" r="1677" b="1295"/>
          <a:stretch/>
        </p:blipFill>
        <p:spPr>
          <a:xfrm>
            <a:off x="1019504" y="1828800"/>
            <a:ext cx="4855780" cy="49188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4686" y="173616"/>
            <a:ext cx="1093530" cy="10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7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 smtClean="0"/>
              <a:t>NASTAVNI RESURSI – INFRASTRUKTURA ZA IZVOĐENJE STUDIJA</a:t>
            </a:r>
            <a:endParaRPr lang="hr-HR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14811"/>
            <a:ext cx="3078969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279" y="2014811"/>
            <a:ext cx="2843442" cy="46725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440" y="1912883"/>
            <a:ext cx="2807885" cy="4920921"/>
          </a:xfrm>
          <a:prstGeom prst="rect">
            <a:avLst/>
          </a:prstGeom>
        </p:spPr>
      </p:pic>
      <p:pic>
        <p:nvPicPr>
          <p:cNvPr id="7" name="Picture 6" descr="Happy Person PNG Transparent Images | PNG All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515" y="2159342"/>
            <a:ext cx="7734023" cy="42956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93" y="93713"/>
            <a:ext cx="1093530" cy="10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84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r-HR" sz="5400" b="1" dirty="0"/>
              <a:t>SIMULACIJSKI CENTAR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10"/>
          <a:stretch/>
        </p:blipFill>
        <p:spPr>
          <a:xfrm>
            <a:off x="1111201" y="1611990"/>
            <a:ext cx="9969598" cy="47786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435" y="115656"/>
            <a:ext cx="1093530" cy="10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21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2367"/>
            <a:ext cx="10515600" cy="1325563"/>
          </a:xfrm>
        </p:spPr>
        <p:txBody>
          <a:bodyPr/>
          <a:lstStyle/>
          <a:p>
            <a:pPr algn="ctr"/>
            <a:r>
              <a:rPr lang="hr-HR" sz="6000" b="1" dirty="0" smtClean="0"/>
              <a:t>KLINIČKE BAZE</a:t>
            </a:r>
            <a:endParaRPr lang="hr-HR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158" y="1796392"/>
            <a:ext cx="6205045" cy="4136697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17" y="1281385"/>
            <a:ext cx="4926538" cy="2771611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31" y="4203263"/>
            <a:ext cx="3871748" cy="25811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435" y="115656"/>
            <a:ext cx="1093530" cy="10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42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348"/>
            <a:ext cx="10515600" cy="1325563"/>
          </a:xfrm>
        </p:spPr>
        <p:txBody>
          <a:bodyPr/>
          <a:lstStyle/>
          <a:p>
            <a:pPr algn="ctr"/>
            <a:r>
              <a:rPr lang="hr-HR" b="1" dirty="0" smtClean="0"/>
              <a:t>STUDIJ MEDICINE NA ENGLESKOM JEZIKU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sz="3600" dirty="0" smtClean="0"/>
              <a:t>- broj upisanih studenata po državljanstvu</a:t>
            </a:r>
            <a:endParaRPr lang="hr-HR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875955563"/>
              </p:ext>
            </p:extLst>
          </p:nvPr>
        </p:nvGraphicFramePr>
        <p:xfrm>
          <a:off x="838200" y="1426456"/>
          <a:ext cx="4866290" cy="5267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13" descr="P4160248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854266" y="1998644"/>
            <a:ext cx="5515484" cy="4136242"/>
          </a:xfrm>
          <a:prstGeom prst="rect">
            <a:avLst/>
          </a:prstGeom>
          <a:noFill/>
          <a:ln>
            <a:solidFill>
              <a:srgbClr val="002B8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435" y="115656"/>
            <a:ext cx="1093530" cy="10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19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910" y="-13248"/>
            <a:ext cx="10515600" cy="1325563"/>
          </a:xfrm>
        </p:spPr>
        <p:txBody>
          <a:bodyPr>
            <a:norm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hr-HR" sz="4000" b="1" dirty="0">
                <a:solidFill>
                  <a:prstClr val="black"/>
                </a:solidFill>
              </a:rPr>
              <a:t>STUDIJ MEDICINE NA ENGLESKOM </a:t>
            </a:r>
            <a:r>
              <a:rPr lang="hr-HR" sz="4000" b="1" dirty="0" smtClean="0">
                <a:solidFill>
                  <a:prstClr val="black"/>
                </a:solidFill>
              </a:rPr>
              <a:t>JEZIKU</a:t>
            </a:r>
            <a:r>
              <a:rPr lang="hr-HR" sz="8800" b="1" dirty="0">
                <a:solidFill>
                  <a:prstClr val="black"/>
                </a:solidFill>
              </a:rPr>
              <a:t/>
            </a:r>
            <a:br>
              <a:rPr lang="hr-HR" sz="8800" b="1" dirty="0">
                <a:solidFill>
                  <a:prstClr val="black"/>
                </a:solidFill>
              </a:rPr>
            </a:br>
            <a:r>
              <a:rPr lang="hr-HR" sz="2800" b="1" dirty="0" smtClean="0">
                <a:solidFill>
                  <a:prstClr val="black"/>
                </a:solidFill>
              </a:rPr>
              <a:t>diplomirali </a:t>
            </a:r>
            <a:r>
              <a:rPr lang="hr-HR" sz="2800" b="1" dirty="0">
                <a:solidFill>
                  <a:prstClr val="black"/>
                </a:solidFill>
              </a:rPr>
              <a:t>do 2017./2018., po državljanstvu (ukupno </a:t>
            </a:r>
            <a:r>
              <a:rPr lang="hr-HR" sz="2800" b="1" dirty="0" smtClean="0">
                <a:solidFill>
                  <a:prstClr val="black"/>
                </a:solidFill>
              </a:rPr>
              <a:t>224)</a:t>
            </a:r>
            <a:endParaRPr lang="hr-H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159" y="1822450"/>
            <a:ext cx="10515600" cy="4351338"/>
          </a:xfrm>
        </p:spPr>
        <p:txBody>
          <a:bodyPr/>
          <a:lstStyle/>
          <a:p>
            <a:endParaRPr lang="hr-H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135" y="1364055"/>
            <a:ext cx="3677789" cy="5424383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136676"/>
            <a:ext cx="5120951" cy="403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435" y="115656"/>
            <a:ext cx="1093530" cy="10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8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r-HR" sz="4800" b="1" dirty="0" err="1" smtClean="0"/>
              <a:t>eMED</a:t>
            </a:r>
            <a:r>
              <a:rPr lang="hr-HR" sz="4800" b="1" dirty="0" smtClean="0"/>
              <a:t> – STUDENT BODY</a:t>
            </a:r>
            <a:endParaRPr lang="hr-HR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838200" y="1417419"/>
            <a:ext cx="4228741" cy="44169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contrast="20000"/>
          </a:blip>
          <a:stretch>
            <a:fillRect/>
          </a:stretch>
        </p:blipFill>
        <p:spPr>
          <a:xfrm>
            <a:off x="5958480" y="1470385"/>
            <a:ext cx="4503781" cy="7104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lum contrast="20000"/>
          </a:blip>
          <a:stretch>
            <a:fillRect/>
          </a:stretch>
        </p:blipFill>
        <p:spPr>
          <a:xfrm>
            <a:off x="5958480" y="2746860"/>
            <a:ext cx="4315885" cy="30875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75035" y="6259298"/>
            <a:ext cx="6203814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r-HR" sz="2400" dirty="0" smtClean="0"/>
              <a:t>PRIPREMA ZA SVAKU IDUĆU AK. GODINU: lipanj </a:t>
            </a:r>
            <a:endParaRPr lang="hr-HR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435" y="115656"/>
            <a:ext cx="1093530" cy="10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12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769"/>
            <a:ext cx="10515600" cy="1325563"/>
          </a:xfrm>
        </p:spPr>
        <p:txBody>
          <a:bodyPr/>
          <a:lstStyle/>
          <a:p>
            <a:pPr algn="ctr"/>
            <a:r>
              <a:rPr lang="hr-HR" b="1" dirty="0" smtClean="0"/>
              <a:t>UPISNI KRITERIJI – RAZREDBENI POSTUPAK</a:t>
            </a:r>
            <a:endParaRPr lang="hr-HR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85318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hr-HR" b="1" dirty="0"/>
              <a:t>Razredbeni ispiti za 2019./2020.</a:t>
            </a:r>
            <a:endParaRPr lang="hr-HR" dirty="0"/>
          </a:p>
          <a:p>
            <a:pPr lvl="0"/>
            <a:r>
              <a:rPr lang="hr-HR" dirty="0"/>
              <a:t>Tel Aviv – 3.1.2019</a:t>
            </a:r>
          </a:p>
          <a:p>
            <a:pPr lvl="0"/>
            <a:r>
              <a:rPr lang="hr-HR" dirty="0"/>
              <a:t>Stockholm – 30.1.2019</a:t>
            </a:r>
          </a:p>
          <a:p>
            <a:pPr lvl="0"/>
            <a:r>
              <a:rPr lang="hr-HR" dirty="0"/>
              <a:t>Berlin – 27.1.2019</a:t>
            </a:r>
          </a:p>
          <a:p>
            <a:pPr lvl="0"/>
            <a:r>
              <a:rPr lang="hr-HR" dirty="0"/>
              <a:t>Hannover – 4.4.2019</a:t>
            </a:r>
          </a:p>
          <a:p>
            <a:pPr lvl="0"/>
            <a:r>
              <a:rPr lang="hr-HR" dirty="0"/>
              <a:t>India – 10.4.2019</a:t>
            </a:r>
          </a:p>
          <a:p>
            <a:pPr lvl="0"/>
            <a:r>
              <a:rPr lang="hr-HR" dirty="0"/>
              <a:t>Madrid – 1.5.2019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14" name="Content Placeholder 13" descr="Jaffa, architecture, histoire: la destruction et l ...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89530" y="1351386"/>
            <a:ext cx="2861491" cy="17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30 cosas que ver y hacer en Estocolm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021" y="3926794"/>
            <a:ext cx="2765421" cy="1839005"/>
          </a:xfrm>
          <a:prstGeom prst="rect">
            <a:avLst/>
          </a:prstGeom>
        </p:spPr>
      </p:pic>
      <p:pic>
        <p:nvPicPr>
          <p:cNvPr id="16" name="Picture 15" descr="File:Berlin Brandenburger Tor Nacht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530" y="3211160"/>
            <a:ext cx="2290389" cy="1635136"/>
          </a:xfrm>
          <a:prstGeom prst="rect">
            <a:avLst/>
          </a:prstGeom>
        </p:spPr>
      </p:pic>
      <p:pic>
        <p:nvPicPr>
          <p:cNvPr id="17" name="Picture 16" descr="Hannover - Wikipedia, la enciclopedia libre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942" y="1825625"/>
            <a:ext cx="2679427" cy="2018502"/>
          </a:xfrm>
          <a:prstGeom prst="rect">
            <a:avLst/>
          </a:prstGeom>
        </p:spPr>
      </p:pic>
      <p:pic>
        <p:nvPicPr>
          <p:cNvPr id="18" name="Picture 17" descr="The New 7 Wonders of the World: Vote and Make History ...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915" y="4928675"/>
            <a:ext cx="2232330" cy="1674247"/>
          </a:xfrm>
          <a:prstGeom prst="rect">
            <a:avLst/>
          </a:prstGeom>
        </p:spPr>
      </p:pic>
      <p:pic>
        <p:nvPicPr>
          <p:cNvPr id="19" name="Picture 18" descr="Madrid - Wikipedia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901" y="4928674"/>
            <a:ext cx="2232329" cy="167424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035" y="66948"/>
            <a:ext cx="1093530" cy="10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16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083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r-HR" sz="6000" b="1" dirty="0" smtClean="0"/>
              <a:t>GOSTUJUĆI NASTAVNICI</a:t>
            </a:r>
            <a:endParaRPr lang="hr-HR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4617660" y="2107530"/>
            <a:ext cx="2956680" cy="35352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409902" y="1258532"/>
            <a:ext cx="3972911" cy="52332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187" y="1980650"/>
            <a:ext cx="3945716" cy="37890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892" y="110591"/>
            <a:ext cx="1093530" cy="10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0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0785"/>
            <a:ext cx="10515600" cy="1325563"/>
          </a:xfrm>
        </p:spPr>
        <p:txBody>
          <a:bodyPr/>
          <a:lstStyle/>
          <a:p>
            <a:pPr algn="ctr"/>
            <a:r>
              <a:rPr lang="hr-HR" b="1" dirty="0" smtClean="0"/>
              <a:t>ZAJEDNIČKI IZBORNI PREDMETI SA INOZEMNIM SVEUČILIŠTIMA</a:t>
            </a:r>
            <a:endParaRPr lang="hr-HR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6106739" y="1998254"/>
            <a:ext cx="6085261" cy="40060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0" y="1848454"/>
            <a:ext cx="6222781" cy="43056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435" y="115656"/>
            <a:ext cx="1093530" cy="10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12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1388084"/>
              </p:ext>
            </p:extLst>
          </p:nvPr>
        </p:nvGraphicFramePr>
        <p:xfrm>
          <a:off x="1741714" y="2231571"/>
          <a:ext cx="9035143" cy="3853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338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r-HR" sz="5400" b="1" dirty="0" smtClean="0"/>
              <a:t>KLINIČKE ROTACIJE</a:t>
            </a:r>
            <a:br>
              <a:rPr lang="hr-HR" sz="5400" b="1" dirty="0" smtClean="0"/>
            </a:br>
            <a:r>
              <a:rPr lang="hr-HR" sz="3600" b="1" dirty="0" smtClean="0"/>
              <a:t>(završna, 6. godina Studija, 12 tjedana)</a:t>
            </a:r>
            <a:endParaRPr lang="hr-HR" sz="2700" b="1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6129686"/>
              </p:ext>
            </p:extLst>
          </p:nvPr>
        </p:nvGraphicFramePr>
        <p:xfrm>
          <a:off x="2790454" y="2043824"/>
          <a:ext cx="6611089" cy="3914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9340696"/>
              </p:ext>
            </p:extLst>
          </p:nvPr>
        </p:nvGraphicFramePr>
        <p:xfrm>
          <a:off x="3054487" y="2586573"/>
          <a:ext cx="6183628" cy="3785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435" y="115656"/>
            <a:ext cx="1093530" cy="10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9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5" grpId="0">
        <p:bldAsOne/>
      </p:bldGraphic>
      <p:bldGraphic spid="5" grpId="1">
        <p:bldAsOne/>
      </p:bldGraphic>
      <p:bldGraphic spid="6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597" y="73572"/>
            <a:ext cx="10416791" cy="733097"/>
          </a:xfrm>
        </p:spPr>
        <p:txBody>
          <a:bodyPr>
            <a:normAutofit/>
          </a:bodyPr>
          <a:lstStyle/>
          <a:p>
            <a:pPr algn="ctr"/>
            <a:r>
              <a:rPr lang="hr-HR" sz="4400" b="1" dirty="0" smtClean="0"/>
              <a:t>OSTALE POZITIVNE „NUZPOJAVE” STUDIJA </a:t>
            </a:r>
            <a:endParaRPr lang="hr-HR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5613072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hr-HR" dirty="0" smtClean="0"/>
              <a:t>Nastavnici koriste najnovije udžbenike na engl. jeziku</a:t>
            </a:r>
          </a:p>
          <a:p>
            <a:r>
              <a:rPr lang="hr-HR" dirty="0" smtClean="0"/>
              <a:t>Povećavaju svoje nastavne kompetencije</a:t>
            </a:r>
          </a:p>
          <a:p>
            <a:r>
              <a:rPr lang="hr-HR" dirty="0" smtClean="0"/>
              <a:t>Mladi suradnici stječu praksu izlaganja na engl. jeziku</a:t>
            </a:r>
          </a:p>
          <a:p>
            <a:r>
              <a:rPr lang="hr-HR" dirty="0" smtClean="0"/>
              <a:t>Boravak uglednih inozemnih </a:t>
            </a:r>
            <a:r>
              <a:rPr lang="hr-HR" dirty="0" err="1" smtClean="0"/>
              <a:t>stučnjaka</a:t>
            </a:r>
            <a:r>
              <a:rPr lang="hr-HR" dirty="0" smtClean="0"/>
              <a:t> omogućuje međunarodne kontakte, projekte, razmjenu</a:t>
            </a:r>
          </a:p>
          <a:p>
            <a:r>
              <a:rPr lang="hr-HR" dirty="0" smtClean="0"/>
              <a:t>Financijski učinci…</a:t>
            </a:r>
          </a:p>
          <a:p>
            <a:endParaRPr lang="hr-H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1441348"/>
            <a:ext cx="3365381" cy="47052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49" y="108001"/>
            <a:ext cx="1093530" cy="10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08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711" y="0"/>
            <a:ext cx="10515600" cy="1325563"/>
          </a:xfrm>
        </p:spPr>
        <p:txBody>
          <a:bodyPr/>
          <a:lstStyle/>
          <a:p>
            <a:r>
              <a:rPr lang="hr-HR" b="1" dirty="0" smtClean="0"/>
              <a:t>European </a:t>
            </a:r>
            <a:r>
              <a:rPr lang="hr-HR" b="1" dirty="0" err="1" smtClean="0"/>
              <a:t>Consortium</a:t>
            </a:r>
            <a:r>
              <a:rPr lang="hr-HR" b="1" dirty="0" smtClean="0"/>
              <a:t> for </a:t>
            </a:r>
            <a:r>
              <a:rPr lang="hr-HR" b="1" dirty="0" err="1" smtClean="0"/>
              <a:t>Accreditation</a:t>
            </a:r>
            <a:endParaRPr lang="hr-HR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226" y="1944412"/>
            <a:ext cx="6572518" cy="30795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0814" y="1446645"/>
            <a:ext cx="4267029" cy="52214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5006" y="115656"/>
            <a:ext cx="1093530" cy="10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17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1547061"/>
              </p:ext>
            </p:extLst>
          </p:nvPr>
        </p:nvGraphicFramePr>
        <p:xfrm>
          <a:off x="2050098" y="867886"/>
          <a:ext cx="7664450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name="Acrobat Document" r:id="rId3" imgW="11344225" imgH="8019694" progId="AcroExch.Document.DC">
                  <p:embed/>
                </p:oleObj>
              </mc:Choice>
              <mc:Fallback>
                <p:oleObj name="Acrobat Document" r:id="rId3" imgW="11344225" imgH="801969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>
                        <a:lum bright="-20000" contrast="40000"/>
                      </a:blip>
                      <a:stretch>
                        <a:fillRect/>
                      </a:stretch>
                    </p:blipFill>
                    <p:spPr>
                      <a:xfrm>
                        <a:off x="2050098" y="867886"/>
                        <a:ext cx="7664450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435" y="115656"/>
            <a:ext cx="1093530" cy="10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49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ALI….</a:t>
            </a:r>
            <a:endParaRPr lang="hr-HR" b="1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724174" y="2550136"/>
            <a:ext cx="5157787" cy="2575289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hr-HR" dirty="0" smtClean="0"/>
              <a:t>„BUJANJE” studija medicine na stranim jezicima u nas i okruženju</a:t>
            </a:r>
          </a:p>
          <a:p>
            <a:r>
              <a:rPr lang="hr-HR" dirty="0" smtClean="0"/>
              <a:t>Kvaliteta je NAJVAŽNIJA</a:t>
            </a:r>
          </a:p>
          <a:p>
            <a:r>
              <a:rPr lang="hr-HR" dirty="0" smtClean="0"/>
              <a:t>Moguća ugroza dobrih programa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10" name="Content Placeholder 9" descr="Falsedades históricas (XXXIX): El pulgar hacia abajo de un ...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588" y="2106597"/>
            <a:ext cx="5183187" cy="3462368"/>
          </a:xfrm>
        </p:spPr>
      </p:pic>
      <p:pic>
        <p:nvPicPr>
          <p:cNvPr id="11" name="Picture 10" descr="Contro il cancro con un sorriso: maggio 20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093" y="2106597"/>
            <a:ext cx="1368682" cy="99785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3120" y="249623"/>
            <a:ext cx="1093530" cy="10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r-HR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11" y="102507"/>
            <a:ext cx="9296400" cy="44005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2339" y="3568309"/>
            <a:ext cx="9048750" cy="31337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6572" y="5135171"/>
            <a:ext cx="2421625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r-HR" sz="3200" b="1" dirty="0" smtClean="0"/>
              <a:t>ROK: 2023. !!</a:t>
            </a:r>
            <a:endParaRPr lang="hr-HR" sz="32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4789" y="2411186"/>
            <a:ext cx="4686300" cy="838200"/>
          </a:xfrm>
          <a:prstGeom prst="rect">
            <a:avLst/>
          </a:prstGeom>
        </p:spPr>
      </p:pic>
      <p:sp>
        <p:nvSpPr>
          <p:cNvPr id="14" name="Right Arrow 13"/>
          <p:cNvSpPr/>
          <p:nvPr/>
        </p:nvSpPr>
        <p:spPr>
          <a:xfrm rot="12525310">
            <a:off x="5878087" y="1756116"/>
            <a:ext cx="1349828" cy="6919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4461434">
            <a:off x="9626583" y="3353321"/>
            <a:ext cx="1292464" cy="96325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7035" y="116783"/>
            <a:ext cx="1093530" cy="10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1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6000" b="1" dirty="0" smtClean="0"/>
              <a:t>MEF i FBF skupa…</a:t>
            </a:r>
            <a:endParaRPr lang="hr-HR" sz="6000" b="1" dirty="0"/>
          </a:p>
        </p:txBody>
      </p:sp>
      <p:pic>
        <p:nvPicPr>
          <p:cNvPr id="5" name="Content Placeholder 4" descr="ตีแตกภาษาอังกฤษ : English Of The Day: มีนาคม 201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215" y="653155"/>
            <a:ext cx="1750000" cy="169000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2590119"/>
            <a:ext cx="9258300" cy="34194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4055" y="106030"/>
            <a:ext cx="1093530" cy="10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1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5400" b="1" dirty="0" smtClean="0"/>
              <a:t>     HVALA NA PAŽNJI!</a:t>
            </a:r>
            <a:endParaRPr lang="hr-HR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3097" y="193903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hr-HR" b="1" dirty="0" smtClean="0"/>
              <a:t>..</a:t>
            </a:r>
            <a:endParaRPr lang="hr-HR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435" y="116783"/>
            <a:ext cx="1093530" cy="10942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44" t="19488" r="21078" b="21470"/>
          <a:stretch/>
        </p:blipFill>
        <p:spPr>
          <a:xfrm>
            <a:off x="7248526" y="44450"/>
            <a:ext cx="1891518" cy="1223853"/>
          </a:xfrm>
          <a:prstGeom prst="rect">
            <a:avLst/>
          </a:prstGeom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33783" y="44450"/>
            <a:ext cx="2170112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_MG_9323+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08798" y="2534833"/>
            <a:ext cx="3849969" cy="3859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17" y="2205372"/>
            <a:ext cx="6774509" cy="45180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98178" y="1690688"/>
            <a:ext cx="4824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/>
              <a:t>PRVIH 100 GODINA…</a:t>
            </a:r>
            <a:endParaRPr lang="hr-HR" sz="3600" b="1" dirty="0"/>
          </a:p>
        </p:txBody>
      </p:sp>
    </p:spTree>
    <p:extLst>
      <p:ext uri="{BB962C8B-B14F-4D97-AF65-F5344CB8AC3E}">
        <p14:creationId xmlns:p14="http://schemas.microsoft.com/office/powerpoint/2010/main" val="239953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300</Words>
  <Application>Microsoft Office PowerPoint</Application>
  <PresentationFormat>Widescreen</PresentationFormat>
  <Paragraphs>74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Office Theme</vt:lpstr>
      <vt:lpstr>Acrobat Document</vt:lpstr>
      <vt:lpstr>Sveučilišni integrirani preddiplomski i diplomski studij medicine na engleskom jeziku pri Medicinskom fakultetu Sveučilišta u Zagrebu</vt:lpstr>
      <vt:lpstr>POČETCI…… 2002./2003. </vt:lpstr>
      <vt:lpstr>WEB STRANICA</vt:lpstr>
      <vt:lpstr>STUDENTSKA REFERADA</vt:lpstr>
      <vt:lpstr>PROMIDŽBENI MATERIJALI</vt:lpstr>
      <vt:lpstr>NASTAVNI RESURSI – INFRASTRUKTURA ZA IZVOĐENJE STUDIJA</vt:lpstr>
      <vt:lpstr>SIMULACIJSKI CENTAR</vt:lpstr>
      <vt:lpstr>KLINIČKE BAZE</vt:lpstr>
      <vt:lpstr>STUDIJ MEDICINE NA ENGLESKOM JEZIKU - broj upisanih studenata po državljanstvu</vt:lpstr>
      <vt:lpstr>STUDIJ MEDICINE NA ENGLESKOM JEZIKU diplomirali do 2017./2018., po državljanstvu (ukupno 224)</vt:lpstr>
      <vt:lpstr>eMED – STUDENT BODY</vt:lpstr>
      <vt:lpstr>UPISNI KRITERIJI – RAZREDBENI POSTUPAK</vt:lpstr>
      <vt:lpstr>GOSTUJUĆI NASTAVNICI</vt:lpstr>
      <vt:lpstr>ZAJEDNIČKI IZBORNI PREDMETI SA INOZEMNIM SVEUČILIŠTIMA</vt:lpstr>
      <vt:lpstr>KLINIČKE ROTACIJE (završna, 6. godina Studija, 12 tjedana)</vt:lpstr>
      <vt:lpstr>OSTALE POZITIVNE „NUZPOJAVE” STUDIJA </vt:lpstr>
      <vt:lpstr>European Consortium for Accreditation</vt:lpstr>
      <vt:lpstr>PowerPoint Presentation</vt:lpstr>
      <vt:lpstr>ALI….</vt:lpstr>
      <vt:lpstr>PowerPoint Presentation</vt:lpstr>
      <vt:lpstr>MEF i FBF skupa…</vt:lpstr>
      <vt:lpstr>     HVALA NA PAŽNJI!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Sveučilišni integrirani preddiplomski i diplomski studij medicine na engleskom jeziku pri Medicinskom fakultetu Sveučilišta u Zagrebu</dc:title>
  <dc:creator>Davor Ježek</dc:creator>
  <cp:lastModifiedBy>Davor Ježek</cp:lastModifiedBy>
  <cp:revision>60</cp:revision>
  <dcterms:created xsi:type="dcterms:W3CDTF">2019-02-11T08:58:02Z</dcterms:created>
  <dcterms:modified xsi:type="dcterms:W3CDTF">2019-06-09T17:58:32Z</dcterms:modified>
</cp:coreProperties>
</file>