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9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7.xml" ContentType="application/vnd.openxmlformats-officedocument.themeOverride+xml"/>
  <Override PartName="/ppt/charts/chart8.xml" ContentType="application/vnd.openxmlformats-officedocument.drawingml.chart+xml"/>
  <Override PartName="/ppt/theme/themeOverride18.xml" ContentType="application/vnd.openxmlformats-officedocument.themeOverride+xml"/>
  <Override PartName="/ppt/charts/chart9.xml" ContentType="application/vnd.openxmlformats-officedocument.drawingml.chart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charts/chart10.xml" ContentType="application/vnd.openxmlformats-officedocument.drawingml.chart+xml"/>
  <Override PartName="/ppt/theme/themeOverride21.xml" ContentType="application/vnd.openxmlformats-officedocument.themeOverride+xml"/>
  <Override PartName="/ppt/charts/chart11.xml" ContentType="application/vnd.openxmlformats-officedocument.drawingml.chart+xml"/>
  <Override PartName="/ppt/theme/themeOverride22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charts/chart15.xml" ContentType="application/vnd.openxmlformats-officedocument.drawingml.chart+xml"/>
  <Override PartName="/ppt/theme/themeOverride29.xml" ContentType="application/vnd.openxmlformats-officedocument.themeOverride+xml"/>
  <Override PartName="/ppt/charts/chart16.xml" ContentType="application/vnd.openxmlformats-officedocument.drawingml.chart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92" r:id="rId7"/>
    <p:sldId id="261" r:id="rId8"/>
    <p:sldId id="268" r:id="rId9"/>
    <p:sldId id="262" r:id="rId10"/>
    <p:sldId id="264" r:id="rId11"/>
    <p:sldId id="265" r:id="rId12"/>
    <p:sldId id="266" r:id="rId13"/>
    <p:sldId id="267" r:id="rId14"/>
    <p:sldId id="274" r:id="rId15"/>
    <p:sldId id="272" r:id="rId16"/>
    <p:sldId id="270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2" y="3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eakreditacija\Sinteza%20doktorski\Skupn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eakreditacija\Sinteza%20doktorski\Skupn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eakreditacija\Sinteza%20doktorski\Skupn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sharepoint\share\razmjena\Reakreditacija\Sinteza%20doktorski\Skupno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1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point\share\razmjena\Reakreditacija\Sinteza%20doktorski\BIOMEDICINA%20I%20ZDRAVSTVO\Ocjene_biomedicina%20i%20zdravstv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eakreditacija\Sinteza%20doktorski\BIOTEHNI&#268;KE\PREGLED%20BIOTEHNI&#268;KO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sharepoint\share\razmjena\Reakreditacija\Sinteza%20doktorski\PRIRODNE\PRIRODNE.xlsx" TargetMode="External"/><Relationship Id="rId1" Type="http://schemas.openxmlformats.org/officeDocument/2006/relationships/themeOverride" Target="../theme/themeOverride1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eakreditacija\Sinteza%20doktorski\TEHNI&#268;KE\OCJENE-TEHNICKO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eakreditacija\Sinteza%20doktorski\DRU&#352;TVENE\Ocjene_dru&#353;tveno2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sharepoint\share\razmjena\Reakreditacija\Sinteza%20doktorski\DRU&#352;TVENE\Ocjene_dru&#353;tveno2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sharepoint\share\razmjena\Reakreditacija\Sinteza%20doktorski\DRU&#352;TVENE\Ocjene_dru&#353;tveno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eakreditacija\Sinteza%20doktorski\HUMANISTI&#268;KE\humanisti&#269;k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point\share\razmjena\Reakreditacija\Sinteza%20doktorski\INTERDISCIPLINARNE\interdisciplinarn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24-4232-A583-41484E8D15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24-4232-A583-41484E8D15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724-4232-A583-41484E8D15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724-4232-A583-41484E8D154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724-4232-A583-41484E8D154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724-4232-A583-41484E8D154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24-4232-A583-41484E8D154A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" lastClr="FFFFFF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'odnosi veličine studija'!$B$1:$H$1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'odnosi veličine studija'!$B$2:$H$2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23</c:v>
                </c:pt>
                <c:pt idx="3">
                  <c:v>15</c:v>
                </c:pt>
                <c:pt idx="4">
                  <c:v>36</c:v>
                </c:pt>
                <c:pt idx="5">
                  <c:v>20</c:v>
                </c:pt>
                <c:pt idx="6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724-4232-A583-41484E8D1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Sheet1!$A$16</c:f>
              <c:strCache>
                <c:ptCount val="1"/>
                <c:pt idx="0">
                  <c:v>ZAGREB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Sheet1!$B$16:$H$16</c:f>
              <c:numCache>
                <c:formatCode>General</c:formatCode>
                <c:ptCount val="7"/>
                <c:pt idx="0">
                  <c:v>700</c:v>
                </c:pt>
                <c:pt idx="1">
                  <c:v>339</c:v>
                </c:pt>
                <c:pt idx="2">
                  <c:v>1058</c:v>
                </c:pt>
                <c:pt idx="3">
                  <c:v>717</c:v>
                </c:pt>
                <c:pt idx="4">
                  <c:v>1357</c:v>
                </c:pt>
                <c:pt idx="5">
                  <c:v>559</c:v>
                </c:pt>
                <c:pt idx="6">
                  <c:v>191</c:v>
                </c:pt>
              </c:numCache>
            </c:numRef>
          </c:val>
        </c:ser>
        <c:ser>
          <c:idx val="1"/>
          <c:order val="1"/>
          <c:tx>
            <c:strRef>
              <c:f>Sheet1!$A$17</c:f>
              <c:strCache>
                <c:ptCount val="1"/>
                <c:pt idx="0">
                  <c:v>RIJEKA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Sheet1!$B$17:$H$17</c:f>
              <c:numCache>
                <c:formatCode>General</c:formatCode>
                <c:ptCount val="7"/>
                <c:pt idx="0">
                  <c:v>414</c:v>
                </c:pt>
                <c:pt idx="1">
                  <c:v>0</c:v>
                </c:pt>
                <c:pt idx="2">
                  <c:v>227</c:v>
                </c:pt>
                <c:pt idx="3">
                  <c:v>10</c:v>
                </c:pt>
                <c:pt idx="4">
                  <c:v>436</c:v>
                </c:pt>
                <c:pt idx="5">
                  <c:v>51</c:v>
                </c:pt>
                <c:pt idx="6">
                  <c:v>51</c:v>
                </c:pt>
              </c:numCache>
            </c:numRef>
          </c:val>
        </c:ser>
        <c:ser>
          <c:idx val="2"/>
          <c:order val="2"/>
          <c:tx>
            <c:strRef>
              <c:f>Sheet1!$A$18</c:f>
              <c:strCache>
                <c:ptCount val="1"/>
                <c:pt idx="0">
                  <c:v>SPLIT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Sheet1!$B$18:$H$18</c:f>
              <c:numCache>
                <c:formatCode>General</c:formatCode>
                <c:ptCount val="7"/>
                <c:pt idx="0">
                  <c:v>275</c:v>
                </c:pt>
                <c:pt idx="1">
                  <c:v>23</c:v>
                </c:pt>
                <c:pt idx="2">
                  <c:v>222</c:v>
                </c:pt>
                <c:pt idx="3">
                  <c:v>94</c:v>
                </c:pt>
                <c:pt idx="4">
                  <c:v>121</c:v>
                </c:pt>
                <c:pt idx="5">
                  <c:v>122</c:v>
                </c:pt>
                <c:pt idx="6">
                  <c:v>25</c:v>
                </c:pt>
              </c:numCache>
            </c:numRef>
          </c:val>
        </c:ser>
        <c:ser>
          <c:idx val="3"/>
          <c:order val="3"/>
          <c:tx>
            <c:strRef>
              <c:f>Sheet1!$A$19</c:f>
              <c:strCache>
                <c:ptCount val="1"/>
                <c:pt idx="0">
                  <c:v>OSIJEK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Sheet1!$B$19:$H$19</c:f>
              <c:numCache>
                <c:formatCode>General</c:formatCode>
                <c:ptCount val="7"/>
                <c:pt idx="0">
                  <c:v>495</c:v>
                </c:pt>
                <c:pt idx="1">
                  <c:v>359</c:v>
                </c:pt>
                <c:pt idx="2">
                  <c:v>162</c:v>
                </c:pt>
                <c:pt idx="3">
                  <c:v>167</c:v>
                </c:pt>
                <c:pt idx="4">
                  <c:v>684</c:v>
                </c:pt>
                <c:pt idx="5">
                  <c:v>60</c:v>
                </c:pt>
                <c:pt idx="6">
                  <c:v>152</c:v>
                </c:pt>
              </c:numCache>
            </c:numRef>
          </c:val>
        </c:ser>
        <c:ser>
          <c:idx val="4"/>
          <c:order val="4"/>
          <c:tx>
            <c:strRef>
              <c:f>Sheet1!$A$20</c:f>
              <c:strCache>
                <c:ptCount val="1"/>
                <c:pt idx="0">
                  <c:v>ZADAR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Sheet1!$B$20:$H$20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194</c:v>
                </c:pt>
                <c:pt idx="5">
                  <c:v>258</c:v>
                </c:pt>
                <c:pt idx="6">
                  <c:v>55</c:v>
                </c:pt>
              </c:numCache>
            </c:numRef>
          </c:val>
        </c:ser>
        <c:ser>
          <c:idx val="5"/>
          <c:order val="5"/>
          <c:tx>
            <c:strRef>
              <c:f>Sheet1!$A$21</c:f>
              <c:strCache>
                <c:ptCount val="1"/>
                <c:pt idx="0">
                  <c:v>SJEVER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Sheet1!$B$21:$H$21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6"/>
          <c:order val="6"/>
          <c:tx>
            <c:strRef>
              <c:f>Sheet1!$A$22</c:f>
              <c:strCache>
                <c:ptCount val="1"/>
                <c:pt idx="0">
                  <c:v>PULA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Sheet1!$B$22:$H$22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29</c:v>
                </c:pt>
                <c:pt idx="5">
                  <c:v>0</c:v>
                </c:pt>
                <c:pt idx="6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185728"/>
        <c:axId val="300176904"/>
      </c:barChart>
      <c:catAx>
        <c:axId val="26618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0176904"/>
        <c:crosses val="autoZero"/>
        <c:auto val="1"/>
        <c:lblAlgn val="ctr"/>
        <c:lblOffset val="100"/>
        <c:noMultiLvlLbl val="0"/>
      </c:catAx>
      <c:valAx>
        <c:axId val="30017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26618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 baseline="0">
          <a:latin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'odnosi veličine studija'!$A$4</c:f>
              <c:strCache>
                <c:ptCount val="1"/>
                <c:pt idx="0">
                  <c:v>STUDENTI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'odnosi veličine studija'!$B$1:$H$1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'odnosi veličine studija'!$B$4:$H$4</c:f>
              <c:numCache>
                <c:formatCode>General</c:formatCode>
                <c:ptCount val="7"/>
                <c:pt idx="0">
                  <c:v>1884</c:v>
                </c:pt>
                <c:pt idx="1">
                  <c:v>721</c:v>
                </c:pt>
                <c:pt idx="2">
                  <c:v>1719</c:v>
                </c:pt>
                <c:pt idx="3">
                  <c:v>988</c:v>
                </c:pt>
                <c:pt idx="4">
                  <c:v>2806</c:v>
                </c:pt>
                <c:pt idx="5">
                  <c:v>1050</c:v>
                </c:pt>
                <c:pt idx="6">
                  <c:v>486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31-43AA-A7D7-ED73AA41C70C}"/>
            </c:ext>
          </c:extLst>
        </c:ser>
        <c:ser>
          <c:idx val="1"/>
          <c:order val="1"/>
          <c:tx>
            <c:strRef>
              <c:f>'odnosi veličine studija'!$A$5</c:f>
              <c:strCache>
                <c:ptCount val="1"/>
                <c:pt idx="0">
                  <c:v>NASTAVNICI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'odnosi veličine studija'!$B$1:$H$1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'odnosi veličine studija'!$B$5:$H$5</c:f>
              <c:numCache>
                <c:formatCode>General</c:formatCode>
                <c:ptCount val="7"/>
                <c:pt idx="0">
                  <c:v>1252</c:v>
                </c:pt>
                <c:pt idx="1">
                  <c:v>569</c:v>
                </c:pt>
                <c:pt idx="2">
                  <c:v>1267</c:v>
                </c:pt>
                <c:pt idx="3">
                  <c:v>710</c:v>
                </c:pt>
                <c:pt idx="4">
                  <c:v>2921</c:v>
                </c:pt>
                <c:pt idx="5">
                  <c:v>420</c:v>
                </c:pt>
                <c:pt idx="6">
                  <c:v>222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331-43AA-A7D7-ED73AA41C70C}"/>
            </c:ext>
          </c:extLst>
        </c:ser>
        <c:ser>
          <c:idx val="2"/>
          <c:order val="2"/>
          <c:tx>
            <c:strRef>
              <c:f>'odnosi veličine studija'!$A$6</c:f>
              <c:strCache>
                <c:ptCount val="1"/>
                <c:pt idx="0">
                  <c:v>MENTORI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'odnosi veličine studija'!$B$1:$H$1</c:f>
              <c:strCache>
                <c:ptCount val="7"/>
                <c:pt idx="0">
                  <c:v>BIOMEDICINA</c:v>
                </c:pt>
                <c:pt idx="1">
                  <c:v>BIOTEHNIČKE</c:v>
                </c:pt>
                <c:pt idx="2">
                  <c:v>TEHNIČKE</c:v>
                </c:pt>
                <c:pt idx="3">
                  <c:v>PRIRODNE</c:v>
                </c:pt>
                <c:pt idx="4">
                  <c:v>DRUŠTVENE</c:v>
                </c:pt>
                <c:pt idx="5">
                  <c:v>HUMANISTIČKE</c:v>
                </c:pt>
                <c:pt idx="6">
                  <c:v>INTERDISCIPLINARNE</c:v>
                </c:pt>
              </c:strCache>
            </c:strRef>
          </c:cat>
          <c:val>
            <c:numRef>
              <c:f>'odnosi veličine studija'!$B$6:$H$6</c:f>
              <c:numCache>
                <c:formatCode>General</c:formatCode>
                <c:ptCount val="7"/>
                <c:pt idx="0">
                  <c:v>1523</c:v>
                </c:pt>
                <c:pt idx="1">
                  <c:v>381</c:v>
                </c:pt>
                <c:pt idx="2">
                  <c:v>553</c:v>
                </c:pt>
                <c:pt idx="3">
                  <c:v>557</c:v>
                </c:pt>
                <c:pt idx="4">
                  <c:v>764</c:v>
                </c:pt>
                <c:pt idx="5">
                  <c:v>503</c:v>
                </c:pt>
                <c:pt idx="6">
                  <c:v>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331-43AA-A7D7-ED73AA41C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01920"/>
        <c:axId val="301711776"/>
      </c:barChart>
      <c:catAx>
        <c:axId val="30130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301711776"/>
        <c:crosses val="autoZero"/>
        <c:auto val="1"/>
        <c:lblAlgn val="ctr"/>
        <c:lblOffset val="100"/>
        <c:noMultiLvlLbl val="0"/>
      </c:catAx>
      <c:valAx>
        <c:axId val="30171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130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68427474067292"/>
          <c:y val="0.91240977052791294"/>
          <c:w val="0.43306986744751325"/>
          <c:h val="6.94173394650540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ocjene!$B$38</c:f>
              <c:strCache>
                <c:ptCount val="1"/>
                <c:pt idx="0">
                  <c:v>UDIO HQ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ocjene!$A$39:$A$45</c:f>
              <c:strCache>
                <c:ptCount val="7"/>
                <c:pt idx="0">
                  <c:v>PRIRODNE</c:v>
                </c:pt>
                <c:pt idx="1">
                  <c:v>BIOMEDICINA</c:v>
                </c:pt>
                <c:pt idx="2">
                  <c:v>TEHNIČKE</c:v>
                </c:pt>
                <c:pt idx="3">
                  <c:v>BIOTEHNIČKE</c:v>
                </c:pt>
                <c:pt idx="4">
                  <c:v>DRUŠTVENE</c:v>
                </c:pt>
                <c:pt idx="5">
                  <c:v>INTERDISCIPLINARNE</c:v>
                </c:pt>
                <c:pt idx="6">
                  <c:v>HUMANISTIČKE</c:v>
                </c:pt>
              </c:strCache>
            </c:strRef>
          </c:cat>
          <c:val>
            <c:numRef>
              <c:f>ocjene!$B$39:$B$45</c:f>
              <c:numCache>
                <c:formatCode>0%</c:formatCode>
                <c:ptCount val="7"/>
                <c:pt idx="0">
                  <c:v>0.69</c:v>
                </c:pt>
                <c:pt idx="1">
                  <c:v>0.57999999999999996</c:v>
                </c:pt>
                <c:pt idx="2">
                  <c:v>0.56000000000000005</c:v>
                </c:pt>
                <c:pt idx="3">
                  <c:v>0.54</c:v>
                </c:pt>
                <c:pt idx="4">
                  <c:v>0.48</c:v>
                </c:pt>
                <c:pt idx="5">
                  <c:v>0.35749999999999993</c:v>
                </c:pt>
                <c:pt idx="6">
                  <c:v>0.34520000000000001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0-400C-91FF-F0A6604A0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782944"/>
        <c:axId val="300479512"/>
      </c:barChart>
      <c:catAx>
        <c:axId val="3017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0479512"/>
        <c:crosses val="autoZero"/>
        <c:auto val="1"/>
        <c:lblAlgn val="ctr"/>
        <c:lblOffset val="100"/>
        <c:noMultiLvlLbl val="0"/>
      </c:catAx>
      <c:valAx>
        <c:axId val="3004795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178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 baseline="0">
          <a:solidFill>
            <a:sysClr val="windowText" lastClr="000000"/>
          </a:solidFill>
          <a:latin typeface="+mj-lt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Rangiranje!$B$42:$B$45</c:f>
              <c:strCache>
                <c:ptCount val="4"/>
                <c:pt idx="0">
                  <c:v>RESURSI: NASTAVNIČKI, MENTORSKI I ISTRAŽIVAČKI KAPACITETI I INFRASTRUKTURA </c:v>
                </c:pt>
                <c:pt idx="1">
                  <c:v>INTERNO OSIGURAVANJE KVALITETE</c:v>
                </c:pt>
                <c:pt idx="2">
                  <c:v>POTPORA DOKTORANDIMA I NAPREDOVANJE TIJEKOM STUDIJA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Rangiranje!$C$42:$C$45</c:f>
              <c:numCache>
                <c:formatCode>0%</c:formatCode>
                <c:ptCount val="4"/>
                <c:pt idx="0">
                  <c:v>0.33333333333333331</c:v>
                </c:pt>
                <c:pt idx="1">
                  <c:v>0.6</c:v>
                </c:pt>
                <c:pt idx="2">
                  <c:v>0.7</c:v>
                </c:pt>
                <c:pt idx="3">
                  <c:v>0.375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721400"/>
        <c:axId val="316725320"/>
      </c:barChart>
      <c:catAx>
        <c:axId val="31672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16725320"/>
        <c:crosses val="autoZero"/>
        <c:auto val="1"/>
        <c:lblAlgn val="ctr"/>
        <c:lblOffset val="100"/>
        <c:noMultiLvlLbl val="0"/>
      </c:catAx>
      <c:valAx>
        <c:axId val="3167253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1672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 baseline="0">
          <a:solidFill>
            <a:sysClr val="windowText" lastClr="000000"/>
          </a:solidFill>
          <a:latin typeface="+mj-lt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UKUPNO!$A$86:$A$89</c:f>
              <c:strCache>
                <c:ptCount val="4"/>
                <c:pt idx="0">
                  <c:v>INTERNI SUSTAV OSIGURAVANJA KVALITETE STUDIJA</c:v>
                </c:pt>
                <c:pt idx="1">
                  <c:v>RESURSI: NASTAVNIČKI, MENTORSKI I ISTRAŽIVAČKI KAPACITETI I INFRASTRUKTURA</c:v>
                </c:pt>
                <c:pt idx="2">
                  <c:v>POTPORA DOKTORANDIMA I NAPREDOVANJE TIJEKOM STUDIJA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UKUPNO!$B$86:$B$89</c:f>
              <c:numCache>
                <c:formatCode>0.00</c:formatCode>
                <c:ptCount val="4"/>
                <c:pt idx="0">
                  <c:v>1.3230769230769233</c:v>
                </c:pt>
                <c:pt idx="1">
                  <c:v>1.4102564102564104</c:v>
                </c:pt>
                <c:pt idx="2">
                  <c:v>1.4153846153846152</c:v>
                </c:pt>
                <c:pt idx="3">
                  <c:v>1.4615384615384615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0D-4C79-894C-CFE24DFB3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81472"/>
        <c:axId val="300481864"/>
      </c:barChart>
      <c:catAx>
        <c:axId val="30048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0481864"/>
        <c:crosses val="autoZero"/>
        <c:auto val="1"/>
        <c:lblAlgn val="ctr"/>
        <c:lblOffset val="100"/>
        <c:noMultiLvlLbl val="0"/>
      </c:catAx>
      <c:valAx>
        <c:axId val="300481864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0481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0" baseline="0">
          <a:latin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BIOTEHNIČKO!$A$91:$A$94</c:f>
              <c:strCache>
                <c:ptCount val="4"/>
                <c:pt idx="0">
                  <c:v>POTPORA DOKTORANDIMA I NAPREDOVANJE TIJEKOM STUDIJA</c:v>
                </c:pt>
                <c:pt idx="1">
                  <c:v>INTERNI SUSTAV OSIGURAVANJA KVALITETE STUDIJA</c:v>
                </c:pt>
                <c:pt idx="2">
                  <c:v>RESURSI: NASTAVNIČKI, MENTORSKI I ISTRAŽIVAČKI KAPACITETI I INFRASTRUKTURA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BIOTEHNIČKO!$B$91:$B$94</c:f>
              <c:numCache>
                <c:formatCode>0.00</c:formatCode>
                <c:ptCount val="4"/>
                <c:pt idx="0">
                  <c:v>1.375</c:v>
                </c:pt>
                <c:pt idx="1">
                  <c:v>1.425</c:v>
                </c:pt>
                <c:pt idx="2">
                  <c:v>1.4791666666666667</c:v>
                </c:pt>
                <c:pt idx="3">
                  <c:v>1.53125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2F-4516-BCDC-62ABFCADD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83824"/>
        <c:axId val="300482256"/>
      </c:barChart>
      <c:catAx>
        <c:axId val="30048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82256"/>
        <c:crosses val="autoZero"/>
        <c:auto val="1"/>
        <c:lblAlgn val="ctr"/>
        <c:lblOffset val="100"/>
        <c:noMultiLvlLbl val="0"/>
      </c:catAx>
      <c:valAx>
        <c:axId val="300482256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8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Glavna!$A$141:$A$144</c:f>
              <c:strCache>
                <c:ptCount val="4"/>
                <c:pt idx="0">
                  <c:v>POTPORA DOKTORANDIMA I NAPREDOVANJE TIJEKOM STUDIJA</c:v>
                </c:pt>
                <c:pt idx="1">
                  <c:v>INTERNI SUSTAV OSIGURAVANJA KVALITETE STUDIJA</c:v>
                </c:pt>
                <c:pt idx="2">
                  <c:v>RESURSI: NASTAVNIČKI, MENTORSKI I ISTRAŽIVAČKI KAPACITETI I INFRASTRUKTURA 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Glavna!$B$141:$B$144</c:f>
              <c:numCache>
                <c:formatCode>0.00</c:formatCode>
                <c:ptCount val="4"/>
                <c:pt idx="0">
                  <c:v>1.2266666666666668</c:v>
                </c:pt>
                <c:pt idx="1">
                  <c:v>1.2533333333333332</c:v>
                </c:pt>
                <c:pt idx="2">
                  <c:v>1.3</c:v>
                </c:pt>
                <c:pt idx="3">
                  <c:v>1.4666666666666666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C3-4AD2-9F29-9B7862C25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83040"/>
        <c:axId val="300480688"/>
      </c:barChart>
      <c:catAx>
        <c:axId val="30048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80688"/>
        <c:crosses val="autoZero"/>
        <c:auto val="1"/>
        <c:lblAlgn val="ctr"/>
        <c:lblOffset val="100"/>
        <c:noMultiLvlLbl val="0"/>
      </c:catAx>
      <c:valAx>
        <c:axId val="300480688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83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TEHNIČKO!$B$146:$B$149</c:f>
              <c:strCache>
                <c:ptCount val="4"/>
                <c:pt idx="0">
                  <c:v>INTERNI SUSTAV OSIGURAVANJA KVALITETE STUDIJA</c:v>
                </c:pt>
                <c:pt idx="1">
                  <c:v>RESURSI: NASTAVNIČKI, MENTORSKI I ISTRAŽIVAČKI KAPACITETI I INFRASTRUKTURA </c:v>
                </c:pt>
                <c:pt idx="2">
                  <c:v>POTPORA DOKTORANDIMA I NAPREDOVANJE TIJEKOM STUDIJA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TEHNIČKO!$C$146:$C$149</c:f>
              <c:numCache>
                <c:formatCode>0.00</c:formatCode>
                <c:ptCount val="4"/>
                <c:pt idx="0">
                  <c:v>1.3739130434782607</c:v>
                </c:pt>
                <c:pt idx="1">
                  <c:v>1.4275362318840579</c:v>
                </c:pt>
                <c:pt idx="2">
                  <c:v>1.4565217391304348</c:v>
                </c:pt>
                <c:pt idx="3">
                  <c:v>1.5108695652173911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10-408E-8FA2-FFB613B13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81080"/>
        <c:axId val="300477552"/>
      </c:barChart>
      <c:catAx>
        <c:axId val="30048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77552"/>
        <c:crosses val="autoZero"/>
        <c:auto val="1"/>
        <c:lblAlgn val="ctr"/>
        <c:lblOffset val="100"/>
        <c:noMultiLvlLbl val="0"/>
      </c:catAx>
      <c:valAx>
        <c:axId val="300477552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481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ekonomija!$A$232:$A$235</c:f>
              <c:strCache>
                <c:ptCount val="4"/>
                <c:pt idx="0">
                  <c:v>INTERNI SUSTAV OSIGURAVANJA KVALITETE STUDIJA</c:v>
                </c:pt>
                <c:pt idx="1">
                  <c:v>PROGRAM I ISHODI DOKTORSKOG STUDIJA </c:v>
                </c:pt>
                <c:pt idx="2">
                  <c:v>POTPORA DOKTORANDIMA I NAPREDOVANJE TIJEKOM STUDIJA</c:v>
                </c:pt>
                <c:pt idx="3">
                  <c:v>RESURSI: NASTAVNIČKI, MENTORSKI I ISTRAŽIVAČKI KAPACITETI I INFRASTRUKTURA</c:v>
                </c:pt>
              </c:strCache>
            </c:strRef>
          </c:cat>
          <c:val>
            <c:numRef>
              <c:f>ekonomija!$B$232:$B$235</c:f>
              <c:numCache>
                <c:formatCode>0.00</c:formatCode>
                <c:ptCount val="4"/>
                <c:pt idx="0">
                  <c:v>1.4652777777777779</c:v>
                </c:pt>
                <c:pt idx="1">
                  <c:v>1.5416666666666665</c:v>
                </c:pt>
                <c:pt idx="2">
                  <c:v>1.5736111111111113</c:v>
                </c:pt>
                <c:pt idx="3">
                  <c:v>1.6967592592592593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BE-456C-A5E7-BA7552393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77160"/>
        <c:axId val="300478728"/>
      </c:barChart>
      <c:catAx>
        <c:axId val="30047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00478728"/>
        <c:crosses val="autoZero"/>
        <c:auto val="1"/>
        <c:lblAlgn val="ctr"/>
        <c:lblOffset val="100"/>
        <c:noMultiLvlLbl val="0"/>
      </c:catAx>
      <c:valAx>
        <c:axId val="300478728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00477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'informacijske&amp;kom'!$A$133:$A$136</c:f>
              <c:strCache>
                <c:ptCount val="4"/>
                <c:pt idx="0">
                  <c:v>INTERNI SUSTAV OSIGURAVANJA KVALITETE STUDIJA</c:v>
                </c:pt>
                <c:pt idx="1">
                  <c:v>PROGRAM I ISHODI DOKTORSKOG STUDIJA </c:v>
                </c:pt>
                <c:pt idx="2">
                  <c:v>RESURSI: NASTAVNIČKI, MENTORSKI I ISTRAŽIVAČKI KAPACITETI I INFRASTRUKTURA</c:v>
                </c:pt>
                <c:pt idx="3">
                  <c:v>POTPORA DOKTORANDIMA I NAPREDOVANJE TIJEKOM STUDIJA</c:v>
                </c:pt>
              </c:strCache>
            </c:strRef>
          </c:cat>
          <c:val>
            <c:numRef>
              <c:f>'informacijske&amp;kom'!$B$133:$B$136</c:f>
              <c:numCache>
                <c:formatCode>0.00</c:formatCode>
                <c:ptCount val="4"/>
                <c:pt idx="0">
                  <c:v>1.3366666666666669</c:v>
                </c:pt>
                <c:pt idx="1">
                  <c:v>1.4166666666666665</c:v>
                </c:pt>
                <c:pt idx="2">
                  <c:v>1.4166666666666667</c:v>
                </c:pt>
                <c:pt idx="3">
                  <c:v>1.5133333333333332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77944"/>
        <c:axId val="300478336"/>
      </c:barChart>
      <c:catAx>
        <c:axId val="30047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0478336"/>
        <c:crosses val="autoZero"/>
        <c:auto val="1"/>
        <c:lblAlgn val="ctr"/>
        <c:lblOffset val="100"/>
        <c:noMultiLvlLbl val="0"/>
      </c:catAx>
      <c:valAx>
        <c:axId val="300478336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0477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'pravo i politologija'!$A$134:$A$137</c:f>
              <c:strCache>
                <c:ptCount val="4"/>
                <c:pt idx="0">
                  <c:v>INTERNI SUSTAV OSIGURAVANJA KVALITETE STUDIJA</c:v>
                </c:pt>
                <c:pt idx="1">
                  <c:v>POTPORA DOKTORANDIMA I NAPREDOVANJE TIJEKOM STUDIJA</c:v>
                </c:pt>
                <c:pt idx="2">
                  <c:v>RESURSI: NASTAVNIČKI, MENTORSKI I ISTRAŽIVAČKI KAPACITETI I INFRASTRUKTURA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'pravo i politologija'!$B$134:$B$137</c:f>
              <c:numCache>
                <c:formatCode>0.00</c:formatCode>
                <c:ptCount val="4"/>
                <c:pt idx="0">
                  <c:v>1.6291666666666669</c:v>
                </c:pt>
                <c:pt idx="1">
                  <c:v>1.65</c:v>
                </c:pt>
                <c:pt idx="2">
                  <c:v>1.7083333333333333</c:v>
                </c:pt>
                <c:pt idx="3">
                  <c:v>1.75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720616"/>
        <c:axId val="316724928"/>
      </c:barChart>
      <c:catAx>
        <c:axId val="31672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16724928"/>
        <c:crosses val="autoZero"/>
        <c:auto val="1"/>
        <c:lblAlgn val="ctr"/>
        <c:lblOffset val="100"/>
        <c:noMultiLvlLbl val="0"/>
      </c:catAx>
      <c:valAx>
        <c:axId val="316724928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16720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'psihologija i edukacijske'!$A$126:$A$129</c:f>
              <c:strCache>
                <c:ptCount val="4"/>
                <c:pt idx="0">
                  <c:v>RESURSI: NASTAVNIČKI, MENTORSKI I ISTRAŽIVAČKI KAPACITETI I INFRASTRUKTURA</c:v>
                </c:pt>
                <c:pt idx="1">
                  <c:v>INTERNI SUSTAV OSIGURAVANJA KVALITETE STUDIJA</c:v>
                </c:pt>
                <c:pt idx="2">
                  <c:v>PROGRAM I ISHODI DOKTORSKOG STUDIJA </c:v>
                </c:pt>
                <c:pt idx="3">
                  <c:v>POTPORA DOKTORANDIMA I NAPREDOVANJE TIJEKOM STUDIJA</c:v>
                </c:pt>
              </c:strCache>
            </c:strRef>
          </c:cat>
          <c:val>
            <c:numRef>
              <c:f>'psihologija i edukacijske'!$B$126:$B$129</c:f>
              <c:numCache>
                <c:formatCode>0.00</c:formatCode>
                <c:ptCount val="4"/>
                <c:pt idx="0">
                  <c:v>1.3888888888888891</c:v>
                </c:pt>
                <c:pt idx="1">
                  <c:v>1.4083333333333334</c:v>
                </c:pt>
                <c:pt idx="2">
                  <c:v>1.4535984848484846</c:v>
                </c:pt>
                <c:pt idx="3">
                  <c:v>1.4583333333333335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09392"/>
        <c:axId val="301911744"/>
      </c:barChart>
      <c:catAx>
        <c:axId val="30190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1911744"/>
        <c:crosses val="autoZero"/>
        <c:auto val="1"/>
        <c:lblAlgn val="ctr"/>
        <c:lblOffset val="100"/>
        <c:noMultiLvlLbl val="0"/>
      </c:catAx>
      <c:valAx>
        <c:axId val="301911744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30190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Glavna!$A$151:$A$154</c:f>
              <c:strCache>
                <c:ptCount val="4"/>
                <c:pt idx="0">
                  <c:v>POTPORA DOKTORANDIMA I NAPREDOVANJE TIJEKOM STUDIJA</c:v>
                </c:pt>
                <c:pt idx="1">
                  <c:v>INTERNI SUSTAV OSIGURAVANJA KVALITETE STUDIJA</c:v>
                </c:pt>
                <c:pt idx="2">
                  <c:v>PROGRAM I ISHODI DOKTORSKOG STUDIJA </c:v>
                </c:pt>
                <c:pt idx="3">
                  <c:v>RESURSI: NASTAVNIČKI, MENTORSKI I ISTRAŽIVAČKI KAPACITETI I INFRASTRUKTURA </c:v>
                </c:pt>
              </c:strCache>
            </c:strRef>
          </c:cat>
          <c:val>
            <c:numRef>
              <c:f>Glavna!$B$151:$B$154</c:f>
              <c:numCache>
                <c:formatCode>0.00</c:formatCode>
                <c:ptCount val="4"/>
                <c:pt idx="0">
                  <c:v>1.61</c:v>
                </c:pt>
                <c:pt idx="1">
                  <c:v>1.6294736842105266</c:v>
                </c:pt>
                <c:pt idx="2">
                  <c:v>1.6963815789473684</c:v>
                </c:pt>
                <c:pt idx="3">
                  <c:v>1.7166666666666666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E3-4713-AAB5-73E2EDD9D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10176"/>
        <c:axId val="301909000"/>
      </c:barChart>
      <c:catAx>
        <c:axId val="30191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09000"/>
        <c:crosses val="autoZero"/>
        <c:auto val="1"/>
        <c:lblAlgn val="ctr"/>
        <c:lblOffset val="100"/>
        <c:noMultiLvlLbl val="0"/>
      </c:catAx>
      <c:valAx>
        <c:axId val="301909000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10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aseline="0">
          <a:solidFill>
            <a:schemeClr val="tx1"/>
          </a:solidFill>
          <a:latin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Glavna!$A$123:$A$126</c:f>
              <c:strCache>
                <c:ptCount val="4"/>
                <c:pt idx="0">
                  <c:v>INTERNI SUSTAV OSIGURAVANJA KVALITETE STUDIJA</c:v>
                </c:pt>
                <c:pt idx="1">
                  <c:v>POTPORA DOKTORANDIMA I NAPREDOVANJE TIJEKOM STUDIJA</c:v>
                </c:pt>
                <c:pt idx="2">
                  <c:v>RESURSI: NASTAVNIČKI, MENTORSKI I ISTRAŽIVAČKI KAPACITETI I INFRASTRUKTURA </c:v>
                </c:pt>
                <c:pt idx="3">
                  <c:v>PROGRAM I ISHODI DOKTORSKOG STUDIJA </c:v>
                </c:pt>
              </c:strCache>
            </c:strRef>
          </c:cat>
          <c:val>
            <c:numRef>
              <c:f>Glavna!$B$123:$B$126</c:f>
              <c:numCache>
                <c:formatCode>0.00</c:formatCode>
                <c:ptCount val="4"/>
                <c:pt idx="0">
                  <c:v>1.59</c:v>
                </c:pt>
                <c:pt idx="1">
                  <c:v>1.5900000000000003</c:v>
                </c:pt>
                <c:pt idx="2">
                  <c:v>1.6833333333333333</c:v>
                </c:pt>
                <c:pt idx="3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51-40FA-87B2-BAC0018FB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08608"/>
        <c:axId val="301912136"/>
      </c:barChart>
      <c:catAx>
        <c:axId val="3019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12136"/>
        <c:crosses val="autoZero"/>
        <c:auto val="1"/>
        <c:lblAlgn val="ctr"/>
        <c:lblOffset val="100"/>
        <c:noMultiLvlLbl val="0"/>
      </c:catAx>
      <c:valAx>
        <c:axId val="301912136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0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559" y="914400"/>
            <a:ext cx="5456414" cy="4615543"/>
          </a:xfrm>
        </p:spPr>
        <p:txBody>
          <a:bodyPr anchor="t" anchorCtr="0"/>
          <a:lstStyle>
            <a:lvl1pPr algn="l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7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85884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219200"/>
            <a:ext cx="11164388" cy="48415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46" y="6424587"/>
            <a:ext cx="970912" cy="265822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0" y="6221457"/>
            <a:ext cx="12192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9" y="6238874"/>
            <a:ext cx="2221984" cy="61912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596843" y="6238283"/>
            <a:ext cx="229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Projekt je sufinancirala Europska unija iz Europskog socijalnog fonda.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Sadržaj ovoga dokumenta isključiva je odgovornost 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Agencije za znanost i visoko obrazovanje.</a:t>
            </a:r>
          </a:p>
          <a:p>
            <a:endParaRPr lang="hr-HR" sz="800" dirty="0">
              <a:solidFill>
                <a:schemeClr val="tx2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" y="6278031"/>
            <a:ext cx="1095913" cy="577706"/>
          </a:xfrm>
          <a:prstGeom prst="rect">
            <a:avLst/>
          </a:prstGeom>
        </p:spPr>
      </p:pic>
      <p:pic>
        <p:nvPicPr>
          <p:cNvPr id="17" name="Content Placeholder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461" y="6357068"/>
            <a:ext cx="840474" cy="35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7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675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9255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506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24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538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052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443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049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395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56F2E-5279-40A0-8305-211C6F6D4B48}" type="datetimeFigureOut">
              <a:rPr lang="hr-HR" smtClean="0"/>
              <a:t>21.9.2020.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676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azvoj@azvo.h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chart" Target="../charts/char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chart" Target="../charts/char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4" Type="http://schemas.openxmlformats.org/officeDocument/2006/relationships/chart" Target="../charts/char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chart" Target="../charts/char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4" Type="http://schemas.openxmlformats.org/officeDocument/2006/relationships/chart" Target="../charts/char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chart" Target="../charts/char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4" Type="http://schemas.openxmlformats.org/officeDocument/2006/relationships/chart" Target="../charts/char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5" Type="http://schemas.openxmlformats.org/officeDocument/2006/relationships/hyperlink" Target="mailto:razvoj@azvo.hr" TargetMode="External"/><Relationship Id="rId4" Type="http://schemas.openxmlformats.org/officeDocument/2006/relationships/hyperlink" Target="http://www.azvo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96558" y="914402"/>
            <a:ext cx="5621863" cy="5148647"/>
          </a:xfrm>
        </p:spPr>
        <p:txBody>
          <a:bodyPr>
            <a:normAutofit/>
          </a:bodyPr>
          <a:lstStyle/>
          <a:p>
            <a:r>
              <a:rPr lang="hr-HR" b="1" dirty="0"/>
              <a:t>Ishodi reakreditacije doktorskih </a:t>
            </a:r>
            <a:r>
              <a:rPr lang="hr-HR" b="1" dirty="0" smtClean="0"/>
              <a:t>studija</a:t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sz="1800" dirty="0" smtClean="0">
                <a:latin typeface="+mn-lt"/>
              </a:rPr>
              <a:t>Dr</a:t>
            </a:r>
            <a:r>
              <a:rPr lang="hr-HR" sz="1800" dirty="0" smtClean="0">
                <a:latin typeface="+mn-lt"/>
              </a:rPr>
              <a:t>. sc</a:t>
            </a:r>
            <a:r>
              <a:rPr lang="hr-HR" sz="1800" dirty="0" smtClean="0">
                <a:latin typeface="+mn-lt"/>
              </a:rPr>
              <a:t>. Irena Petrušić</a:t>
            </a:r>
            <a:br>
              <a:rPr lang="hr-HR" sz="1800" dirty="0" smtClean="0">
                <a:latin typeface="+mn-lt"/>
              </a:rPr>
            </a:br>
            <a:r>
              <a:rPr lang="hr-HR" sz="1800" dirty="0" smtClean="0">
                <a:latin typeface="+mn-lt"/>
              </a:rPr>
              <a:t>Odjel za istraživanje i razvoj</a:t>
            </a:r>
            <a:br>
              <a:rPr lang="hr-HR" sz="1800" dirty="0" smtClean="0">
                <a:latin typeface="+mn-lt"/>
              </a:rPr>
            </a:br>
            <a:r>
              <a:rPr lang="hr-HR" sz="1800" dirty="0" smtClean="0">
                <a:latin typeface="+mn-lt"/>
              </a:rPr>
              <a:t>Agencija za znanost i visoko obrazovanje</a:t>
            </a:r>
            <a:br>
              <a:rPr lang="hr-HR" sz="1800" dirty="0" smtClean="0">
                <a:latin typeface="+mn-lt"/>
              </a:rPr>
            </a:br>
            <a:r>
              <a:rPr lang="hr-HR" sz="1800" dirty="0" smtClean="0">
                <a:latin typeface="+mn-lt"/>
                <a:hlinkClick r:id="rId2"/>
              </a:rPr>
              <a:t>razvoj@azvo.hr</a:t>
            </a:r>
            <a:r>
              <a:rPr lang="hr-HR" sz="1800" dirty="0" smtClean="0">
                <a:latin typeface="+mn-lt"/>
              </a:rPr>
              <a:t>  </a:t>
            </a:r>
            <a:endParaRPr lang="hr-H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22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359508"/>
            <a:ext cx="11164388" cy="790815"/>
          </a:xfrm>
        </p:spPr>
        <p:txBody>
          <a:bodyPr>
            <a:normAutofit fontScale="90000"/>
          </a:bodyPr>
          <a:lstStyle/>
          <a:p>
            <a:pPr algn="ctr"/>
            <a:r>
              <a:rPr lang="hr-HR" b="1" dirty="0">
                <a:latin typeface="+mn-lt"/>
              </a:rPr>
              <a:t>Vanjsko vrednovanje kvalitete doktorskih studija u RH</a:t>
            </a:r>
            <a:endParaRPr lang="hr-HR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026544"/>
            <a:ext cx="11164388" cy="5034224"/>
          </a:xfrm>
        </p:spPr>
        <p:txBody>
          <a:bodyPr>
            <a:normAutofit/>
          </a:bodyPr>
          <a:lstStyle/>
          <a:p>
            <a:endParaRPr lang="hr-HR" dirty="0" smtClean="0"/>
          </a:p>
          <a:p>
            <a:r>
              <a:rPr lang="hr-HR" dirty="0" smtClean="0"/>
              <a:t>Agencija za znanost i visoko obrazovanje (osnutak </a:t>
            </a:r>
            <a:r>
              <a:rPr lang="hr-HR" dirty="0" smtClean="0"/>
              <a:t>2005, </a:t>
            </a:r>
            <a:r>
              <a:rPr lang="hr-HR" dirty="0" smtClean="0"/>
              <a:t>vrednovanja </a:t>
            </a:r>
            <a:r>
              <a:rPr lang="hr-HR" dirty="0" smtClean="0"/>
              <a:t>2009)</a:t>
            </a:r>
            <a:endParaRPr lang="hr-HR" dirty="0" smtClean="0"/>
          </a:p>
          <a:p>
            <a:pPr lvl="0"/>
            <a:r>
              <a:rPr lang="hr-HR" dirty="0" smtClean="0"/>
              <a:t>2011 </a:t>
            </a:r>
            <a:r>
              <a:rPr lang="hr-HR" dirty="0"/>
              <a:t>– Članstvo u </a:t>
            </a:r>
            <a:r>
              <a:rPr lang="en-GB" dirty="0"/>
              <a:t>ENQA</a:t>
            </a:r>
            <a:r>
              <a:rPr lang="hr-HR" dirty="0"/>
              <a:t>-i</a:t>
            </a:r>
            <a:r>
              <a:rPr lang="en-GB" dirty="0"/>
              <a:t> </a:t>
            </a:r>
            <a:r>
              <a:rPr lang="hr-HR" dirty="0"/>
              <a:t>(European </a:t>
            </a:r>
            <a:r>
              <a:rPr lang="hr-HR" dirty="0" err="1"/>
              <a:t>Association</a:t>
            </a:r>
            <a:r>
              <a:rPr lang="hr-HR" dirty="0"/>
              <a:t> for QA </a:t>
            </a:r>
            <a:r>
              <a:rPr lang="hr-HR" dirty="0" err="1"/>
              <a:t>in</a:t>
            </a:r>
            <a:r>
              <a:rPr lang="hr-HR" dirty="0"/>
              <a:t> HE) i</a:t>
            </a:r>
            <a:r>
              <a:rPr lang="en-GB" dirty="0"/>
              <a:t> EQAR</a:t>
            </a:r>
            <a:r>
              <a:rPr lang="hr-HR" dirty="0"/>
              <a:t>-u</a:t>
            </a:r>
            <a:r>
              <a:rPr lang="en-GB" dirty="0"/>
              <a:t> </a:t>
            </a:r>
            <a:r>
              <a:rPr lang="hr-HR" dirty="0"/>
              <a:t>(European </a:t>
            </a:r>
            <a:r>
              <a:rPr lang="hr-HR" dirty="0" err="1"/>
              <a:t>Quality</a:t>
            </a:r>
            <a:r>
              <a:rPr lang="hr-HR" dirty="0"/>
              <a:t> </a:t>
            </a:r>
            <a:r>
              <a:rPr lang="hr-HR" dirty="0" err="1"/>
              <a:t>Assurance</a:t>
            </a:r>
            <a:r>
              <a:rPr lang="hr-HR" dirty="0"/>
              <a:t> </a:t>
            </a:r>
            <a:r>
              <a:rPr lang="hr-HR" dirty="0" err="1"/>
              <a:t>Register</a:t>
            </a:r>
            <a:r>
              <a:rPr lang="hr-HR" dirty="0"/>
              <a:t> for HE); 2017. potvrda članstva u ENQA-i </a:t>
            </a:r>
          </a:p>
          <a:p>
            <a:r>
              <a:rPr lang="hr-HR" dirty="0" smtClean="0"/>
              <a:t>2011 </a:t>
            </a:r>
            <a:r>
              <a:rPr lang="hr-HR" dirty="0"/>
              <a:t>– </a:t>
            </a:r>
            <a:r>
              <a:rPr lang="hr-HR" dirty="0" smtClean="0"/>
              <a:t>2016. prvi </a:t>
            </a:r>
            <a:r>
              <a:rPr lang="hr-HR" dirty="0"/>
              <a:t>ciklus reakreditacije visokih učilišta </a:t>
            </a:r>
          </a:p>
          <a:p>
            <a:r>
              <a:rPr lang="hr-HR" dirty="0" smtClean="0"/>
              <a:t>2013 </a:t>
            </a:r>
            <a:r>
              <a:rPr lang="hr-HR" dirty="0"/>
              <a:t>– tematsko vrednovanje doktorskih studija (125 doktorskih studijskih programa</a:t>
            </a:r>
            <a:r>
              <a:rPr lang="hr-HR" dirty="0" smtClean="0"/>
              <a:t>)</a:t>
            </a:r>
            <a:endParaRPr lang="hr-HR" dirty="0"/>
          </a:p>
          <a:p>
            <a:r>
              <a:rPr lang="hr-HR" dirty="0" smtClean="0"/>
              <a:t>2016 </a:t>
            </a:r>
            <a:r>
              <a:rPr lang="hr-HR" dirty="0"/>
              <a:t>– 2019. </a:t>
            </a:r>
            <a:r>
              <a:rPr lang="hr-HR" dirty="0" err="1"/>
              <a:t>reakreditacija</a:t>
            </a:r>
            <a:r>
              <a:rPr lang="hr-HR" dirty="0"/>
              <a:t> doktorskih studijskih programa (114 doktorskih studijskih programa)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203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b="1" dirty="0">
                <a:latin typeface="+mn-lt"/>
              </a:rPr>
              <a:t>Tematsko vrednovanje doktorskih studijskih programa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521" y="1509822"/>
            <a:ext cx="10602382" cy="4561577"/>
          </a:xfrm>
        </p:spPr>
        <p:txBody>
          <a:bodyPr>
            <a:normAutofit/>
          </a:bodyPr>
          <a:lstStyle/>
          <a:p>
            <a:endParaRPr lang="hr-HR" dirty="0" smtClean="0"/>
          </a:p>
          <a:p>
            <a:pPr marL="0" indent="0">
              <a:buNone/>
            </a:pPr>
            <a:r>
              <a:rPr lang="hr-H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Izvješće o tematskom vrednovanju doktorskih studija, 2014. </a:t>
            </a:r>
          </a:p>
          <a:p>
            <a:pPr marL="0" indent="0">
              <a:buNone/>
            </a:pPr>
            <a:endParaRPr lang="hr-H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Broj doktorskih programa: 125</a:t>
            </a:r>
          </a:p>
          <a:p>
            <a:pPr marL="0" indent="0">
              <a:buNone/>
            </a:pP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Prosječan broj </a:t>
            </a:r>
            <a:r>
              <a:rPr lang="hr-H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doktoranada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godišnje: 2450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242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b="1" dirty="0">
                <a:latin typeface="Calibri" panose="020F0502020204030204" pitchFamily="34" charset="0"/>
                <a:cs typeface="Calibri" panose="020F0502020204030204" pitchFamily="34" charset="0"/>
              </a:rPr>
              <a:t>Tematsko vrednovanje doktorskih studijskih programa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026544"/>
            <a:ext cx="11164388" cy="5034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Glavni 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nalazi</a:t>
            </a:r>
            <a:r>
              <a:rPr lang="hr-H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hr-H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Preveliko opterećenje nastavom</a:t>
            </a:r>
          </a:p>
          <a:p>
            <a:pPr lvl="1"/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Velik broj studenata koji odustaju od studija</a:t>
            </a:r>
          </a:p>
          <a:p>
            <a:pPr lvl="1"/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Slaba završnost (10 – 22 %)</a:t>
            </a:r>
          </a:p>
          <a:p>
            <a:pPr lvl="1"/>
            <a:r>
              <a:rPr lang="hr-H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Visina školarina i financiranje </a:t>
            </a:r>
            <a:r>
              <a:rPr lang="hr-HR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doktoranada</a:t>
            </a:r>
            <a:endParaRPr lang="hr-H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Dug vijek studiranja</a:t>
            </a:r>
          </a:p>
          <a:p>
            <a:pPr lvl="1"/>
            <a:r>
              <a:rPr lang="hr-H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Nedostatak 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praćenja rada mentora i </a:t>
            </a:r>
            <a:r>
              <a:rPr lang="hr-H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doktoranada</a:t>
            </a:r>
            <a:endParaRPr lang="hr-H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hr-H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Slaba internacionalizacija</a:t>
            </a:r>
            <a:endParaRPr lang="hr-H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3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221285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Reakreditacija</a:t>
            </a:r>
            <a:r>
              <a:rPr lang="hr-H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dijela djelatnosti – doktorski studijski programi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302" y="1095154"/>
            <a:ext cx="11261601" cy="496561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r-HR" sz="3500" dirty="0">
                <a:latin typeface="Calibri" panose="020F0502020204030204" pitchFamily="34" charset="0"/>
                <a:cs typeface="Calibri" panose="020F0502020204030204" pitchFamily="34" charset="0"/>
              </a:rPr>
              <a:t>Ciljevi: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vi-VN" sz="2600" dirty="0">
                <a:latin typeface="Calibri" panose="020F0502020204030204" pitchFamily="34" charset="0"/>
                <a:cs typeface="Calibri" panose="020F0502020204030204" pitchFamily="34" charset="0"/>
              </a:rPr>
              <a:t>osigurati dopusnicu samo onim doktorskim studijima koji zadovoljavaju postojeće zakonske preduvjete</a:t>
            </a:r>
            <a:endParaRPr lang="hr-H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vi-VN" sz="2600" dirty="0">
                <a:latin typeface="Calibri" panose="020F0502020204030204" pitchFamily="34" charset="0"/>
                <a:cs typeface="Calibri" panose="020F0502020204030204" pitchFamily="34" charset="0"/>
              </a:rPr>
              <a:t>pružiti visokim učilištima uvid u stanje osiguravanja kvalitete doktorskih studija i opće pokazatelje uspješnosti provedbe (usklađenost kapaciteta s brojem i zanimanjem studenata, stopa prolaznosti, zapošljivost, mobilnost) te dati prijedloge i rokove za poboljšanja</a:t>
            </a:r>
            <a:endParaRPr lang="hr-H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vi-VN" sz="2600" dirty="0">
                <a:latin typeface="Calibri" panose="020F0502020204030204" pitchFamily="34" charset="0"/>
                <a:cs typeface="Calibri" panose="020F0502020204030204" pitchFamily="34" charset="0"/>
              </a:rPr>
              <a:t>provjeriti raspolažu li visoka učilišta kapacitetima koji osiguravaju stjecanje ishoda učenja zadovoljavajuće razine HKO-a te dati prijedloge i rokove za poboljšanja</a:t>
            </a:r>
            <a:endParaRPr lang="hr-H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vi-VN" sz="2600" dirty="0">
                <a:latin typeface="Calibri" panose="020F0502020204030204" pitchFamily="34" charset="0"/>
                <a:cs typeface="Calibri" panose="020F0502020204030204" pitchFamily="34" charset="0"/>
              </a:rPr>
              <a:t>identificirati doktorske studije visoke razine </a:t>
            </a:r>
            <a:r>
              <a:rPr lang="vi-VN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kvalitete</a:t>
            </a:r>
            <a:endParaRPr lang="hr-H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59"/>
            <a:ext cx="12036056" cy="790815"/>
          </a:xfrm>
        </p:spPr>
        <p:txBody>
          <a:bodyPr>
            <a:noAutofit/>
          </a:bodyPr>
          <a:lstStyle/>
          <a:p>
            <a:pPr algn="ctr"/>
            <a:r>
              <a:rPr lang="hr-HR" sz="35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Reakreditacija</a:t>
            </a:r>
            <a:r>
              <a:rPr lang="hr-HR" sz="3500" b="1" dirty="0">
                <a:latin typeface="Calibri" panose="020F0502020204030204" pitchFamily="34" charset="0"/>
                <a:cs typeface="Calibri" panose="020F0502020204030204" pitchFamily="34" charset="0"/>
              </a:rPr>
              <a:t> dijela djelatnosti – doktorski studijski programi </a:t>
            </a:r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722" y="788816"/>
            <a:ext cx="5848612" cy="5333846"/>
          </a:xfrm>
        </p:spPr>
      </p:pic>
    </p:spTree>
    <p:extLst>
      <p:ext uri="{BB962C8B-B14F-4D97-AF65-F5344CB8AC3E}">
        <p14:creationId xmlns:p14="http://schemas.microsoft.com/office/powerpoint/2010/main" val="36754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>
                <a:latin typeface="+mn-lt"/>
              </a:rPr>
              <a:t>Dokumenti za </a:t>
            </a:r>
            <a:r>
              <a:rPr lang="hr-HR" sz="4000" b="1" dirty="0" smtClean="0">
                <a:latin typeface="+mn-lt"/>
              </a:rPr>
              <a:t>donošenje odluke i izvješća</a:t>
            </a:r>
            <a:endParaRPr lang="hr-HR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7344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Načela i kriteriji </a:t>
            </a:r>
            <a:r>
              <a:rPr lang="hr-HR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reakreditacije</a:t>
            </a: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 poslijediplomskih sveučilišnih (doktorskih) studijskih programa u RH </a:t>
            </a:r>
          </a:p>
          <a:p>
            <a:pPr>
              <a:buFont typeface="Wingdings" panose="05000000000000000000" pitchFamily="2" charset="2"/>
              <a:buChar char="ü"/>
            </a:pPr>
            <a:endParaRPr lang="hr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Samoanaliza</a:t>
            </a: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hr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Posjet (primjeri doktorskih radova, objavljenih radova </a:t>
            </a:r>
            <a:r>
              <a:rPr lang="hr-HR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doktoranada</a:t>
            </a: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, ocjena teme i sl.)</a:t>
            </a:r>
          </a:p>
        </p:txBody>
      </p:sp>
    </p:spTree>
    <p:extLst>
      <p:ext uri="{BB962C8B-B14F-4D97-AF65-F5344CB8AC3E}">
        <p14:creationId xmlns:p14="http://schemas.microsoft.com/office/powerpoint/2010/main" val="343950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Ishodi postupka</a:t>
            </a:r>
            <a:endParaRPr lang="hr-HR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734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dopusnica </a:t>
            </a:r>
            <a:r>
              <a:rPr lang="hr-HR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(*</a:t>
            </a:r>
            <a:r>
              <a:rPr lang="hr-H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visoke </a:t>
            </a:r>
            <a:r>
              <a:rPr lang="hr-HR" sz="3600" b="1" dirty="0">
                <a:latin typeface="Calibri" panose="020F0502020204030204" pitchFamily="34" charset="0"/>
                <a:cs typeface="Calibri" panose="020F0502020204030204" pitchFamily="34" charset="0"/>
              </a:rPr>
              <a:t>razine kvalitete</a:t>
            </a:r>
            <a:r>
              <a:rPr lang="hr-HR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hr-H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hr-H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ismo očekivanja (1, 2, 3; zabrana upisa)</a:t>
            </a:r>
          </a:p>
          <a:p>
            <a:endParaRPr lang="hr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uskrata </a:t>
            </a:r>
            <a:r>
              <a:rPr lang="hr-HR" sz="3600" b="1" dirty="0">
                <a:latin typeface="Calibri" panose="020F0502020204030204" pitchFamily="34" charset="0"/>
                <a:cs typeface="Calibri" panose="020F0502020204030204" pitchFamily="34" charset="0"/>
              </a:rPr>
              <a:t>dopusnice</a:t>
            </a:r>
          </a:p>
        </p:txBody>
      </p:sp>
    </p:spTree>
    <p:extLst>
      <p:ext uri="{BB962C8B-B14F-4D97-AF65-F5344CB8AC3E}">
        <p14:creationId xmlns:p14="http://schemas.microsoft.com/office/powerpoint/2010/main" val="3581265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>
                <a:latin typeface="+mn-lt"/>
              </a:rPr>
              <a:t>Struktura </a:t>
            </a:r>
            <a:r>
              <a:rPr lang="hr-HR" sz="4000" b="1" dirty="0" smtClean="0">
                <a:latin typeface="+mn-lt"/>
              </a:rPr>
              <a:t>izvješća </a:t>
            </a:r>
            <a:r>
              <a:rPr lang="hr-HR" sz="4000" b="1" dirty="0">
                <a:latin typeface="+mn-lt"/>
              </a:rPr>
              <a:t>i</a:t>
            </a:r>
            <a:r>
              <a:rPr lang="hr-HR" sz="4000" b="1" dirty="0" smtClean="0">
                <a:latin typeface="+mn-lt"/>
              </a:rPr>
              <a:t> analize</a:t>
            </a:r>
            <a:endParaRPr lang="hr-HR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905774"/>
            <a:ext cx="11164388" cy="5271742"/>
          </a:xfrm>
        </p:spPr>
        <p:txBody>
          <a:bodyPr>
            <a:normAutofit fontScale="77500" lnSpcReduction="2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hr-HR" sz="3200" dirty="0"/>
              <a:t>Preporuka stručnog povjerenstva – ishod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3200" dirty="0">
                <a:solidFill>
                  <a:srgbClr val="FF0000"/>
                </a:solidFill>
              </a:rPr>
              <a:t>Preporuke za poboljšanje (prednosti, nedostaci, primjeri dobre prakse)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3200" dirty="0"/>
              <a:t>Usklađenost </a:t>
            </a:r>
            <a:r>
              <a:rPr lang="hr-HR" sz="3200" dirty="0" smtClean="0"/>
              <a:t>sa </a:t>
            </a:r>
            <a:r>
              <a:rPr lang="hr-HR" sz="3200" dirty="0"/>
              <a:t>zakonskim i </a:t>
            </a:r>
            <a:r>
              <a:rPr lang="hr-HR" sz="3200" dirty="0" err="1"/>
              <a:t>podzakonskim</a:t>
            </a:r>
            <a:r>
              <a:rPr lang="hr-HR" sz="3200" dirty="0"/>
              <a:t> uvjetima i dodatnim uvjetima AS-a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3200" dirty="0">
                <a:solidFill>
                  <a:srgbClr val="FF0000"/>
                </a:solidFill>
              </a:rPr>
              <a:t>Ocjena kvalitete doktorskog studija </a:t>
            </a:r>
            <a:r>
              <a:rPr lang="hr-HR" sz="3200" dirty="0" smtClean="0">
                <a:solidFill>
                  <a:srgbClr val="FF0000"/>
                </a:solidFill>
              </a:rPr>
              <a:t>(ocjene: potrebna </a:t>
            </a:r>
            <a:r>
              <a:rPr lang="hr-HR" sz="3200" dirty="0">
                <a:solidFill>
                  <a:srgbClr val="FF0000"/>
                </a:solidFill>
              </a:rPr>
              <a:t>poboljšanja i visoka razina kvalitete</a:t>
            </a:r>
            <a:r>
              <a:rPr lang="hr-HR" sz="3200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3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3600" b="1" dirty="0" smtClean="0"/>
              <a:t>Teme:</a:t>
            </a:r>
            <a:endParaRPr lang="hr-HR" sz="3600" b="1" dirty="0"/>
          </a:p>
          <a:p>
            <a:pPr marL="514350" indent="-514350">
              <a:buFont typeface="+mj-lt"/>
              <a:buAutoNum type="arabicPeriod"/>
            </a:pPr>
            <a:r>
              <a:rPr lang="hr-HR" sz="3600" dirty="0"/>
              <a:t>Nastavnički, mentorski i istraživački kapaciteti i infrastruktura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600" dirty="0"/>
              <a:t>Interni sustav osiguravanja kvalitete studija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600" dirty="0"/>
              <a:t>Potpora doktorandima i napredovanje tijekom studija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600" dirty="0"/>
              <a:t>Program i ishodi doktorskog studija</a:t>
            </a:r>
          </a:p>
          <a:p>
            <a:pPr marL="0" indent="0">
              <a:buNone/>
            </a:pPr>
            <a:endParaRPr lang="hr-HR" sz="36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3600" b="1" dirty="0">
                <a:latin typeface="+mn-lt"/>
              </a:rPr>
              <a:t>Nastavnički, mentorski i istraživački kapaciteti i infrastruktura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7344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Reputacija studijskog programa na nacionalnoj i međunarodnoj razini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Broj i opterećenost nastavnika na doktorskom studiju, pokrivenost nastave vlastitim kadrom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Kvalifikacije mentora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Metode provjere kvalificiranosti mentora i nastavnika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Istraživački resursi</a:t>
            </a:r>
          </a:p>
        </p:txBody>
      </p:sp>
    </p:spTree>
    <p:extLst>
      <p:ext uri="{BB962C8B-B14F-4D97-AF65-F5344CB8AC3E}">
        <p14:creationId xmlns:p14="http://schemas.microsoft.com/office/powerpoint/2010/main" val="2575678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>
                <a:latin typeface="+mn-lt"/>
              </a:rPr>
              <a:t>Interni sustav osiguravanja kvalitete studija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7344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Strateški program znanstvenih istraživanja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Mehanizmi vrednovanja i unaprjeđivanja doktorskih programa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Mehanizmi praćenja uspješnosti mentora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Akademska čestitost i sloboda znanstvenog istraživanja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Izrada i obrana teme doktorskog rada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Obrana i ocjena doktorskog rada</a:t>
            </a:r>
          </a:p>
        </p:txBody>
      </p:sp>
    </p:spTree>
    <p:extLst>
      <p:ext uri="{BB962C8B-B14F-4D97-AF65-F5344CB8AC3E}">
        <p14:creationId xmlns:p14="http://schemas.microsoft.com/office/powerpoint/2010/main" val="146057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370140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>
                <a:latin typeface="+mn-lt"/>
              </a:rPr>
              <a:t>Potpora doktorandima i napredovanje tijekom studija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7344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 sz="3600" dirty="0" smtClean="0">
                <a:cs typeface="Calibri" panose="020F0502020204030204" pitchFamily="34" charset="0"/>
              </a:rPr>
              <a:t>Upisne kvote</a:t>
            </a:r>
          </a:p>
          <a:p>
            <a:pPr marL="0" indent="0">
              <a:buNone/>
            </a:pPr>
            <a:endParaRPr lang="hr-HR" sz="3600" dirty="0" smtClean="0"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 smtClean="0">
                <a:cs typeface="Calibri" panose="020F0502020204030204" pitchFamily="34" charset="0"/>
              </a:rPr>
              <a:t>Izbor i upis </a:t>
            </a:r>
            <a:r>
              <a:rPr lang="hr-HR" sz="3600" dirty="0" err="1" smtClean="0">
                <a:cs typeface="Calibri" panose="020F0502020204030204" pitchFamily="34" charset="0"/>
              </a:rPr>
              <a:t>doktoranada</a:t>
            </a:r>
            <a:endParaRPr lang="hr-HR" sz="3600" dirty="0" smtClean="0"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hr-HR" sz="3600" dirty="0" smtClean="0"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 smtClean="0">
                <a:cs typeface="Calibri" panose="020F0502020204030204" pitchFamily="34" charset="0"/>
              </a:rPr>
              <a:t>Prava i obveze </a:t>
            </a:r>
            <a:r>
              <a:rPr lang="hr-HR" sz="3600" dirty="0" err="1" smtClean="0">
                <a:cs typeface="Calibri" panose="020F0502020204030204" pitchFamily="34" charset="0"/>
              </a:rPr>
              <a:t>doktoranada</a:t>
            </a:r>
            <a:endParaRPr lang="hr-HR" sz="3600" dirty="0" smtClean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sz="3600" dirty="0" smtClean="0"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 smtClean="0">
                <a:cs typeface="Calibri" panose="020F0502020204030204" pitchFamily="34" charset="0"/>
              </a:rPr>
              <a:t>Podrška za uspješan tijek studija</a:t>
            </a:r>
            <a:endParaRPr lang="hr-HR" sz="3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2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>
                <a:latin typeface="+mn-lt"/>
              </a:rPr>
              <a:t>Program i ishodi doktorskog programa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26292"/>
            <a:ext cx="11164388" cy="440465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Sadržaj i kvaliteta doktorskog studija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Ishodi učenja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Obrazovne metode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Generičke (prenosive) vještine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Nastavni sadržaji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Mobilnost nastavnika i </a:t>
            </a:r>
            <a:r>
              <a:rPr lang="hr-HR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doktoranada</a:t>
            </a:r>
            <a:endParaRPr lang="hr-H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282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882" y="178754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4000" b="1" dirty="0" smtClean="0">
                <a:latin typeface="+mn-lt"/>
              </a:rPr>
              <a:t>Rezultati analize - ishodi </a:t>
            </a:r>
            <a:r>
              <a:rPr lang="hr-HR" sz="4000" b="1" dirty="0" err="1">
                <a:latin typeface="+mn-lt"/>
              </a:rPr>
              <a:t>reakreditacije</a:t>
            </a:r>
            <a:r>
              <a:rPr lang="hr-HR" sz="4000" b="1" dirty="0">
                <a:latin typeface="+mn-lt"/>
              </a:rPr>
              <a:t> prema znanstvenom području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851480"/>
              </p:ext>
            </p:extLst>
          </p:nvPr>
        </p:nvGraphicFramePr>
        <p:xfrm>
          <a:off x="511884" y="1210864"/>
          <a:ext cx="11056338" cy="4902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848"/>
                <a:gridCol w="1142975"/>
                <a:gridCol w="1144313"/>
                <a:gridCol w="1142975"/>
                <a:gridCol w="1144313"/>
                <a:gridCol w="1144313"/>
                <a:gridCol w="1142975"/>
                <a:gridCol w="1144313"/>
                <a:gridCol w="1144313"/>
              </a:tblGrid>
              <a:tr h="21269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BIOMEDICINA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BIOTEHNIČKE</a:t>
                      </a: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TEHNIČKE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PRIRODNE</a:t>
                      </a: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DRUŠTVENE</a:t>
                      </a: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HUMANISTIČKE</a:t>
                      </a: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INTERDISCIPLINARNE</a:t>
                      </a:r>
                    </a:p>
                  </a:txBody>
                  <a:tcPr marL="68580" marR="68580" marT="0" marB="0" vert="vert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ukupno</a:t>
                      </a:r>
                    </a:p>
                  </a:txBody>
                  <a:tcPr marL="68580" marR="68580" marT="0" marB="0" anchor="ctr"/>
                </a:tc>
              </a:tr>
              <a:tr h="6689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Visoka razina kvalitete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3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0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5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2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2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0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1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13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89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Dopusnica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6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12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11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13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3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4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40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89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Pismo očekivanja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8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2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11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23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17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6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71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92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Pismo očekivanja sa zabranom upisa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1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0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0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0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5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3</a:t>
                      </a:r>
                      <a:endParaRPr lang="hr-H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10</a:t>
                      </a:r>
                      <a:endParaRPr lang="hr-H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023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hr-HR" altLang="sr-Latn-RS" sz="4000" b="1" dirty="0" smtClean="0">
                <a:latin typeface="+mn-lt"/>
              </a:rPr>
              <a:t>Udio </a:t>
            </a:r>
            <a:r>
              <a:rPr lang="hr-HR" altLang="sr-Latn-RS" sz="4000" b="1" dirty="0">
                <a:latin typeface="+mn-lt"/>
              </a:rPr>
              <a:t>studijskih programa po znanstvenim područjima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856158121"/>
              </p:ext>
            </p:extLst>
          </p:nvPr>
        </p:nvGraphicFramePr>
        <p:xfrm>
          <a:off x="1392194" y="1145059"/>
          <a:ext cx="8987482" cy="483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5148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4000" b="1" dirty="0" smtClean="0">
                <a:latin typeface="+mn-lt"/>
              </a:rPr>
              <a:t>Rezultati analize </a:t>
            </a:r>
            <a:r>
              <a:rPr lang="hr-HR" sz="4000" b="1" dirty="0" smtClean="0">
                <a:latin typeface="+mn-lt"/>
              </a:rPr>
              <a:t>- </a:t>
            </a:r>
            <a:r>
              <a:rPr lang="hr-HR" sz="4000" b="1" dirty="0" smtClean="0">
                <a:latin typeface="+mn-lt"/>
              </a:rPr>
              <a:t>doktorski </a:t>
            </a:r>
            <a:r>
              <a:rPr lang="hr-HR" sz="4000" b="1" dirty="0">
                <a:latin typeface="+mn-lt"/>
              </a:rPr>
              <a:t>programi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315659"/>
            <a:ext cx="11164388" cy="4734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>
                <a:cs typeface="Angsana New" panose="02020603050405020304" pitchFamily="18" charset="-34"/>
              </a:rPr>
              <a:t>Broj studenata po znanstvenom području i sveučilištu</a:t>
            </a:r>
          </a:p>
          <a:p>
            <a:pPr marL="0" indent="0">
              <a:buNone/>
            </a:pPr>
            <a:endParaRPr lang="hr-HR" sz="3600" dirty="0">
              <a:latin typeface="Cambria" panose="02040503050406030204" pitchFamily="18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5628092"/>
              </p:ext>
            </p:extLst>
          </p:nvPr>
        </p:nvGraphicFramePr>
        <p:xfrm>
          <a:off x="1043608" y="1988840"/>
          <a:ext cx="720080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20126651"/>
              </p:ext>
            </p:extLst>
          </p:nvPr>
        </p:nvGraphicFramePr>
        <p:xfrm>
          <a:off x="971600" y="1916832"/>
          <a:ext cx="10575358" cy="4250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58480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/>
            <a:r>
              <a:rPr lang="hr-HR" sz="3200" b="1" dirty="0">
                <a:latin typeface="+mn-lt"/>
              </a:rPr>
              <a:t>Broj studenata, nastavnika i mentora na doktorskim programima po znanstvenim područjima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86549681"/>
              </p:ext>
            </p:extLst>
          </p:nvPr>
        </p:nvGraphicFramePr>
        <p:xfrm>
          <a:off x="627321" y="988829"/>
          <a:ext cx="10866473" cy="5082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590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Udio </a:t>
            </a:r>
            <a:r>
              <a:rPr lang="hr-HR" sz="3200" b="1" dirty="0">
                <a:latin typeface="+mn-lt"/>
              </a:rPr>
              <a:t>ocjene visoka razina kvaliteta u ukupnom broju ocjena stručnih povjerenstava po znanstvenim područjima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77184866"/>
              </p:ext>
            </p:extLst>
          </p:nvPr>
        </p:nvGraphicFramePr>
        <p:xfrm>
          <a:off x="1029730" y="1853514"/>
          <a:ext cx="9514702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12628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>
                <a:latin typeface="+mn-lt"/>
              </a:rPr>
              <a:t>Udjeli grupa pokazatelja u ukupnom broju pokazatelja koji su na više od 50 % institucija ocijenjeni visokom razinom kvalitete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26567272"/>
              </p:ext>
            </p:extLst>
          </p:nvPr>
        </p:nvGraphicFramePr>
        <p:xfrm>
          <a:off x="1103870" y="2057400"/>
          <a:ext cx="9605319" cy="3610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527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>
                <a:latin typeface="+mn-lt"/>
              </a:rPr>
              <a:t>Udio ocjene visoka razina kvalitete na svim doktorskim programima za </a:t>
            </a:r>
            <a:r>
              <a:rPr lang="hr-HR" sz="3200" b="1" dirty="0" smtClean="0">
                <a:latin typeface="+mn-lt"/>
              </a:rPr>
              <a:t>pojedinačne pokazatelje</a:t>
            </a:r>
            <a:endParaRPr lang="hr-HR" sz="3200" b="1" dirty="0"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149872"/>
              </p:ext>
            </p:extLst>
          </p:nvPr>
        </p:nvGraphicFramePr>
        <p:xfrm>
          <a:off x="1351005" y="1309817"/>
          <a:ext cx="8740346" cy="4776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8425"/>
                <a:gridCol w="4140222"/>
                <a:gridCol w="2061699"/>
              </a:tblGrid>
              <a:tr h="420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effectLst/>
                        </a:rPr>
                        <a:t>Tema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effectLst/>
                        </a:rPr>
                        <a:t>Pokazatelji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effectLst/>
                        </a:rPr>
                        <a:t>Udio ocjena visoka razina kvalitete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341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effectLst/>
                        </a:rPr>
                        <a:t> Potpora doktorandima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3.8. Mogućnost priznavanja prethodnih postignuća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82,35 %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3.7. Razvidnost postupka izbora kandidata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80,75 %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2.6. Postupak izrade i obrane teme doktorskog rada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74,87 %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32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2.1. Postupci predlaganja, odobravanja i realiziranja programa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69,40 %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2.7. Ocjena doktorskog rada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65,26 %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2.8. Informacije o studiju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64,38 %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3.1. Upisne kvote temeljene na mentorskim kapacitetima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63,17 %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2.5. Osiguravanje akademske čestitosti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60,56 %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2.10. Utvrđivanje visine školarine 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59,83 %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3.4. Svaki kandidat ima potencijalnog mentora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59,44 %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4.6. Obrazovne metode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57,87 %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3.2. Upisne kvote temeljene na društvenim potrebama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54,58 %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568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4.3. Ishodi su učenja doktorskog studija jasno povezani s ishodima učenja nastavnih sadržaja, mentorskog i istraživačkog rada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53,45 %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9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3.6. Izbor najkvalitetnijih kandidata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53,02 %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66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1.5. Metode provjere kvalificiranosti nastavnika i mentora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51,86 %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4.8. Nastavni su sadržaji u funkciji istraživačkog rada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51,49 %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21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3.9. Potpora doktorandima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51,18 %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  <a:tr h="183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>
                          <a:effectLst/>
                        </a:rPr>
                        <a:t>1.4. Broj i kvalifikacije mentora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51,03 %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43" marR="4084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20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Udio ocjene visoka razina kvalitete na svim doktorskim programima za </a:t>
            </a:r>
            <a:r>
              <a:rPr lang="hr-HR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pojedinačne pokazatelje</a:t>
            </a:r>
            <a:endParaRPr lang="hr-H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394042"/>
              </p:ext>
            </p:extLst>
          </p:nvPr>
        </p:nvGraphicFramePr>
        <p:xfrm>
          <a:off x="1194485" y="1169771"/>
          <a:ext cx="8559115" cy="48897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5790"/>
                <a:gridCol w="4054375"/>
                <a:gridCol w="2018950"/>
              </a:tblGrid>
              <a:tr h="367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r>
                        <a:rPr lang="hr-HR" sz="1200" dirty="0" smtClean="0">
                          <a:effectLst/>
                        </a:rPr>
                        <a:t>Tema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Pokazatelji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Udio ocjena visoka razina kvalitete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428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4.5. Ishodi učenja i kompetencije koje se postižu u skladu su s razinom 8.2. </a:t>
                      </a:r>
                      <a:r>
                        <a:rPr lang="hr-HR" sz="1200" b="1" dirty="0" smtClean="0">
                          <a:effectLst/>
                        </a:rPr>
                        <a:t>HKO-a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49,42 %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1.1. Znanstvena prepoznatljivost institucije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48,92 %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179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1.3. Visokokvalificirani znanstvenici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47,68 %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2.9. Raspodjela financijskih sredstava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46,76 %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179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1.6. Kvalitetni istraživački resursi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46,39 %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2.2. Usklađenost sa znanstvenom misijom 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46,19 %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179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Resursi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1.2. Broj i opterećenost nastavnika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46,01 %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3.3. Upisne kvote temeljene na financijskoj dostupnosti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43,98 %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2.4. Praćenje uspješnosti mentora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43,08 %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4.7. Stjecanje generičkih </a:t>
                      </a:r>
                      <a:r>
                        <a:rPr lang="hr-HR" sz="1200" b="1" dirty="0" smtClean="0">
                          <a:effectLst/>
                        </a:rPr>
                        <a:t>vještina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39,11 %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428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4.2. Ishodi učenja navedeni na razini studijskog programa u skladu su s razinom 8.2. HKO-a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37,22 %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4.1. Sadržaj i kvaliteta programa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36,21 %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Interno osiguravanje kvalitete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2.3. Periodično vrednovanje i poboljšanje programa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30,91 %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179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3.10. Institucijska podrška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29,70 %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Program i ishodi studija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4.9. Međunarodna povezanost i mobilnost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27,78 %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  <a:tr h="28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Potpora doktorandima</a:t>
                      </a:r>
                      <a:endParaRPr lang="hr-H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</a:rPr>
                        <a:t>3.5. Regrutiranje studenata iz zemlje i inozemstva</a:t>
                      </a:r>
                      <a:endParaRPr lang="hr-H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</a:rPr>
                        <a:t>20,95 %</a:t>
                      </a:r>
                      <a:endParaRPr lang="hr-H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324" marR="5332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363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>
                <a:latin typeface="+mn-lt"/>
              </a:rPr>
              <a:t/>
            </a:r>
            <a:br>
              <a:rPr lang="hr-HR" sz="3200" b="1" dirty="0" smtClean="0">
                <a:latin typeface="+mn-lt"/>
              </a:rPr>
            </a:br>
            <a:r>
              <a:rPr lang="hr-HR" sz="3200" b="1" dirty="0" smtClean="0">
                <a:latin typeface="+mn-lt"/>
              </a:rPr>
              <a:t>Biomedicina i zdravstvo</a:t>
            </a:r>
            <a:endParaRPr lang="hr-HR" sz="3200" b="1" dirty="0">
              <a:latin typeface="+mn-lt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9914963"/>
              </p:ext>
            </p:extLst>
          </p:nvPr>
        </p:nvGraphicFramePr>
        <p:xfrm>
          <a:off x="1741920" y="1055040"/>
          <a:ext cx="7883611" cy="166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1076235" y="2652459"/>
            <a:ext cx="10948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Pregled 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prosječne ocjene za svaku tematsku cjelinu u biomedicini i zdravstvu (1 – visoka razina kvalitete; 2 – potrebna poboljšanja)</a:t>
            </a:r>
            <a:endParaRPr lang="hr-H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23720" y="3383677"/>
            <a:ext cx="9653117" cy="289053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hr-HR" sz="14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4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4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Razvidnost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postupka izbora kandidata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Mogućnost priznavanja prethodnih postignuća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Postupak izrade i obrane teme doktorskog rada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Broj i opterećenost nastavnika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Osiguravanje akademske čestitosti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Obrazovne metode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Stjecanje generičkih vještina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Znanstvena prepoznatljivost institucije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Postupci predlaganja, odobravanja i realiziranja programa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hr-HR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hr-H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Informacije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o studiju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Raspodjela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financijskih sredstava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Utvrđivanje visine </a:t>
            </a: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školarine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hr-HR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hr-HR" sz="14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4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r-HR" sz="1400" dirty="0">
                <a:solidFill>
                  <a:srgbClr val="FF0000"/>
                </a:solidFill>
              </a:rPr>
              <a:t>Regrutiranje studenata iz zemlje i inozemstva</a:t>
            </a:r>
            <a:endParaRPr lang="hr-HR" sz="14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611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Biotehničke znanosti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8588" y="2813446"/>
            <a:ext cx="10963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biotehnički znanostima (1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– visoka razina kvalitete; 2 – potrebna poboljšanja)</a:t>
            </a:r>
            <a:endParaRPr lang="hr-HR" sz="1400" dirty="0"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32205" y="3564791"/>
            <a:ext cx="9556178" cy="329320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4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 smtClean="0"/>
              <a:t>Mogućnost </a:t>
            </a:r>
            <a:r>
              <a:rPr lang="hr-HR" sz="1400" dirty="0"/>
              <a:t>priznavanja prethodnih postignuća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Postupak izrade i obrane teme doktorskog rada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Ocjena doktorskoga rada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Razvidnost postupka izbora kandidata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Metode provjere kvalificiranosti nastavnika i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Postupci predlaganja, odobravanja i realiziranja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Informacije o studiju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Upisne kvote temeljene na mentorskim kapacitetima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4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4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4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400" dirty="0" smtClean="0"/>
          </a:p>
          <a:p>
            <a:pPr lvl="0"/>
            <a:endParaRPr lang="hr-HR" sz="14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4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 smtClean="0"/>
              <a:t>Svaki </a:t>
            </a:r>
            <a:r>
              <a:rPr lang="hr-HR" sz="1400" dirty="0"/>
              <a:t>kandidat ima potencijalnog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Obrazovne metode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/>
              <a:t>Nastavni su sadržaji u funkciji istraživačkog </a:t>
            </a:r>
            <a:r>
              <a:rPr lang="hr-HR" sz="1400" dirty="0" smtClean="0"/>
              <a:t>rada</a:t>
            </a:r>
          </a:p>
          <a:p>
            <a:endParaRPr lang="hr-HR" sz="1400" b="1" u="sng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14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4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FF0000"/>
                </a:solidFill>
              </a:rPr>
              <a:t>Periodično vrednovanje i poboljšanje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FF0000"/>
                </a:solidFill>
              </a:rPr>
              <a:t>Regrutiranje studenata iz zemlje i inozemstva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FF0000"/>
                </a:solidFill>
              </a:rPr>
              <a:t>Međunarodna povezanost i mobilnost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FF0000"/>
                </a:solidFill>
              </a:rPr>
              <a:t>Stjecanje generičkih vještina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864762441"/>
              </p:ext>
            </p:extLst>
          </p:nvPr>
        </p:nvGraphicFramePr>
        <p:xfrm>
          <a:off x="2437348" y="1072364"/>
          <a:ext cx="6919782" cy="1728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10949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Prirodne znanosti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4666" y="2967334"/>
            <a:ext cx="10948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Pregled prosječne ocjene za svaku tematsku cjelinu u prirodnim znanostima (1 – visoka razina kvalitete; 2 – potrebna poboljšanja)</a:t>
            </a:r>
          </a:p>
        </p:txBody>
      </p:sp>
      <p:sp>
        <p:nvSpPr>
          <p:cNvPr id="9" name="Rectangle 8"/>
          <p:cNvSpPr/>
          <p:nvPr/>
        </p:nvSpPr>
        <p:spPr>
          <a:xfrm>
            <a:off x="1219671" y="3682866"/>
            <a:ext cx="9770075" cy="255454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Upisne </a:t>
            </a:r>
            <a:r>
              <a:rPr lang="hr-HR" sz="1600" dirty="0"/>
              <a:t>kvote temeljene na mentorskim kapacitetima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Upisne kvote temeljene na financijskoj dostupnosti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Postupci predlaganja, odobravanja i realiziranja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Postupak izrade i obrane teme doktorskog rada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Raspodjela financijskih sredstava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Svaki kandidat ima potencijalnog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Mogućnost priznavanja prethodnih postignuća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Utvrđivanje visine školarine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Razvidnost postupka izbora kandidata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Visokokvalificirani znanstvenici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Broj i kvalifikacije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Ocjena doktorskoga rada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Upisne kvote temeljene na društvenim </a:t>
            </a:r>
            <a:r>
              <a:rPr lang="hr-HR" sz="1600" dirty="0" smtClean="0"/>
              <a:t>potrebama</a:t>
            </a:r>
            <a:endParaRPr lang="hr-HR" sz="16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616382349"/>
              </p:ext>
            </p:extLst>
          </p:nvPr>
        </p:nvGraphicFramePr>
        <p:xfrm>
          <a:off x="1235676" y="974529"/>
          <a:ext cx="7916561" cy="192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4417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>
                <a:latin typeface="+mn-lt"/>
              </a:rPr>
              <a:t/>
            </a:r>
            <a:br>
              <a:rPr lang="hr-HR" sz="3200" b="1" dirty="0" smtClean="0">
                <a:latin typeface="+mn-lt"/>
              </a:rPr>
            </a:br>
            <a:r>
              <a:rPr lang="hr-HR" sz="3200" b="1" dirty="0" smtClean="0">
                <a:latin typeface="+mn-lt"/>
              </a:rPr>
              <a:t>Tehničke znanosti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9215" y="2926384"/>
            <a:ext cx="10948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</a:rPr>
              <a:t>prirodnim znanostima (1 </a:t>
            </a:r>
            <a:r>
              <a:rPr lang="hr-HR" sz="1400" dirty="0">
                <a:ea typeface="Calibri" panose="020F0502020204030204" pitchFamily="34" charset="0"/>
              </a:rPr>
              <a:t>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1491050" y="3687861"/>
            <a:ext cx="74717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Utvrđivanje </a:t>
            </a:r>
            <a:r>
              <a:rPr lang="hr-HR" sz="1600" dirty="0"/>
              <a:t>visine školarine 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endParaRPr lang="hr-HR" sz="1600" b="1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6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Međunarodna </a:t>
            </a:r>
            <a:r>
              <a:rPr lang="hr-HR" sz="1600" dirty="0">
                <a:solidFill>
                  <a:srgbClr val="FF0000"/>
                </a:solidFill>
              </a:rPr>
              <a:t>povezanost i mobilnost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5720902"/>
              </p:ext>
            </p:extLst>
          </p:nvPr>
        </p:nvGraphicFramePr>
        <p:xfrm>
          <a:off x="1894703" y="1231062"/>
          <a:ext cx="7216345" cy="154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8749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Društvene znanosti – polje ekonomija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515" y="2967334"/>
            <a:ext cx="10948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društvenim znanostima – polje ekonomija (1 </a:t>
            </a:r>
            <a:r>
              <a:rPr lang="hr-HR" sz="1400" dirty="0">
                <a:ea typeface="Calibri" panose="020F0502020204030204" pitchFamily="34" charset="0"/>
                <a:cs typeface="Times New Roman" panose="02020603050405020304" pitchFamily="18" charset="0"/>
              </a:rPr>
              <a:t>– visoka razina kvalitete; 2 – potrebna poboljšanja)</a:t>
            </a:r>
            <a:endParaRPr lang="hr-HR" sz="1400" dirty="0"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1207" y="3566956"/>
            <a:ext cx="10579394" cy="353943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Postupci </a:t>
            </a:r>
            <a:r>
              <a:rPr lang="hr-HR" sz="1600" dirty="0"/>
              <a:t>predlaganja, odobravanja i realiziranja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Usklađenost sa znanstvenom misijom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Osiguravanje akademske čestitosti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Mogućnost priznavanja prethodnih postignuća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Znanstvena </a:t>
            </a:r>
            <a:r>
              <a:rPr lang="hr-HR" sz="1600" dirty="0">
                <a:solidFill>
                  <a:srgbClr val="FF0000"/>
                </a:solidFill>
              </a:rPr>
              <a:t>prepoznatljivost institucije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financijskoj dostupnosti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Sadržaj i kvaliteta programa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Raspodjela financijskih sredstava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Izbor najkvalitetnijih kandidata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Metode provjere kvalificiranosti nastavnika i </a:t>
            </a:r>
            <a:r>
              <a:rPr lang="hr-HR" sz="1600" dirty="0" smtClean="0">
                <a:solidFill>
                  <a:srgbClr val="FF0000"/>
                </a:solidFill>
              </a:rPr>
              <a:t>mentora</a:t>
            </a:r>
            <a:endParaRPr lang="hr-HR" sz="1600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Regrutiranje studenata iz zemlje i inozemstva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2116165"/>
              </p:ext>
            </p:extLst>
          </p:nvPr>
        </p:nvGraphicFramePr>
        <p:xfrm>
          <a:off x="2178908" y="993579"/>
          <a:ext cx="7216346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3342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Društvene znanosti – informacijske i komunikacijske znanosti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515" y="2705724"/>
            <a:ext cx="10948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Pregled </a:t>
            </a:r>
            <a:r>
              <a:rPr lang="hr-H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društvenim znanostima – informacijske i komunikacijske znanosti (1 </a:t>
            </a:r>
            <a:r>
              <a:rPr lang="hr-H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765545" y="3400429"/>
            <a:ext cx="10921358" cy="286232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Stjecanje </a:t>
            </a:r>
            <a:r>
              <a:rPr lang="hr-HR" sz="1600" dirty="0"/>
              <a:t>generičkih </a:t>
            </a:r>
            <a:r>
              <a:rPr lang="hr-HR" sz="1600" dirty="0" smtClean="0"/>
              <a:t>vještina</a:t>
            </a: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Broj i opterećenost nastavnika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Postupci predlaganja, odobravanja i realiziranja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Osiguravanje akademske čestitosti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Informacije o studiju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Upisne kvote temeljene na mentorskim kapacitetima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Izbor najkvalitetnijih kandidata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Razvidnost postupka izbora kandidata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Potpora doktorandima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Postupak izrade i obrane teme doktorskog rada</a:t>
            </a:r>
          </a:p>
          <a:p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Institucijska podrška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financijskoj dostupnosti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Svaki kandidat ima potencijalnog mentora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41217566"/>
              </p:ext>
            </p:extLst>
          </p:nvPr>
        </p:nvGraphicFramePr>
        <p:xfrm>
          <a:off x="1672282" y="1145979"/>
          <a:ext cx="7669426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72737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>
                <a:latin typeface="+mn-lt"/>
              </a:rPr>
              <a:t>Društvene znanosti – pravo i politologija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1237" y="2626624"/>
            <a:ext cx="11792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</a:rPr>
              <a:t>društvenim znanostima – pravo i politologija (1 </a:t>
            </a:r>
            <a:r>
              <a:rPr lang="hr-HR" sz="1400" dirty="0">
                <a:ea typeface="Calibri" panose="020F0502020204030204" pitchFamily="34" charset="0"/>
              </a:rPr>
              <a:t>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1570170" y="3272838"/>
            <a:ext cx="10374885" cy="403187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Postupak </a:t>
            </a:r>
            <a:r>
              <a:rPr lang="hr-HR" sz="1600" dirty="0"/>
              <a:t>izrade i obrane teme doktorskog rada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Razvidnost postupka izbora kandidata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Mogućnost priznavanja prethodnih postignuća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600" dirty="0" smtClean="0"/>
          </a:p>
          <a:p>
            <a:pPr lvl="0"/>
            <a:endParaRPr lang="hr-HR" sz="1600" dirty="0"/>
          </a:p>
          <a:p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Broj </a:t>
            </a:r>
            <a:r>
              <a:rPr lang="hr-HR" sz="1600" dirty="0">
                <a:solidFill>
                  <a:srgbClr val="FF0000"/>
                </a:solidFill>
              </a:rPr>
              <a:t>i kvalifikacije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Usklađenost sa znanstvenom misijom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Periodično vrednovanje i poboljšanje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Raspodjela financijskih sredstava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društvenim potrebama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financijskoj dostupnosti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Regrutiranje studenata iz zemlje i inozemstva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Institucijska podrška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Sadržaj i kvaliteta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Obrazovne metode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621277165"/>
              </p:ext>
            </p:extLst>
          </p:nvPr>
        </p:nvGraphicFramePr>
        <p:xfrm>
          <a:off x="2067697" y="905774"/>
          <a:ext cx="7438768" cy="172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01570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Društvene znanosti – polja </a:t>
            </a:r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poljima psihologija, sociologija, pedagogija, edukacijske znanosti, logopedija, edukacijsko-rehabilitacijske znanosti i kineziologija</a:t>
            </a:r>
          </a:p>
        </p:txBody>
      </p:sp>
      <p:sp>
        <p:nvSpPr>
          <p:cNvPr id="3" name="Rectangle 2"/>
          <p:cNvSpPr/>
          <p:nvPr/>
        </p:nvSpPr>
        <p:spPr>
          <a:xfrm>
            <a:off x="630666" y="2743004"/>
            <a:ext cx="10948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</a:rPr>
              <a:t>društvenim znanostima </a:t>
            </a:r>
            <a:r>
              <a:rPr lang="hr-HR" sz="1400" dirty="0">
                <a:ea typeface="Calibri" panose="020F0502020204030204" pitchFamily="34" charset="0"/>
              </a:rPr>
              <a:t>– polja </a:t>
            </a:r>
            <a:r>
              <a:rPr lang="hr-HR" sz="1400" dirty="0" smtClean="0">
                <a:ea typeface="Calibri" panose="020F0502020204030204" pitchFamily="34" charset="0"/>
              </a:rPr>
              <a:t>psihologija</a:t>
            </a:r>
            <a:r>
              <a:rPr lang="hr-HR" sz="1400" dirty="0">
                <a:ea typeface="Calibri" panose="020F0502020204030204" pitchFamily="34" charset="0"/>
              </a:rPr>
              <a:t>, sociologija, pedagogija, edukacijske znanosti, logopedija, edukacijsko-rehabilitacijske znanosti i </a:t>
            </a:r>
            <a:r>
              <a:rPr lang="hr-HR" sz="1400" dirty="0" smtClean="0">
                <a:ea typeface="Calibri" panose="020F0502020204030204" pitchFamily="34" charset="0"/>
              </a:rPr>
              <a:t>kineziologija (</a:t>
            </a:r>
            <a:r>
              <a:rPr lang="hr-HR" sz="1400" dirty="0">
                <a:ea typeface="Calibri" panose="020F0502020204030204" pitchFamily="34" charset="0"/>
              </a:rPr>
              <a:t>1 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1193339" y="3900160"/>
            <a:ext cx="10700950" cy="212365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Postupci </a:t>
            </a:r>
            <a:r>
              <a:rPr lang="hr-HR" sz="1600" dirty="0"/>
              <a:t>predlaganja, odobravanja i realiziranja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Informacije o studiju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Znanstvena prepoznatljivost institucije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Metode provjere kvalificiranosti nastavnika i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Utvrđivanje visine školarine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Upisne kvote temeljene na društvenim potrebama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/>
              <a:t>Obrazovne metode</a:t>
            </a:r>
          </a:p>
          <a:p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Institucijska </a:t>
            </a:r>
            <a:r>
              <a:rPr lang="hr-HR" sz="1600" dirty="0">
                <a:solidFill>
                  <a:srgbClr val="FF0000"/>
                </a:solidFill>
              </a:rPr>
              <a:t>podrška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428797301"/>
              </p:ext>
            </p:extLst>
          </p:nvPr>
        </p:nvGraphicFramePr>
        <p:xfrm>
          <a:off x="1491050" y="1130104"/>
          <a:ext cx="7570571" cy="161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851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600" b="1" dirty="0">
                <a:latin typeface="+mn-lt"/>
              </a:rPr>
              <a:t>Humanističke znanosti</a:t>
            </a:r>
          </a:p>
        </p:txBody>
      </p:sp>
      <p:sp>
        <p:nvSpPr>
          <p:cNvPr id="3" name="Rectangle 2"/>
          <p:cNvSpPr/>
          <p:nvPr/>
        </p:nvSpPr>
        <p:spPr>
          <a:xfrm>
            <a:off x="1260677" y="2967335"/>
            <a:ext cx="10948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ea typeface="Calibri" panose="020F0502020204030204" pitchFamily="34" charset="0"/>
              </a:rPr>
              <a:t>Pregled </a:t>
            </a:r>
            <a:r>
              <a:rPr lang="hr-HR" sz="1400" dirty="0"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smtClean="0">
                <a:ea typeface="Calibri" panose="020F0502020204030204" pitchFamily="34" charset="0"/>
              </a:rPr>
              <a:t>humanističkim znanostima (</a:t>
            </a:r>
            <a:r>
              <a:rPr lang="hr-HR" sz="1400" dirty="0">
                <a:ea typeface="Calibri" panose="020F0502020204030204" pitchFamily="34" charset="0"/>
              </a:rPr>
              <a:t>1 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1959648" y="3771482"/>
            <a:ext cx="9512882" cy="255454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Razvidnost </a:t>
            </a:r>
            <a:r>
              <a:rPr lang="hr-HR" sz="1600" dirty="0"/>
              <a:t>postupka izbora </a:t>
            </a:r>
            <a:r>
              <a:rPr lang="hr-HR" sz="1600" dirty="0" smtClean="0"/>
              <a:t>kandidata</a:t>
            </a:r>
          </a:p>
          <a:p>
            <a:pPr lvl="0"/>
            <a:endParaRPr lang="hr-HR" sz="1600" dirty="0" smtClean="0"/>
          </a:p>
          <a:p>
            <a:pPr lvl="0"/>
            <a:endParaRPr lang="hr-HR" sz="1600" dirty="0"/>
          </a:p>
          <a:p>
            <a:pPr lvl="0"/>
            <a:endParaRPr lang="hr-HR" sz="1600" dirty="0" smtClean="0"/>
          </a:p>
          <a:p>
            <a:pPr lvl="0"/>
            <a:endParaRPr lang="hr-HR" sz="1600" dirty="0"/>
          </a:p>
          <a:p>
            <a:pPr lvl="0"/>
            <a:endParaRPr lang="hr-HR" sz="1600" dirty="0" smtClean="0"/>
          </a:p>
          <a:p>
            <a:pPr lvl="0"/>
            <a:endParaRPr lang="hr-HR" sz="1600" dirty="0"/>
          </a:p>
          <a:p>
            <a:pPr lvl="0"/>
            <a:endParaRPr lang="hr-HR" sz="1600" dirty="0" smtClean="0"/>
          </a:p>
          <a:p>
            <a:pPr lvl="0"/>
            <a:endParaRPr lang="hr-HR" sz="1600" dirty="0" smtClean="0"/>
          </a:p>
          <a:p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Sadržaj </a:t>
            </a:r>
            <a:r>
              <a:rPr lang="hr-HR" sz="1600" dirty="0">
                <a:solidFill>
                  <a:srgbClr val="FF0000"/>
                </a:solidFill>
              </a:rPr>
              <a:t>i kvaliteta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Raspodjela financijskih sredstava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Regrutiranje studenata iz zemlje i inozemstva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Institucijska podrška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Broj i opterećenost nastavnika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Praćenje uspješnosti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financijskoj </a:t>
            </a:r>
            <a:r>
              <a:rPr lang="hr-HR" sz="1600" dirty="0" smtClean="0">
                <a:solidFill>
                  <a:srgbClr val="FF0000"/>
                </a:solidFill>
              </a:rPr>
              <a:t>dostupnosti</a:t>
            </a:r>
            <a:endParaRPr lang="hr-HR" sz="1600" dirty="0">
              <a:solidFill>
                <a:srgbClr val="FF0000"/>
              </a:solidFill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22312284"/>
              </p:ext>
            </p:extLst>
          </p:nvPr>
        </p:nvGraphicFramePr>
        <p:xfrm>
          <a:off x="2270865" y="913745"/>
          <a:ext cx="7298724" cy="2053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12498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17" y="6472"/>
            <a:ext cx="11164388" cy="639960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600" b="1" dirty="0" smtClean="0">
                <a:latin typeface="+mn-lt"/>
              </a:rPr>
              <a:t>Interdisciplinarne </a:t>
            </a:r>
            <a:r>
              <a:rPr lang="hr-HR" sz="3600" b="1" dirty="0">
                <a:latin typeface="+mn-lt"/>
              </a:rPr>
              <a:t>znanosti</a:t>
            </a:r>
          </a:p>
        </p:txBody>
      </p:sp>
      <p:sp>
        <p:nvSpPr>
          <p:cNvPr id="3" name="Rectangle 2"/>
          <p:cNvSpPr/>
          <p:nvPr/>
        </p:nvSpPr>
        <p:spPr>
          <a:xfrm>
            <a:off x="1498513" y="2918899"/>
            <a:ext cx="109342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Pregled </a:t>
            </a:r>
            <a:r>
              <a:rPr lang="hr-H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prosječne ocjene za svaku tematsku cjelinu u </a:t>
            </a:r>
            <a:r>
              <a:rPr lang="hr-HR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interdisciplinarinim</a:t>
            </a:r>
            <a:r>
              <a:rPr lang="hr-HR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znanostima (</a:t>
            </a:r>
            <a:r>
              <a:rPr lang="hr-H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1 – visoka razina kvalitete; 2 – potrebna poboljšanja)</a:t>
            </a:r>
            <a:endParaRPr lang="hr-HR" sz="1400" dirty="0"/>
          </a:p>
        </p:txBody>
      </p:sp>
      <p:sp>
        <p:nvSpPr>
          <p:cNvPr id="9" name="Rectangle 8"/>
          <p:cNvSpPr/>
          <p:nvPr/>
        </p:nvSpPr>
        <p:spPr>
          <a:xfrm>
            <a:off x="1913861" y="3483205"/>
            <a:ext cx="9909544" cy="280076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/>
              <a:t>Osiguravanje </a:t>
            </a:r>
            <a:r>
              <a:rPr lang="hr-HR" sz="1600" dirty="0"/>
              <a:t>akademske </a:t>
            </a:r>
            <a:r>
              <a:rPr lang="hr-HR" sz="1600" dirty="0" smtClean="0"/>
              <a:t>čestitosti</a:t>
            </a:r>
          </a:p>
          <a:p>
            <a:pPr lvl="0"/>
            <a:endParaRPr lang="hr-HR" sz="1600" dirty="0"/>
          </a:p>
          <a:p>
            <a:pPr lvl="0"/>
            <a:endParaRPr lang="hr-HR" sz="1600" dirty="0" smtClean="0"/>
          </a:p>
          <a:p>
            <a:r>
              <a:rPr lang="hr-H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25 % </a:t>
            </a:r>
            <a:r>
              <a:rPr lang="hr-HR" sz="16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endParaRPr lang="hr-HR" sz="16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 smtClean="0">
                <a:solidFill>
                  <a:srgbClr val="FF0000"/>
                </a:solidFill>
              </a:rPr>
              <a:t>Stjecanje </a:t>
            </a:r>
            <a:r>
              <a:rPr lang="hr-HR" sz="1600" dirty="0">
                <a:solidFill>
                  <a:srgbClr val="FF0000"/>
                </a:solidFill>
              </a:rPr>
              <a:t>generičkih </a:t>
            </a:r>
            <a:r>
              <a:rPr lang="hr-HR" sz="1600" dirty="0" smtClean="0">
                <a:solidFill>
                  <a:srgbClr val="FF0000"/>
                </a:solidFill>
              </a:rPr>
              <a:t>vještina</a:t>
            </a:r>
            <a:endParaRPr lang="hr-HR" sz="1600" dirty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Znanstvena prepoznatljivost institucije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Broj i opterećenost nastavnika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Visokokvalificirani znanstvenici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Periodično vrednovanje i poboljšanje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Praćenje uspješnosti mentora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Raspodjela financijskih sredstava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Institucijska podrška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Sadržaj i kvaliteta programa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Upisne kvote temeljene na financijskoj dostupnosti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Regrutiranje studenata iz zemlje i inozemstva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rgbClr val="FF0000"/>
                </a:solidFill>
              </a:rPr>
              <a:t>Međunarodna povezanost i mobilnost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572887022"/>
              </p:ext>
            </p:extLst>
          </p:nvPr>
        </p:nvGraphicFramePr>
        <p:xfrm>
          <a:off x="2463584" y="954209"/>
          <a:ext cx="7282249" cy="1964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82119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>
                <a:latin typeface="+mn-lt"/>
              </a:rPr>
              <a:t/>
            </a:r>
            <a:br>
              <a:rPr lang="hr-HR" sz="3200" b="1" dirty="0" smtClean="0">
                <a:latin typeface="+mn-lt"/>
              </a:rPr>
            </a:br>
            <a:r>
              <a:rPr lang="hr-HR" sz="3200" b="1" dirty="0" smtClean="0">
                <a:latin typeface="+mn-lt"/>
              </a:rPr>
              <a:t>Zajedničke prednosti</a:t>
            </a:r>
            <a:endParaRPr lang="hr-HR" sz="32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038" y="2967335"/>
            <a:ext cx="109480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sz="1000" dirty="0"/>
          </a:p>
        </p:txBody>
      </p:sp>
      <p:sp>
        <p:nvSpPr>
          <p:cNvPr id="9" name="Rectangle 8"/>
          <p:cNvSpPr/>
          <p:nvPr/>
        </p:nvSpPr>
        <p:spPr>
          <a:xfrm>
            <a:off x="1491050" y="3400429"/>
            <a:ext cx="747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1004" y="393405"/>
            <a:ext cx="11815656" cy="657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zadovoljstvo, entuzijazam i motiviranost svih dionika, dobri međuljudski odnosi</a:t>
            </a:r>
            <a:endParaRPr lang="hr-H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visoka kvalificiranost nastavnika/mentora</a:t>
            </a:r>
            <a:endParaRPr lang="hr-H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dobar omjer studenata i nastavnika/mentora</a:t>
            </a:r>
            <a:endParaRPr lang="hr-H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važnost programa u nacionalnom kontekstu</a:t>
            </a:r>
            <a:endParaRPr lang="hr-H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dobra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zapošljivost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doktoranada</a:t>
            </a: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dobra suradnja s vanjskim dionicima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zadovoljstvo poslodavaca stečenim vještinama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doktoranada</a:t>
            </a: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postojanje mehanizama za praćenje napredovanja kroz studij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jasni i transparentni upisni postupci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dobri radni uvjeti studiranja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fleksibilnost programa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interdisciplinarnost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hr-HR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32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hr-HR" sz="3200" b="1" dirty="0" smtClean="0">
                <a:latin typeface="+mn-lt"/>
              </a:rPr>
              <a:t/>
            </a:r>
            <a:br>
              <a:rPr lang="hr-HR" sz="3200" b="1" dirty="0" smtClean="0">
                <a:latin typeface="+mn-lt"/>
              </a:rPr>
            </a:br>
            <a:r>
              <a:rPr lang="hr-HR" sz="4000" b="1" dirty="0" smtClean="0">
                <a:latin typeface="+mn-lt"/>
              </a:rPr>
              <a:t>Nedostaci </a:t>
            </a:r>
            <a:endParaRPr lang="hr-HR" sz="40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038" y="2967335"/>
            <a:ext cx="109480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sz="1000" dirty="0"/>
          </a:p>
        </p:txBody>
      </p:sp>
      <p:sp>
        <p:nvSpPr>
          <p:cNvPr id="9" name="Rectangle 8"/>
          <p:cNvSpPr/>
          <p:nvPr/>
        </p:nvSpPr>
        <p:spPr>
          <a:xfrm>
            <a:off x="1491050" y="3400429"/>
            <a:ext cx="747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5588" y="1104677"/>
            <a:ext cx="9432325" cy="4287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r-H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praćenje 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napretka </a:t>
            </a:r>
            <a:r>
              <a:rPr lang="hr-HR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doktoranada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mentora</a:t>
            </a:r>
          </a:p>
          <a:p>
            <a:pPr marL="742950" lvl="1" indent="-28575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r-H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nedostatak 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sredstava za istraživanje</a:t>
            </a:r>
          </a:p>
          <a:p>
            <a:pPr marL="742950" lvl="1" indent="-28575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r-H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nedostatna 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međunarodna dimenzija</a:t>
            </a:r>
          </a:p>
          <a:p>
            <a:pPr marL="742950" lvl="1" indent="-28575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r-H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dug 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vijek studiranja</a:t>
            </a:r>
          </a:p>
          <a:p>
            <a:pPr marL="742950" lvl="1" indent="-28575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visoka stopa odustajanja od </a:t>
            </a:r>
            <a:r>
              <a:rPr lang="hr-H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studija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381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/>
              <a:t> </a:t>
            </a:r>
            <a:endParaRPr lang="hr-HR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313038" y="2967335"/>
            <a:ext cx="109480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sz="1000" dirty="0"/>
          </a:p>
        </p:txBody>
      </p:sp>
      <p:sp>
        <p:nvSpPr>
          <p:cNvPr id="9" name="Rectangle 8"/>
          <p:cNvSpPr/>
          <p:nvPr/>
        </p:nvSpPr>
        <p:spPr>
          <a:xfrm>
            <a:off x="1491050" y="3400429"/>
            <a:ext cx="747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hr-HR" sz="1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5588" y="1104677"/>
            <a:ext cx="9432325" cy="4778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hr-HR" sz="66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Hvala!</a:t>
            </a:r>
            <a:endParaRPr lang="hr-HR" sz="66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hr-HR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r-HR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hr-HR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hr-HR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Irena Petrušić, Odjel za istraživanje i razvoj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hr-HR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www.azvo.hr</a:t>
            </a:r>
            <a:r>
              <a:rPr lang="hr-HR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hr-HR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razvoj@azvo.hr</a:t>
            </a:r>
            <a:r>
              <a:rPr lang="hr-HR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hr-HR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25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Mincho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Words>1782</Words>
  <Application>Microsoft Office PowerPoint</Application>
  <PresentationFormat>Widescreen</PresentationFormat>
  <Paragraphs>479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Angsana New</vt:lpstr>
      <vt:lpstr>Arial</vt:lpstr>
      <vt:lpstr>Calibri</vt:lpstr>
      <vt:lpstr>Calibri Light</vt:lpstr>
      <vt:lpstr>Cambria</vt:lpstr>
      <vt:lpstr>Symbol</vt:lpstr>
      <vt:lpstr>Times New Roman</vt:lpstr>
      <vt:lpstr>Wingdings</vt:lpstr>
      <vt:lpstr>Office Theme</vt:lpstr>
      <vt:lpstr>Ishodi reakreditacije doktorskih studija  Dr. sc. Irena Petrušić Odjel za istraživanje i razvoj Agencija za znanost i visoko obrazovanje razvoj@azvo.hr  </vt:lpstr>
      <vt:lpstr>Vanjsko vrednovanje kvalitete doktorskih studija u RH</vt:lpstr>
      <vt:lpstr>Tematsko vrednovanje doktorskih studijskih programa </vt:lpstr>
      <vt:lpstr>Tematsko vrednovanje doktorskih studijskih programa </vt:lpstr>
      <vt:lpstr>Reakreditacija dijela djelatnosti – doktorski studijski programi </vt:lpstr>
      <vt:lpstr>Reakreditacija dijela djelatnosti – doktorski studijski programi </vt:lpstr>
      <vt:lpstr>Dokumenti za donošenje odluke i izvješća</vt:lpstr>
      <vt:lpstr>Ishodi postupka</vt:lpstr>
      <vt:lpstr>Struktura izvješća i analize</vt:lpstr>
      <vt:lpstr>Nastavnički, mentorski i istraživački kapaciteti i infrastruktura</vt:lpstr>
      <vt:lpstr>Interni sustav osiguravanja kvalitete studija</vt:lpstr>
      <vt:lpstr>Potpora doktorandima i napredovanje tijekom studija</vt:lpstr>
      <vt:lpstr>Program i ishodi doktorskog programa</vt:lpstr>
      <vt:lpstr>Rezultati analize - ishodi reakreditacije prema znanstvenom području</vt:lpstr>
      <vt:lpstr>Udio studijskih programa po znanstvenim područjima</vt:lpstr>
      <vt:lpstr>Rezultati analize - doktorski programi</vt:lpstr>
      <vt:lpstr>Broj studenata, nastavnika i mentora na doktorskim programima po znanstvenim područjima</vt:lpstr>
      <vt:lpstr> Udio ocjene visoka razina kvaliteta u ukupnom broju ocjena stručnih povjerenstava po znanstvenim područjima </vt:lpstr>
      <vt:lpstr> Udjeli grupa pokazatelja u ukupnom broju pokazatelja koji su na više od 50 % institucija ocijenjeni visokom razinom kvalitete</vt:lpstr>
      <vt:lpstr> Udio ocjene visoka razina kvalitete na svim doktorskim programima za pojedinačne pokazatelje</vt:lpstr>
      <vt:lpstr> Udio ocjene visoka razina kvalitete na svim doktorskim programima za pojedinačne pokazatelje</vt:lpstr>
      <vt:lpstr> Biomedicina i zdravstvo</vt:lpstr>
      <vt:lpstr> Biotehničke znanosti</vt:lpstr>
      <vt:lpstr> Prirodne znanosti</vt:lpstr>
      <vt:lpstr> Tehničke znanosti</vt:lpstr>
      <vt:lpstr> Društvene znanosti – polje ekonomija</vt:lpstr>
      <vt:lpstr> Društvene znanosti – informacijske i komunikacijske znanosti</vt:lpstr>
      <vt:lpstr> Društvene znanosti – pravo i politologija</vt:lpstr>
      <vt:lpstr> Društvene znanosti – polja poljima psihologija, sociologija, pedagogija, edukacijske znanosti, logopedija, edukacijsko-rehabilitacijske znanosti i kineziologija</vt:lpstr>
      <vt:lpstr> Humanističke znanosti</vt:lpstr>
      <vt:lpstr> Interdisciplinarne znanosti</vt:lpstr>
      <vt:lpstr> Zajedničke prednosti</vt:lpstr>
      <vt:lpstr> Nedostaci </vt:lpstr>
      <vt:lpstr>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Petra Košutar</cp:lastModifiedBy>
  <cp:revision>108</cp:revision>
  <dcterms:created xsi:type="dcterms:W3CDTF">2017-10-06T08:10:37Z</dcterms:created>
  <dcterms:modified xsi:type="dcterms:W3CDTF">2020-09-21T13:14:22Z</dcterms:modified>
</cp:coreProperties>
</file>