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5" r:id="rId3"/>
    <p:sldId id="276" r:id="rId4"/>
    <p:sldId id="277" r:id="rId5"/>
    <p:sldId id="282" r:id="rId6"/>
    <p:sldId id="283" r:id="rId7"/>
    <p:sldId id="278" r:id="rId8"/>
    <p:sldId id="286" r:id="rId9"/>
    <p:sldId id="284" r:id="rId10"/>
    <p:sldId id="279" r:id="rId11"/>
    <p:sldId id="280" r:id="rId12"/>
    <p:sldId id="28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74FC57-150C-4DBC-923A-66A0CA515FE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47911A4-80ED-4448-969E-B0ECC846FAB0}">
      <dgm:prSet phldrT="[Text]" custT="1"/>
      <dgm:spPr/>
      <dgm:t>
        <a:bodyPr/>
        <a:lstStyle/>
        <a:p>
          <a:r>
            <a:rPr lang="hr-HR" sz="2800" dirty="0" smtClean="0">
              <a:latin typeface="+mj-lt"/>
            </a:rPr>
            <a:t>Razlozi pokretanja studija</a:t>
          </a:r>
          <a:endParaRPr lang="en-GB" sz="2800" dirty="0">
            <a:latin typeface="+mj-lt"/>
          </a:endParaRPr>
        </a:p>
      </dgm:t>
    </dgm:pt>
    <dgm:pt modelId="{D0764620-6B26-431D-A98F-0B25EFF001A6}" type="parTrans" cxnId="{A008ABC4-A5F2-4805-A2B4-693B1DBB3867}">
      <dgm:prSet/>
      <dgm:spPr/>
      <dgm:t>
        <a:bodyPr/>
        <a:lstStyle/>
        <a:p>
          <a:endParaRPr lang="en-GB"/>
        </a:p>
      </dgm:t>
    </dgm:pt>
    <dgm:pt modelId="{4CF6E3E4-2F74-49F6-BC65-EFEFB81E0DF0}" type="sibTrans" cxnId="{A008ABC4-A5F2-4805-A2B4-693B1DBB3867}">
      <dgm:prSet/>
      <dgm:spPr/>
      <dgm:t>
        <a:bodyPr/>
        <a:lstStyle/>
        <a:p>
          <a:endParaRPr lang="en-GB"/>
        </a:p>
      </dgm:t>
    </dgm:pt>
    <dgm:pt modelId="{F6E6E424-D0A2-4C43-91D2-A6D4E213D1F0}">
      <dgm:prSet phldrT="[Text]" custT="1"/>
      <dgm:spPr/>
      <dgm:t>
        <a:bodyPr/>
        <a:lstStyle/>
        <a:p>
          <a:r>
            <a:rPr lang="hr-HR" sz="2800" dirty="0" smtClean="0">
              <a:latin typeface="+mj-lt"/>
            </a:rPr>
            <a:t>Provedba studija i stečena iskustva</a:t>
          </a:r>
          <a:endParaRPr lang="en-GB" sz="2800" dirty="0">
            <a:latin typeface="+mj-lt"/>
          </a:endParaRPr>
        </a:p>
      </dgm:t>
    </dgm:pt>
    <dgm:pt modelId="{0006C0CE-48B6-4B62-ADB6-741D0C19572B}" type="parTrans" cxnId="{258FE476-9D5A-45D7-9866-FB7F4D2FD305}">
      <dgm:prSet/>
      <dgm:spPr/>
      <dgm:t>
        <a:bodyPr/>
        <a:lstStyle/>
        <a:p>
          <a:endParaRPr lang="en-GB"/>
        </a:p>
      </dgm:t>
    </dgm:pt>
    <dgm:pt modelId="{140AB40B-B104-400C-9618-FCF606058263}" type="sibTrans" cxnId="{258FE476-9D5A-45D7-9866-FB7F4D2FD305}">
      <dgm:prSet/>
      <dgm:spPr/>
      <dgm:t>
        <a:bodyPr/>
        <a:lstStyle/>
        <a:p>
          <a:endParaRPr lang="en-GB"/>
        </a:p>
      </dgm:t>
    </dgm:pt>
    <dgm:pt modelId="{E6F4E545-5740-4502-BEB3-E319B494D0E1}">
      <dgm:prSet phldrT="[Text]" custT="1"/>
      <dgm:spPr/>
      <dgm:t>
        <a:bodyPr/>
        <a:lstStyle/>
        <a:p>
          <a:r>
            <a:rPr lang="hr-HR" sz="2800" dirty="0" smtClean="0">
              <a:latin typeface="+mj-lt"/>
            </a:rPr>
            <a:t>Planovi </a:t>
          </a:r>
          <a:endParaRPr lang="en-GB" sz="2800" dirty="0">
            <a:latin typeface="+mj-lt"/>
          </a:endParaRPr>
        </a:p>
      </dgm:t>
    </dgm:pt>
    <dgm:pt modelId="{FC1834D0-8FDE-40F1-BD84-86A04820F2A9}" type="parTrans" cxnId="{95A1CC18-F2EF-4759-96C6-1128C72BE8CC}">
      <dgm:prSet/>
      <dgm:spPr/>
      <dgm:t>
        <a:bodyPr/>
        <a:lstStyle/>
        <a:p>
          <a:endParaRPr lang="en-GB"/>
        </a:p>
      </dgm:t>
    </dgm:pt>
    <dgm:pt modelId="{D76EA41B-775B-4D06-B2EC-766B3386DEA1}" type="sibTrans" cxnId="{95A1CC18-F2EF-4759-96C6-1128C72BE8CC}">
      <dgm:prSet/>
      <dgm:spPr/>
      <dgm:t>
        <a:bodyPr/>
        <a:lstStyle/>
        <a:p>
          <a:endParaRPr lang="en-GB"/>
        </a:p>
      </dgm:t>
    </dgm:pt>
    <dgm:pt modelId="{210A9B1C-1D2F-4BFE-88F8-F2C1EEE6797D}" type="pres">
      <dgm:prSet presAssocID="{5574FC57-150C-4DBC-923A-66A0CA515FE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ED770D2-0DA9-450D-A0E9-A9D9A5B94976}" type="pres">
      <dgm:prSet presAssocID="{347911A4-80ED-4448-969E-B0ECC846FAB0}" presName="parentLin" presStyleCnt="0"/>
      <dgm:spPr/>
    </dgm:pt>
    <dgm:pt modelId="{C0A6F6A4-9C0A-445F-B6CF-8EF1F0A76AA7}" type="pres">
      <dgm:prSet presAssocID="{347911A4-80ED-4448-969E-B0ECC846FAB0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4C0E0BBA-676B-4922-814E-108D191A56CB}" type="pres">
      <dgm:prSet presAssocID="{347911A4-80ED-4448-969E-B0ECC846FAB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0F65C60-949A-4D27-9A48-90B38DDF80B8}" type="pres">
      <dgm:prSet presAssocID="{347911A4-80ED-4448-969E-B0ECC846FAB0}" presName="negativeSpace" presStyleCnt="0"/>
      <dgm:spPr/>
    </dgm:pt>
    <dgm:pt modelId="{E128196A-4062-4773-8A62-E1871E700ED9}" type="pres">
      <dgm:prSet presAssocID="{347911A4-80ED-4448-969E-B0ECC846FAB0}" presName="childText" presStyleLbl="conFgAcc1" presStyleIdx="0" presStyleCnt="3">
        <dgm:presLayoutVars>
          <dgm:bulletEnabled val="1"/>
        </dgm:presLayoutVars>
      </dgm:prSet>
      <dgm:spPr/>
    </dgm:pt>
    <dgm:pt modelId="{44D54FEE-6AB8-4BEA-941E-B69CC8B92124}" type="pres">
      <dgm:prSet presAssocID="{4CF6E3E4-2F74-49F6-BC65-EFEFB81E0DF0}" presName="spaceBetweenRectangles" presStyleCnt="0"/>
      <dgm:spPr/>
    </dgm:pt>
    <dgm:pt modelId="{578C7782-BD8B-4E0E-BC25-AE710D50337C}" type="pres">
      <dgm:prSet presAssocID="{F6E6E424-D0A2-4C43-91D2-A6D4E213D1F0}" presName="parentLin" presStyleCnt="0"/>
      <dgm:spPr/>
    </dgm:pt>
    <dgm:pt modelId="{20467F0A-590D-42F7-BFD6-B56CDCFC1E7C}" type="pres">
      <dgm:prSet presAssocID="{F6E6E424-D0A2-4C43-91D2-A6D4E213D1F0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32B35F81-3BE5-49F7-8529-436A8C971F96}" type="pres">
      <dgm:prSet presAssocID="{F6E6E424-D0A2-4C43-91D2-A6D4E213D1F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FFC2E7E-0F43-4746-957C-7DB22F3C29FC}" type="pres">
      <dgm:prSet presAssocID="{F6E6E424-D0A2-4C43-91D2-A6D4E213D1F0}" presName="negativeSpace" presStyleCnt="0"/>
      <dgm:spPr/>
    </dgm:pt>
    <dgm:pt modelId="{C94CF8B1-42C7-4B73-8618-1AE065EC691A}" type="pres">
      <dgm:prSet presAssocID="{F6E6E424-D0A2-4C43-91D2-A6D4E213D1F0}" presName="childText" presStyleLbl="conFgAcc1" presStyleIdx="1" presStyleCnt="3">
        <dgm:presLayoutVars>
          <dgm:bulletEnabled val="1"/>
        </dgm:presLayoutVars>
      </dgm:prSet>
      <dgm:spPr/>
    </dgm:pt>
    <dgm:pt modelId="{A70BBF9C-06BF-498B-91A7-CE3C7DCEC172}" type="pres">
      <dgm:prSet presAssocID="{140AB40B-B104-400C-9618-FCF606058263}" presName="spaceBetweenRectangles" presStyleCnt="0"/>
      <dgm:spPr/>
    </dgm:pt>
    <dgm:pt modelId="{95BE2673-CC82-4BAF-A561-AF09156795C0}" type="pres">
      <dgm:prSet presAssocID="{E6F4E545-5740-4502-BEB3-E319B494D0E1}" presName="parentLin" presStyleCnt="0"/>
      <dgm:spPr/>
    </dgm:pt>
    <dgm:pt modelId="{6AD36A85-1859-4FAE-9DD2-1959A9B12541}" type="pres">
      <dgm:prSet presAssocID="{E6F4E545-5740-4502-BEB3-E319B494D0E1}" presName="parentLeftMargin" presStyleLbl="node1" presStyleIdx="1" presStyleCnt="3"/>
      <dgm:spPr/>
      <dgm:t>
        <a:bodyPr/>
        <a:lstStyle/>
        <a:p>
          <a:endParaRPr lang="en-GB"/>
        </a:p>
      </dgm:t>
    </dgm:pt>
    <dgm:pt modelId="{D0D1C3E2-7A35-4838-B33F-E73346B543EE}" type="pres">
      <dgm:prSet presAssocID="{E6F4E545-5740-4502-BEB3-E319B494D0E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5AC17A1-E889-441F-99EE-76F48399647C}" type="pres">
      <dgm:prSet presAssocID="{E6F4E545-5740-4502-BEB3-E319B494D0E1}" presName="negativeSpace" presStyleCnt="0"/>
      <dgm:spPr/>
    </dgm:pt>
    <dgm:pt modelId="{8F14226A-A277-446A-89AD-A29BAA5EC9CC}" type="pres">
      <dgm:prSet presAssocID="{E6F4E545-5740-4502-BEB3-E319B494D0E1}" presName="childText" presStyleLbl="conFgAcc1" presStyleIdx="2" presStyleCnt="3" custLinFactNeighborX="-994" custLinFactNeighborY="-21154">
        <dgm:presLayoutVars>
          <dgm:bulletEnabled val="1"/>
        </dgm:presLayoutVars>
      </dgm:prSet>
      <dgm:spPr/>
    </dgm:pt>
  </dgm:ptLst>
  <dgm:cxnLst>
    <dgm:cxn modelId="{A008ABC4-A5F2-4805-A2B4-693B1DBB3867}" srcId="{5574FC57-150C-4DBC-923A-66A0CA515FE1}" destId="{347911A4-80ED-4448-969E-B0ECC846FAB0}" srcOrd="0" destOrd="0" parTransId="{D0764620-6B26-431D-A98F-0B25EFF001A6}" sibTransId="{4CF6E3E4-2F74-49F6-BC65-EFEFB81E0DF0}"/>
    <dgm:cxn modelId="{258FE476-9D5A-45D7-9866-FB7F4D2FD305}" srcId="{5574FC57-150C-4DBC-923A-66A0CA515FE1}" destId="{F6E6E424-D0A2-4C43-91D2-A6D4E213D1F0}" srcOrd="1" destOrd="0" parTransId="{0006C0CE-48B6-4B62-ADB6-741D0C19572B}" sibTransId="{140AB40B-B104-400C-9618-FCF606058263}"/>
    <dgm:cxn modelId="{4EF8AEBE-0689-4F5C-B819-CFCEEE3DA88D}" type="presOf" srcId="{347911A4-80ED-4448-969E-B0ECC846FAB0}" destId="{4C0E0BBA-676B-4922-814E-108D191A56CB}" srcOrd="1" destOrd="0" presId="urn:microsoft.com/office/officeart/2005/8/layout/list1"/>
    <dgm:cxn modelId="{7FBFBC3F-C566-466E-9FEC-E39C30A22542}" type="presOf" srcId="{F6E6E424-D0A2-4C43-91D2-A6D4E213D1F0}" destId="{32B35F81-3BE5-49F7-8529-436A8C971F96}" srcOrd="1" destOrd="0" presId="urn:microsoft.com/office/officeart/2005/8/layout/list1"/>
    <dgm:cxn modelId="{95A1CC18-F2EF-4759-96C6-1128C72BE8CC}" srcId="{5574FC57-150C-4DBC-923A-66A0CA515FE1}" destId="{E6F4E545-5740-4502-BEB3-E319B494D0E1}" srcOrd="2" destOrd="0" parTransId="{FC1834D0-8FDE-40F1-BD84-86A04820F2A9}" sibTransId="{D76EA41B-775B-4D06-B2EC-766B3386DEA1}"/>
    <dgm:cxn modelId="{04633F9D-F228-4557-8D78-0688FC26CAB0}" type="presOf" srcId="{5574FC57-150C-4DBC-923A-66A0CA515FE1}" destId="{210A9B1C-1D2F-4BFE-88F8-F2C1EEE6797D}" srcOrd="0" destOrd="0" presId="urn:microsoft.com/office/officeart/2005/8/layout/list1"/>
    <dgm:cxn modelId="{31D550F4-9563-4FA6-9C7C-1D0D27A93690}" type="presOf" srcId="{F6E6E424-D0A2-4C43-91D2-A6D4E213D1F0}" destId="{20467F0A-590D-42F7-BFD6-B56CDCFC1E7C}" srcOrd="0" destOrd="0" presId="urn:microsoft.com/office/officeart/2005/8/layout/list1"/>
    <dgm:cxn modelId="{C83B7684-3155-417F-A702-0F95B43612F6}" type="presOf" srcId="{E6F4E545-5740-4502-BEB3-E319B494D0E1}" destId="{D0D1C3E2-7A35-4838-B33F-E73346B543EE}" srcOrd="1" destOrd="0" presId="urn:microsoft.com/office/officeart/2005/8/layout/list1"/>
    <dgm:cxn modelId="{C9900CB6-8A12-4613-9835-EB0B68E0EEF2}" type="presOf" srcId="{347911A4-80ED-4448-969E-B0ECC846FAB0}" destId="{C0A6F6A4-9C0A-445F-B6CF-8EF1F0A76AA7}" srcOrd="0" destOrd="0" presId="urn:microsoft.com/office/officeart/2005/8/layout/list1"/>
    <dgm:cxn modelId="{28E25786-5B67-4708-99E1-237F3C45D049}" type="presOf" srcId="{E6F4E545-5740-4502-BEB3-E319B494D0E1}" destId="{6AD36A85-1859-4FAE-9DD2-1959A9B12541}" srcOrd="0" destOrd="0" presId="urn:microsoft.com/office/officeart/2005/8/layout/list1"/>
    <dgm:cxn modelId="{D46C3AE9-1272-4CA6-8AC7-D861842150DC}" type="presParOf" srcId="{210A9B1C-1D2F-4BFE-88F8-F2C1EEE6797D}" destId="{6ED770D2-0DA9-450D-A0E9-A9D9A5B94976}" srcOrd="0" destOrd="0" presId="urn:microsoft.com/office/officeart/2005/8/layout/list1"/>
    <dgm:cxn modelId="{6FB53738-6181-4600-9F72-E636C56C9738}" type="presParOf" srcId="{6ED770D2-0DA9-450D-A0E9-A9D9A5B94976}" destId="{C0A6F6A4-9C0A-445F-B6CF-8EF1F0A76AA7}" srcOrd="0" destOrd="0" presId="urn:microsoft.com/office/officeart/2005/8/layout/list1"/>
    <dgm:cxn modelId="{3A2412B2-E0ED-4BBB-B69D-C591EDCBA805}" type="presParOf" srcId="{6ED770D2-0DA9-450D-A0E9-A9D9A5B94976}" destId="{4C0E0BBA-676B-4922-814E-108D191A56CB}" srcOrd="1" destOrd="0" presId="urn:microsoft.com/office/officeart/2005/8/layout/list1"/>
    <dgm:cxn modelId="{74EA21B5-D1BA-437A-9EFA-3DEEDA06175C}" type="presParOf" srcId="{210A9B1C-1D2F-4BFE-88F8-F2C1EEE6797D}" destId="{E0F65C60-949A-4D27-9A48-90B38DDF80B8}" srcOrd="1" destOrd="0" presId="urn:microsoft.com/office/officeart/2005/8/layout/list1"/>
    <dgm:cxn modelId="{FCC1A7B2-D15F-4429-B03E-D4C6D32AC922}" type="presParOf" srcId="{210A9B1C-1D2F-4BFE-88F8-F2C1EEE6797D}" destId="{E128196A-4062-4773-8A62-E1871E700ED9}" srcOrd="2" destOrd="0" presId="urn:microsoft.com/office/officeart/2005/8/layout/list1"/>
    <dgm:cxn modelId="{DAD6EF90-07B2-4429-9AC4-5E28113FF7F7}" type="presParOf" srcId="{210A9B1C-1D2F-4BFE-88F8-F2C1EEE6797D}" destId="{44D54FEE-6AB8-4BEA-941E-B69CC8B92124}" srcOrd="3" destOrd="0" presId="urn:microsoft.com/office/officeart/2005/8/layout/list1"/>
    <dgm:cxn modelId="{B9EE822E-7B43-4BA5-960A-1E0100BCA448}" type="presParOf" srcId="{210A9B1C-1D2F-4BFE-88F8-F2C1EEE6797D}" destId="{578C7782-BD8B-4E0E-BC25-AE710D50337C}" srcOrd="4" destOrd="0" presId="urn:microsoft.com/office/officeart/2005/8/layout/list1"/>
    <dgm:cxn modelId="{6F5CBD06-CF99-4E2C-BBA8-8C79206E06EC}" type="presParOf" srcId="{578C7782-BD8B-4E0E-BC25-AE710D50337C}" destId="{20467F0A-590D-42F7-BFD6-B56CDCFC1E7C}" srcOrd="0" destOrd="0" presId="urn:microsoft.com/office/officeart/2005/8/layout/list1"/>
    <dgm:cxn modelId="{10C903D6-AC66-4CD6-B2C1-6B57B8EA70B6}" type="presParOf" srcId="{578C7782-BD8B-4E0E-BC25-AE710D50337C}" destId="{32B35F81-3BE5-49F7-8529-436A8C971F96}" srcOrd="1" destOrd="0" presId="urn:microsoft.com/office/officeart/2005/8/layout/list1"/>
    <dgm:cxn modelId="{EB631339-5800-4DCF-940F-310DC9CBE22B}" type="presParOf" srcId="{210A9B1C-1D2F-4BFE-88F8-F2C1EEE6797D}" destId="{3FFC2E7E-0F43-4746-957C-7DB22F3C29FC}" srcOrd="5" destOrd="0" presId="urn:microsoft.com/office/officeart/2005/8/layout/list1"/>
    <dgm:cxn modelId="{30ED746B-5F0D-439D-8901-FA8EE34AF87B}" type="presParOf" srcId="{210A9B1C-1D2F-4BFE-88F8-F2C1EEE6797D}" destId="{C94CF8B1-42C7-4B73-8618-1AE065EC691A}" srcOrd="6" destOrd="0" presId="urn:microsoft.com/office/officeart/2005/8/layout/list1"/>
    <dgm:cxn modelId="{29139977-774C-430D-B4A3-44BAD390922C}" type="presParOf" srcId="{210A9B1C-1D2F-4BFE-88F8-F2C1EEE6797D}" destId="{A70BBF9C-06BF-498B-91A7-CE3C7DCEC172}" srcOrd="7" destOrd="0" presId="urn:microsoft.com/office/officeart/2005/8/layout/list1"/>
    <dgm:cxn modelId="{6F57069E-1227-4E73-8171-A75361BCB2D5}" type="presParOf" srcId="{210A9B1C-1D2F-4BFE-88F8-F2C1EEE6797D}" destId="{95BE2673-CC82-4BAF-A561-AF09156795C0}" srcOrd="8" destOrd="0" presId="urn:microsoft.com/office/officeart/2005/8/layout/list1"/>
    <dgm:cxn modelId="{D46B8E67-ABAE-4459-BF24-A281D97A1C98}" type="presParOf" srcId="{95BE2673-CC82-4BAF-A561-AF09156795C0}" destId="{6AD36A85-1859-4FAE-9DD2-1959A9B12541}" srcOrd="0" destOrd="0" presId="urn:microsoft.com/office/officeart/2005/8/layout/list1"/>
    <dgm:cxn modelId="{AD1DC56C-1ADC-4A65-BC0E-05E9FA7F31C4}" type="presParOf" srcId="{95BE2673-CC82-4BAF-A561-AF09156795C0}" destId="{D0D1C3E2-7A35-4838-B33F-E73346B543EE}" srcOrd="1" destOrd="0" presId="urn:microsoft.com/office/officeart/2005/8/layout/list1"/>
    <dgm:cxn modelId="{CDEBEFFE-4AB8-4926-8009-97039CC03103}" type="presParOf" srcId="{210A9B1C-1D2F-4BFE-88F8-F2C1EEE6797D}" destId="{85AC17A1-E889-441F-99EE-76F48399647C}" srcOrd="9" destOrd="0" presId="urn:microsoft.com/office/officeart/2005/8/layout/list1"/>
    <dgm:cxn modelId="{6EA67B7A-9594-4710-8657-676A7FAFBB2C}" type="presParOf" srcId="{210A9B1C-1D2F-4BFE-88F8-F2C1EEE6797D}" destId="{8F14226A-A277-446A-89AD-A29BAA5EC9C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28196A-4062-4773-8A62-E1871E700ED9}">
      <dsp:nvSpPr>
        <dsp:cNvPr id="0" name=""/>
        <dsp:cNvSpPr/>
      </dsp:nvSpPr>
      <dsp:spPr>
        <a:xfrm>
          <a:off x="0" y="505845"/>
          <a:ext cx="8812784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0E0BBA-676B-4922-814E-108D191A56CB}">
      <dsp:nvSpPr>
        <dsp:cNvPr id="0" name=""/>
        <dsp:cNvSpPr/>
      </dsp:nvSpPr>
      <dsp:spPr>
        <a:xfrm>
          <a:off x="440639" y="48285"/>
          <a:ext cx="6168948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172" tIns="0" rIns="23317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800" kern="1200" dirty="0" smtClean="0">
              <a:latin typeface="+mj-lt"/>
            </a:rPr>
            <a:t>Razlozi pokretanja studija</a:t>
          </a:r>
          <a:endParaRPr lang="en-GB" sz="2800" kern="1200" dirty="0">
            <a:latin typeface="+mj-lt"/>
          </a:endParaRPr>
        </a:p>
      </dsp:txBody>
      <dsp:txXfrm>
        <a:off x="485311" y="92957"/>
        <a:ext cx="6079604" cy="825776"/>
      </dsp:txXfrm>
    </dsp:sp>
    <dsp:sp modelId="{C94CF8B1-42C7-4B73-8618-1AE065EC691A}">
      <dsp:nvSpPr>
        <dsp:cNvPr id="0" name=""/>
        <dsp:cNvSpPr/>
      </dsp:nvSpPr>
      <dsp:spPr>
        <a:xfrm>
          <a:off x="0" y="1912005"/>
          <a:ext cx="8812784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35F81-3BE5-49F7-8529-436A8C971F96}">
      <dsp:nvSpPr>
        <dsp:cNvPr id="0" name=""/>
        <dsp:cNvSpPr/>
      </dsp:nvSpPr>
      <dsp:spPr>
        <a:xfrm>
          <a:off x="440639" y="1454445"/>
          <a:ext cx="6168948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172" tIns="0" rIns="23317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800" kern="1200" dirty="0" smtClean="0">
              <a:latin typeface="+mj-lt"/>
            </a:rPr>
            <a:t>Provedba studija i stečena iskustva</a:t>
          </a:r>
          <a:endParaRPr lang="en-GB" sz="2800" kern="1200" dirty="0">
            <a:latin typeface="+mj-lt"/>
          </a:endParaRPr>
        </a:p>
      </dsp:txBody>
      <dsp:txXfrm>
        <a:off x="485311" y="1499117"/>
        <a:ext cx="6079604" cy="825776"/>
      </dsp:txXfrm>
    </dsp:sp>
    <dsp:sp modelId="{8F14226A-A277-446A-89AD-A29BAA5EC9CC}">
      <dsp:nvSpPr>
        <dsp:cNvPr id="0" name=""/>
        <dsp:cNvSpPr/>
      </dsp:nvSpPr>
      <dsp:spPr>
        <a:xfrm>
          <a:off x="0" y="3221373"/>
          <a:ext cx="8812784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D1C3E2-7A35-4838-B33F-E73346B543EE}">
      <dsp:nvSpPr>
        <dsp:cNvPr id="0" name=""/>
        <dsp:cNvSpPr/>
      </dsp:nvSpPr>
      <dsp:spPr>
        <a:xfrm>
          <a:off x="440639" y="2860605"/>
          <a:ext cx="6168948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172" tIns="0" rIns="23317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800" kern="1200" dirty="0" smtClean="0">
              <a:latin typeface="+mj-lt"/>
            </a:rPr>
            <a:t>Planovi </a:t>
          </a:r>
          <a:endParaRPr lang="en-GB" sz="2800" kern="1200" dirty="0">
            <a:latin typeface="+mj-lt"/>
          </a:endParaRPr>
        </a:p>
      </dsp:txBody>
      <dsp:txXfrm>
        <a:off x="485311" y="2905277"/>
        <a:ext cx="6079604" cy="825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D3E77-4F31-43B3-BE06-66FBB3297C84}" type="datetimeFigureOut">
              <a:rPr lang="en-GB" smtClean="0"/>
              <a:t>11/06/2019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3687D-F848-42B5-9CB4-A2A6A0592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077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F1784-3362-4DA2-AE88-6D80D994C61F}" type="datetimeFigureOut">
              <a:rPr lang="en-GB" smtClean="0"/>
              <a:t>11/06/2019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216D2-4099-46CD-AE99-3537A62C14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922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6/11/2019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6/11/2019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6/11/2019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6/11/2019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6/11/2019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6/11/2019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hyperlink" Target="mailto:english.studies.info@vef.hr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11" Type="http://schemas.openxmlformats.org/officeDocument/2006/relationships/image" Target="../media/image2.pn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523" y="4350569"/>
            <a:ext cx="10827769" cy="2255411"/>
          </a:xfrm>
        </p:spPr>
        <p:txBody>
          <a:bodyPr>
            <a:noAutofit/>
          </a:bodyPr>
          <a:lstStyle/>
          <a:p>
            <a:pPr algn="ctr"/>
            <a:r>
              <a:rPr lang="hr-HR" sz="1800" cap="none" dirty="0" smtClean="0">
                <a:solidFill>
                  <a:schemeClr val="tx2">
                    <a:lumMod val="75000"/>
                  </a:schemeClr>
                </a:solidFill>
              </a:rPr>
              <a:t>Prof. dr. </a:t>
            </a:r>
            <a:r>
              <a:rPr lang="hr-HR" sz="1800" cap="none" dirty="0" err="1" smtClean="0">
                <a:solidFill>
                  <a:schemeClr val="tx2">
                    <a:lumMod val="75000"/>
                  </a:schemeClr>
                </a:solidFill>
              </a:rPr>
              <a:t>sc</a:t>
            </a:r>
            <a:r>
              <a:rPr lang="hr-HR" sz="1800" cap="none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hr-HR" sz="2800" cap="none" dirty="0" smtClean="0">
                <a:solidFill>
                  <a:schemeClr val="tx2">
                    <a:lumMod val="75000"/>
                  </a:schemeClr>
                </a:solidFill>
              </a:rPr>
              <a:t>Juraj </a:t>
            </a:r>
            <a:r>
              <a:rPr lang="hr-HR" sz="2800" cap="none" dirty="0" err="1" smtClean="0">
                <a:solidFill>
                  <a:schemeClr val="tx2">
                    <a:lumMod val="75000"/>
                  </a:schemeClr>
                </a:solidFill>
              </a:rPr>
              <a:t>Grizelj</a:t>
            </a:r>
            <a:r>
              <a:rPr lang="hr-HR" sz="2800" cap="none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hr-HR" sz="1800" cap="none" dirty="0" smtClean="0">
                <a:solidFill>
                  <a:schemeClr val="tx2">
                    <a:lumMod val="75000"/>
                  </a:schemeClr>
                </a:solidFill>
              </a:rPr>
              <a:t>izv. prof. dr. </a:t>
            </a:r>
            <a:r>
              <a:rPr lang="hr-HR" sz="1800" cap="none" dirty="0" err="1" smtClean="0">
                <a:solidFill>
                  <a:schemeClr val="tx2">
                    <a:lumMod val="75000"/>
                  </a:schemeClr>
                </a:solidFill>
              </a:rPr>
              <a:t>sc</a:t>
            </a:r>
            <a:r>
              <a:rPr lang="hr-HR" sz="1800" cap="none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hr-HR" sz="2800" cap="none" dirty="0" smtClean="0">
                <a:solidFill>
                  <a:schemeClr val="tx2">
                    <a:lumMod val="75000"/>
                  </a:schemeClr>
                </a:solidFill>
              </a:rPr>
              <a:t>Danijela Horvatek Tomić</a:t>
            </a:r>
          </a:p>
          <a:p>
            <a:pPr algn="ctr"/>
            <a:r>
              <a:rPr lang="hr-HR" sz="2000" cap="none" dirty="0" smtClean="0">
                <a:solidFill>
                  <a:schemeClr val="tx2">
                    <a:lumMod val="75000"/>
                  </a:schemeClr>
                </a:solidFill>
              </a:rPr>
              <a:t>Sveučilište u </a:t>
            </a:r>
            <a:r>
              <a:rPr lang="hr-HR" sz="2000" cap="none" dirty="0">
                <a:solidFill>
                  <a:schemeClr val="tx2">
                    <a:lumMod val="75000"/>
                  </a:schemeClr>
                </a:solidFill>
              </a:rPr>
              <a:t>Z</a:t>
            </a:r>
            <a:r>
              <a:rPr lang="hr-HR" sz="2000" cap="none" dirty="0" smtClean="0">
                <a:solidFill>
                  <a:schemeClr val="tx2">
                    <a:lumMod val="75000"/>
                  </a:schemeClr>
                </a:solidFill>
              </a:rPr>
              <a:t>agrebu, Veterinarski fakultet, </a:t>
            </a:r>
            <a:r>
              <a:rPr lang="hr-HR" sz="2000" cap="none" dirty="0" err="1">
                <a:solidFill>
                  <a:schemeClr val="tx2">
                    <a:lumMod val="75000"/>
                  </a:schemeClr>
                </a:solidFill>
              </a:rPr>
              <a:t>H</a:t>
            </a:r>
            <a:r>
              <a:rPr lang="hr-HR" sz="2000" cap="none" dirty="0" err="1" smtClean="0">
                <a:solidFill>
                  <a:schemeClr val="tx2">
                    <a:lumMod val="75000"/>
                  </a:schemeClr>
                </a:solidFill>
              </a:rPr>
              <a:t>einzelova</a:t>
            </a:r>
            <a:r>
              <a:rPr lang="hr-HR" sz="2000" cap="none" dirty="0" smtClean="0">
                <a:solidFill>
                  <a:schemeClr val="tx2">
                    <a:lumMod val="75000"/>
                  </a:schemeClr>
                </a:solidFill>
              </a:rPr>
              <a:t> 55, 10000 </a:t>
            </a:r>
            <a:r>
              <a:rPr lang="hr-HR" sz="2000" cap="none" dirty="0">
                <a:solidFill>
                  <a:schemeClr val="tx2">
                    <a:lumMod val="75000"/>
                  </a:schemeClr>
                </a:solidFill>
              </a:rPr>
              <a:t>Z</a:t>
            </a:r>
            <a:r>
              <a:rPr lang="hr-HR" sz="2000" cap="none" dirty="0" smtClean="0">
                <a:solidFill>
                  <a:schemeClr val="tx2">
                    <a:lumMod val="75000"/>
                  </a:schemeClr>
                </a:solidFill>
              </a:rPr>
              <a:t>agreb</a:t>
            </a:r>
            <a:endParaRPr lang="hr-HR" sz="2000" cap="non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849478" y="2204941"/>
            <a:ext cx="10559546" cy="1444752"/>
          </a:xfrm>
        </p:spPr>
        <p:txBody>
          <a:bodyPr>
            <a:noAutofit/>
          </a:bodyPr>
          <a:lstStyle/>
          <a:p>
            <a:pPr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hr-HR" sz="4800" dirty="0" smtClean="0">
                <a:solidFill>
                  <a:srgbClr val="002060"/>
                </a:solidFill>
              </a:rPr>
              <a:t>Iskustva studija veterinarske medicine na engleskom jeziku</a:t>
            </a:r>
            <a:endParaRPr lang="sr-Latn-RS" altLang="sr-Latn-RS" sz="6000" dirty="0">
              <a:solidFill>
                <a:srgbClr val="002060"/>
              </a:solidFill>
            </a:endParaRPr>
          </a:p>
        </p:txBody>
      </p:sp>
      <p:pic>
        <p:nvPicPr>
          <p:cNvPr id="10" name="Picture 9" descr="10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269" y="495213"/>
            <a:ext cx="2947416" cy="919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C:\Users\zkljecanin\AppData\Local\Microsoft\Windows\INetCache\Content.Word\350 logo.t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906" y="511179"/>
            <a:ext cx="1410272" cy="992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ve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184" y="458637"/>
            <a:ext cx="1005840" cy="992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sz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68" y="458637"/>
            <a:ext cx="1005839" cy="9928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776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378" y="387178"/>
            <a:ext cx="10058400" cy="946528"/>
          </a:xfrm>
        </p:spPr>
        <p:txBody>
          <a:bodyPr/>
          <a:lstStyle/>
          <a:p>
            <a:r>
              <a:rPr lang="hr-HR" dirty="0" smtClean="0">
                <a:solidFill>
                  <a:srgbClr val="002060"/>
                </a:solidFill>
              </a:rPr>
              <a:t>Pregled</a:t>
            </a:r>
            <a:endParaRPr lang="hr-HR" dirty="0">
              <a:solidFill>
                <a:srgbClr val="00206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927368379"/>
              </p:ext>
            </p:extLst>
          </p:nvPr>
        </p:nvGraphicFramePr>
        <p:xfrm>
          <a:off x="1300480" y="1960541"/>
          <a:ext cx="8812784" cy="4147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100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352" y="6419088"/>
            <a:ext cx="1282964" cy="374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874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804" y="362465"/>
            <a:ext cx="10058400" cy="1037144"/>
          </a:xfrm>
        </p:spPr>
        <p:txBody>
          <a:bodyPr/>
          <a:lstStyle/>
          <a:p>
            <a:r>
              <a:rPr lang="hr-HR" dirty="0" smtClean="0">
                <a:solidFill>
                  <a:srgbClr val="002060"/>
                </a:solidFill>
              </a:rPr>
              <a:t>Pokretanje studija</a:t>
            </a:r>
            <a:endParaRPr lang="hr-HR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529" y="1996439"/>
            <a:ext cx="10506456" cy="40233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r-HR" sz="2400" dirty="0" smtClean="0">
                <a:solidFill>
                  <a:srgbClr val="002060"/>
                </a:solidFill>
              </a:rPr>
              <a:t> Pokretanje Integriranoga preddiplomskoga i diplomskoga sveučilišnoga studija veterinarske medicine na engleskom jeziku u ak. godini 2016./2017.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400" dirty="0" smtClean="0">
                <a:solidFill>
                  <a:srgbClr val="002060"/>
                </a:solidFill>
              </a:rPr>
              <a:t> Odluka o pokretanju </a:t>
            </a:r>
            <a:r>
              <a:rPr lang="hr-HR" sz="2400" dirty="0" err="1" smtClean="0">
                <a:solidFill>
                  <a:srgbClr val="002060"/>
                </a:solidFill>
              </a:rPr>
              <a:t>SuZ</a:t>
            </a:r>
            <a:r>
              <a:rPr lang="hr-HR" sz="2400" dirty="0" smtClean="0">
                <a:solidFill>
                  <a:srgbClr val="002060"/>
                </a:solidFill>
              </a:rPr>
              <a:t> i Dopusnica za izvedbu MZO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400" dirty="0" smtClean="0">
                <a:solidFill>
                  <a:srgbClr val="002060"/>
                </a:solidFill>
              </a:rPr>
              <a:t> Program nije subvencioniran od strane MZO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400" dirty="0" smtClean="0">
                <a:solidFill>
                  <a:srgbClr val="002060"/>
                </a:solidFill>
              </a:rPr>
              <a:t> Odobrena kvota 25 studenata </a:t>
            </a:r>
          </a:p>
          <a:p>
            <a:pPr marL="0" indent="0">
              <a:buNone/>
            </a:pPr>
            <a:endParaRPr lang="hr-HR" sz="24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7570" t="9905" r="9144" b="6340"/>
          <a:stretch/>
        </p:blipFill>
        <p:spPr bwMode="auto">
          <a:xfrm>
            <a:off x="8378708" y="3717249"/>
            <a:ext cx="3721608" cy="1998474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10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352" y="6419088"/>
            <a:ext cx="1282964" cy="374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207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296" y="421691"/>
            <a:ext cx="10058400" cy="782180"/>
          </a:xfrm>
        </p:spPr>
        <p:txBody>
          <a:bodyPr/>
          <a:lstStyle/>
          <a:p>
            <a:r>
              <a:rPr lang="hr-HR" dirty="0" smtClean="0">
                <a:solidFill>
                  <a:srgbClr val="002060"/>
                </a:solidFill>
              </a:rPr>
              <a:t>Razlozi pokretanja studija</a:t>
            </a:r>
            <a:endParaRPr lang="hr-HR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8952" y="1886924"/>
            <a:ext cx="1005840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solidFill>
                  <a:srgbClr val="002060"/>
                </a:solidFill>
              </a:rPr>
              <a:t>P</a:t>
            </a:r>
            <a:r>
              <a:rPr lang="hr-HR" sz="2400" dirty="0" smtClean="0">
                <a:solidFill>
                  <a:srgbClr val="002060"/>
                </a:solidFill>
              </a:rPr>
              <a:t>ovećanje međunarodne prepoznatljivosti i prisutnosti Fakulteta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solidFill>
                  <a:srgbClr val="002060"/>
                </a:solidFill>
              </a:rPr>
              <a:t>P</a:t>
            </a:r>
            <a:r>
              <a:rPr lang="hr-HR" sz="2400" dirty="0" smtClean="0">
                <a:solidFill>
                  <a:srgbClr val="002060"/>
                </a:solidFill>
              </a:rPr>
              <a:t>odrška strateškoj odrednici </a:t>
            </a:r>
            <a:r>
              <a:rPr lang="hr-HR" sz="2400" dirty="0" err="1" smtClean="0">
                <a:solidFill>
                  <a:srgbClr val="002060"/>
                </a:solidFill>
              </a:rPr>
              <a:t>SuZ</a:t>
            </a:r>
            <a:r>
              <a:rPr lang="hr-HR" sz="2400" dirty="0" smtClean="0">
                <a:solidFill>
                  <a:srgbClr val="002060"/>
                </a:solidFill>
              </a:rPr>
              <a:t> o internacionalizaciji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solidFill>
                  <a:srgbClr val="002060"/>
                </a:solidFill>
              </a:rPr>
              <a:t>P</a:t>
            </a:r>
            <a:r>
              <a:rPr lang="hr-HR" sz="2400" dirty="0" smtClean="0">
                <a:solidFill>
                  <a:srgbClr val="002060"/>
                </a:solidFill>
              </a:rPr>
              <a:t>ovećanje udjela vlastitih prihoda u fakultetskom budžetu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solidFill>
                  <a:srgbClr val="002060"/>
                </a:solidFill>
              </a:rPr>
              <a:t>D</a:t>
            </a:r>
            <a:r>
              <a:rPr lang="hr-HR" sz="2400" dirty="0" smtClean="0">
                <a:solidFill>
                  <a:srgbClr val="002060"/>
                </a:solidFill>
              </a:rPr>
              <a:t>odatna mogućnost za investiranje u didaktičku i drugu opremu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Povećanje kompetencija djelatnika i službi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solidFill>
                  <a:srgbClr val="002060"/>
                </a:solidFill>
              </a:rPr>
              <a:t>S</a:t>
            </a:r>
            <a:r>
              <a:rPr lang="hr-HR" sz="2400" dirty="0" smtClean="0">
                <a:solidFill>
                  <a:srgbClr val="002060"/>
                </a:solidFill>
              </a:rPr>
              <a:t>tvaranje studijskoga programa koji može kompenzirati eventualne nepredvidljive promjene na hrvatskom studiju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solidFill>
                  <a:srgbClr val="002060"/>
                </a:solidFill>
              </a:rPr>
              <a:t> </a:t>
            </a:r>
            <a:r>
              <a:rPr lang="hr-HR" sz="2400" dirty="0" smtClean="0">
                <a:solidFill>
                  <a:srgbClr val="002060"/>
                </a:solidFill>
              </a:rPr>
              <a:t>Međunarodne akreditacije (EAEVE)</a:t>
            </a:r>
          </a:p>
          <a:p>
            <a:pPr marL="0" indent="0">
              <a:buNone/>
            </a:pPr>
            <a:endParaRPr lang="hr-HR" sz="24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hr-HR" sz="2400" dirty="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hr-HR" sz="2400" dirty="0" smtClean="0">
              <a:solidFill>
                <a:srgbClr val="002060"/>
              </a:solidFill>
            </a:endParaRPr>
          </a:p>
        </p:txBody>
      </p:sp>
      <p:pic>
        <p:nvPicPr>
          <p:cNvPr id="5" name="Picture 4" descr="10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352" y="6419088"/>
            <a:ext cx="1282964" cy="37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IMG_8404 (Medium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493" y="263611"/>
            <a:ext cx="1968377" cy="1307126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4"/>
          <a:srcRect l="9992" t="22425" r="40072" b="14203"/>
          <a:stretch/>
        </p:blipFill>
        <p:spPr bwMode="auto">
          <a:xfrm>
            <a:off x="9891407" y="2063284"/>
            <a:ext cx="1971463" cy="15163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522" y="4163585"/>
            <a:ext cx="1860348" cy="115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126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853" y="429289"/>
            <a:ext cx="10058400" cy="954765"/>
          </a:xfrm>
        </p:spPr>
        <p:txBody>
          <a:bodyPr/>
          <a:lstStyle/>
          <a:p>
            <a:r>
              <a:rPr lang="hr-HR" dirty="0" smtClean="0">
                <a:solidFill>
                  <a:srgbClr val="002060"/>
                </a:solidFill>
              </a:rPr>
              <a:t>O studiju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104" y="2037758"/>
            <a:ext cx="8229518" cy="386012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Trajanje </a:t>
            </a:r>
            <a:r>
              <a:rPr lang="hr-HR" sz="2400" dirty="0">
                <a:solidFill>
                  <a:srgbClr val="002060"/>
                </a:solidFill>
              </a:rPr>
              <a:t>6 </a:t>
            </a:r>
            <a:r>
              <a:rPr lang="hr-HR" sz="2400" dirty="0" smtClean="0">
                <a:solidFill>
                  <a:srgbClr val="002060"/>
                </a:solidFill>
              </a:rPr>
              <a:t>godina (integrirani studij)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Istovjetan </a:t>
            </a:r>
            <a:r>
              <a:rPr lang="hr-HR" sz="2400" dirty="0">
                <a:solidFill>
                  <a:srgbClr val="002060"/>
                </a:solidFill>
              </a:rPr>
              <a:t>HR programu (ne i voditelji kolegija</a:t>
            </a:r>
            <a:r>
              <a:rPr lang="hr-HR" sz="2400" dirty="0" smtClean="0">
                <a:solidFill>
                  <a:srgbClr val="002060"/>
                </a:solidFill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Cijena </a:t>
            </a:r>
            <a:r>
              <a:rPr lang="hr-HR" sz="2400" dirty="0">
                <a:solidFill>
                  <a:srgbClr val="002060"/>
                </a:solidFill>
              </a:rPr>
              <a:t>godišnje školarine 9.000 </a:t>
            </a:r>
            <a:r>
              <a:rPr lang="hr-HR" sz="2400" dirty="0" smtClean="0">
                <a:solidFill>
                  <a:srgbClr val="002060"/>
                </a:solidFill>
              </a:rPr>
              <a:t>EUR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Materijali za studente (brošure), obrasci, </a:t>
            </a:r>
            <a:r>
              <a:rPr lang="hr-HR" sz="2400" dirty="0" err="1" smtClean="0">
                <a:solidFill>
                  <a:srgbClr val="002060"/>
                </a:solidFill>
              </a:rPr>
              <a:t>kampus</a:t>
            </a:r>
            <a:endParaRPr lang="hr-HR" sz="2400" dirty="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solidFill>
                  <a:srgbClr val="002060"/>
                </a:solidFill>
              </a:rPr>
              <a:t> </a:t>
            </a:r>
            <a:r>
              <a:rPr lang="hr-HR" sz="2400" dirty="0" smtClean="0">
                <a:solidFill>
                  <a:srgbClr val="002060"/>
                </a:solidFill>
              </a:rPr>
              <a:t>Referada za studij na engleskom jeziku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Prodekan za studij na engleskom jeziku (prof. dr. </a:t>
            </a:r>
            <a:r>
              <a:rPr lang="hr-HR" sz="2400" dirty="0" err="1" smtClean="0">
                <a:solidFill>
                  <a:srgbClr val="002060"/>
                </a:solidFill>
              </a:rPr>
              <a:t>sc</a:t>
            </a:r>
            <a:r>
              <a:rPr lang="hr-HR" sz="2400" dirty="0" smtClean="0">
                <a:solidFill>
                  <a:srgbClr val="002060"/>
                </a:solidFill>
              </a:rPr>
              <a:t>. Juraj </a:t>
            </a:r>
            <a:r>
              <a:rPr lang="hr-HR" sz="2400" dirty="0" err="1" smtClean="0">
                <a:solidFill>
                  <a:srgbClr val="002060"/>
                </a:solidFill>
              </a:rPr>
              <a:t>Grizelj</a:t>
            </a:r>
            <a:r>
              <a:rPr lang="hr-HR" sz="2400" dirty="0" smtClean="0">
                <a:solidFill>
                  <a:srgbClr val="002060"/>
                </a:solidFill>
              </a:rPr>
              <a:t>)</a:t>
            </a:r>
            <a:endParaRPr lang="hr-HR" sz="24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hr-HR" sz="24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solidFill>
                <a:srgbClr val="002060"/>
              </a:solidFill>
            </a:endParaRPr>
          </a:p>
        </p:txBody>
      </p:sp>
      <p:pic>
        <p:nvPicPr>
          <p:cNvPr id="4" name="Picture 3" descr="10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352" y="6419088"/>
            <a:ext cx="1282964" cy="37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 rotWithShape="1">
          <a:blip r:embed="rId3"/>
          <a:srcRect l="24802" t="18028" r="20415" b="10249"/>
          <a:stretch/>
        </p:blipFill>
        <p:spPr bwMode="auto">
          <a:xfrm>
            <a:off x="8988552" y="492549"/>
            <a:ext cx="3111764" cy="2260303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4"/>
          <a:srcRect l="33951" t="15286" r="35185" b="8093"/>
          <a:stretch/>
        </p:blipFill>
        <p:spPr bwMode="auto">
          <a:xfrm>
            <a:off x="9618909" y="3105495"/>
            <a:ext cx="2052706" cy="2792385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58553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1450757"/>
          </a:xfrm>
        </p:spPr>
        <p:txBody>
          <a:bodyPr/>
          <a:lstStyle/>
          <a:p>
            <a:r>
              <a:rPr lang="hr-HR" dirty="0" smtClean="0">
                <a:solidFill>
                  <a:srgbClr val="002060"/>
                </a:solidFill>
              </a:rPr>
              <a:t>O studentima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55118"/>
            <a:ext cx="10058400" cy="76945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</a:t>
            </a:r>
            <a:r>
              <a:rPr lang="hr-HR" sz="2400" dirty="0">
                <a:solidFill>
                  <a:srgbClr val="002060"/>
                </a:solidFill>
              </a:rPr>
              <a:t>Najviše prijavljenih iz zemalja EU (FR, NJ, UK, </a:t>
            </a:r>
            <a:r>
              <a:rPr lang="hr-HR" sz="2400" dirty="0" smtClean="0">
                <a:solidFill>
                  <a:srgbClr val="002060"/>
                </a:solidFill>
              </a:rPr>
              <a:t>…)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Besplatno učenje hrvatskoga jezika do IV. godine studija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Studentska udruga (</a:t>
            </a:r>
            <a:r>
              <a:rPr lang="hr-HR" sz="2400" dirty="0" err="1" smtClean="0">
                <a:solidFill>
                  <a:srgbClr val="002060"/>
                </a:solidFill>
              </a:rPr>
              <a:t>Vet</a:t>
            </a:r>
            <a:r>
              <a:rPr lang="hr-HR" sz="2400" dirty="0" smtClean="0">
                <a:solidFill>
                  <a:srgbClr val="002060"/>
                </a:solidFill>
              </a:rPr>
              <a:t> </a:t>
            </a:r>
            <a:r>
              <a:rPr lang="hr-HR" sz="2400" dirty="0" err="1" smtClean="0">
                <a:solidFill>
                  <a:srgbClr val="002060"/>
                </a:solidFill>
              </a:rPr>
              <a:t>Society</a:t>
            </a:r>
            <a:r>
              <a:rPr lang="hr-HR" sz="2400" dirty="0" smtClean="0">
                <a:solidFill>
                  <a:srgbClr val="002060"/>
                </a:solidFill>
              </a:rPr>
              <a:t>), integracija sa hrvatskim studentima, sudjelovanje u aktivnostima fakulteta, članovi Fakultetskoga vijeća</a:t>
            </a:r>
          </a:p>
          <a:p>
            <a:pPr marL="0" indent="0">
              <a:buNone/>
            </a:pPr>
            <a:endParaRPr lang="hr-HR" sz="24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91429"/>
              </p:ext>
            </p:extLst>
          </p:nvPr>
        </p:nvGraphicFramePr>
        <p:xfrm>
          <a:off x="1452660" y="3856790"/>
          <a:ext cx="9107424" cy="2188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5808"/>
                <a:gridCol w="3035808"/>
                <a:gridCol w="3035808"/>
              </a:tblGrid>
              <a:tr h="6035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000" dirty="0" smtClean="0"/>
                        <a:t>Akademska godina</a:t>
                      </a:r>
                      <a:endParaRPr lang="en-GB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000" dirty="0" smtClean="0"/>
                        <a:t>Broj prijavljenih</a:t>
                      </a:r>
                      <a:endParaRPr lang="en-GB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000" dirty="0" smtClean="0"/>
                        <a:t>Broj upisanih</a:t>
                      </a:r>
                      <a:endParaRPr lang="en-GB" sz="2000" dirty="0" smtClean="0"/>
                    </a:p>
                  </a:txBody>
                  <a:tcPr/>
                </a:tc>
              </a:tr>
              <a:tr h="3455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000" dirty="0" smtClean="0"/>
                        <a:t>2016./2017.</a:t>
                      </a:r>
                      <a:endParaRPr lang="en-GB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dirty="0" smtClean="0"/>
                        <a:t>8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dirty="0" smtClean="0"/>
                        <a:t>8</a:t>
                      </a:r>
                      <a:endParaRPr lang="en-GB" sz="2000" dirty="0"/>
                    </a:p>
                  </a:txBody>
                  <a:tcPr/>
                </a:tc>
              </a:tr>
              <a:tr h="3455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000" dirty="0" smtClean="0"/>
                        <a:t>2017./2018.</a:t>
                      </a:r>
                      <a:endParaRPr lang="en-GB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dirty="0" smtClean="0"/>
                        <a:t>16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dirty="0" smtClean="0"/>
                        <a:t>16</a:t>
                      </a:r>
                      <a:endParaRPr lang="en-GB" sz="2000" dirty="0"/>
                    </a:p>
                  </a:txBody>
                  <a:tcPr/>
                </a:tc>
              </a:tr>
              <a:tr h="3455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000" dirty="0" smtClean="0"/>
                        <a:t>2018./2019.</a:t>
                      </a:r>
                      <a:endParaRPr lang="en-GB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dirty="0" smtClean="0"/>
                        <a:t>39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dirty="0" smtClean="0"/>
                        <a:t>25</a:t>
                      </a:r>
                      <a:endParaRPr lang="en-GB" sz="2000" dirty="0"/>
                    </a:p>
                  </a:txBody>
                  <a:tcPr/>
                </a:tc>
              </a:tr>
              <a:tr h="3455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000" dirty="0" smtClean="0"/>
                        <a:t>2019./2020.</a:t>
                      </a:r>
                      <a:endParaRPr lang="en-GB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dirty="0" smtClean="0"/>
                        <a:t>35</a:t>
                      </a:r>
                      <a:r>
                        <a:rPr lang="hr-HR" sz="2000" baseline="0" dirty="0" smtClean="0"/>
                        <a:t> (do 10. lipnja)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dirty="0" smtClean="0"/>
                        <a:t>(25)</a:t>
                      </a:r>
                      <a:endParaRPr lang="en-GB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 descr="10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352" y="6419088"/>
            <a:ext cx="1282964" cy="374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241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2566" y="399028"/>
            <a:ext cx="10058400" cy="888863"/>
          </a:xfrm>
        </p:spPr>
        <p:txBody>
          <a:bodyPr/>
          <a:lstStyle/>
          <a:p>
            <a:r>
              <a:rPr lang="hr-HR" dirty="0" smtClean="0">
                <a:solidFill>
                  <a:srgbClr val="002060"/>
                </a:solidFill>
              </a:rPr>
              <a:t>Upisi </a:t>
            </a:r>
            <a:endParaRPr lang="hr-HR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53" y="1987439"/>
            <a:ext cx="7890952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Upisni mehanizam – temeljem stečenoga uspjeha u dosadašnjem obrazovanju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solidFill>
                  <a:srgbClr val="002060"/>
                </a:solidFill>
              </a:rPr>
              <a:t> </a:t>
            </a:r>
            <a:r>
              <a:rPr lang="hr-HR" sz="2400" dirty="0" smtClean="0">
                <a:solidFill>
                  <a:srgbClr val="002060"/>
                </a:solidFill>
              </a:rPr>
              <a:t>Evaluacija </a:t>
            </a:r>
            <a:r>
              <a:rPr lang="hr-HR" sz="2400" dirty="0">
                <a:solidFill>
                  <a:srgbClr val="002060"/>
                </a:solidFill>
              </a:rPr>
              <a:t>prijava (</a:t>
            </a:r>
            <a:r>
              <a:rPr lang="hr-HR" sz="2400" dirty="0" err="1">
                <a:solidFill>
                  <a:srgbClr val="002060"/>
                </a:solidFill>
              </a:rPr>
              <a:t>Abitur</a:t>
            </a:r>
            <a:r>
              <a:rPr lang="hr-HR" sz="2400" dirty="0">
                <a:solidFill>
                  <a:srgbClr val="002060"/>
                </a:solidFill>
              </a:rPr>
              <a:t>, BAC S, 3 A </a:t>
            </a:r>
            <a:r>
              <a:rPr lang="hr-HR" sz="2400" dirty="0" err="1" smtClean="0">
                <a:solidFill>
                  <a:srgbClr val="002060"/>
                </a:solidFill>
              </a:rPr>
              <a:t>Levels</a:t>
            </a:r>
            <a:r>
              <a:rPr lang="hr-HR" sz="2400" dirty="0" smtClean="0">
                <a:solidFill>
                  <a:srgbClr val="002060"/>
                </a:solidFill>
              </a:rPr>
              <a:t>, </a:t>
            </a:r>
            <a:r>
              <a:rPr lang="hr-HR" sz="2400" dirty="0">
                <a:solidFill>
                  <a:srgbClr val="002060"/>
                </a:solidFill>
              </a:rPr>
              <a:t>itd.)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Tri kruga za prijem</a:t>
            </a:r>
            <a:r>
              <a:rPr lang="hr-HR" sz="2400" dirty="0">
                <a:solidFill>
                  <a:srgbClr val="002060"/>
                </a:solidFill>
              </a:rPr>
              <a:t> </a:t>
            </a:r>
            <a:r>
              <a:rPr lang="hr-HR" sz="2400" dirty="0" smtClean="0">
                <a:solidFill>
                  <a:srgbClr val="002060"/>
                </a:solidFill>
              </a:rPr>
              <a:t>– prosinac (10), travanj (10), srpanj (5)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Lista čekanja, odluka nakon 3</a:t>
            </a:r>
            <a:r>
              <a:rPr lang="hr-HR" sz="2400" dirty="0">
                <a:solidFill>
                  <a:srgbClr val="002060"/>
                </a:solidFill>
              </a:rPr>
              <a:t>. </a:t>
            </a:r>
            <a:r>
              <a:rPr lang="hr-HR" sz="2400" dirty="0" smtClean="0">
                <a:solidFill>
                  <a:srgbClr val="002060"/>
                </a:solidFill>
              </a:rPr>
              <a:t>kruga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solidFill>
                  <a:srgbClr val="002060"/>
                </a:solidFill>
              </a:rPr>
              <a:t> </a:t>
            </a:r>
            <a:r>
              <a:rPr lang="hr-HR" sz="2400" dirty="0" smtClean="0">
                <a:solidFill>
                  <a:srgbClr val="002060"/>
                </a:solidFill>
              </a:rPr>
              <a:t>Nakon potvrde o mogućem upisu - uplata školarine ili rezervacije (tri tjedna)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Komunikacija telefonom i mailom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Posjeti kandidata, roditelja</a:t>
            </a:r>
          </a:p>
          <a:p>
            <a:pPr>
              <a:buFont typeface="Wingdings" panose="05000000000000000000" pitchFamily="2" charset="2"/>
              <a:buChar char="Ø"/>
            </a:pPr>
            <a:endParaRPr lang="hr-HR" sz="2400" dirty="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hr-HR" sz="2400" dirty="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hr-HR" sz="2400" dirty="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hr-HR" sz="2400" dirty="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hr-HR" sz="2400" dirty="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hr-HR" sz="2400" dirty="0">
              <a:solidFill>
                <a:srgbClr val="002060"/>
              </a:solidFill>
            </a:endParaRPr>
          </a:p>
        </p:txBody>
      </p:sp>
      <p:pic>
        <p:nvPicPr>
          <p:cNvPr id="6" name="Picture 5" descr="10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352" y="6419088"/>
            <a:ext cx="1282964" cy="37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 rotWithShape="1">
          <a:blip r:embed="rId3"/>
          <a:srcRect l="27251" t="13481" r="13528" b="11975"/>
          <a:stretch/>
        </p:blipFill>
        <p:spPr bwMode="auto">
          <a:xfrm>
            <a:off x="8641492" y="286603"/>
            <a:ext cx="3394050" cy="2583718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2" t="20623" r="36382" b="8405"/>
          <a:stretch/>
        </p:blipFill>
        <p:spPr bwMode="auto">
          <a:xfrm>
            <a:off x="9140357" y="3062275"/>
            <a:ext cx="2396319" cy="3164859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928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352" y="6419088"/>
            <a:ext cx="1282964" cy="37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 rotWithShape="1">
          <a:blip r:embed="rId3"/>
          <a:srcRect l="36060" t="47542" r="18549" b="29139"/>
          <a:stretch/>
        </p:blipFill>
        <p:spPr bwMode="auto">
          <a:xfrm>
            <a:off x="1629367" y="69034"/>
            <a:ext cx="4145358" cy="11979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4"/>
          <a:srcRect l="36405" t="34047" r="18901" b="43558"/>
          <a:stretch/>
        </p:blipFill>
        <p:spPr bwMode="auto">
          <a:xfrm>
            <a:off x="5500880" y="1266942"/>
            <a:ext cx="4178311" cy="11724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5"/>
          <a:srcRect l="35887" t="34967" r="18734" b="41410"/>
          <a:stretch/>
        </p:blipFill>
        <p:spPr bwMode="auto">
          <a:xfrm>
            <a:off x="1629367" y="2464850"/>
            <a:ext cx="4145358" cy="12504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6"/>
          <a:srcRect l="36059" t="43248" r="18565" b="34665"/>
          <a:stretch/>
        </p:blipFill>
        <p:spPr bwMode="auto">
          <a:xfrm>
            <a:off x="5500880" y="3637284"/>
            <a:ext cx="4178311" cy="11190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7"/>
          <a:srcRect l="35714" t="43862" r="18904" b="31901"/>
          <a:stretch/>
        </p:blipFill>
        <p:spPr bwMode="auto">
          <a:xfrm>
            <a:off x="1629367" y="4725456"/>
            <a:ext cx="4145358" cy="12033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710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2566" y="378941"/>
            <a:ext cx="10058400" cy="995955"/>
          </a:xfrm>
        </p:spPr>
        <p:txBody>
          <a:bodyPr/>
          <a:lstStyle/>
          <a:p>
            <a:r>
              <a:rPr lang="hr-HR" dirty="0" smtClean="0">
                <a:solidFill>
                  <a:srgbClr val="002060"/>
                </a:solidFill>
              </a:rPr>
              <a:t>Agencije i sajmovi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385" y="1846860"/>
            <a:ext cx="10600449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Suradnja </a:t>
            </a:r>
            <a:r>
              <a:rPr lang="hr-HR" sz="2400" dirty="0">
                <a:solidFill>
                  <a:srgbClr val="002060"/>
                </a:solidFill>
              </a:rPr>
              <a:t>s agencijama iz UK, Njemačke, Izraela i </a:t>
            </a:r>
            <a:r>
              <a:rPr lang="hr-HR" sz="2400" dirty="0" smtClean="0">
                <a:solidFill>
                  <a:srgbClr val="002060"/>
                </a:solidFill>
              </a:rPr>
              <a:t>Cipra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solidFill>
                  <a:srgbClr val="002060"/>
                </a:solidFill>
              </a:rPr>
              <a:t> </a:t>
            </a:r>
            <a:r>
              <a:rPr lang="hr-HR" sz="2400" dirty="0" smtClean="0">
                <a:solidFill>
                  <a:srgbClr val="002060"/>
                </a:solidFill>
              </a:rPr>
              <a:t>Prvi kontakt putem weba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Za studente besplatno, za VEFUNIZG 10% školarine u prve dvije godine studija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Nema dogovorene kvote</a:t>
            </a:r>
          </a:p>
          <a:p>
            <a:pPr marL="0" indent="0">
              <a:buNone/>
            </a:pPr>
            <a:endParaRPr lang="hr-HR" sz="2400" dirty="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Sajmovi – rijetko, </a:t>
            </a:r>
            <a:r>
              <a:rPr lang="hr-HR" sz="2400" dirty="0">
                <a:solidFill>
                  <a:srgbClr val="002060"/>
                </a:solidFill>
              </a:rPr>
              <a:t>uz </a:t>
            </a:r>
            <a:r>
              <a:rPr lang="hr-HR" sz="2400" dirty="0" smtClean="0">
                <a:solidFill>
                  <a:srgbClr val="002060"/>
                </a:solidFill>
              </a:rPr>
              <a:t>UNIZG, uz agencije</a:t>
            </a:r>
            <a:endParaRPr lang="en-GB" sz="2400" dirty="0">
              <a:solidFill>
                <a:srgbClr val="002060"/>
              </a:solidFill>
            </a:endParaRPr>
          </a:p>
        </p:txBody>
      </p:sp>
      <p:pic>
        <p:nvPicPr>
          <p:cNvPr id="4" name="Slika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833" y="3764564"/>
            <a:ext cx="3387891" cy="2362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10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352" y="6419088"/>
            <a:ext cx="1282964" cy="374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587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378" y="475586"/>
            <a:ext cx="10058400" cy="897101"/>
          </a:xfrm>
        </p:spPr>
        <p:txBody>
          <a:bodyPr/>
          <a:lstStyle/>
          <a:p>
            <a:r>
              <a:rPr lang="hr-HR" dirty="0" smtClean="0">
                <a:solidFill>
                  <a:srgbClr val="002060"/>
                </a:solidFill>
              </a:rPr>
              <a:t>Prednosti</a:t>
            </a:r>
            <a:endParaRPr lang="hr-HR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6617" y="2067809"/>
            <a:ext cx="1005840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„natjecanje unutar kuće”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do sada jedino usporedba sa stranim fakultetima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rad u </a:t>
            </a:r>
            <a:r>
              <a:rPr lang="hr-HR" sz="2400" dirty="0" err="1" smtClean="0">
                <a:solidFill>
                  <a:srgbClr val="002060"/>
                </a:solidFill>
              </a:rPr>
              <a:t>multikulturalnom</a:t>
            </a:r>
            <a:r>
              <a:rPr lang="hr-HR" sz="2400" dirty="0" smtClean="0">
                <a:solidFill>
                  <a:srgbClr val="002060"/>
                </a:solidFill>
              </a:rPr>
              <a:t> i dinamičnom okruženju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solidFill>
                  <a:srgbClr val="002060"/>
                </a:solidFill>
              </a:rPr>
              <a:t> odlično iskustvo s malom grupom studenata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„procvat” dolazne ERASMUS SMS mobilnosti</a:t>
            </a:r>
          </a:p>
          <a:p>
            <a:pPr marL="0" indent="0">
              <a:buNone/>
            </a:pPr>
            <a:endParaRPr lang="hr-HR" sz="2400" dirty="0" smtClean="0">
              <a:solidFill>
                <a:srgbClr val="002060"/>
              </a:solidFill>
            </a:endParaRPr>
          </a:p>
        </p:txBody>
      </p:sp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039" y="385508"/>
            <a:ext cx="3624795" cy="2703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10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352" y="6419088"/>
            <a:ext cx="1282964" cy="37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Slika 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665" y="3254435"/>
            <a:ext cx="4242486" cy="2709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0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497494"/>
            <a:ext cx="10058400" cy="798246"/>
          </a:xfrm>
        </p:spPr>
        <p:txBody>
          <a:bodyPr/>
          <a:lstStyle/>
          <a:p>
            <a:r>
              <a:rPr lang="hr-HR" dirty="0">
                <a:solidFill>
                  <a:srgbClr val="002060"/>
                </a:solidFill>
              </a:rPr>
              <a:t>P</a:t>
            </a:r>
            <a:r>
              <a:rPr lang="hr-HR" dirty="0" smtClean="0">
                <a:solidFill>
                  <a:srgbClr val="002060"/>
                </a:solidFill>
              </a:rPr>
              <a:t>lanovi</a:t>
            </a:r>
            <a:endParaRPr lang="hr-HR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solidFill>
                  <a:srgbClr val="002060"/>
                </a:solidFill>
              </a:rPr>
              <a:t> </a:t>
            </a:r>
            <a:r>
              <a:rPr lang="hr-HR" sz="2400" dirty="0" smtClean="0">
                <a:solidFill>
                  <a:srgbClr val="002060"/>
                </a:solidFill>
              </a:rPr>
              <a:t>Uvođenje prijemnoga </a:t>
            </a:r>
            <a:r>
              <a:rPr lang="hr-HR" sz="2400" dirty="0">
                <a:solidFill>
                  <a:srgbClr val="002060"/>
                </a:solidFill>
              </a:rPr>
              <a:t>ispita – provedba u HR i u </a:t>
            </a:r>
            <a:r>
              <a:rPr lang="hr-HR" sz="2400" dirty="0" smtClean="0">
                <a:solidFill>
                  <a:srgbClr val="002060"/>
                </a:solidFill>
              </a:rPr>
              <a:t>inozemstvu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Različito predznanje – moguće ljetne škole kemije i fizike</a:t>
            </a:r>
            <a:endParaRPr lang="hr-HR" sz="24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Uvođenje </a:t>
            </a:r>
            <a:r>
              <a:rPr lang="hr-HR" sz="2400" dirty="0" smtClean="0">
                <a:solidFill>
                  <a:srgbClr val="002060"/>
                </a:solidFill>
              </a:rPr>
              <a:t>psiho-motoričkoga </a:t>
            </a:r>
            <a:r>
              <a:rPr lang="hr-HR" sz="2400" dirty="0" smtClean="0">
                <a:solidFill>
                  <a:srgbClr val="002060"/>
                </a:solidFill>
              </a:rPr>
              <a:t>testa za sve studente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rgbClr val="002060"/>
                </a:solidFill>
              </a:rPr>
              <a:t> Redovita procjena zadovoljstva studenata i usporedba godina studija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solidFill>
                  <a:srgbClr val="002060"/>
                </a:solidFill>
              </a:rPr>
              <a:t> </a:t>
            </a:r>
            <a:r>
              <a:rPr lang="hr-HR" sz="2400" dirty="0" smtClean="0">
                <a:solidFill>
                  <a:srgbClr val="002060"/>
                </a:solidFill>
              </a:rPr>
              <a:t>IV. </a:t>
            </a:r>
            <a:r>
              <a:rPr lang="hr-HR" sz="2400" dirty="0">
                <a:solidFill>
                  <a:srgbClr val="002060"/>
                </a:solidFill>
              </a:rPr>
              <a:t>g</a:t>
            </a:r>
            <a:r>
              <a:rPr lang="hr-HR" sz="2400" dirty="0" smtClean="0">
                <a:solidFill>
                  <a:srgbClr val="002060"/>
                </a:solidFill>
              </a:rPr>
              <a:t>odina studija- ključni moment provedbe studijskog programa </a:t>
            </a:r>
          </a:p>
        </p:txBody>
      </p:sp>
      <p:pic>
        <p:nvPicPr>
          <p:cNvPr id="4" name="Picture 3" descr="10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352" y="6419088"/>
            <a:ext cx="1282964" cy="374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8836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2378836" y="-21935"/>
            <a:ext cx="9099932" cy="1233805"/>
          </a:xfrm>
        </p:spPr>
        <p:txBody>
          <a:bodyPr/>
          <a:lstStyle/>
          <a:p>
            <a:r>
              <a:rPr lang="hr-HR" dirty="0" smtClean="0">
                <a:solidFill>
                  <a:srgbClr val="002060"/>
                </a:solidFill>
              </a:rPr>
              <a:t>Zahvaljujem na pažnji!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7170" name="Picture 2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4" y="1470536"/>
            <a:ext cx="2145474" cy="1611057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360" y="1470536"/>
            <a:ext cx="1901481" cy="1282636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762" y="1773913"/>
            <a:ext cx="2800795" cy="1777232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44" y="3454542"/>
            <a:ext cx="2568434" cy="1550692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5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441" y="3081593"/>
            <a:ext cx="1685318" cy="2893249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053 (Medium)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241" y="3801121"/>
            <a:ext cx="3213835" cy="2173721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IMG_9998 (Medium)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075" y="801617"/>
            <a:ext cx="2568993" cy="1704878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022 (Medium)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558" y="2808319"/>
            <a:ext cx="3483229" cy="1507289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152" y="4528217"/>
            <a:ext cx="2209916" cy="1659446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100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352" y="6419088"/>
            <a:ext cx="1282964" cy="37490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18855" y="5350790"/>
            <a:ext cx="2786981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hr-HR" b="1" dirty="0">
                <a:solidFill>
                  <a:srgbClr val="002060"/>
                </a:solidFill>
                <a:hlinkClick r:id="rId12"/>
              </a:rPr>
              <a:t>english.studies.info@vef.hr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9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1229</TotalTime>
  <Words>507</Words>
  <Application>Microsoft Office PowerPoint</Application>
  <PresentationFormat>Widescreen</PresentationFormat>
  <Paragraphs>80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Retrospect</vt:lpstr>
      <vt:lpstr>Iskustva studija veterinarske medicine na engleskom jeziku</vt:lpstr>
      <vt:lpstr>Pregled</vt:lpstr>
      <vt:lpstr>Pokretanje studija</vt:lpstr>
      <vt:lpstr>Razlozi pokretanja studija</vt:lpstr>
      <vt:lpstr>O studiju</vt:lpstr>
      <vt:lpstr>O studentima</vt:lpstr>
      <vt:lpstr>Upisi </vt:lpstr>
      <vt:lpstr>PowerPoint Presentation</vt:lpstr>
      <vt:lpstr>Agencije i sajmovi</vt:lpstr>
      <vt:lpstr>Prednosti</vt:lpstr>
      <vt:lpstr>Planovi</vt:lpstr>
      <vt:lpstr>Zahvaljujem na pažnji!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Prevalence of Chlamydia sp. in avian samples from Croatia</dc:title>
  <dc:creator>Danijela Horvatek</dc:creator>
  <cp:lastModifiedBy>123</cp:lastModifiedBy>
  <cp:revision>138</cp:revision>
  <cp:lastPrinted>2015-09-22T14:47:55Z</cp:lastPrinted>
  <dcterms:created xsi:type="dcterms:W3CDTF">2015-09-20T07:33:44Z</dcterms:created>
  <dcterms:modified xsi:type="dcterms:W3CDTF">2019-06-11T08:44:16Z</dcterms:modified>
</cp:coreProperties>
</file>