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1" r:id="rId1"/>
  </p:sldMasterIdLst>
  <p:notesMasterIdLst>
    <p:notesMasterId r:id="rId16"/>
  </p:notesMasterIdLst>
  <p:handoutMasterIdLst>
    <p:handoutMasterId r:id="rId17"/>
  </p:handoutMasterIdLst>
  <p:sldIdLst>
    <p:sldId id="262" r:id="rId2"/>
    <p:sldId id="257" r:id="rId3"/>
    <p:sldId id="280" r:id="rId4"/>
    <p:sldId id="298" r:id="rId5"/>
    <p:sldId id="265" r:id="rId6"/>
    <p:sldId id="299" r:id="rId7"/>
    <p:sldId id="296" r:id="rId8"/>
    <p:sldId id="266" r:id="rId9"/>
    <p:sldId id="267" r:id="rId10"/>
    <p:sldId id="294" r:id="rId11"/>
    <p:sldId id="295" r:id="rId12"/>
    <p:sldId id="297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8F"/>
    <a:srgbClr val="06387C"/>
    <a:srgbClr val="000000"/>
    <a:srgbClr val="EEC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18DF6-35A0-4C40-AF75-62378C31A518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CCDB8-0873-5A41-9437-AA915C14F0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3199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DBCF1-600D-9A46-8471-F364B978D2F8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F4E8D-D3A6-6D4B-B5FA-DF3BF9608D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1134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Uglavnom samo ERASMUS.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4F4E8D-D3A6-6D4B-B5FA-DF3BF9608D5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068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4F4E8D-D3A6-6D4B-B5FA-DF3BF9608D5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197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47693" y="1098902"/>
            <a:ext cx="8496307" cy="5759098"/>
          </a:xfrm>
          <a:prstGeom prst="rect">
            <a:avLst/>
          </a:prstGeom>
          <a:solidFill>
            <a:srgbClr val="0638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9670" y="1371600"/>
            <a:ext cx="7624729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ta-I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9670" y="3505200"/>
            <a:ext cx="617693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a-IN" dirty="0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09671" y="3398520"/>
            <a:ext cx="7624729" cy="1588"/>
          </a:xfrm>
          <a:prstGeom prst="line">
            <a:avLst/>
          </a:prstGeom>
          <a:ln w="19050">
            <a:solidFill>
              <a:srgbClr val="EEC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2D99-E920-4970-A77D-6ED699F3B9FB}" type="datetime4">
              <a:rPr lang="hr-HR" smtClean="0"/>
              <a:t>11. lipnja 2019.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Ime Prezime titul.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AA5D-638D-384F-AEC0-83E979D27EC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671" y="2362200"/>
            <a:ext cx="7585042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ta-I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9671" y="4626864"/>
            <a:ext cx="7585042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06387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a-I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F02C-1D30-446F-B755-B4821D535EA7}" type="datetime4">
              <a:rPr lang="hr-HR" smtClean="0"/>
              <a:t>11. lipnja 2019.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Ime Prezime titul.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AA5D-638D-384F-AEC0-83E979D27EC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09671" y="4601020"/>
            <a:ext cx="7670449" cy="0"/>
          </a:xfrm>
          <a:prstGeom prst="line">
            <a:avLst/>
          </a:prstGeom>
          <a:ln w="19050">
            <a:solidFill>
              <a:srgbClr val="063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671" y="1104900"/>
            <a:ext cx="7930242" cy="820659"/>
          </a:xfrm>
        </p:spPr>
        <p:txBody>
          <a:bodyPr/>
          <a:lstStyle/>
          <a:p>
            <a:r>
              <a:rPr lang="ta-IN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9671" y="1925559"/>
            <a:ext cx="3854846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7697" y="1925559"/>
            <a:ext cx="3832216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F0486-DCEC-467A-BD2B-124760604CE8}" type="datetime4">
              <a:rPr lang="hr-HR" smtClean="0"/>
              <a:t>11. lipnja 2019.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Ime Prezime titul.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AA5D-638D-384F-AEC0-83E979D27EC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670" y="1104900"/>
            <a:ext cx="7966269" cy="891381"/>
          </a:xfrm>
        </p:spPr>
        <p:txBody>
          <a:bodyPr/>
          <a:lstStyle>
            <a:lvl1pPr>
              <a:defRPr/>
            </a:lvl1pPr>
          </a:lstStyle>
          <a:p>
            <a:r>
              <a:rPr lang="ta-I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085" y="1996281"/>
            <a:ext cx="3852262" cy="7393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rgbClr val="06387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a-I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9671" y="2735644"/>
            <a:ext cx="38522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6703" y="1996281"/>
            <a:ext cx="3859236" cy="7393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rgbClr val="06387C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a-I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6703" y="2735644"/>
            <a:ext cx="385923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8447-26C7-43C0-9D3F-8CAF4C9FC6B6}" type="datetime4">
              <a:rPr lang="hr-HR" smtClean="0"/>
              <a:t>11. lipnja 2019.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Ime Prezime titul.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AA5D-638D-384F-AEC0-83E979D27EC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533843" y="4331955"/>
            <a:ext cx="4709160" cy="794"/>
          </a:xfrm>
          <a:prstGeom prst="line">
            <a:avLst/>
          </a:prstGeom>
          <a:ln w="19050">
            <a:solidFill>
              <a:srgbClr val="063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595E5-589E-4BEB-A787-7D70898078EE}" type="datetime4">
              <a:rPr lang="hr-HR" smtClean="0"/>
              <a:t>11. lipnja 2019.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Ime Prezime titul.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AA5D-638D-384F-AEC0-83E979D27EC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618C-A4AC-4D0C-A9B2-4344960BD55D}" type="datetime4">
              <a:rPr lang="hr-HR" smtClean="0"/>
              <a:t>11. lipnja 2019.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Ime Prezime titul.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AA5D-638D-384F-AEC0-83E979D27EC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9412" y="1098730"/>
            <a:ext cx="5417387" cy="54676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4D82F-1A1A-42E5-A9AE-4033668FE321}" type="datetime4">
              <a:rPr lang="hr-HR" smtClean="0"/>
              <a:t>11. lipnja 2019.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Ime Prezime titul.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365163" y="3886857"/>
            <a:ext cx="5577840" cy="1588"/>
          </a:xfrm>
          <a:prstGeom prst="line">
            <a:avLst/>
          </a:prstGeom>
          <a:ln w="19050">
            <a:solidFill>
              <a:srgbClr val="063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02529" y="109873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a-IN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905513" y="2468023"/>
            <a:ext cx="2139696" cy="40983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a-IN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87" y="1098731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a-I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60407" y="1098730"/>
            <a:ext cx="5502592" cy="5467655"/>
          </a:xfrm>
          <a:solidFill>
            <a:schemeClr val="bg2"/>
          </a:solidFill>
          <a:ln w="76200">
            <a:noFill/>
            <a:miter lim="800000"/>
          </a:ln>
          <a:effectLst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a-IN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671" y="2468024"/>
            <a:ext cx="2139696" cy="40983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a-I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3801-C034-4ECD-8FE9-2F1DF779BDB2}" type="datetime4">
              <a:rPr lang="hr-HR" smtClean="0"/>
              <a:t>11. lipnja 2019.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Ime Prezime titul.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AA5D-638D-384F-AEC0-83E979D27EC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2B376-D1FD-4FB2-8EA9-1D57CB8B65F8}" type="datetime4">
              <a:rPr lang="hr-HR" smtClean="0"/>
              <a:t>11. lipnja 2019.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Ime Prezime titul.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AA5D-638D-384F-AEC0-83E979D27EC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25922"/>
            <a:ext cx="2057400" cy="5351077"/>
          </a:xfrm>
        </p:spPr>
        <p:txBody>
          <a:bodyPr vert="eaVert" anchor="b"/>
          <a:lstStyle/>
          <a:p>
            <a:r>
              <a:rPr lang="ta-I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9670" y="1125922"/>
            <a:ext cx="5719729" cy="5351077"/>
          </a:xfrm>
        </p:spPr>
        <p:txBody>
          <a:bodyPr vert="eaVert"/>
          <a:lstStyle/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AD5AC-203E-4281-96E5-878EB2AE9841}" type="datetime4">
              <a:rPr lang="hr-HR" smtClean="0"/>
              <a:t>11. lipnja 2019.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Ime Prezime titul.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AA5D-638D-384F-AEC0-83E979D27EC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9672" y="1104900"/>
            <a:ext cx="7777128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a-I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9672" y="2171699"/>
            <a:ext cx="7777128" cy="44307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39473" y="-1"/>
            <a:ext cx="8504528" cy="954783"/>
          </a:xfrm>
          <a:prstGeom prst="rect">
            <a:avLst/>
          </a:prstGeom>
          <a:solidFill>
            <a:srgbClr val="06387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9671" y="108735"/>
            <a:ext cx="2724473" cy="2720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EEC71D"/>
                </a:solidFill>
              </a:defRPr>
            </a:lvl1pPr>
          </a:lstStyle>
          <a:p>
            <a:fld id="{B4DF0BAE-F98D-4EA8-A7D5-935DAE60795D}" type="datetime4">
              <a:rPr lang="hr-HR" smtClean="0"/>
              <a:t>11. lipnja 2019.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9671" y="496052"/>
            <a:ext cx="6915473" cy="272053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rgbClr val="FFFFFF"/>
                </a:solidFill>
              </a:defRPr>
            </a:lvl1pPr>
          </a:lstStyle>
          <a:p>
            <a:r>
              <a:rPr lang="ro-RO"/>
              <a:t>Ime Prezime titul.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1345" y="496052"/>
            <a:ext cx="785455" cy="272053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rgbClr val="EEC71D"/>
                </a:solidFill>
              </a:defRPr>
            </a:lvl1pPr>
          </a:lstStyle>
          <a:p>
            <a:fld id="{BD0FAA5D-638D-384F-AEC0-83E979D27EC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LogoHR.wmf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95170" cy="388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rgbClr val="004B8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commfrontoffice/publicopinion/index.cfm/Survey/getSurveyDetail/instruments/STANDARD/surveyKy/221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378" y="1847850"/>
            <a:ext cx="8307888" cy="1459021"/>
          </a:xfrm>
        </p:spPr>
        <p:txBody>
          <a:bodyPr anchor="ctr"/>
          <a:lstStyle/>
          <a:p>
            <a:r>
              <a:rPr lang="hr-HR" altLang="sr-Latn-RS" sz="4200" dirty="0"/>
              <a:t>Internacionalizacija </a:t>
            </a:r>
            <a:br>
              <a:rPr lang="hr-HR" altLang="sr-Latn-RS" sz="4200" dirty="0"/>
            </a:br>
            <a:r>
              <a:rPr lang="hr-HR" altLang="sr-Latn-RS" sz="4200" dirty="0"/>
              <a:t>kao nacionalna strategija?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7340252" cy="1752600"/>
          </a:xfrm>
        </p:spPr>
        <p:txBody>
          <a:bodyPr>
            <a:normAutofit/>
          </a:bodyPr>
          <a:lstStyle/>
          <a:p>
            <a:r>
              <a:rPr lang="hr-HR" altLang="sr-Latn-RS" sz="2800" dirty="0"/>
              <a:t>Prof. dr. </a:t>
            </a:r>
            <a:r>
              <a:rPr lang="hr-HR" altLang="sr-Latn-RS" sz="2800" dirty="0" err="1"/>
              <a:t>sc</a:t>
            </a:r>
            <a:r>
              <a:rPr lang="hr-HR" altLang="sr-Latn-RS" sz="2800" dirty="0"/>
              <a:t>. Alen </a:t>
            </a:r>
            <a:r>
              <a:rPr lang="hr-HR" altLang="sr-Latn-RS" sz="2800" dirty="0" err="1"/>
              <a:t>Host</a:t>
            </a:r>
            <a:r>
              <a:rPr lang="hr-HR" altLang="sr-Latn-RS" sz="2800" dirty="0"/>
              <a:t> </a:t>
            </a:r>
          </a:p>
          <a:p>
            <a:r>
              <a:rPr lang="hr-HR" altLang="sr-Latn-RS" sz="2800" dirty="0"/>
              <a:t>Ekonomski fakultet u Rijeci</a:t>
            </a:r>
          </a:p>
        </p:txBody>
      </p:sp>
    </p:spTree>
    <p:extLst>
      <p:ext uri="{BB962C8B-B14F-4D97-AF65-F5344CB8AC3E}">
        <p14:creationId xmlns:p14="http://schemas.microsoft.com/office/powerpoint/2010/main" val="1851821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slov 1">
            <a:extLst>
              <a:ext uri="{FF2B5EF4-FFF2-40B4-BE49-F238E27FC236}">
                <a16:creationId xmlns:a16="http://schemas.microsoft.com/office/drawing/2014/main" xmlns="" id="{BCDBA616-D67E-4C0A-AD35-E23990DC0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672" y="1104900"/>
            <a:ext cx="8002596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hr-HR" altLang="en-US" sz="2800" b="1" dirty="0"/>
              <a:t>Dugoročan rast broja upisanih stranih studenata na globalnoj razini</a:t>
            </a:r>
          </a:p>
        </p:txBody>
      </p:sp>
      <p:sp>
        <p:nvSpPr>
          <p:cNvPr id="12291" name="Rezervirano mjesto broja slajda 4">
            <a:extLst>
              <a:ext uri="{FF2B5EF4-FFF2-40B4-BE49-F238E27FC236}">
                <a16:creationId xmlns:a16="http://schemas.microsoft.com/office/drawing/2014/main" xmlns="" id="{3561D408-7758-4F49-B761-051071063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193AC74-0055-4DC3-B3E7-53ACF79A5777}" type="slidenum">
              <a:rPr lang="hr-HR" altLang="en-US" sz="1400" smtClean="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hr-HR" altLang="en-US" sz="14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12292" name="Picture 6" descr="https://i1.wp.com/oecdedutoday.com/wp-content/uploads/2017/11/Blog.png?fit=640%2C502&amp;ssl=1">
            <a:extLst>
              <a:ext uri="{FF2B5EF4-FFF2-40B4-BE49-F238E27FC236}">
                <a16:creationId xmlns:a16="http://schemas.microsoft.com/office/drawing/2014/main" xmlns="" id="{43CC025F-6F2A-4DEF-B08D-1C4E73063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72" y="2072691"/>
            <a:ext cx="7571331" cy="466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slov 1">
            <a:extLst>
              <a:ext uri="{FF2B5EF4-FFF2-40B4-BE49-F238E27FC236}">
                <a16:creationId xmlns:a16="http://schemas.microsoft.com/office/drawing/2014/main" xmlns="" id="{1A0FF363-4586-44B0-B5D9-836FF001ECCC}"/>
              </a:ext>
            </a:extLst>
          </p:cNvPr>
          <p:cNvSpPr txBox="1">
            <a:spLocks/>
          </p:cNvSpPr>
          <p:nvPr/>
        </p:nvSpPr>
        <p:spPr>
          <a:xfrm>
            <a:off x="909671" y="-54097"/>
            <a:ext cx="7777129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rgbClr val="004B8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altLang="en-US" sz="3200" b="1" dirty="0">
                <a:solidFill>
                  <a:schemeClr val="bg1"/>
                </a:solidFill>
              </a:rPr>
              <a:t>Globalizacija visokoobrazovnog prostora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Naslov 6">
            <a:extLst>
              <a:ext uri="{FF2B5EF4-FFF2-40B4-BE49-F238E27FC236}">
                <a16:creationId xmlns:a16="http://schemas.microsoft.com/office/drawing/2014/main" xmlns="" id="{AD8B0A14-C57A-4363-8BA1-C3A22536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436" y="-66283"/>
            <a:ext cx="7777128" cy="990600"/>
          </a:xfrm>
        </p:spPr>
        <p:txBody>
          <a:bodyPr/>
          <a:lstStyle/>
          <a:p>
            <a:r>
              <a:rPr lang="hr-HR" altLang="en-US" sz="3600" b="1" dirty="0">
                <a:solidFill>
                  <a:schemeClr val="bg1"/>
                </a:solidFill>
                <a:sym typeface="Wingdings" panose="05000000000000000000" pitchFamily="2" charset="2"/>
              </a:rPr>
              <a:t>Internacionalizacija </a:t>
            </a:r>
            <a:endParaRPr lang="hr-HR" altLang="en-US" sz="3600" b="1" dirty="0">
              <a:solidFill>
                <a:schemeClr val="bg1"/>
              </a:solidFill>
            </a:endParaRPr>
          </a:p>
        </p:txBody>
      </p:sp>
      <p:sp>
        <p:nvSpPr>
          <p:cNvPr id="40963" name="Rezervirano mjesto sadržaja 4">
            <a:extLst>
              <a:ext uri="{FF2B5EF4-FFF2-40B4-BE49-F238E27FC236}">
                <a16:creationId xmlns:a16="http://schemas.microsoft.com/office/drawing/2014/main" xmlns="" id="{F0E40DE9-EA67-480D-B1B5-9A93F108408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3435" y="1189974"/>
            <a:ext cx="8366619" cy="4966352"/>
          </a:xfrm>
        </p:spPr>
        <p:txBody>
          <a:bodyPr>
            <a:normAutofit fontScale="92500" lnSpcReduction="20000"/>
          </a:bodyPr>
          <a:lstStyle/>
          <a:p>
            <a:r>
              <a:rPr lang="hr-HR" altLang="en-US" sz="2800" b="1" dirty="0"/>
              <a:t>Internacionalizacija je ključan instrument povećanog stjecanja kompetencija i povećanja poslovnih prilika studenata i istraživača</a:t>
            </a:r>
          </a:p>
          <a:p>
            <a:pPr lvl="1"/>
            <a:r>
              <a:rPr lang="hr-HR" altLang="en-US" sz="2400" b="1" dirty="0"/>
              <a:t>U inozemstvu</a:t>
            </a:r>
            <a:r>
              <a:rPr lang="hr-HR" altLang="en-US" sz="2400" dirty="0"/>
              <a:t> </a:t>
            </a:r>
            <a:r>
              <a:rPr lang="hr-HR" altLang="en-US" sz="2400" dirty="0">
                <a:sym typeface="Wingdings" panose="05000000000000000000" pitchFamily="2" charset="2"/>
              </a:rPr>
              <a:t> </a:t>
            </a:r>
            <a:r>
              <a:rPr lang="hr-HR" altLang="en-US" sz="2400" dirty="0"/>
              <a:t>svi oblici prekogranične edukacije i suradnje </a:t>
            </a:r>
            <a:r>
              <a:rPr lang="pl-PL" altLang="en-US" sz="2400" dirty="0"/>
              <a:t>(mobilnost osoba, projekti, programi i pružanje </a:t>
            </a:r>
            <a:r>
              <a:rPr lang="hr-HR" altLang="en-US" sz="2400" dirty="0"/>
              <a:t>usluga)</a:t>
            </a:r>
          </a:p>
          <a:p>
            <a:pPr lvl="1"/>
            <a:r>
              <a:rPr lang="hr-HR" altLang="en-US" sz="2400" b="1" dirty="0"/>
              <a:t>Kod ”kuće”</a:t>
            </a:r>
            <a:r>
              <a:rPr lang="hr-HR" altLang="en-US" sz="2400" dirty="0"/>
              <a:t> </a:t>
            </a:r>
            <a:r>
              <a:rPr lang="hr-HR" altLang="en-US" sz="2400" dirty="0">
                <a:sym typeface="Wingdings" panose="05000000000000000000" pitchFamily="2" charset="2"/>
              </a:rPr>
              <a:t> projekti i </a:t>
            </a:r>
            <a:r>
              <a:rPr lang="hr-HR" altLang="en-US" sz="2400" dirty="0"/>
              <a:t>studijski programi u najširem smislu (sve aktivnosti kojima se razvija razumijevanje međunarodne </a:t>
            </a:r>
            <a:r>
              <a:rPr lang="it-IT" altLang="en-US" sz="2400" dirty="0"/>
              <a:t>i </a:t>
            </a:r>
            <a:r>
              <a:rPr lang="it-IT" altLang="en-US" sz="2400" dirty="0" err="1"/>
              <a:t>globalne</a:t>
            </a:r>
            <a:r>
              <a:rPr lang="it-IT" altLang="en-US" sz="2400" dirty="0"/>
              <a:t> </a:t>
            </a:r>
            <a:r>
              <a:rPr lang="it-IT" altLang="en-US" sz="2400" dirty="0" err="1"/>
              <a:t>dimenzije</a:t>
            </a:r>
            <a:r>
              <a:rPr lang="it-IT" altLang="en-US" sz="2400" dirty="0"/>
              <a:t> </a:t>
            </a:r>
            <a:r>
              <a:rPr lang="it-IT" altLang="en-US" sz="2400" dirty="0" err="1"/>
              <a:t>visokog</a:t>
            </a:r>
            <a:r>
              <a:rPr lang="hr-HR" altLang="en-US" sz="2400" dirty="0"/>
              <a:t> obrazovanja i </a:t>
            </a:r>
            <a:r>
              <a:rPr lang="hr-HR" altLang="en-US" sz="2400" dirty="0" err="1"/>
              <a:t>interkulturalne</a:t>
            </a:r>
            <a:r>
              <a:rPr lang="hr-HR" altLang="en-US" sz="2400" dirty="0"/>
              <a:t> vještine)</a:t>
            </a:r>
            <a:endParaRPr lang="hr-HR" altLang="en-US" sz="2800" b="1" dirty="0"/>
          </a:p>
          <a:p>
            <a:endParaRPr lang="hr-HR" altLang="en-US" sz="2800" dirty="0"/>
          </a:p>
          <a:p>
            <a:r>
              <a:rPr lang="hr-HR" altLang="en-US" sz="2800" dirty="0"/>
              <a:t>Europska visoka učilišta prihvatila su proces internacionalizacije, što je dovelo do ukupnog povećanja </a:t>
            </a:r>
            <a:r>
              <a:rPr lang="hr-HR" altLang="en-US" sz="2800" b="1" dirty="0"/>
              <a:t>kvalitete obrazovanja</a:t>
            </a:r>
            <a:r>
              <a:rPr lang="hr-HR" altLang="en-US" sz="2800" dirty="0"/>
              <a:t> i ubrzanog </a:t>
            </a:r>
            <a:r>
              <a:rPr lang="hr-HR" altLang="en-US" sz="2800" b="1" dirty="0"/>
              <a:t>razvoja </a:t>
            </a:r>
            <a:r>
              <a:rPr lang="hr-HR" altLang="en-US" sz="2800" b="1" u="sng" dirty="0"/>
              <a:t>znanstvenih istraživanja</a:t>
            </a:r>
            <a:endParaRPr lang="hr-HR" alt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69E668-9BF3-43CA-9D88-1E3CEF994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02" y="42008"/>
            <a:ext cx="8085836" cy="872392"/>
          </a:xfrm>
        </p:spPr>
        <p:txBody>
          <a:bodyPr>
            <a:noAutofit/>
          </a:bodyPr>
          <a:lstStyle/>
          <a:p>
            <a:r>
              <a:rPr lang="hr-HR" sz="3200" dirty="0">
                <a:solidFill>
                  <a:schemeClr val="bg1"/>
                </a:solidFill>
              </a:rPr>
              <a:t>Razlozi za odabir studija u inozemstvu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0DE4F5D-1589-46E8-9E06-7EE5FAC6C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672" y="1032608"/>
            <a:ext cx="7777128" cy="5783383"/>
          </a:xfrm>
        </p:spPr>
        <p:txBody>
          <a:bodyPr>
            <a:normAutofit lnSpcReduction="10000"/>
          </a:bodyPr>
          <a:lstStyle/>
          <a:p>
            <a:r>
              <a:rPr lang="hr-HR" sz="2200" dirty="0"/>
              <a:t>Akademski: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hr-HR" dirty="0"/>
              <a:t>Kvaliteta </a:t>
            </a:r>
            <a:r>
              <a:rPr lang="hr-HR" sz="2000" dirty="0"/>
              <a:t>programa i/ili specifičnost područja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hr-HR" sz="2000" dirty="0"/>
              <a:t>Prepoznatost kvalifikacije i/ili prestiž sveučilišta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hr-HR" sz="2000" dirty="0"/>
              <a:t>Mogućnost (brzog) zapošljavanja i ostale prilike nakon studija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hr-HR" sz="2000" dirty="0"/>
              <a:t>Školarine i troškovi života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hr-HR" sz="2000" dirty="0"/>
              <a:t>Stipendije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hr-HR" sz="2000" dirty="0"/>
              <a:t>Kvaliteta studentskog života i </a:t>
            </a:r>
            <a:r>
              <a:rPr lang="hr-HR" sz="2000" dirty="0" err="1"/>
              <a:t>izvanfakultetskih</a:t>
            </a:r>
            <a:r>
              <a:rPr lang="hr-HR" sz="2000" dirty="0"/>
              <a:t> aktivnosti (kultura, sport, …)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hr-HR" sz="2000" dirty="0"/>
              <a:t>Infrastruktura i organiziranost službi podrške (studentski domovi, studentski poslovi…)</a:t>
            </a:r>
          </a:p>
          <a:p>
            <a:endParaRPr lang="hr-HR" sz="2200" dirty="0"/>
          </a:p>
          <a:p>
            <a:r>
              <a:rPr lang="hr-HR" sz="2200" dirty="0"/>
              <a:t>Neakademski:</a:t>
            </a:r>
          </a:p>
          <a:p>
            <a:pPr marL="800100" lvl="1" indent="-342900" algn="l">
              <a:buFont typeface="Wingdings" panose="05000000000000000000" pitchFamily="2" charset="2"/>
              <a:buChar char="ü"/>
            </a:pPr>
            <a:r>
              <a:rPr lang="hr-HR" sz="2000" dirty="0"/>
              <a:t>EU</a:t>
            </a:r>
          </a:p>
          <a:p>
            <a:pPr marL="800100" lvl="1" indent="-342900" algn="l">
              <a:buFont typeface="Wingdings" panose="05000000000000000000" pitchFamily="2" charset="2"/>
              <a:buChar char="ü"/>
            </a:pPr>
            <a:r>
              <a:rPr lang="hr-HR" sz="2000" dirty="0"/>
              <a:t>Sigurnost zemlje i kvaliteta institucija (transparentnost,…)</a:t>
            </a:r>
          </a:p>
          <a:p>
            <a:pPr marL="800100" lvl="1" indent="-342900" algn="l">
              <a:buFont typeface="Wingdings" panose="05000000000000000000" pitchFamily="2" charset="2"/>
              <a:buChar char="ü"/>
            </a:pPr>
            <a:r>
              <a:rPr lang="hr-HR" sz="2000" dirty="0"/>
              <a:t>Geografski položaj, kultura, religija, gastronomija,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687B2FF-A8F8-496B-AEAC-2C46B4FF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04F6BC-0D53-480C-A242-BC88B689ABD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589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4219F23-5EE0-4D09-97A8-6E5E826E1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056" y="1368444"/>
            <a:ext cx="7777128" cy="4430715"/>
          </a:xfrm>
        </p:spPr>
        <p:txBody>
          <a:bodyPr>
            <a:normAutofit/>
          </a:bodyPr>
          <a:lstStyle/>
          <a:p>
            <a:r>
              <a:rPr lang="hr-HR" sz="2400" dirty="0"/>
              <a:t>Znanstveno-istraživačka izvrsnost (institucija, područje, tim,…)</a:t>
            </a:r>
          </a:p>
          <a:p>
            <a:r>
              <a:rPr lang="hr-HR" sz="2400" dirty="0"/>
              <a:t>Pozicija na različitim metrikama</a:t>
            </a:r>
          </a:p>
          <a:p>
            <a:r>
              <a:rPr lang="hr-HR" sz="2400" dirty="0"/>
              <a:t>Stipendije (</a:t>
            </a:r>
            <a:r>
              <a:rPr lang="hr-HR" sz="2400" dirty="0" err="1"/>
              <a:t>grantovi</a:t>
            </a:r>
            <a:r>
              <a:rPr lang="hr-HR" sz="2400" dirty="0"/>
              <a:t>, projekti, …)</a:t>
            </a:r>
          </a:p>
          <a:p>
            <a:r>
              <a:rPr lang="hr-HR" sz="2400" dirty="0"/>
              <a:t>Prethodna suradnja</a:t>
            </a:r>
          </a:p>
          <a:p>
            <a:r>
              <a:rPr lang="hr-HR" sz="2400" dirty="0"/>
              <a:t>Uvjet boravka na ino instituciji</a:t>
            </a:r>
          </a:p>
          <a:p>
            <a:r>
              <a:rPr lang="hr-HR" sz="2400" dirty="0"/>
              <a:t>Povratak u zemlju</a:t>
            </a:r>
          </a:p>
          <a:p>
            <a:r>
              <a:rPr lang="hr-HR" sz="2400" dirty="0"/>
              <a:t>Uvjeti rada (plaća/kompenzacije, oprema, financiranje projekata, suradnici…)</a:t>
            </a:r>
          </a:p>
          <a:p>
            <a:endParaRPr lang="hr-HR" sz="24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E83D3C1-8D1D-4380-A435-16CD5349B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04F6BC-0D53-480C-A242-BC88B689ABD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0D69E668-9BF3-43CA-9D88-1E3CEF994EFA}"/>
              </a:ext>
            </a:extLst>
          </p:cNvPr>
          <p:cNvSpPr txBox="1">
            <a:spLocks/>
          </p:cNvSpPr>
          <p:nvPr/>
        </p:nvSpPr>
        <p:spPr>
          <a:xfrm>
            <a:off x="823702" y="42008"/>
            <a:ext cx="8085836" cy="8723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rgbClr val="004B8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3200" dirty="0">
                <a:solidFill>
                  <a:schemeClr val="bg1"/>
                </a:solidFill>
              </a:rPr>
              <a:t>Razlozi za mobilnost </a:t>
            </a:r>
            <a:endParaRPr lang="hr-HR" sz="3200" dirty="0" smtClean="0">
              <a:solidFill>
                <a:schemeClr val="bg1"/>
              </a:solidFill>
            </a:endParaRPr>
          </a:p>
          <a:p>
            <a:r>
              <a:rPr lang="hr-HR" sz="3200" dirty="0" smtClean="0">
                <a:solidFill>
                  <a:schemeClr val="bg1"/>
                </a:solidFill>
              </a:rPr>
              <a:t>znanstveno-istraživačkog </a:t>
            </a:r>
            <a:r>
              <a:rPr lang="hr-HR" sz="3200" dirty="0">
                <a:solidFill>
                  <a:schemeClr val="bg1"/>
                </a:solidFill>
              </a:rPr>
              <a:t>osoblja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259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2D99-E920-4970-A77D-6ED699F3B9FB}" type="datetime4">
              <a:rPr lang="hr-HR" smtClean="0"/>
              <a:t>11. lipnja 2019.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 smtClean="0"/>
              <a:t>Ime Prezime titul.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AA5D-638D-384F-AEC0-83E979D27EC7}" type="slidenum">
              <a:rPr lang="en-US" smtClean="0"/>
              <a:t>6</a:t>
            </a:fld>
            <a:endParaRPr lang="en-US" dirty="0"/>
          </a:p>
        </p:txBody>
      </p:sp>
      <p:pic>
        <p:nvPicPr>
          <p:cNvPr id="1026" name="Picture 2" descr="https://i0.wp.com/research4committees.blog/wp-content/uploads/2018/03/540.370Figure5.jpg?fit=1700%2C7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5" y="-18204"/>
            <a:ext cx="8813075" cy="7048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niOkvir 1">
            <a:extLst>
              <a:ext uri="{FF2B5EF4-FFF2-40B4-BE49-F238E27FC236}">
                <a16:creationId xmlns:a16="http://schemas.microsoft.com/office/drawing/2014/main" xmlns="" id="{60D2F2AE-7B9E-493A-AC82-998F2793E511}"/>
              </a:ext>
            </a:extLst>
          </p:cNvPr>
          <p:cNvSpPr txBox="1"/>
          <p:nvPr/>
        </p:nvSpPr>
        <p:spPr>
          <a:xfrm>
            <a:off x="7187462" y="1320929"/>
            <a:ext cx="221321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hr-HR" sz="2000" dirty="0">
                <a:latin typeface="+mn-lt"/>
                <a:cs typeface="Arial" charset="0"/>
              </a:rPr>
              <a:t>Najvažniji </a:t>
            </a:r>
            <a:r>
              <a:rPr lang="hr-HR" sz="2000" b="1" dirty="0">
                <a:latin typeface="+mn-lt"/>
                <a:cs typeface="Arial" charset="0"/>
              </a:rPr>
              <a:t>motivi</a:t>
            </a:r>
            <a:r>
              <a:rPr lang="hr-HR" sz="2000" dirty="0">
                <a:latin typeface="+mn-lt"/>
                <a:cs typeface="Arial" charset="0"/>
              </a:rPr>
              <a:t> europskih sveučilišta za </a:t>
            </a:r>
            <a:r>
              <a:rPr lang="hr-HR" sz="2000" b="1" dirty="0" err="1">
                <a:solidFill>
                  <a:srgbClr val="C00000"/>
                </a:solidFill>
                <a:latin typeface="+mn-lt"/>
                <a:cs typeface="Arial" charset="0"/>
              </a:rPr>
              <a:t>internacionali-zaciju</a:t>
            </a:r>
            <a:r>
              <a:rPr lang="hr-HR" sz="2000" dirty="0">
                <a:latin typeface="+mn-lt"/>
                <a:cs typeface="Arial" charset="0"/>
              </a:rPr>
              <a:t> su: </a:t>
            </a:r>
            <a:r>
              <a:rPr lang="hr-HR" sz="2000" b="1" u="sng" dirty="0">
                <a:latin typeface="+mn-lt"/>
                <a:cs typeface="Arial" charset="0"/>
              </a:rPr>
              <a:t>povećanje kvalitete obrazovanja</a:t>
            </a:r>
            <a:r>
              <a:rPr lang="hr-HR" sz="2000" dirty="0">
                <a:latin typeface="+mn-lt"/>
                <a:cs typeface="Arial" charset="0"/>
              </a:rPr>
              <a:t> i </a:t>
            </a:r>
            <a:r>
              <a:rPr lang="hr-HR" sz="2000" b="1" u="sng" dirty="0">
                <a:latin typeface="+mn-lt"/>
                <a:cs typeface="Arial" charset="0"/>
              </a:rPr>
              <a:t>istraživanja</a:t>
            </a:r>
            <a:r>
              <a:rPr lang="hr-HR" sz="2000" dirty="0">
                <a:latin typeface="+mn-lt"/>
                <a:cs typeface="Arial" charset="0"/>
              </a:rPr>
              <a:t>, priprema studenta za globalizirani svijet, privlačenje stranih studenta te reputacija/ rangiranje!</a:t>
            </a:r>
            <a:endParaRPr lang="en-GB" sz="2000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480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slov 1">
            <a:extLst>
              <a:ext uri="{FF2B5EF4-FFF2-40B4-BE49-F238E27FC236}">
                <a16:creationId xmlns:a16="http://schemas.microsoft.com/office/drawing/2014/main" xmlns="" id="{2E002B00-9980-4F4F-B640-2CD1B51E9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74" y="0"/>
            <a:ext cx="8236676" cy="1916113"/>
          </a:xfrm>
        </p:spPr>
        <p:txBody>
          <a:bodyPr/>
          <a:lstStyle/>
          <a:p>
            <a:pPr eaLnBrk="1" hangingPunct="1"/>
            <a:r>
              <a:rPr lang="hr-HR" altLang="en-US" sz="2800" b="1" dirty="0">
                <a:solidFill>
                  <a:schemeClr val="bg1"/>
                </a:solidFill>
              </a:rPr>
              <a:t>Europljani ERASMUS mobilnost prepoznaju kao jedno od najvažnijih postignuća EU-a</a:t>
            </a:r>
            <a:r>
              <a:rPr lang="hr-HR" altLang="en-US" sz="2400" b="1" dirty="0"/>
              <a:t/>
            </a:r>
            <a:br>
              <a:rPr lang="hr-HR" altLang="en-US" sz="2400" b="1" dirty="0"/>
            </a:br>
            <a:r>
              <a:rPr lang="hr-HR" altLang="en-US" sz="2400" b="1" dirty="0"/>
              <a:t>(Standard </a:t>
            </a:r>
            <a:r>
              <a:rPr lang="hr-HR" altLang="en-US" sz="2400" b="1" dirty="0" err="1"/>
              <a:t>Eurobarometer</a:t>
            </a:r>
            <a:r>
              <a:rPr lang="hr-HR" altLang="en-US" sz="2400" b="1" dirty="0"/>
              <a:t>; jesen 2018.)</a:t>
            </a:r>
            <a:br>
              <a:rPr lang="hr-HR" altLang="en-US" sz="2400" b="1" dirty="0"/>
            </a:br>
            <a:r>
              <a:rPr lang="hr-HR" altLang="en-US" sz="1600" b="1" i="1" dirty="0">
                <a:hlinkClick r:id="rId3"/>
              </a:rPr>
              <a:t>http://ec.europa.eu/commfrontoffice/publicopinion/index.cfm/Survey/getSurveyDetail/instruments/STANDARD/surveyKy/2215</a:t>
            </a:r>
            <a:endParaRPr lang="hr-HR" altLang="en-US" sz="1800" b="1" i="1" dirty="0"/>
          </a:p>
        </p:txBody>
      </p:sp>
      <p:sp>
        <p:nvSpPr>
          <p:cNvPr id="13315" name="Rezervirano mjesto broja slajda 4">
            <a:extLst>
              <a:ext uri="{FF2B5EF4-FFF2-40B4-BE49-F238E27FC236}">
                <a16:creationId xmlns:a16="http://schemas.microsoft.com/office/drawing/2014/main" xmlns="" id="{20840B8D-42B0-4191-B5AA-D17020188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B718985-C68A-469F-9135-F2D2270FBEE4}" type="slidenum">
              <a:rPr lang="hr-HR" altLang="en-US" sz="140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hr-HR" altLang="en-US" sz="14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13316" name="Picture 3">
            <a:extLst>
              <a:ext uri="{FF2B5EF4-FFF2-40B4-BE49-F238E27FC236}">
                <a16:creationId xmlns:a16="http://schemas.microsoft.com/office/drawing/2014/main" xmlns="" id="{66295445-85C2-45D2-AB2F-866776A95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62" y="1916113"/>
            <a:ext cx="8236676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aobljeni pravokutnik 6">
            <a:extLst>
              <a:ext uri="{FF2B5EF4-FFF2-40B4-BE49-F238E27FC236}">
                <a16:creationId xmlns:a16="http://schemas.microsoft.com/office/drawing/2014/main" xmlns="" id="{693490C3-6E61-4FB3-8B6D-27BBA6F7A9EE}"/>
              </a:ext>
            </a:extLst>
          </p:cNvPr>
          <p:cNvSpPr/>
          <p:nvPr/>
        </p:nvSpPr>
        <p:spPr>
          <a:xfrm>
            <a:off x="827314" y="3648892"/>
            <a:ext cx="2638697" cy="5008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B1A1DA-B794-4C97-A973-780009725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497" y="-15998"/>
            <a:ext cx="7724503" cy="990600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chemeClr val="bg1"/>
                </a:solidFill>
              </a:rPr>
              <a:t>Važnost internacionalizacije VO za RH - </a:t>
            </a:r>
            <a:r>
              <a:rPr lang="hr-HR" sz="3200" dirty="0" smtClean="0">
                <a:solidFill>
                  <a:schemeClr val="bg1"/>
                </a:solidFill>
              </a:rPr>
              <a:t>                  plus </a:t>
            </a:r>
            <a:r>
              <a:rPr lang="hr-HR" sz="3200" dirty="0">
                <a:solidFill>
                  <a:schemeClr val="bg1"/>
                </a:solidFill>
              </a:rPr>
              <a:t>ili minus?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F1F6FEF-E18F-48B2-A763-388B7F898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755" y="1156676"/>
            <a:ext cx="8245230" cy="5572369"/>
          </a:xfrm>
        </p:spPr>
        <p:txBody>
          <a:bodyPr>
            <a:normAutofit fontScale="92500" lnSpcReduction="20000"/>
          </a:bodyPr>
          <a:lstStyle/>
          <a:p>
            <a:r>
              <a:rPr lang="hr-HR" sz="2400" dirty="0"/>
              <a:t>Suradnja i razmjena ideja</a:t>
            </a:r>
          </a:p>
          <a:p>
            <a:r>
              <a:rPr lang="hr-HR" sz="2400" dirty="0"/>
              <a:t>Vidljivost i usporedivost hrvatskih i stranih sveučilišta</a:t>
            </a:r>
          </a:p>
          <a:p>
            <a:r>
              <a:rPr lang="hr-HR" sz="2400" dirty="0"/>
              <a:t>Multikulturalnost, umrežavanje i uključivanje u europske politike (kroz studente i istraživače)</a:t>
            </a:r>
          </a:p>
          <a:p>
            <a:endParaRPr lang="hr-HR" sz="2400" dirty="0"/>
          </a:p>
          <a:p>
            <a:r>
              <a:rPr lang="hr-HR" sz="2400" dirty="0"/>
              <a:t>Demografija</a:t>
            </a:r>
          </a:p>
          <a:p>
            <a:pPr lvl="1"/>
            <a:r>
              <a:rPr lang="hr-HR" dirty="0">
                <a:solidFill>
                  <a:srgbClr val="004B8F"/>
                </a:solidFill>
              </a:rPr>
              <a:t>Mlade obitelji – strano znanstveno-nastavno osoblje i studenti nakon završetka studija (naseljavanje, plaće, porezi…)</a:t>
            </a:r>
          </a:p>
          <a:p>
            <a:pPr lvl="1"/>
            <a:r>
              <a:rPr lang="hr-HR" dirty="0">
                <a:solidFill>
                  <a:srgbClr val="C00000"/>
                </a:solidFill>
              </a:rPr>
              <a:t>Mogućnost zapošljavanja i kvaliteta života? – mogućnost rada na engleskom jeziku, radne dozvole, vize, stambeno pitanje, vrtići…</a:t>
            </a:r>
          </a:p>
          <a:p>
            <a:endParaRPr lang="hr-HR" sz="2400" dirty="0"/>
          </a:p>
          <a:p>
            <a:r>
              <a:rPr lang="hr-HR" sz="2400" dirty="0"/>
              <a:t>Održivost VO sustava </a:t>
            </a:r>
          </a:p>
          <a:p>
            <a:pPr lvl="1"/>
            <a:r>
              <a:rPr lang="hr-HR" dirty="0">
                <a:solidFill>
                  <a:srgbClr val="004B8F"/>
                </a:solidFill>
              </a:rPr>
              <a:t>Izvor prihoda, popunjavanje kvota, konkurentnost…</a:t>
            </a:r>
            <a:endParaRPr lang="hr-HR" dirty="0"/>
          </a:p>
          <a:p>
            <a:pPr lvl="1"/>
            <a:r>
              <a:rPr lang="hr-HR" dirty="0">
                <a:solidFill>
                  <a:srgbClr val="C00000"/>
                </a:solidFill>
              </a:rPr>
              <a:t>Podržavanje stranih ekonomija? - jeftino obrazovanje za rad u drugim (EU) zemljama</a:t>
            </a:r>
          </a:p>
          <a:p>
            <a:pPr lvl="1"/>
            <a:endParaRPr lang="hr-HR" dirty="0">
              <a:solidFill>
                <a:srgbClr val="C00000"/>
              </a:solidFill>
            </a:endParaRPr>
          </a:p>
          <a:p>
            <a:r>
              <a:rPr lang="hr-HR" b="1" dirty="0"/>
              <a:t>Je li nam internacionalizacija doista strategija i u interesu?</a:t>
            </a:r>
          </a:p>
          <a:p>
            <a:pPr lvl="1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7BD879C-5188-4318-8854-7D03773C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04F6BC-0D53-480C-A242-BC88B689ABD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787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AB18A7-C4AB-43D9-AB5B-AC4632D75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672" y="1104900"/>
            <a:ext cx="7777128" cy="990600"/>
          </a:xfrm>
        </p:spPr>
        <p:txBody>
          <a:bodyPr/>
          <a:lstStyle/>
          <a:p>
            <a:r>
              <a:rPr lang="hr-HR" dirty="0"/>
              <a:t>Koga želimo privući?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57D8346-D140-4D03-9791-3548C391F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sz="2400" dirty="0"/>
              <a:t>Najbolje učenike / studente</a:t>
            </a:r>
          </a:p>
          <a:p>
            <a:r>
              <a:rPr lang="hr-HR" sz="2400" dirty="0"/>
              <a:t>Najbolje znanstvenike / istraživače</a:t>
            </a:r>
          </a:p>
          <a:p>
            <a:r>
              <a:rPr lang="hr-HR" sz="2400" dirty="0"/>
              <a:t>Potencijal za inovacije i razvoj tehnologije</a:t>
            </a:r>
          </a:p>
          <a:p>
            <a:endParaRPr lang="hr-HR" sz="2400" dirty="0"/>
          </a:p>
          <a:p>
            <a:r>
              <a:rPr lang="hr-HR" sz="2400" dirty="0"/>
              <a:t>Što nudimo?</a:t>
            </a:r>
          </a:p>
          <a:p>
            <a:endParaRPr lang="hr-HR" sz="2400" dirty="0"/>
          </a:p>
          <a:p>
            <a:r>
              <a:rPr lang="hr-HR" sz="2400" dirty="0">
                <a:solidFill>
                  <a:srgbClr val="FF0000"/>
                </a:solidFill>
              </a:rPr>
              <a:t>Poanta</a:t>
            </a:r>
            <a:r>
              <a:rPr lang="hr-HR" sz="2400" dirty="0"/>
              <a:t>: Nerazmjer između želja, očekivanja te mogućnosti i onog što nudimo – prostor za definiranje ciljeva i prioriteta, strategija – strateški pristup temeljen na analitici i politikama – nemoguće isključivo na razini UNI / fakulteta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0CF0FC9-5702-43D1-8E6E-CA08D776E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04F6BC-0D53-480C-A242-BC88B689ABD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16AD971B-6229-4AC1-918C-3FCAB61C152F}"/>
              </a:ext>
            </a:extLst>
          </p:cNvPr>
          <p:cNvSpPr txBox="1">
            <a:spLocks/>
          </p:cNvSpPr>
          <p:nvPr/>
        </p:nvSpPr>
        <p:spPr>
          <a:xfrm>
            <a:off x="595753" y="-1566"/>
            <a:ext cx="8629666" cy="8220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rgbClr val="004B8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3000" dirty="0">
                <a:solidFill>
                  <a:schemeClr val="bg1"/>
                </a:solidFill>
              </a:rPr>
              <a:t>Internacionalizacija – strateški cilj hrvatskih sveučilišta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428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>
            <a:extLst>
              <a:ext uri="{FF2B5EF4-FFF2-40B4-BE49-F238E27FC236}">
                <a16:creationId xmlns:a16="http://schemas.microsoft.com/office/drawing/2014/main" xmlns="" id="{ECC5A8C0-A0AC-40ED-B43F-669EC023C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" y="2060575"/>
            <a:ext cx="847344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zervirano mjesto broja slajda 1">
            <a:extLst>
              <a:ext uri="{FF2B5EF4-FFF2-40B4-BE49-F238E27FC236}">
                <a16:creationId xmlns:a16="http://schemas.microsoft.com/office/drawing/2014/main" xmlns="" id="{5A1A7F5A-153D-4751-90C8-80D81111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64CDE3B-ADBA-482F-ADDA-279AC2D52D2B}" type="slidenum">
              <a:rPr lang="hr-HR" altLang="en-US" sz="140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hr-HR" altLang="en-US" sz="14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Naslov 6">
            <a:extLst>
              <a:ext uri="{FF2B5EF4-FFF2-40B4-BE49-F238E27FC236}">
                <a16:creationId xmlns:a16="http://schemas.microsoft.com/office/drawing/2014/main" xmlns="" id="{9D09F618-AB25-4D2A-A62F-4643DA068FB3}"/>
              </a:ext>
            </a:extLst>
          </p:cNvPr>
          <p:cNvSpPr txBox="1">
            <a:spLocks/>
          </p:cNvSpPr>
          <p:nvPr/>
        </p:nvSpPr>
        <p:spPr>
          <a:xfrm>
            <a:off x="670560" y="277813"/>
            <a:ext cx="8473440" cy="61314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r-HR" altLang="en-US" sz="28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Strategija UNIRI 2014-2020</a:t>
            </a:r>
          </a:p>
          <a:p>
            <a:pPr>
              <a:defRPr/>
            </a:pPr>
            <a:endParaRPr lang="hr-HR" altLang="en-US" sz="2800" b="1" dirty="0">
              <a:solidFill>
                <a:schemeClr val="tx2"/>
              </a:solidFill>
              <a:latin typeface="+mj-lt"/>
              <a:ea typeface="+mj-ea"/>
              <a:cs typeface="+mj-cs"/>
              <a:sym typeface="Wingdings" pitchFamily="2" charset="2"/>
            </a:endParaRPr>
          </a:p>
          <a:p>
            <a:pPr marL="571500" indent="-571500">
              <a:buFontTx/>
              <a:buAutoNum type="romanUcPeriod"/>
              <a:defRPr/>
            </a:pPr>
            <a:r>
              <a:rPr lang="hr-HR" altLang="en-US" sz="2400" b="1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ISTRAŽIVANJA:</a:t>
            </a:r>
          </a:p>
          <a:p>
            <a:pPr marL="571500" indent="-571500">
              <a:buFontTx/>
              <a:buAutoNum type="alphaLcParenR"/>
              <a:defRPr/>
            </a:pPr>
            <a:r>
              <a:rPr lang="hr-HR" altLang="en-US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UNIRI je </a:t>
            </a:r>
            <a:r>
              <a:rPr lang="hr-HR" altLang="en-US" sz="24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istraživačko </a:t>
            </a:r>
            <a:r>
              <a:rPr lang="hr-HR" altLang="en-US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aktivno sveučilište</a:t>
            </a:r>
          </a:p>
          <a:p>
            <a:pPr marL="571500" indent="-571500">
              <a:buFontTx/>
              <a:buAutoNum type="alphaLcParenR"/>
              <a:defRPr/>
            </a:pPr>
            <a:endParaRPr lang="hr-HR" altLang="en-US" sz="24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Tx/>
              <a:buAutoNum type="alphaLcParenR"/>
              <a:defRPr/>
            </a:pPr>
            <a:endParaRPr lang="hr-HR" altLang="en-US" sz="24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Tx/>
              <a:buAutoNum type="alphaLcParenR"/>
              <a:defRPr/>
            </a:pPr>
            <a:endParaRPr lang="hr-HR" altLang="en-US" sz="24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Tx/>
              <a:buAutoNum type="alphaLcParenR"/>
              <a:defRPr/>
            </a:pPr>
            <a:endParaRPr lang="hr-HR" altLang="en-US" sz="24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Tx/>
              <a:buAutoNum type="alphaLcParenR"/>
              <a:defRPr/>
            </a:pPr>
            <a:endParaRPr lang="hr-HR" altLang="en-US" sz="24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Tx/>
              <a:buAutoNum type="alphaLcParenR"/>
              <a:defRPr/>
            </a:pPr>
            <a:endParaRPr lang="hr-HR" altLang="en-US" sz="24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defRPr/>
            </a:pPr>
            <a:r>
              <a:rPr lang="hr-HR" altLang="en-US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c) UNIRI promiče cirkulaciju istraživača kako bi se povećao osobni i institucionalni potencijal</a:t>
            </a:r>
          </a:p>
          <a:p>
            <a:pPr marL="1028700" lvl="1" indent="-571500">
              <a:buFont typeface="Arial" pitchFamily="34" charset="0"/>
              <a:buChar char="•"/>
              <a:defRPr/>
            </a:pPr>
            <a:r>
              <a:rPr lang="hr-HR" altLang="en-US" sz="20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Povećati (obostranu) cirkulaciju istraživača (broj)</a:t>
            </a:r>
          </a:p>
          <a:p>
            <a:pPr marL="1028700" lvl="1" indent="-571500">
              <a:buFont typeface="Arial" pitchFamily="34" charset="0"/>
              <a:buChar char="•"/>
              <a:defRPr/>
            </a:pPr>
            <a:r>
              <a:rPr lang="hr-HR" altLang="en-US" sz="20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Osigurati financiranja takve cirkulacije </a:t>
            </a:r>
            <a:r>
              <a:rPr lang="hr-HR" altLang="en-US" sz="2000" b="1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Wingdings 3"/>
              </a:rPr>
              <a:t></a:t>
            </a:r>
            <a:endParaRPr lang="hr-HR" altLang="en-US" sz="20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Zaobljeni pravokutnik 4">
            <a:extLst>
              <a:ext uri="{FF2B5EF4-FFF2-40B4-BE49-F238E27FC236}">
                <a16:creationId xmlns:a16="http://schemas.microsoft.com/office/drawing/2014/main" xmlns="" id="{5B4E8B7F-6682-4576-91EF-489C90DF6C7C}"/>
              </a:ext>
            </a:extLst>
          </p:cNvPr>
          <p:cNvSpPr/>
          <p:nvPr/>
        </p:nvSpPr>
        <p:spPr>
          <a:xfrm>
            <a:off x="3229743" y="3213100"/>
            <a:ext cx="3168650" cy="792163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pic>
        <p:nvPicPr>
          <p:cNvPr id="44038" name="Picture 3">
            <a:extLst>
              <a:ext uri="{FF2B5EF4-FFF2-40B4-BE49-F238E27FC236}">
                <a16:creationId xmlns:a16="http://schemas.microsoft.com/office/drawing/2014/main" xmlns="" id="{25B32B70-9829-45C6-B386-BB09E10D4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5" y="5661025"/>
            <a:ext cx="428783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zervirano mjesto broja slajda 1">
            <a:extLst>
              <a:ext uri="{FF2B5EF4-FFF2-40B4-BE49-F238E27FC236}">
                <a16:creationId xmlns:a16="http://schemas.microsoft.com/office/drawing/2014/main" xmlns="" id="{00C34A0D-AD69-4F98-92C8-53D01A484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0C1FE22-53B4-41F8-BEFA-8B582F7F7F71}" type="slidenum">
              <a:rPr lang="hr-HR" altLang="en-US" sz="140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hr-HR" altLang="en-US" sz="14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Naslov 6">
            <a:extLst>
              <a:ext uri="{FF2B5EF4-FFF2-40B4-BE49-F238E27FC236}">
                <a16:creationId xmlns:a16="http://schemas.microsoft.com/office/drawing/2014/main" xmlns="" id="{F3AEA197-D2E3-4C58-AEA5-9D5655072C2D}"/>
              </a:ext>
            </a:extLst>
          </p:cNvPr>
          <p:cNvSpPr txBox="1">
            <a:spLocks/>
          </p:cNvSpPr>
          <p:nvPr/>
        </p:nvSpPr>
        <p:spPr>
          <a:xfrm>
            <a:off x="740228" y="277813"/>
            <a:ext cx="8403771" cy="59045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r-HR" altLang="en-US" sz="28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Strategija UNIRI 2014-2020</a:t>
            </a:r>
          </a:p>
          <a:p>
            <a:pPr>
              <a:defRPr/>
            </a:pPr>
            <a:endParaRPr lang="hr-HR" altLang="en-US" sz="2800" b="1" dirty="0">
              <a:solidFill>
                <a:schemeClr val="tx2"/>
              </a:solidFill>
              <a:latin typeface="+mj-lt"/>
              <a:ea typeface="+mj-ea"/>
              <a:cs typeface="+mj-cs"/>
              <a:sym typeface="Wingdings" pitchFamily="2" charset="2"/>
            </a:endParaRPr>
          </a:p>
          <a:p>
            <a:pPr marL="571500" indent="-571500">
              <a:defRPr/>
            </a:pPr>
            <a:r>
              <a:rPr lang="hr-HR" altLang="en-US" sz="2400" b="1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II.    OBRAZOVANJE:</a:t>
            </a:r>
          </a:p>
          <a:p>
            <a:pPr marL="571500" indent="-571500">
              <a:defRPr/>
            </a:pPr>
            <a:r>
              <a:rPr lang="hr-HR" altLang="en-US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d) UNIRI je integrirano u Europski prostor visokog obrazovanja</a:t>
            </a:r>
          </a:p>
        </p:txBody>
      </p:sp>
      <p:pic>
        <p:nvPicPr>
          <p:cNvPr id="45060" name="Picture 2">
            <a:extLst>
              <a:ext uri="{FF2B5EF4-FFF2-40B4-BE49-F238E27FC236}">
                <a16:creationId xmlns:a16="http://schemas.microsoft.com/office/drawing/2014/main" xmlns="" id="{5F6F6BDF-8029-4DE9-A9CF-28AD325DC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52" y="2576513"/>
            <a:ext cx="8403771" cy="348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aobljeni pravokutnik 7">
            <a:extLst>
              <a:ext uri="{FF2B5EF4-FFF2-40B4-BE49-F238E27FC236}">
                <a16:creationId xmlns:a16="http://schemas.microsoft.com/office/drawing/2014/main" xmlns="" id="{D9C61569-0D5D-4A0C-8689-06E2A7801B63}"/>
              </a:ext>
            </a:extLst>
          </p:cNvPr>
          <p:cNvSpPr/>
          <p:nvPr/>
        </p:nvSpPr>
        <p:spPr>
          <a:xfrm>
            <a:off x="593948" y="3068638"/>
            <a:ext cx="2700338" cy="79216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9" name="Zaobljeni pravokutnik 8">
            <a:extLst>
              <a:ext uri="{FF2B5EF4-FFF2-40B4-BE49-F238E27FC236}">
                <a16:creationId xmlns:a16="http://schemas.microsoft.com/office/drawing/2014/main" xmlns="" id="{82398EFA-53FE-40DB-84AF-E9D900C12A8E}"/>
              </a:ext>
            </a:extLst>
          </p:cNvPr>
          <p:cNvSpPr/>
          <p:nvPr/>
        </p:nvSpPr>
        <p:spPr>
          <a:xfrm>
            <a:off x="593947" y="4010549"/>
            <a:ext cx="2700338" cy="10810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FAAC735-3360-4491-B304-6C39CF15A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672" y="1779810"/>
            <a:ext cx="7777128" cy="4430715"/>
          </a:xfrm>
        </p:spPr>
        <p:txBody>
          <a:bodyPr>
            <a:normAutofit lnSpcReduction="10000"/>
          </a:bodyPr>
          <a:lstStyle/>
          <a:p>
            <a:r>
              <a:rPr lang="hr-HR" dirty="0"/>
              <a:t>2</a:t>
            </a:r>
            <a:r>
              <a:rPr lang="hr-HR" sz="2400" dirty="0"/>
              <a:t> studijska programa koji se trenutno izvode (EFRI i MEDRI)</a:t>
            </a:r>
          </a:p>
          <a:p>
            <a:r>
              <a:rPr lang="hr-HR" dirty="0"/>
              <a:t>3</a:t>
            </a:r>
            <a:r>
              <a:rPr lang="hr-HR" sz="2400" dirty="0"/>
              <a:t> programa u pripremi (Biotehnologija, Dentalna medicina i Matematika)</a:t>
            </a:r>
          </a:p>
          <a:p>
            <a:r>
              <a:rPr lang="hr-HR" sz="2400" dirty="0"/>
              <a:t>Programi organizirane mobilnosti (ERASMUS, CEEPUS, …)</a:t>
            </a:r>
          </a:p>
          <a:p>
            <a:endParaRPr lang="hr-HR" dirty="0"/>
          </a:p>
          <a:p>
            <a:r>
              <a:rPr lang="hr-HR" dirty="0"/>
              <a:t>Tek sporadično pokoji strani (</a:t>
            </a:r>
            <a:r>
              <a:rPr lang="hr-HR" dirty="0" err="1"/>
              <a:t>non</a:t>
            </a:r>
            <a:r>
              <a:rPr lang="hr-HR" dirty="0"/>
              <a:t>-EU) student ili profesor</a:t>
            </a:r>
            <a:endParaRPr lang="hr-HR" sz="2400" dirty="0"/>
          </a:p>
          <a:p>
            <a:endParaRPr lang="hr-HR" sz="2400" dirty="0"/>
          </a:p>
          <a:p>
            <a:pPr>
              <a:buNone/>
            </a:pPr>
            <a:r>
              <a:rPr lang="hr-HR" sz="2400" dirty="0"/>
              <a:t> </a:t>
            </a:r>
          </a:p>
          <a:p>
            <a:endParaRPr lang="hr-HR" sz="2400" dirty="0"/>
          </a:p>
          <a:p>
            <a:endParaRPr lang="hr-HR" sz="2400" dirty="0"/>
          </a:p>
          <a:p>
            <a:endParaRPr lang="hr-HR" sz="2400" dirty="0"/>
          </a:p>
          <a:p>
            <a:endParaRPr lang="hr-HR" sz="2400" dirty="0"/>
          </a:p>
          <a:p>
            <a:pPr>
              <a:buNone/>
            </a:pPr>
            <a:endParaRPr lang="hr-HR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49F29B4-5718-4B57-BF16-F8FC3D276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04F6BC-0D53-480C-A242-BC88B689ABD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Naslov 6">
            <a:extLst>
              <a:ext uri="{FF2B5EF4-FFF2-40B4-BE49-F238E27FC236}">
                <a16:creationId xmlns:a16="http://schemas.microsoft.com/office/drawing/2014/main" xmlns="" id="{F3AEA197-D2E3-4C58-AEA5-9D5655072C2D}"/>
              </a:ext>
            </a:extLst>
          </p:cNvPr>
          <p:cNvSpPr txBox="1">
            <a:spLocks/>
          </p:cNvSpPr>
          <p:nvPr/>
        </p:nvSpPr>
        <p:spPr>
          <a:xfrm>
            <a:off x="740228" y="277813"/>
            <a:ext cx="8403771" cy="59045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r-H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Internacionalizacija </a:t>
            </a:r>
            <a:r>
              <a:rPr lang="hr-H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na UNIRI</a:t>
            </a:r>
            <a:endParaRPr lang="hr-HR" altLang="en-US" sz="2800" b="1" dirty="0">
              <a:solidFill>
                <a:schemeClr val="bg1"/>
              </a:solidFill>
              <a:latin typeface="+mj-lt"/>
              <a:ea typeface="+mj-ea"/>
              <a:cs typeface="+mj-cs"/>
              <a:sym typeface="Wingdings" pitchFamily="2" charset="2"/>
            </a:endParaRPr>
          </a:p>
          <a:p>
            <a:pPr>
              <a:defRPr/>
            </a:pPr>
            <a:endParaRPr lang="hr-HR" altLang="en-US" sz="2800" b="1" dirty="0">
              <a:solidFill>
                <a:schemeClr val="tx2"/>
              </a:solidFill>
              <a:latin typeface="+mj-lt"/>
              <a:ea typeface="+mj-ea"/>
              <a:cs typeface="+mj-cs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56354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0EFE5F-0BA6-4CF9-8FA0-2EC238CA3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672" y="0"/>
            <a:ext cx="7777128" cy="990600"/>
          </a:xfrm>
        </p:spPr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Izazovi u internacionalizaciji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311074F-FD42-4BA1-98CB-6D6633EE7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938" y="1094155"/>
            <a:ext cx="8331200" cy="5642708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hr-HR" b="1" dirty="0"/>
              <a:t>Nacionalni propisi o radu studenata</a:t>
            </a:r>
            <a:r>
              <a:rPr lang="hr-HR" dirty="0"/>
              <a:t> (</a:t>
            </a:r>
            <a:r>
              <a:rPr lang="hr-HR" dirty="0" err="1"/>
              <a:t>non</a:t>
            </a:r>
            <a:r>
              <a:rPr lang="hr-HR" dirty="0"/>
              <a:t>-EU studenti nemaju dozvolu za rad tijekom studija),</a:t>
            </a:r>
          </a:p>
          <a:p>
            <a:r>
              <a:rPr lang="hr-HR" dirty="0"/>
              <a:t>Podrška u </a:t>
            </a:r>
            <a:r>
              <a:rPr lang="hr-HR" b="1" dirty="0"/>
              <a:t>zapošljavanju nakon završenog studija </a:t>
            </a:r>
            <a:r>
              <a:rPr lang="hr-HR" dirty="0"/>
              <a:t>(</a:t>
            </a:r>
            <a:r>
              <a:rPr lang="hr-HR" i="1" dirty="0" err="1"/>
              <a:t>placement</a:t>
            </a:r>
            <a:r>
              <a:rPr lang="hr-HR" dirty="0"/>
              <a:t>),</a:t>
            </a:r>
          </a:p>
          <a:p>
            <a:pPr lvl="0"/>
            <a:r>
              <a:rPr lang="hr-HR" b="1" dirty="0"/>
              <a:t>Studentska viza </a:t>
            </a:r>
            <a:r>
              <a:rPr lang="hr-HR" dirty="0"/>
              <a:t>ne omogućava rad nakon završenog studija te istječe završetkom studija,</a:t>
            </a:r>
          </a:p>
          <a:p>
            <a:pPr lvl="0"/>
            <a:r>
              <a:rPr lang="hr-HR" dirty="0"/>
              <a:t>Teško dostupne </a:t>
            </a:r>
            <a:r>
              <a:rPr lang="hr-HR" b="1" dirty="0"/>
              <a:t>prakse na engleskom </a:t>
            </a:r>
            <a:r>
              <a:rPr lang="hr-HR" dirty="0"/>
              <a:t>jeziku,</a:t>
            </a:r>
          </a:p>
          <a:p>
            <a:pPr lvl="0"/>
            <a:r>
              <a:rPr lang="hr-HR" b="1" dirty="0"/>
              <a:t>Studentska prava </a:t>
            </a:r>
            <a:r>
              <a:rPr lang="hr-HR" dirty="0"/>
              <a:t>za </a:t>
            </a:r>
            <a:r>
              <a:rPr lang="hr-HR" dirty="0" err="1"/>
              <a:t>non</a:t>
            </a:r>
            <a:r>
              <a:rPr lang="hr-HR" dirty="0"/>
              <a:t>-EU redovne studente,</a:t>
            </a:r>
          </a:p>
          <a:p>
            <a:pPr lvl="0"/>
            <a:r>
              <a:rPr lang="hr-HR" dirty="0"/>
              <a:t>Strancima </a:t>
            </a:r>
            <a:r>
              <a:rPr lang="hr-HR" b="1" dirty="0"/>
              <a:t>presložene, preduge i nedovoljno jasne procedure </a:t>
            </a:r>
            <a:r>
              <a:rPr lang="hr-HR" dirty="0"/>
              <a:t>priznavanja prethodnih kvalifikacija, upisa na studijske programe, dobivanja vize/privremenog boravka,</a:t>
            </a:r>
          </a:p>
          <a:p>
            <a:pPr lvl="0"/>
            <a:r>
              <a:rPr lang="hr-HR" b="1" dirty="0"/>
              <a:t>Rigidnost preduvjeta </a:t>
            </a:r>
            <a:r>
              <a:rPr lang="hr-HR" dirty="0"/>
              <a:t>za upis diplomske/poslijediplomske razine u RH/na UNIRI/na sastavnicama (vezanost vertikale preddiplomskih i diplomskih studija uz polje studija, odnosno nefleksibilnost dijagonalne mobilnosti),</a:t>
            </a:r>
          </a:p>
          <a:p>
            <a:pPr lvl="0"/>
            <a:r>
              <a:rPr lang="hr-HR" b="1" dirty="0"/>
              <a:t>Nepostojanje servisa </a:t>
            </a:r>
            <a:r>
              <a:rPr lang="hr-HR" dirty="0"/>
              <a:t>na engleskom jeziku (NISPVU, ISVU, EMREX, itd.),</a:t>
            </a:r>
          </a:p>
          <a:p>
            <a:pPr lvl="0"/>
            <a:r>
              <a:rPr lang="hr-HR" b="1" dirty="0"/>
              <a:t>Izdavanje diploma </a:t>
            </a:r>
            <a:r>
              <a:rPr lang="hr-HR" dirty="0"/>
              <a:t>na združenim studijima,</a:t>
            </a:r>
          </a:p>
          <a:p>
            <a:pPr lvl="0"/>
            <a:r>
              <a:rPr lang="hr-HR" dirty="0"/>
              <a:t>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063E08-DFC7-46DE-95B0-0F340F25D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04F6BC-0D53-480C-A242-BC88B689ABD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74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5FB9C1-2C3E-488B-B6CF-0A83F7B8B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436" y="1104900"/>
            <a:ext cx="8003364" cy="990600"/>
          </a:xfrm>
        </p:spPr>
        <p:txBody>
          <a:bodyPr/>
          <a:lstStyle/>
          <a:p>
            <a:r>
              <a:rPr lang="hr-HR" dirty="0"/>
              <a:t>Daljnji koraci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C684054-AFC8-4A41-B057-3B8882E3C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436" y="2171699"/>
            <a:ext cx="8003364" cy="4430715"/>
          </a:xfrm>
        </p:spPr>
        <p:txBody>
          <a:bodyPr>
            <a:normAutofit lnSpcReduction="10000"/>
          </a:bodyPr>
          <a:lstStyle/>
          <a:p>
            <a:r>
              <a:rPr lang="hr-HR" sz="2400" dirty="0"/>
              <a:t>Osigurati veća ulaganja u istraživanja i znanost</a:t>
            </a:r>
          </a:p>
          <a:p>
            <a:r>
              <a:rPr lang="hr-HR" sz="2400" dirty="0"/>
              <a:t>Uskladiti politike i zakonodavstvo sa zemljama u okruženju (npr. Zakon o radu, </a:t>
            </a:r>
            <a:r>
              <a:rPr lang="hr-HR" sz="2400" dirty="0" err="1"/>
              <a:t>vizni</a:t>
            </a:r>
            <a:r>
              <a:rPr lang="hr-HR" sz="2400" dirty="0"/>
              <a:t> režim, itd.)</a:t>
            </a:r>
          </a:p>
          <a:p>
            <a:r>
              <a:rPr lang="hr-HR" sz="2400" dirty="0"/>
              <a:t>Pojednostavniti (digitalizirati) i međusobno uskladiti pristupne procese i procedure (OIB, vize, dokumenti,…) – državne institucije moraju surađivati</a:t>
            </a:r>
          </a:p>
          <a:p>
            <a:endParaRPr lang="hr-HR" dirty="0"/>
          </a:p>
          <a:p>
            <a:r>
              <a:rPr lang="hr-HR" sz="2000" dirty="0"/>
              <a:t>Uskladiti studentska prava studenata stranaca (</a:t>
            </a:r>
            <a:r>
              <a:rPr lang="hr-HR" sz="2000" dirty="0" err="1"/>
              <a:t>non</a:t>
            </a:r>
            <a:r>
              <a:rPr lang="hr-HR" sz="2000" dirty="0"/>
              <a:t>-EU) s pravima ostalih redovnih studenata (RH + EU)</a:t>
            </a:r>
          </a:p>
          <a:p>
            <a:r>
              <a:rPr lang="hr-HR" sz="2000" dirty="0"/>
              <a:t>Prilagoditi upisnu infrastrukturu stranim studentima</a:t>
            </a:r>
          </a:p>
          <a:p>
            <a:endParaRPr lang="hr-HR" sz="2000" dirty="0"/>
          </a:p>
          <a:p>
            <a:r>
              <a:rPr lang="hr-HR" sz="2000" dirty="0"/>
              <a:t>Promovirati hrvatske programe i rezultate istraživanja</a:t>
            </a:r>
          </a:p>
          <a:p>
            <a:endParaRPr lang="hr-HR" sz="2400" dirty="0"/>
          </a:p>
          <a:p>
            <a:pPr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16AB142-4F61-4241-86D1-26659FB1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04F6BC-0D53-480C-A242-BC88B689ABD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ABB17543-A399-4110-89D4-7D0F05938767}"/>
              </a:ext>
            </a:extLst>
          </p:cNvPr>
          <p:cNvSpPr txBox="1">
            <a:spLocks/>
          </p:cNvSpPr>
          <p:nvPr/>
        </p:nvSpPr>
        <p:spPr>
          <a:xfrm>
            <a:off x="683436" y="-54097"/>
            <a:ext cx="7777128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rgbClr val="004B8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dirty="0">
                <a:solidFill>
                  <a:schemeClr val="bg1"/>
                </a:solidFill>
              </a:rPr>
              <a:t>Ukoliko i dalje želimo internacionalizaciju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1848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1739</TotalTime>
  <Words>784</Words>
  <Application>Microsoft Office PowerPoint</Application>
  <PresentationFormat>On-screen Show (4:3)</PresentationFormat>
  <Paragraphs>125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Latha</vt:lpstr>
      <vt:lpstr>Wingdings</vt:lpstr>
      <vt:lpstr>Wingdings 3</vt:lpstr>
      <vt:lpstr>Clarity</vt:lpstr>
      <vt:lpstr>Internacionalizacija  kao nacionalna strategija?</vt:lpstr>
      <vt:lpstr>Dugoročan rast broja upisanih stranih studenata na globalnoj razini</vt:lpstr>
      <vt:lpstr>Internacionalizacija </vt:lpstr>
      <vt:lpstr>Razlozi za odabir studija u inozemstvu</vt:lpstr>
      <vt:lpstr>PowerPoint Presentation</vt:lpstr>
      <vt:lpstr>PowerPoint Presentation</vt:lpstr>
      <vt:lpstr>Europljani ERASMUS mobilnost prepoznaju kao jedno od najvažnijih postignuća EU-a (Standard Eurobarometer; jesen 2018.) http://ec.europa.eu/commfrontoffice/publicopinion/index.cfm/Survey/getSurveyDetail/instruments/STANDARD/surveyKy/2215</vt:lpstr>
      <vt:lpstr>Važnost internacionalizacije VO za RH -                   plus ili minus?</vt:lpstr>
      <vt:lpstr>Koga želimo privući?</vt:lpstr>
      <vt:lpstr>PowerPoint Presentation</vt:lpstr>
      <vt:lpstr>PowerPoint Presentation</vt:lpstr>
      <vt:lpstr>PowerPoint Presentation</vt:lpstr>
      <vt:lpstr>Izazovi u internacionalizaciji</vt:lpstr>
      <vt:lpstr>Daljnji koraci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</dc:creator>
  <cp:lastModifiedBy>Alen Host</cp:lastModifiedBy>
  <cp:revision>86</cp:revision>
  <dcterms:created xsi:type="dcterms:W3CDTF">2017-04-18T12:59:01Z</dcterms:created>
  <dcterms:modified xsi:type="dcterms:W3CDTF">2019-06-11T09:22:24Z</dcterms:modified>
</cp:coreProperties>
</file>