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57" r:id="rId3"/>
    <p:sldId id="258" r:id="rId4"/>
    <p:sldId id="260" r:id="rId5"/>
    <p:sldId id="259" r:id="rId6"/>
    <p:sldId id="261" r:id="rId7"/>
    <p:sldId id="262" r:id="rId8"/>
    <p:sldId id="263" r:id="rId9"/>
    <p:sldId id="264" r:id="rId10"/>
    <p:sldId id="265" r:id="rId11"/>
    <p:sldId id="266" r:id="rId12"/>
    <p:sldId id="281" r:id="rId13"/>
    <p:sldId id="282" r:id="rId14"/>
    <p:sldId id="283" r:id="rId15"/>
    <p:sldId id="284" r:id="rId16"/>
    <p:sldId id="285" r:id="rId17"/>
    <p:sldId id="286" r:id="rId18"/>
    <p:sldId id="267" r:id="rId19"/>
    <p:sldId id="268" r:id="rId20"/>
    <p:sldId id="269" r:id="rId21"/>
    <p:sldId id="271" r:id="rId22"/>
    <p:sldId id="272" r:id="rId23"/>
    <p:sldId id="270" r:id="rId24"/>
    <p:sldId id="274" r:id="rId25"/>
    <p:sldId id="273" r:id="rId26"/>
    <p:sldId id="275" r:id="rId27"/>
    <p:sldId id="276" r:id="rId28"/>
    <p:sldId id="277" r:id="rId29"/>
    <p:sldId id="279" r:id="rId30"/>
    <p:sldId id="278"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thony F. Camilleri" initials="AF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9838"/>
    <a:srgbClr val="F29939"/>
    <a:srgbClr val="5DBA47"/>
    <a:srgbClr val="2E67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5246" autoAdjust="0"/>
  </p:normalViewPr>
  <p:slideViewPr>
    <p:cSldViewPr>
      <p:cViewPr>
        <p:scale>
          <a:sx n="70" d="100"/>
          <a:sy n="70" d="100"/>
        </p:scale>
        <p:origin x="-828" y="-3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186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11-23T19:58:35.100" idx="1">
    <p:pos x="10" y="-337"/>
    <p:text>stuff to consider:
-different types of communiction (with uni, with interviewees, with review team, with nakvis)
- profile of reviewers
- difference between an auditor and a reviewer
- objective vs subjective?
	* not actually independent
	* best practice vs standard verification review
- attitude?
- types of evidence
* sherlock holmes :-)
* typology of criteria
- report writing and recommendations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C8583F-F270-44A9-82AA-B7A81532AEE2}" type="datetimeFigureOut">
              <a:rPr lang="en-US" smtClean="0"/>
              <a:pPr/>
              <a:t>12/16/2011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C69551-7FC1-4836-B11E-92DF3F0C314D}" type="slidenum">
              <a:rPr lang="en-US" smtClean="0"/>
              <a:pPr/>
              <a:t>‹#›</a:t>
            </a:fld>
            <a:endParaRPr lang="en-US" dirty="0"/>
          </a:p>
        </p:txBody>
      </p:sp>
    </p:spTree>
    <p:extLst>
      <p:ext uri="{BB962C8B-B14F-4D97-AF65-F5344CB8AC3E}">
        <p14:creationId xmlns:p14="http://schemas.microsoft.com/office/powerpoint/2010/main" val="4234535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2C20D9-04D1-4A06-81B1-517A824364FD}" type="datetimeFigureOut">
              <a:rPr lang="en-US" smtClean="0"/>
              <a:pPr/>
              <a:t>12/16/2011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D4281C-22A1-4675-8DF6-79B00E91E3E0}" type="slidenum">
              <a:rPr lang="en-US" smtClean="0"/>
              <a:pPr/>
              <a:t>‹#›</a:t>
            </a:fld>
            <a:endParaRPr lang="en-US" dirty="0"/>
          </a:p>
        </p:txBody>
      </p:sp>
    </p:spTree>
    <p:extLst>
      <p:ext uri="{BB962C8B-B14F-4D97-AF65-F5344CB8AC3E}">
        <p14:creationId xmlns:p14="http://schemas.microsoft.com/office/powerpoint/2010/main" val="3135598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D4281C-22A1-4675-8DF6-79B00E91E3E0}"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D4281C-22A1-4675-8DF6-79B00E91E3E0}" type="slidenum">
              <a:rPr lang="en-US" smtClean="0"/>
              <a:pPr/>
              <a:t>12</a:t>
            </a:fld>
            <a:endParaRPr lang="en-US" dirty="0"/>
          </a:p>
        </p:txBody>
      </p:sp>
    </p:spTree>
    <p:extLst>
      <p:ext uri="{BB962C8B-B14F-4D97-AF65-F5344CB8AC3E}">
        <p14:creationId xmlns:p14="http://schemas.microsoft.com/office/powerpoint/2010/main" val="1989617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hasCustomPrompt="1"/>
          </p:nvPr>
        </p:nvSpPr>
        <p:spPr>
          <a:xfrm>
            <a:off x="1371600" y="3886200"/>
            <a:ext cx="6400800" cy="1752600"/>
          </a:xfrm>
        </p:spPr>
        <p:txBody>
          <a:bodyPr/>
          <a:lstStyle>
            <a:lvl1pPr marL="0" indent="0" algn="l">
              <a:buNone/>
              <a:defRPr>
                <a:solidFill>
                  <a:srgbClr val="F89838"/>
                </a:solidFill>
                <a:latin typeface="Eurostil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STYLE</a:t>
            </a:r>
            <a:endParaRPr lang="en-US" dirty="0"/>
          </a:p>
        </p:txBody>
      </p:sp>
      <p:sp>
        <p:nvSpPr>
          <p:cNvPr id="5" name="Slide Number Placeholder 5"/>
          <p:cNvSpPr>
            <a:spLocks noGrp="1"/>
          </p:cNvSpPr>
          <p:nvPr>
            <p:ph type="sldNum" sz="quarter" idx="4"/>
          </p:nvPr>
        </p:nvSpPr>
        <p:spPr>
          <a:xfrm>
            <a:off x="457200" y="6356350"/>
            <a:ext cx="381000" cy="365125"/>
          </a:xfrm>
          <a:prstGeom prst="rect">
            <a:avLst/>
          </a:prstGeom>
        </p:spPr>
        <p:txBody>
          <a:bodyPr vert="horz" lIns="91440" tIns="45720" rIns="91440" bIns="45720" rtlCol="0" anchor="ctr"/>
          <a:lstStyle>
            <a:lvl1pPr algn="r">
              <a:defRPr sz="1200" b="1">
                <a:solidFill>
                  <a:srgbClr val="2E67B2"/>
                </a:solidFill>
                <a:latin typeface="Eurostile" pitchFamily="34" charset="0"/>
              </a:defRPr>
            </a:lvl1pPr>
          </a:lstStyle>
          <a:p>
            <a:fld id="{C2D0B467-760F-43B7-988C-474405242E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8983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4EE108-975A-425E-B6C2-8B617CC9E6C7}" type="datetimeFigureOut">
              <a:rPr lang="en-US" smtClean="0"/>
              <a:pPr/>
              <a:t>12/16/2011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0E752A90-7903-4644-8A05-A7CC916C233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report-03.jpg"/>
          <p:cNvPicPr>
            <a:picLocks noChangeAspect="1"/>
          </p:cNvPicPr>
          <p:nvPr/>
        </p:nvPicPr>
        <p:blipFill>
          <a:blip r:embed="rId13" cstate="print"/>
          <a:srcRect l="1180" t="21643" r="3521"/>
          <a:stretch>
            <a:fillRect/>
          </a:stretch>
        </p:blipFill>
        <p:spPr>
          <a:xfrm>
            <a:off x="0" y="0"/>
            <a:ext cx="9144000" cy="1103507"/>
          </a:xfrm>
          <a:prstGeom prst="rect">
            <a:avLst/>
          </a:prstGeom>
        </p:spPr>
      </p:pic>
      <p:sp>
        <p:nvSpPr>
          <p:cNvPr id="2" name="Title Placeholder 1"/>
          <p:cNvSpPr>
            <a:spLocks noGrp="1"/>
          </p:cNvSpPr>
          <p:nvPr>
            <p:ph type="title"/>
          </p:nvPr>
        </p:nvSpPr>
        <p:spPr>
          <a:xfrm>
            <a:off x="457200" y="1143000"/>
            <a:ext cx="8229600" cy="1143000"/>
          </a:xfrm>
          <a:prstGeom prst="rect">
            <a:avLst/>
          </a:prstGeom>
        </p:spPr>
        <p:txBody>
          <a:bodyPr vert="horz" lIns="91440" tIns="45720" rIns="91440" bIns="45720" rtlCol="0" anchor="ctr">
            <a:normAutofit/>
          </a:bodyPr>
          <a:lstStyle/>
          <a:p>
            <a:r>
              <a:rPr lang="en-US" dirty="0" smtClean="0"/>
              <a:t>TITLE STYLE</a:t>
            </a:r>
            <a:endParaRPr lang="en-US" dirty="0"/>
          </a:p>
        </p:txBody>
      </p:sp>
      <p:sp>
        <p:nvSpPr>
          <p:cNvPr id="3" name="Text Placeholder 2"/>
          <p:cNvSpPr>
            <a:spLocks noGrp="1"/>
          </p:cNvSpPr>
          <p:nvPr>
            <p:ph type="body" idx="1"/>
          </p:nvPr>
        </p:nvSpPr>
        <p:spPr>
          <a:xfrm>
            <a:off x="457200" y="2468563"/>
            <a:ext cx="8229600" cy="3352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457200" y="6356350"/>
            <a:ext cx="381000" cy="365125"/>
          </a:xfrm>
          <a:prstGeom prst="rect">
            <a:avLst/>
          </a:prstGeom>
        </p:spPr>
        <p:txBody>
          <a:bodyPr vert="horz" lIns="91440" tIns="45720" rIns="91440" bIns="45720" rtlCol="0" anchor="ctr"/>
          <a:lstStyle>
            <a:lvl1pPr algn="r">
              <a:defRPr sz="1200" b="1">
                <a:solidFill>
                  <a:srgbClr val="2E67B2"/>
                </a:solidFill>
                <a:latin typeface="HelveticaNeueLT Std Thin" pitchFamily="34" charset="0"/>
              </a:defRPr>
            </a:lvl1pPr>
          </a:lstStyle>
          <a:p>
            <a:r>
              <a:rPr lang="en-US" dirty="0" smtClean="0"/>
              <a:t>1</a:t>
            </a:r>
            <a:endParaRPr lang="en-US" dirty="0"/>
          </a:p>
        </p:txBody>
      </p:sp>
      <p:sp>
        <p:nvSpPr>
          <p:cNvPr id="10" name="TextBox 9"/>
          <p:cNvSpPr txBox="1"/>
          <p:nvPr/>
        </p:nvSpPr>
        <p:spPr>
          <a:xfrm>
            <a:off x="7391400" y="6352401"/>
            <a:ext cx="1752600" cy="276999"/>
          </a:xfrm>
          <a:prstGeom prst="rect">
            <a:avLst/>
          </a:prstGeom>
          <a:noFill/>
        </p:spPr>
        <p:txBody>
          <a:bodyPr wrap="square" rtlCol="0">
            <a:spAutoFit/>
          </a:bodyPr>
          <a:lstStyle/>
          <a:p>
            <a:r>
              <a:rPr lang="en-US" sz="1200" b="1" dirty="0" smtClean="0">
                <a:solidFill>
                  <a:srgbClr val="2E67B2"/>
                </a:solidFill>
                <a:latin typeface="HelveticaNeueLT Std Thin" pitchFamily="34" charset="0"/>
              </a:rPr>
              <a:t>www.kic-malta.com</a:t>
            </a:r>
            <a:endParaRPr lang="en-US" sz="1200" b="1" dirty="0">
              <a:solidFill>
                <a:srgbClr val="2E67B2"/>
              </a:solidFill>
              <a:latin typeface="HelveticaNeueLT Std Thin" pitchFamily="34" charset="0"/>
            </a:endParaRPr>
          </a:p>
        </p:txBody>
      </p:sp>
      <p:pic>
        <p:nvPicPr>
          <p:cNvPr id="9" name="Picture 8" descr="report-05.jpg"/>
          <p:cNvPicPr>
            <a:picLocks noChangeAspect="1"/>
          </p:cNvPicPr>
          <p:nvPr/>
        </p:nvPicPr>
        <p:blipFill>
          <a:blip r:embed="rId14" cstate="print"/>
          <a:stretch>
            <a:fillRect/>
          </a:stretch>
        </p:blipFill>
        <p:spPr>
          <a:xfrm>
            <a:off x="7010400" y="6300216"/>
            <a:ext cx="396240" cy="4053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b="1" kern="1200">
          <a:solidFill>
            <a:srgbClr val="2E67B2"/>
          </a:solidFill>
          <a:latin typeface="HelveticaNeueLT Std Thin"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rgbClr val="2E67B2"/>
          </a:solidFill>
          <a:latin typeface="HelveticaNeueLT Std Thin"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2E67B2"/>
          </a:solidFill>
          <a:latin typeface="HelveticaNeueLT Std Thin"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2E67B2"/>
          </a:solidFill>
          <a:latin typeface="HelveticaNeueLT Std Thin"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2E67B2"/>
          </a:solidFill>
          <a:latin typeface="HelveticaNeueLT Std Thin"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slideshare.net/anthonycamilleri/" TargetMode="External"/><Relationship Id="rId2" Type="http://schemas.openxmlformats.org/officeDocument/2006/relationships/hyperlink" Target="mailto:anthony@kic-malta.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Point-01.jpg"/>
          <p:cNvPicPr>
            <a:picLocks noChangeAspect="1"/>
          </p:cNvPicPr>
          <p:nvPr/>
        </p:nvPicPr>
        <p:blipFill>
          <a:blip r:embed="rId2"/>
          <a:srcRect b="4200"/>
          <a:stretch>
            <a:fillRect/>
          </a:stretch>
        </p:blipFill>
        <p:spPr>
          <a:xfrm>
            <a:off x="0" y="-243841"/>
            <a:ext cx="9144000" cy="7101841"/>
          </a:xfrm>
          <a:prstGeom prst="rect">
            <a:avLst/>
          </a:prstGeom>
        </p:spPr>
      </p:pic>
      <p:sp>
        <p:nvSpPr>
          <p:cNvPr id="2" name="Title 1"/>
          <p:cNvSpPr>
            <a:spLocks noGrp="1"/>
          </p:cNvSpPr>
          <p:nvPr>
            <p:ph type="ctrTitle"/>
          </p:nvPr>
        </p:nvSpPr>
        <p:spPr>
          <a:xfrm>
            <a:off x="685800" y="4800599"/>
            <a:ext cx="7126560" cy="685801"/>
          </a:xfrm>
        </p:spPr>
        <p:txBody>
          <a:bodyPr>
            <a:normAutofit/>
          </a:bodyPr>
          <a:lstStyle/>
          <a:p>
            <a:r>
              <a:rPr lang="sl-SI" sz="3500" dirty="0" smtClean="0">
                <a:solidFill>
                  <a:srgbClr val="F29939"/>
                </a:solidFill>
              </a:rPr>
              <a:t>External Review</a:t>
            </a:r>
            <a:endParaRPr lang="en-US" sz="3500" dirty="0">
              <a:solidFill>
                <a:srgbClr val="F29939"/>
              </a:solidFill>
            </a:endParaRPr>
          </a:p>
        </p:txBody>
      </p:sp>
      <p:sp>
        <p:nvSpPr>
          <p:cNvPr id="3" name="Subtitle 2"/>
          <p:cNvSpPr>
            <a:spLocks noGrp="1"/>
          </p:cNvSpPr>
          <p:nvPr>
            <p:ph type="subTitle" idx="1"/>
          </p:nvPr>
        </p:nvSpPr>
        <p:spPr>
          <a:xfrm>
            <a:off x="685800" y="5562600"/>
            <a:ext cx="7414592" cy="533400"/>
          </a:xfrm>
        </p:spPr>
        <p:txBody>
          <a:bodyPr>
            <a:normAutofit fontScale="92500" lnSpcReduction="10000"/>
          </a:bodyPr>
          <a:lstStyle/>
          <a:p>
            <a:r>
              <a:rPr lang="sl-SI" dirty="0" smtClean="0">
                <a:solidFill>
                  <a:srgbClr val="5DBA47"/>
                </a:solidFill>
                <a:latin typeface="HelveticaNeueLT Std Thin" pitchFamily="34" charset="0"/>
              </a:rPr>
              <a:t>... a communications perspective</a:t>
            </a:r>
            <a:endParaRPr lang="en-US" dirty="0">
              <a:solidFill>
                <a:srgbClr val="5DBA47"/>
              </a:solidFill>
              <a:latin typeface="HelveticaNeueLT Std Thin" pitchFamily="34" charset="0"/>
            </a:endParaRPr>
          </a:p>
        </p:txBody>
      </p:sp>
      <p:sp>
        <p:nvSpPr>
          <p:cNvPr id="9" name="Title 1"/>
          <p:cNvSpPr txBox="1">
            <a:spLocks/>
          </p:cNvSpPr>
          <p:nvPr/>
        </p:nvSpPr>
        <p:spPr>
          <a:xfrm>
            <a:off x="685800" y="6096000"/>
            <a:ext cx="2806080" cy="4572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sl-SI" sz="2000" b="1" i="0" u="none" strike="noStrike" kern="1200" cap="none" spc="0" normalizeH="0" baseline="0" noProof="0" dirty="0" smtClean="0">
                <a:ln>
                  <a:noFill/>
                </a:ln>
                <a:solidFill>
                  <a:srgbClr val="2E67B2"/>
                </a:solidFill>
                <a:effectLst/>
                <a:uLnTx/>
                <a:uFillTx/>
                <a:latin typeface="HelveticaNeueLT Std Thin" pitchFamily="34" charset="0"/>
                <a:ea typeface="+mj-ea"/>
                <a:cs typeface="+mj-cs"/>
              </a:rPr>
              <a:t>Anthony F. Camilleri </a:t>
            </a:r>
            <a:endParaRPr kumimoji="0" lang="en-US" sz="2000" b="1" i="0" u="none" strike="noStrike" kern="1200" cap="none" spc="0" normalizeH="0" baseline="0" noProof="0" dirty="0">
              <a:ln>
                <a:noFill/>
              </a:ln>
              <a:solidFill>
                <a:srgbClr val="2E67B2"/>
              </a:solidFill>
              <a:effectLst/>
              <a:uLnTx/>
              <a:uFillTx/>
              <a:latin typeface="HelveticaNeueLT Std Thin" pitchFamily="34" charset="0"/>
              <a:ea typeface="+mj-ea"/>
              <a:cs typeface="+mj-cs"/>
            </a:endParaRPr>
          </a:p>
        </p:txBody>
      </p:sp>
      <p:cxnSp>
        <p:nvCxnSpPr>
          <p:cNvPr id="10" name="Straight Connector 9"/>
          <p:cNvCxnSpPr/>
          <p:nvPr/>
        </p:nvCxnSpPr>
        <p:spPr>
          <a:xfrm rot="5400000">
            <a:off x="2362994" y="3885406"/>
            <a:ext cx="304800" cy="1588"/>
          </a:xfrm>
          <a:prstGeom prst="line">
            <a:avLst/>
          </a:prstGeom>
          <a:ln>
            <a:solidFill>
              <a:srgbClr val="F89838"/>
            </a:solidFill>
          </a:ln>
        </p:spPr>
        <p:style>
          <a:lnRef idx="1">
            <a:schemeClr val="accent1"/>
          </a:lnRef>
          <a:fillRef idx="0">
            <a:schemeClr val="accent1"/>
          </a:fillRef>
          <a:effectRef idx="0">
            <a:schemeClr val="accent1"/>
          </a:effectRef>
          <a:fontRef idx="minor">
            <a:schemeClr val="tx1"/>
          </a:fontRef>
        </p:style>
      </p:cxnSp>
      <p:sp>
        <p:nvSpPr>
          <p:cNvPr id="13" name="Title 1"/>
          <p:cNvSpPr txBox="1">
            <a:spLocks/>
          </p:cNvSpPr>
          <p:nvPr/>
        </p:nvSpPr>
        <p:spPr>
          <a:xfrm>
            <a:off x="3657600" y="6096000"/>
            <a:ext cx="3950210" cy="457200"/>
          </a:xfrm>
          <a:prstGeom prst="rect">
            <a:avLst/>
          </a:prstGeom>
        </p:spPr>
        <p:txBody>
          <a:bodyPr vert="horz" lIns="91440" tIns="45720" rIns="91440" bIns="45720" rtlCol="0" anchor="ctr">
            <a:normAutofit fontScale="70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sl-SI" sz="2000" i="0" u="none" strike="noStrike" kern="1200" cap="none" spc="0" normalizeH="0" baseline="0" noProof="0" dirty="0" smtClean="0">
                <a:ln>
                  <a:noFill/>
                </a:ln>
                <a:solidFill>
                  <a:srgbClr val="2E67B2"/>
                </a:solidFill>
                <a:effectLst/>
                <a:uLnTx/>
                <a:uFillTx/>
                <a:latin typeface="HelveticaNeueLT Std Thin" pitchFamily="34" charset="0"/>
                <a:ea typeface="+mj-ea"/>
                <a:cs typeface="+mj-cs"/>
              </a:rPr>
              <a:t>Presentation to Agency Staff</a:t>
            </a:r>
            <a:endParaRPr kumimoji="0" lang="sl-SI" sz="2000" i="0" u="none" strike="noStrike" kern="1200" cap="none" spc="0" normalizeH="0" baseline="0" noProof="0" dirty="0" smtClean="0">
              <a:ln>
                <a:noFill/>
              </a:ln>
              <a:solidFill>
                <a:srgbClr val="2E67B2"/>
              </a:solidFill>
              <a:effectLst/>
              <a:uLnTx/>
              <a:uFillTx/>
              <a:latin typeface="HelveticaNeueLT Std Thin"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lang="sl-SI" sz="2000" dirty="0" smtClean="0">
                <a:solidFill>
                  <a:srgbClr val="2E67B2"/>
                </a:solidFill>
                <a:latin typeface="HelveticaNeueLT Std Thin" pitchFamily="34" charset="0"/>
                <a:ea typeface="+mj-ea"/>
                <a:cs typeface="+mj-cs"/>
              </a:rPr>
              <a:t>Zagreb, Croatia16th December 2011</a:t>
            </a:r>
            <a:endParaRPr kumimoji="0" lang="en-US" sz="2000" i="0" u="none" strike="noStrike" kern="1200" cap="none" spc="0" normalizeH="0" baseline="0" noProof="0" dirty="0">
              <a:ln>
                <a:noFill/>
              </a:ln>
              <a:solidFill>
                <a:srgbClr val="2E67B2"/>
              </a:solidFill>
              <a:effectLst/>
              <a:uLnTx/>
              <a:uFillTx/>
              <a:latin typeface="HelveticaNeueLT Std Thin" pitchFamily="34" charset="0"/>
              <a:ea typeface="+mj-ea"/>
              <a:cs typeface="+mj-cs"/>
            </a:endParaRPr>
          </a:p>
        </p:txBody>
      </p:sp>
      <p:pic>
        <p:nvPicPr>
          <p:cNvPr id="15" name="Picture 14" descr="logo-02.png"/>
          <p:cNvPicPr>
            <a:picLocks noChangeAspect="1"/>
          </p:cNvPicPr>
          <p:nvPr/>
        </p:nvPicPr>
        <p:blipFill>
          <a:blip r:embed="rId3"/>
          <a:stretch>
            <a:fillRect/>
          </a:stretch>
        </p:blipFill>
        <p:spPr>
          <a:xfrm>
            <a:off x="6629400" y="381000"/>
            <a:ext cx="1956820" cy="8382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What‘s in a Name?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60981280"/>
              </p:ext>
            </p:extLst>
          </p:nvPr>
        </p:nvGraphicFramePr>
        <p:xfrm>
          <a:off x="457200" y="2468563"/>
          <a:ext cx="8363272" cy="2123440"/>
        </p:xfrm>
        <a:graphic>
          <a:graphicData uri="http://schemas.openxmlformats.org/drawingml/2006/table">
            <a:tbl>
              <a:tblPr firstRow="1" bandRow="1">
                <a:tableStyleId>{5C22544A-7EE6-4342-B048-85BDC9FD1C3A}</a:tableStyleId>
              </a:tblPr>
              <a:tblGrid>
                <a:gridCol w="4186899"/>
                <a:gridCol w="4176373"/>
              </a:tblGrid>
              <a:tr h="370840">
                <a:tc>
                  <a:txBody>
                    <a:bodyPr/>
                    <a:lstStyle/>
                    <a:p>
                      <a:pPr algn="ctr"/>
                      <a:r>
                        <a:rPr lang="sl-SI" dirty="0" smtClean="0"/>
                        <a:t>Audit</a:t>
                      </a:r>
                      <a:endParaRPr lang="en-GB" dirty="0"/>
                    </a:p>
                  </a:txBody>
                  <a:tcPr/>
                </a:tc>
                <a:tc>
                  <a:txBody>
                    <a:bodyPr/>
                    <a:lstStyle/>
                    <a:p>
                      <a:pPr algn="ctr"/>
                      <a:r>
                        <a:rPr lang="sl-SI" dirty="0" smtClean="0"/>
                        <a:t>Expert-Review</a:t>
                      </a:r>
                      <a:endParaRPr lang="en-GB" dirty="0"/>
                    </a:p>
                  </a:txBody>
                  <a:tcPr/>
                </a:tc>
              </a:tr>
              <a:tr h="370840">
                <a:tc>
                  <a:txBody>
                    <a:bodyPr/>
                    <a:lstStyle/>
                    <a:p>
                      <a:pPr algn="ctr"/>
                      <a:r>
                        <a:rPr lang="sl-SI" dirty="0" smtClean="0"/>
                        <a:t>Objective</a:t>
                      </a:r>
                      <a:endParaRPr lang="en-GB" dirty="0"/>
                    </a:p>
                  </a:txBody>
                  <a:tcPr/>
                </a:tc>
                <a:tc>
                  <a:txBody>
                    <a:bodyPr/>
                    <a:lstStyle/>
                    <a:p>
                      <a:pPr algn="ctr"/>
                      <a:r>
                        <a:rPr lang="sl-SI" dirty="0" smtClean="0"/>
                        <a:t>Subjective</a:t>
                      </a:r>
                      <a:endParaRPr lang="en-GB" dirty="0"/>
                    </a:p>
                  </a:txBody>
                  <a:tcPr/>
                </a:tc>
              </a:tr>
              <a:tr h="370840">
                <a:tc>
                  <a:txBody>
                    <a:bodyPr/>
                    <a:lstStyle/>
                    <a:p>
                      <a:pPr algn="ctr"/>
                      <a:r>
                        <a:rPr lang="sl-SI" dirty="0" smtClean="0"/>
                        <a:t>Precise</a:t>
                      </a:r>
                      <a:r>
                        <a:rPr lang="sl-SI" baseline="0" dirty="0" smtClean="0"/>
                        <a:t> standards</a:t>
                      </a:r>
                      <a:endParaRPr lang="en-GB" dirty="0"/>
                    </a:p>
                  </a:txBody>
                  <a:tcPr/>
                </a:tc>
                <a:tc>
                  <a:txBody>
                    <a:bodyPr/>
                    <a:lstStyle/>
                    <a:p>
                      <a:pPr algn="ctr"/>
                      <a:r>
                        <a:rPr lang="sl-SI" dirty="0" smtClean="0"/>
                        <a:t>Broad</a:t>
                      </a:r>
                      <a:r>
                        <a:rPr lang="sl-SI" baseline="0" dirty="0" smtClean="0"/>
                        <a:t> guidelines</a:t>
                      </a:r>
                      <a:endParaRPr lang="en-GB" dirty="0"/>
                    </a:p>
                  </a:txBody>
                  <a:tcPr/>
                </a:tc>
              </a:tr>
              <a:tr h="370840">
                <a:tc>
                  <a:txBody>
                    <a:bodyPr/>
                    <a:lstStyle/>
                    <a:p>
                      <a:pPr algn="ctr"/>
                      <a:r>
                        <a:rPr lang="sl-SI" baseline="0" dirty="0" smtClean="0"/>
                        <a:t>Verifies </a:t>
                      </a:r>
                      <a:r>
                        <a:rPr lang="sl-SI" baseline="0" dirty="0" smtClean="0"/>
                        <a:t>account of client</a:t>
                      </a:r>
                      <a:endParaRPr lang="en-GB" dirty="0"/>
                    </a:p>
                  </a:txBody>
                  <a:tcPr/>
                </a:tc>
                <a:tc>
                  <a:txBody>
                    <a:bodyPr/>
                    <a:lstStyle/>
                    <a:p>
                      <a:pPr algn="ctr"/>
                      <a:r>
                        <a:rPr lang="sl-SI" dirty="0" smtClean="0"/>
                        <a:t>Interprets account of client</a:t>
                      </a:r>
                      <a:endParaRPr lang="en-GB" dirty="0"/>
                    </a:p>
                  </a:txBody>
                  <a:tcPr/>
                </a:tc>
              </a:tr>
              <a:tr h="370840">
                <a:tc>
                  <a:txBody>
                    <a:bodyPr/>
                    <a:lstStyle/>
                    <a:p>
                      <a:pPr algn="ctr"/>
                      <a:r>
                        <a:rPr lang="sl-SI" dirty="0" smtClean="0"/>
                        <a:t>Requires detailed knowledge of administrative procedures</a:t>
                      </a:r>
                      <a:endParaRPr lang="en-GB" dirty="0"/>
                    </a:p>
                  </a:txBody>
                  <a:tcPr/>
                </a:tc>
                <a:tc>
                  <a:txBody>
                    <a:bodyPr/>
                    <a:lstStyle/>
                    <a:p>
                      <a:pPr algn="ctr"/>
                      <a:r>
                        <a:rPr lang="sl-SI" dirty="0" smtClean="0"/>
                        <a:t>Requires detailed</a:t>
                      </a:r>
                      <a:r>
                        <a:rPr lang="sl-SI" baseline="0" dirty="0" smtClean="0"/>
                        <a:t> knowledge of the subject area concerned</a:t>
                      </a:r>
                      <a:endParaRPr lang="en-GB" dirty="0"/>
                    </a:p>
                  </a:txBody>
                  <a:tcPr/>
                </a:tc>
              </a:tr>
            </a:tbl>
          </a:graphicData>
        </a:graphic>
      </p:graphicFrame>
      <p:sp>
        <p:nvSpPr>
          <p:cNvPr id="7" name="TextBox 6"/>
          <p:cNvSpPr txBox="1"/>
          <p:nvPr/>
        </p:nvSpPr>
        <p:spPr>
          <a:xfrm>
            <a:off x="3707904" y="5552364"/>
            <a:ext cx="1757597" cy="646331"/>
          </a:xfrm>
          <a:prstGeom prst="rect">
            <a:avLst/>
          </a:prstGeom>
          <a:noFill/>
        </p:spPr>
        <p:txBody>
          <a:bodyPr wrap="none" rtlCol="0">
            <a:spAutoFit/>
          </a:bodyPr>
          <a:lstStyle/>
          <a:p>
            <a:r>
              <a:rPr lang="sl-SI" b="1" dirty="0" smtClean="0">
                <a:solidFill>
                  <a:srgbClr val="F89838"/>
                </a:solidFill>
              </a:rPr>
              <a:t>standards-based</a:t>
            </a:r>
          </a:p>
          <a:p>
            <a:pPr algn="ctr"/>
            <a:r>
              <a:rPr lang="sl-SI" b="1" dirty="0" smtClean="0">
                <a:solidFill>
                  <a:srgbClr val="F89838"/>
                </a:solidFill>
              </a:rPr>
              <a:t>review</a:t>
            </a:r>
            <a:endParaRPr lang="en-GB" b="1" dirty="0">
              <a:solidFill>
                <a:srgbClr val="F89838"/>
              </a:solidFill>
            </a:endParaRPr>
          </a:p>
        </p:txBody>
      </p:sp>
      <p:cxnSp>
        <p:nvCxnSpPr>
          <p:cNvPr id="9" name="Straight Arrow Connector 8"/>
          <p:cNvCxnSpPr>
            <a:stCxn id="7" idx="0"/>
          </p:cNvCxnSpPr>
          <p:nvPr/>
        </p:nvCxnSpPr>
        <p:spPr>
          <a:xfrm flipH="1" flipV="1">
            <a:off x="4586702" y="4760277"/>
            <a:ext cx="1" cy="792087"/>
          </a:xfrm>
          <a:prstGeom prst="straightConnector1">
            <a:avLst/>
          </a:prstGeom>
          <a:ln w="38100">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142" y="908720"/>
            <a:ext cx="8229600" cy="1143000"/>
          </a:xfrm>
        </p:spPr>
        <p:txBody>
          <a:bodyPr/>
          <a:lstStyle/>
          <a:p>
            <a:r>
              <a:rPr lang="sl-SI" dirty="0" smtClean="0"/>
              <a:t>A reviewer is a communicator</a:t>
            </a:r>
            <a:endParaRPr lang="en-US" dirty="0"/>
          </a:p>
        </p:txBody>
      </p:sp>
      <p:sp>
        <p:nvSpPr>
          <p:cNvPr id="4" name="Oval 3"/>
          <p:cNvSpPr/>
          <p:nvPr/>
        </p:nvSpPr>
        <p:spPr>
          <a:xfrm>
            <a:off x="4151675" y="4333685"/>
            <a:ext cx="648072" cy="64807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6" name="Round Same Side Corner Rectangle 5"/>
          <p:cNvSpPr/>
          <p:nvPr/>
        </p:nvSpPr>
        <p:spPr>
          <a:xfrm>
            <a:off x="4151675" y="5206002"/>
            <a:ext cx="648072" cy="1358282"/>
          </a:xfrm>
          <a:prstGeom prst="round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7" name="Oval 6"/>
          <p:cNvSpPr/>
          <p:nvPr/>
        </p:nvSpPr>
        <p:spPr>
          <a:xfrm>
            <a:off x="395536" y="323690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ound Same Side Corner Rectangle 7"/>
          <p:cNvSpPr/>
          <p:nvPr/>
        </p:nvSpPr>
        <p:spPr>
          <a:xfrm>
            <a:off x="395536" y="4027340"/>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p:cNvSpPr/>
          <p:nvPr/>
        </p:nvSpPr>
        <p:spPr>
          <a:xfrm>
            <a:off x="1510317" y="3236901"/>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ound Same Side Corner Rectangle 9"/>
          <p:cNvSpPr/>
          <p:nvPr/>
        </p:nvSpPr>
        <p:spPr>
          <a:xfrm>
            <a:off x="1510317" y="4027340"/>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p:nvSpPr>
        <p:spPr>
          <a:xfrm>
            <a:off x="3323583" y="2700462"/>
            <a:ext cx="230425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t-MT" sz="2800" b="1" dirty="0" smtClean="0"/>
              <a:t>University</a:t>
            </a:r>
            <a:endParaRPr lang="en-GB" sz="2800" b="1" dirty="0"/>
          </a:p>
        </p:txBody>
      </p:sp>
      <p:sp>
        <p:nvSpPr>
          <p:cNvPr id="16" name="Isosceles Triangle 15"/>
          <p:cNvSpPr/>
          <p:nvPr/>
        </p:nvSpPr>
        <p:spPr>
          <a:xfrm>
            <a:off x="3323583" y="1910023"/>
            <a:ext cx="2304256" cy="64807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p:cNvGrpSpPr/>
          <p:nvPr/>
        </p:nvGrpSpPr>
        <p:grpSpPr>
          <a:xfrm>
            <a:off x="7062381" y="2820230"/>
            <a:ext cx="1262846" cy="2926530"/>
            <a:chOff x="608945" y="2898843"/>
            <a:chExt cx="1262846" cy="2926530"/>
          </a:xfrm>
        </p:grpSpPr>
        <p:sp>
          <p:nvSpPr>
            <p:cNvPr id="18" name="Flowchart: Alternate Process 17"/>
            <p:cNvSpPr/>
            <p:nvPr/>
          </p:nvSpPr>
          <p:spPr>
            <a:xfrm>
              <a:off x="638844" y="2898843"/>
              <a:ext cx="1160848" cy="292653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lowchart: Alternate Process 18"/>
            <p:cNvSpPr/>
            <p:nvPr/>
          </p:nvSpPr>
          <p:spPr>
            <a:xfrm>
              <a:off x="794123" y="302583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lowchart: Alternate Process 19"/>
            <p:cNvSpPr/>
            <p:nvPr/>
          </p:nvSpPr>
          <p:spPr>
            <a:xfrm>
              <a:off x="1279579" y="302583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Flowchart: Alternate Process 20"/>
            <p:cNvSpPr/>
            <p:nvPr/>
          </p:nvSpPr>
          <p:spPr>
            <a:xfrm>
              <a:off x="791580" y="338587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Flowchart: Alternate Process 21"/>
            <p:cNvSpPr/>
            <p:nvPr/>
          </p:nvSpPr>
          <p:spPr>
            <a:xfrm>
              <a:off x="1277036" y="338587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Flowchart: Alternate Process 22"/>
            <p:cNvSpPr/>
            <p:nvPr/>
          </p:nvSpPr>
          <p:spPr>
            <a:xfrm>
              <a:off x="791580" y="374591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lowchart: Alternate Process 23"/>
            <p:cNvSpPr/>
            <p:nvPr/>
          </p:nvSpPr>
          <p:spPr>
            <a:xfrm>
              <a:off x="1277036" y="374591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lowchart: Alternate Process 24"/>
            <p:cNvSpPr/>
            <p:nvPr/>
          </p:nvSpPr>
          <p:spPr>
            <a:xfrm>
              <a:off x="791580" y="410595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lowchart: Alternate Process 25"/>
            <p:cNvSpPr/>
            <p:nvPr/>
          </p:nvSpPr>
          <p:spPr>
            <a:xfrm>
              <a:off x="1277036" y="410595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Flowchart: Alternate Process 26"/>
            <p:cNvSpPr/>
            <p:nvPr/>
          </p:nvSpPr>
          <p:spPr>
            <a:xfrm>
              <a:off x="791580" y="446599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Flowchart: Alternate Process 27"/>
            <p:cNvSpPr/>
            <p:nvPr/>
          </p:nvSpPr>
          <p:spPr>
            <a:xfrm>
              <a:off x="1277036" y="446599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Flowchart: Alternate Process 28"/>
            <p:cNvSpPr/>
            <p:nvPr/>
          </p:nvSpPr>
          <p:spPr>
            <a:xfrm>
              <a:off x="791580" y="482603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lowchart: Alternate Process 29"/>
            <p:cNvSpPr/>
            <p:nvPr/>
          </p:nvSpPr>
          <p:spPr>
            <a:xfrm>
              <a:off x="1277036" y="4826033"/>
              <a:ext cx="376097" cy="28803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p:nvSpPr>
          <p:spPr>
            <a:xfrm>
              <a:off x="608945" y="5212495"/>
              <a:ext cx="1262846" cy="523220"/>
            </a:xfrm>
            <a:prstGeom prst="rect">
              <a:avLst/>
            </a:prstGeom>
          </p:spPr>
          <p:txBody>
            <a:bodyPr wrap="none">
              <a:spAutoFit/>
            </a:bodyPr>
            <a:lstStyle/>
            <a:p>
              <a:pPr algn="ctr"/>
              <a:r>
                <a:rPr lang="sl-SI" sz="2800" b="1" dirty="0" smtClean="0">
                  <a:solidFill>
                    <a:schemeClr val="bg1"/>
                  </a:solidFill>
                </a:rPr>
                <a:t>Agency</a:t>
              </a:r>
              <a:endParaRPr lang="en-GB" sz="2800" dirty="0">
                <a:solidFill>
                  <a:schemeClr val="bg1"/>
                </a:solidFill>
              </a:endParaRPr>
            </a:p>
          </p:txBody>
        </p:sp>
      </p:grpSp>
      <p:sp>
        <p:nvSpPr>
          <p:cNvPr id="3" name="Rectangle 2"/>
          <p:cNvSpPr/>
          <p:nvPr/>
        </p:nvSpPr>
        <p:spPr>
          <a:xfrm>
            <a:off x="294161" y="5125361"/>
            <a:ext cx="1864228" cy="461665"/>
          </a:xfrm>
          <a:prstGeom prst="rect">
            <a:avLst/>
          </a:prstGeom>
        </p:spPr>
        <p:txBody>
          <a:bodyPr wrap="none">
            <a:spAutoFit/>
          </a:bodyPr>
          <a:lstStyle/>
          <a:p>
            <a:pPr algn="ctr"/>
            <a:r>
              <a:rPr lang="sl-SI" sz="2400" b="1" dirty="0" smtClean="0"/>
              <a:t>Review Team</a:t>
            </a:r>
            <a:endParaRPr lang="en-GB" sz="2400" dirty="0"/>
          </a:p>
        </p:txBody>
      </p:sp>
      <p:cxnSp>
        <p:nvCxnSpPr>
          <p:cNvPr id="33" name="Straight Arrow Connector 32"/>
          <p:cNvCxnSpPr/>
          <p:nvPr/>
        </p:nvCxnSpPr>
        <p:spPr>
          <a:xfrm>
            <a:off x="2339752" y="4675412"/>
            <a:ext cx="1296144" cy="981690"/>
          </a:xfrm>
          <a:prstGeom prst="straightConnector1">
            <a:avLst/>
          </a:prstGeom>
          <a:ln w="57150">
            <a:headEnd type="arrow"/>
            <a:tailEnd type="arrow"/>
          </a:ln>
        </p:spPr>
        <p:style>
          <a:lnRef idx="1">
            <a:schemeClr val="accent6"/>
          </a:lnRef>
          <a:fillRef idx="0">
            <a:schemeClr val="accent6"/>
          </a:fillRef>
          <a:effectRef idx="0">
            <a:schemeClr val="accent6"/>
          </a:effectRef>
          <a:fontRef idx="minor">
            <a:schemeClr val="tx1"/>
          </a:fontRef>
        </p:style>
      </p:cxnSp>
      <p:cxnSp>
        <p:nvCxnSpPr>
          <p:cNvPr id="34" name="Straight Arrow Connector 33"/>
          <p:cNvCxnSpPr/>
          <p:nvPr/>
        </p:nvCxnSpPr>
        <p:spPr>
          <a:xfrm flipH="1">
            <a:off x="5148064" y="4675412"/>
            <a:ext cx="1296144" cy="981690"/>
          </a:xfrm>
          <a:prstGeom prst="straightConnector1">
            <a:avLst/>
          </a:prstGeom>
          <a:ln w="57150">
            <a:headEnd type="arrow"/>
            <a:tailEnd type="arrow"/>
          </a:ln>
        </p:spPr>
        <p:style>
          <a:lnRef idx="1">
            <a:schemeClr val="accent6"/>
          </a:lnRef>
          <a:fillRef idx="0">
            <a:schemeClr val="accent6"/>
          </a:fillRef>
          <a:effectRef idx="0">
            <a:schemeClr val="accent6"/>
          </a:effectRef>
          <a:fontRef idx="minor">
            <a:schemeClr val="tx1"/>
          </a:fontRef>
        </p:style>
      </p:cxnSp>
      <p:cxnSp>
        <p:nvCxnSpPr>
          <p:cNvPr id="35" name="Straight Arrow Connector 34"/>
          <p:cNvCxnSpPr/>
          <p:nvPr/>
        </p:nvCxnSpPr>
        <p:spPr>
          <a:xfrm>
            <a:off x="4475711" y="3667300"/>
            <a:ext cx="0" cy="611721"/>
          </a:xfrm>
          <a:prstGeom prst="straightConnector1">
            <a:avLst/>
          </a:prstGeom>
          <a:ln w="57150">
            <a:headEnd type="arrow"/>
            <a:tailEnd type="arrow"/>
          </a:ln>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PPoint-03.jpg"/>
          <p:cNvPicPr>
            <a:picLocks noGrp="1" noChangeAspect="1"/>
          </p:cNvPicPr>
          <p:nvPr>
            <p:ph idx="1"/>
          </p:nvPr>
        </p:nvPicPr>
        <p:blipFill>
          <a:blip r:embed="rId2" cstate="print"/>
          <a:srcRect l="8953"/>
          <a:stretch>
            <a:fillRect/>
          </a:stretch>
        </p:blipFill>
        <p:spPr>
          <a:xfrm>
            <a:off x="0" y="-242048"/>
            <a:ext cx="9144000" cy="7100047"/>
          </a:xfrm>
        </p:spPr>
      </p:pic>
      <p:sp>
        <p:nvSpPr>
          <p:cNvPr id="20" name="Title 1"/>
          <p:cNvSpPr txBox="1">
            <a:spLocks/>
          </p:cNvSpPr>
          <p:nvPr/>
        </p:nvSpPr>
        <p:spPr>
          <a:xfrm>
            <a:off x="685800" y="1371600"/>
            <a:ext cx="7772400" cy="147002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l-SI" sz="4400" b="1" i="0" u="none" strike="noStrike" kern="1200" cap="none" spc="0" normalizeH="0" baseline="0" noProof="0" dirty="0" smtClean="0">
                <a:ln>
                  <a:noFill/>
                </a:ln>
                <a:solidFill>
                  <a:srgbClr val="F89838"/>
                </a:solidFill>
                <a:effectLst/>
                <a:uLnTx/>
                <a:uFillTx/>
                <a:latin typeface="HelveticaNeueLT Std Thin" pitchFamily="34" charset="0"/>
                <a:ea typeface="+mj-ea"/>
                <a:cs typeface="+mj-cs"/>
              </a:rPr>
              <a:t>Communicating</a:t>
            </a:r>
          </a:p>
          <a:p>
            <a:pPr marL="0" marR="0" lvl="0" indent="0" algn="l" defTabSz="914400" rtl="0" eaLnBrk="1" fontAlgn="auto" latinLnBrk="0" hangingPunct="1">
              <a:lnSpc>
                <a:spcPct val="100000"/>
              </a:lnSpc>
              <a:spcBef>
                <a:spcPct val="0"/>
              </a:spcBef>
              <a:spcAft>
                <a:spcPts val="0"/>
              </a:spcAft>
              <a:buClrTx/>
              <a:buSzTx/>
              <a:buFontTx/>
              <a:buNone/>
              <a:tabLst/>
              <a:defRPr/>
            </a:pPr>
            <a:r>
              <a:rPr lang="sl-SI" sz="4400" b="1" dirty="0">
                <a:solidFill>
                  <a:srgbClr val="F89838"/>
                </a:solidFill>
                <a:latin typeface="HelveticaNeueLT Std Thin" pitchFamily="34" charset="0"/>
                <a:ea typeface="+mj-ea"/>
                <a:cs typeface="+mj-cs"/>
              </a:rPr>
              <a:t>	</a:t>
            </a:r>
            <a:r>
              <a:rPr lang="sl-SI" sz="4400" b="1" dirty="0" smtClean="0">
                <a:solidFill>
                  <a:srgbClr val="F89838"/>
                </a:solidFill>
                <a:latin typeface="HelveticaNeueLT Std Thin" pitchFamily="34" charset="0"/>
                <a:ea typeface="+mj-ea"/>
                <a:cs typeface="+mj-cs"/>
              </a:rPr>
              <a:t>	with </a:t>
            </a:r>
            <a:r>
              <a:rPr lang="sl-SI" sz="4400" b="1" dirty="0" smtClean="0">
                <a:solidFill>
                  <a:srgbClr val="F89838"/>
                </a:solidFill>
                <a:latin typeface="HelveticaNeueLT Std Thin" pitchFamily="34" charset="0"/>
                <a:ea typeface="+mj-ea"/>
                <a:cs typeface="+mj-cs"/>
              </a:rPr>
              <a:t>the team</a:t>
            </a:r>
            <a:endParaRPr kumimoji="0" lang="en-US" sz="4400" b="1" i="0" u="none" strike="noStrike" kern="1200" cap="none" spc="0" normalizeH="0" baseline="0" noProof="0" dirty="0">
              <a:ln>
                <a:noFill/>
              </a:ln>
              <a:solidFill>
                <a:srgbClr val="F89838"/>
              </a:solidFill>
              <a:effectLst/>
              <a:uLnTx/>
              <a:uFillTx/>
              <a:latin typeface="HelveticaNeueLT Std Thin" pitchFamily="34" charset="0"/>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PPoint-04.jpg"/>
          <p:cNvPicPr>
            <a:picLocks noGrp="1" noChangeAspect="1"/>
          </p:cNvPicPr>
          <p:nvPr>
            <p:ph idx="1"/>
          </p:nvPr>
        </p:nvPicPr>
        <p:blipFill>
          <a:blip r:embed="rId2" cstate="print"/>
          <a:srcRect l="8780"/>
          <a:stretch>
            <a:fillRect/>
          </a:stretch>
        </p:blipFill>
        <p:spPr>
          <a:xfrm>
            <a:off x="0" y="-228600"/>
            <a:ext cx="9144000" cy="7086600"/>
          </a:xfrm>
        </p:spPr>
      </p:pic>
      <p:sp>
        <p:nvSpPr>
          <p:cNvPr id="2" name="Title 1"/>
          <p:cNvSpPr>
            <a:spLocks noGrp="1"/>
          </p:cNvSpPr>
          <p:nvPr>
            <p:ph type="title"/>
          </p:nvPr>
        </p:nvSpPr>
        <p:spPr>
          <a:xfrm>
            <a:off x="467544" y="188640"/>
            <a:ext cx="8229600" cy="1143000"/>
          </a:xfrm>
        </p:spPr>
        <p:txBody>
          <a:bodyPr/>
          <a:lstStyle/>
          <a:p>
            <a:r>
              <a:rPr lang="sl-SI" dirty="0" smtClean="0"/>
              <a:t>What‘s in a name?</a:t>
            </a:r>
            <a:endParaRPr lang="en-US" dirty="0"/>
          </a:p>
        </p:txBody>
      </p:sp>
      <p:sp>
        <p:nvSpPr>
          <p:cNvPr id="3" name="TextBox 2"/>
          <p:cNvSpPr txBox="1"/>
          <p:nvPr/>
        </p:nvSpPr>
        <p:spPr>
          <a:xfrm>
            <a:off x="1462154" y="1775464"/>
            <a:ext cx="3739293" cy="830997"/>
          </a:xfrm>
          <a:prstGeom prst="rect">
            <a:avLst/>
          </a:prstGeom>
          <a:noFill/>
        </p:spPr>
        <p:txBody>
          <a:bodyPr wrap="none" rtlCol="0">
            <a:spAutoFit/>
          </a:bodyPr>
          <a:lstStyle/>
          <a:p>
            <a:r>
              <a:rPr lang="sl-SI" sz="4800" spc="300" dirty="0" smtClean="0"/>
              <a:t>review </a:t>
            </a:r>
            <a:r>
              <a:rPr lang="sl-SI" sz="4800" b="1" spc="300" dirty="0" smtClean="0"/>
              <a:t>team</a:t>
            </a:r>
            <a:endParaRPr lang="en-GB" sz="4800" b="1" spc="300" dirty="0"/>
          </a:p>
        </p:txBody>
      </p:sp>
      <p:sp>
        <p:nvSpPr>
          <p:cNvPr id="5" name="Oval 4"/>
          <p:cNvSpPr/>
          <p:nvPr/>
        </p:nvSpPr>
        <p:spPr>
          <a:xfrm>
            <a:off x="1294417" y="314324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ound Same Side Corner Rectangle 5"/>
          <p:cNvSpPr/>
          <p:nvPr/>
        </p:nvSpPr>
        <p:spPr>
          <a:xfrm>
            <a:off x="1294417" y="3933682"/>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p:cNvSpPr/>
          <p:nvPr/>
        </p:nvSpPr>
        <p:spPr>
          <a:xfrm>
            <a:off x="2409198" y="314324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ound Same Side Corner Rectangle 8"/>
          <p:cNvSpPr/>
          <p:nvPr/>
        </p:nvSpPr>
        <p:spPr>
          <a:xfrm>
            <a:off x="2409198" y="3933682"/>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p:cNvSpPr/>
          <p:nvPr/>
        </p:nvSpPr>
        <p:spPr>
          <a:xfrm>
            <a:off x="3488100" y="314324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ound Same Side Corner Rectangle 10"/>
          <p:cNvSpPr/>
          <p:nvPr/>
        </p:nvSpPr>
        <p:spPr>
          <a:xfrm>
            <a:off x="3488100" y="3933682"/>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p:cNvSpPr/>
          <p:nvPr/>
        </p:nvSpPr>
        <p:spPr>
          <a:xfrm>
            <a:off x="4602881" y="3143243"/>
            <a:ext cx="64807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ound Same Side Corner Rectangle 12"/>
          <p:cNvSpPr/>
          <p:nvPr/>
        </p:nvSpPr>
        <p:spPr>
          <a:xfrm>
            <a:off x="4602881" y="3933682"/>
            <a:ext cx="648072" cy="86409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899592" y="2924944"/>
            <a:ext cx="4680520" cy="2160240"/>
          </a:xfrm>
          <a:prstGeom prst="rect">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14" name="TextBox 13"/>
          <p:cNvSpPr txBox="1"/>
          <p:nvPr/>
        </p:nvSpPr>
        <p:spPr>
          <a:xfrm>
            <a:off x="1267614" y="5214391"/>
            <a:ext cx="4128373" cy="461665"/>
          </a:xfrm>
          <a:prstGeom prst="rect">
            <a:avLst/>
          </a:prstGeom>
          <a:noFill/>
        </p:spPr>
        <p:txBody>
          <a:bodyPr wrap="none" rtlCol="0">
            <a:spAutoFit/>
          </a:bodyPr>
          <a:lstStyle/>
          <a:p>
            <a:pPr algn="ctr"/>
            <a:r>
              <a:rPr lang="sl-SI" sz="2400" dirty="0" smtClean="0"/>
              <a:t>a group of independent experts</a:t>
            </a:r>
          </a:p>
        </p:txBody>
      </p:sp>
      <p:sp>
        <p:nvSpPr>
          <p:cNvPr id="15" name="Rectangle 14"/>
          <p:cNvSpPr/>
          <p:nvPr/>
        </p:nvSpPr>
        <p:spPr>
          <a:xfrm>
            <a:off x="1045800" y="5805264"/>
            <a:ext cx="4572000" cy="830997"/>
          </a:xfrm>
          <a:prstGeom prst="rect">
            <a:avLst/>
          </a:prstGeom>
        </p:spPr>
        <p:txBody>
          <a:bodyPr>
            <a:spAutoFit/>
          </a:bodyPr>
          <a:lstStyle/>
          <a:p>
            <a:pPr algn="ctr"/>
            <a:r>
              <a:rPr lang="sl-SI" sz="2400" dirty="0"/>
              <a:t>vs</a:t>
            </a:r>
          </a:p>
          <a:p>
            <a:pPr algn="ctr"/>
            <a:r>
              <a:rPr lang="sl-SI" sz="2400" dirty="0"/>
              <a:t>a unitary entity with its own mind</a:t>
            </a:r>
            <a:endParaRPr lang="en-GB"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PPoint-04.jpg"/>
          <p:cNvPicPr>
            <a:picLocks noGrp="1" noChangeAspect="1"/>
          </p:cNvPicPr>
          <p:nvPr>
            <p:ph idx="1"/>
          </p:nvPr>
        </p:nvPicPr>
        <p:blipFill>
          <a:blip r:embed="rId2" cstate="print"/>
          <a:srcRect l="8780"/>
          <a:stretch>
            <a:fillRect/>
          </a:stretch>
        </p:blipFill>
        <p:spPr>
          <a:xfrm>
            <a:off x="0" y="-228600"/>
            <a:ext cx="9144000" cy="7086600"/>
          </a:xfrm>
        </p:spPr>
      </p:pic>
      <p:sp>
        <p:nvSpPr>
          <p:cNvPr id="2" name="Title 1"/>
          <p:cNvSpPr>
            <a:spLocks noGrp="1"/>
          </p:cNvSpPr>
          <p:nvPr>
            <p:ph type="title"/>
          </p:nvPr>
        </p:nvSpPr>
        <p:spPr>
          <a:xfrm>
            <a:off x="467544" y="188640"/>
            <a:ext cx="8229600" cy="1143000"/>
          </a:xfrm>
        </p:spPr>
        <p:txBody>
          <a:bodyPr/>
          <a:lstStyle/>
          <a:p>
            <a:r>
              <a:rPr lang="sl-SI" dirty="0" smtClean="0"/>
              <a:t>Inter-subjectivity</a:t>
            </a:r>
            <a:endParaRPr lang="en-US" dirty="0"/>
          </a:p>
        </p:txBody>
      </p:sp>
      <p:sp>
        <p:nvSpPr>
          <p:cNvPr id="16" name="TextBox 15"/>
          <p:cNvSpPr txBox="1"/>
          <p:nvPr/>
        </p:nvSpPr>
        <p:spPr>
          <a:xfrm>
            <a:off x="611560" y="1556792"/>
            <a:ext cx="6019340" cy="2215991"/>
          </a:xfrm>
          <a:prstGeom prst="rect">
            <a:avLst/>
          </a:prstGeom>
          <a:noFill/>
        </p:spPr>
        <p:txBody>
          <a:bodyPr wrap="none" rtlCol="0">
            <a:spAutoFit/>
          </a:bodyPr>
          <a:lstStyle/>
          <a:p>
            <a:pPr marL="285750" indent="-285750">
              <a:buFont typeface="Arial" pitchFamily="34" charset="0"/>
              <a:buChar char="•"/>
            </a:pPr>
            <a:r>
              <a:rPr lang="sl-SI" sz="2400" dirty="0" smtClean="0"/>
              <a:t>different subjective perceptions, taken from </a:t>
            </a:r>
            <a:br>
              <a:rPr lang="sl-SI" sz="2400" dirty="0" smtClean="0"/>
            </a:br>
            <a:r>
              <a:rPr lang="sl-SI" sz="2400" dirty="0" smtClean="0"/>
              <a:t>different viewpoints, give an objective </a:t>
            </a:r>
            <a:br>
              <a:rPr lang="sl-SI" sz="2400" dirty="0" smtClean="0"/>
            </a:br>
            <a:r>
              <a:rPr lang="sl-SI" sz="2400" dirty="0" smtClean="0"/>
              <a:t>view of reality</a:t>
            </a:r>
          </a:p>
          <a:p>
            <a:pPr marL="285750" indent="-285750">
              <a:buFont typeface="Arial" pitchFamily="34" charset="0"/>
              <a:buChar char="•"/>
            </a:pPr>
            <a:r>
              <a:rPr lang="sl-SI" sz="2400" dirty="0" smtClean="0"/>
              <a:t>the quality basis of an external review</a:t>
            </a:r>
          </a:p>
          <a:p>
            <a:pPr marL="285750" indent="-285750">
              <a:buFont typeface="Arial" pitchFamily="34" charset="0"/>
              <a:buChar char="•"/>
            </a:pPr>
            <a:r>
              <a:rPr lang="sl-SI" sz="2400" dirty="0" smtClean="0"/>
              <a:t>requires </a:t>
            </a:r>
            <a:r>
              <a:rPr lang="sl-SI" sz="2400" b="1" dirty="0" smtClean="0">
                <a:solidFill>
                  <a:srgbClr val="00B050"/>
                </a:solidFill>
              </a:rPr>
              <a:t>consensus</a:t>
            </a:r>
            <a:endParaRPr lang="sl-SI" sz="2400" dirty="0" smtClean="0">
              <a:solidFill>
                <a:srgbClr val="00B050"/>
              </a:solidFill>
            </a:endParaRPr>
          </a:p>
          <a:p>
            <a:pPr marL="285750" indent="-285750">
              <a:buFont typeface="Arial" pitchFamily="34" charset="0"/>
              <a:buChar char="•"/>
            </a:pPr>
            <a:endParaRPr lang="en-GB" dirty="0"/>
          </a:p>
        </p:txBody>
      </p:sp>
      <p:sp>
        <p:nvSpPr>
          <p:cNvPr id="17" name="TextBox 16"/>
          <p:cNvSpPr txBox="1"/>
          <p:nvPr/>
        </p:nvSpPr>
        <p:spPr>
          <a:xfrm>
            <a:off x="827584" y="4581128"/>
            <a:ext cx="5083571" cy="830997"/>
          </a:xfrm>
          <a:prstGeom prst="rect">
            <a:avLst/>
          </a:prstGeom>
          <a:noFill/>
        </p:spPr>
        <p:txBody>
          <a:bodyPr wrap="none" rtlCol="0">
            <a:spAutoFit/>
          </a:bodyPr>
          <a:lstStyle/>
          <a:p>
            <a:pPr algn="ctr"/>
            <a:r>
              <a:rPr lang="sl-SI" sz="2400" dirty="0" smtClean="0"/>
              <a:t>consensus is not a diplomatic nicety</a:t>
            </a:r>
          </a:p>
          <a:p>
            <a:pPr algn="ctr"/>
            <a:r>
              <a:rPr lang="sl-SI" sz="2400" dirty="0" smtClean="0"/>
              <a:t>but an essential pre-requisite of quality</a:t>
            </a:r>
            <a:endParaRPr lang="en-GB" sz="2400" dirty="0"/>
          </a:p>
        </p:txBody>
      </p:sp>
    </p:spTree>
    <p:extLst>
      <p:ext uri="{BB962C8B-B14F-4D97-AF65-F5344CB8AC3E}">
        <p14:creationId xmlns:p14="http://schemas.microsoft.com/office/powerpoint/2010/main" val="1182003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PPoint-04.jpg"/>
          <p:cNvPicPr>
            <a:picLocks noGrp="1" noChangeAspect="1"/>
          </p:cNvPicPr>
          <p:nvPr>
            <p:ph idx="1"/>
          </p:nvPr>
        </p:nvPicPr>
        <p:blipFill>
          <a:blip r:embed="rId2" cstate="print"/>
          <a:srcRect l="8780"/>
          <a:stretch>
            <a:fillRect/>
          </a:stretch>
        </p:blipFill>
        <p:spPr>
          <a:xfrm>
            <a:off x="0" y="-228600"/>
            <a:ext cx="9144000" cy="7086600"/>
          </a:xfrm>
        </p:spPr>
      </p:pic>
      <p:sp>
        <p:nvSpPr>
          <p:cNvPr id="2" name="Title 1"/>
          <p:cNvSpPr>
            <a:spLocks noGrp="1"/>
          </p:cNvSpPr>
          <p:nvPr>
            <p:ph type="title"/>
          </p:nvPr>
        </p:nvSpPr>
        <p:spPr>
          <a:xfrm>
            <a:off x="467544" y="188640"/>
            <a:ext cx="8229600" cy="1143000"/>
          </a:xfrm>
        </p:spPr>
        <p:txBody>
          <a:bodyPr/>
          <a:lstStyle/>
          <a:p>
            <a:r>
              <a:rPr lang="sl-SI" dirty="0" smtClean="0"/>
              <a:t>Requirements</a:t>
            </a:r>
            <a:endParaRPr lang="en-US" dirty="0"/>
          </a:p>
        </p:txBody>
      </p:sp>
      <p:sp>
        <p:nvSpPr>
          <p:cNvPr id="16" name="TextBox 15"/>
          <p:cNvSpPr txBox="1"/>
          <p:nvPr/>
        </p:nvSpPr>
        <p:spPr>
          <a:xfrm>
            <a:off x="611561" y="1556792"/>
            <a:ext cx="6120680" cy="4955203"/>
          </a:xfrm>
          <a:prstGeom prst="rect">
            <a:avLst/>
          </a:prstGeom>
          <a:noFill/>
        </p:spPr>
        <p:txBody>
          <a:bodyPr wrap="square" rtlCol="0">
            <a:spAutoFit/>
          </a:bodyPr>
          <a:lstStyle/>
          <a:p>
            <a:pPr marL="285750" indent="-285750">
              <a:buFont typeface="Arial" pitchFamily="34" charset="0"/>
              <a:buChar char="•"/>
            </a:pPr>
            <a:r>
              <a:rPr lang="sl-SI" sz="3200" dirty="0" smtClean="0"/>
              <a:t>Know </a:t>
            </a:r>
            <a:r>
              <a:rPr lang="sl-SI" sz="3200" dirty="0" smtClean="0"/>
              <a:t>the</a:t>
            </a:r>
            <a:r>
              <a:rPr lang="sl-SI" sz="3200" dirty="0" smtClean="0"/>
              <a:t> </a:t>
            </a:r>
            <a:r>
              <a:rPr lang="sl-SI" sz="3200" dirty="0" smtClean="0"/>
              <a:t>team</a:t>
            </a:r>
          </a:p>
          <a:p>
            <a:pPr marL="742950" lvl="1" indent="-285750">
              <a:buFont typeface="Arial" pitchFamily="34" charset="0"/>
              <a:buChar char="•"/>
            </a:pPr>
            <a:r>
              <a:rPr lang="sl-SI" sz="2800" dirty="0" smtClean="0"/>
              <a:t>Know their profiles</a:t>
            </a:r>
          </a:p>
          <a:p>
            <a:pPr marL="742950" lvl="1" indent="-285750">
              <a:buFont typeface="Arial" pitchFamily="34" charset="0"/>
              <a:buChar char="•"/>
            </a:pPr>
            <a:r>
              <a:rPr lang="sl-SI" sz="2800" dirty="0" smtClean="0"/>
              <a:t>Know their inputs</a:t>
            </a:r>
          </a:p>
          <a:p>
            <a:pPr marL="285750" indent="-285750">
              <a:buFont typeface="Arial" pitchFamily="34" charset="0"/>
              <a:buChar char="•"/>
            </a:pPr>
            <a:r>
              <a:rPr lang="sl-SI" sz="2800" dirty="0" smtClean="0"/>
              <a:t>Discuss </a:t>
            </a:r>
            <a:r>
              <a:rPr lang="sl-SI" sz="2800" b="1" dirty="0" smtClean="0"/>
              <a:t>everything</a:t>
            </a:r>
          </a:p>
          <a:p>
            <a:pPr marL="742950" lvl="1" indent="-285750">
              <a:buFont typeface="Arial" pitchFamily="34" charset="0"/>
              <a:buChar char="•"/>
            </a:pPr>
            <a:r>
              <a:rPr lang="sl-SI" sz="2800" dirty="0" smtClean="0"/>
              <a:t>Do not divide responsibility for thought</a:t>
            </a:r>
          </a:p>
          <a:p>
            <a:pPr marL="742950" lvl="1" indent="-285750">
              <a:buFont typeface="Arial" pitchFamily="34" charset="0"/>
              <a:buChar char="•"/>
            </a:pPr>
            <a:r>
              <a:rPr lang="sl-SI" sz="2800" dirty="0" smtClean="0"/>
              <a:t>Form a consensus </a:t>
            </a:r>
          </a:p>
          <a:p>
            <a:pPr marL="1200150" lvl="2" indent="-285750">
              <a:buFont typeface="Arial" pitchFamily="34" charset="0"/>
              <a:buChar char="•"/>
            </a:pPr>
            <a:r>
              <a:rPr lang="sl-SI" sz="2800" dirty="0" smtClean="0"/>
              <a:t>Before</a:t>
            </a:r>
          </a:p>
          <a:p>
            <a:pPr marL="1200150" lvl="2" indent="-285750">
              <a:buFont typeface="Arial" pitchFamily="34" charset="0"/>
              <a:buChar char="•"/>
            </a:pPr>
            <a:r>
              <a:rPr lang="sl-SI" sz="2800" dirty="0" smtClean="0"/>
              <a:t>During</a:t>
            </a:r>
          </a:p>
          <a:p>
            <a:pPr marL="1200150" lvl="2" indent="-285750">
              <a:buFont typeface="Arial" pitchFamily="34" charset="0"/>
              <a:buChar char="•"/>
            </a:pPr>
            <a:r>
              <a:rPr lang="sl-SI" sz="2800" dirty="0" smtClean="0"/>
              <a:t>After</a:t>
            </a:r>
          </a:p>
          <a:p>
            <a:pPr marL="285750" indent="-285750">
              <a:buFont typeface="Arial" pitchFamily="34" charset="0"/>
              <a:buChar char="•"/>
            </a:pPr>
            <a:endParaRPr lang="sl-SI" sz="3200" dirty="0" smtClean="0">
              <a:solidFill>
                <a:srgbClr val="00B050"/>
              </a:solidFill>
            </a:endParaRPr>
          </a:p>
        </p:txBody>
      </p:sp>
    </p:spTree>
    <p:extLst>
      <p:ext uri="{BB962C8B-B14F-4D97-AF65-F5344CB8AC3E}">
        <p14:creationId xmlns:p14="http://schemas.microsoft.com/office/powerpoint/2010/main" val="237423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Practical Actions</a:t>
            </a:r>
            <a:endParaRPr lang="en-GB" dirty="0"/>
          </a:p>
        </p:txBody>
      </p:sp>
      <p:sp>
        <p:nvSpPr>
          <p:cNvPr id="3" name="Content Placeholder 2"/>
          <p:cNvSpPr>
            <a:spLocks noGrp="1"/>
          </p:cNvSpPr>
          <p:nvPr>
            <p:ph idx="1"/>
          </p:nvPr>
        </p:nvSpPr>
        <p:spPr/>
        <p:txBody>
          <a:bodyPr/>
          <a:lstStyle/>
          <a:p>
            <a:r>
              <a:rPr lang="sl-SI" dirty="0" smtClean="0"/>
              <a:t>Leave sufficient time for meetings at each stage</a:t>
            </a:r>
          </a:p>
          <a:p>
            <a:r>
              <a:rPr lang="sl-SI" dirty="0" smtClean="0"/>
              <a:t>Actively ask for team members‘ concerns</a:t>
            </a:r>
          </a:p>
          <a:p>
            <a:r>
              <a:rPr lang="sl-SI" dirty="0" smtClean="0"/>
              <a:t>Ensure each team member gets equal say</a:t>
            </a:r>
            <a:endParaRPr lang="en-GB" dirty="0"/>
          </a:p>
        </p:txBody>
      </p:sp>
    </p:spTree>
    <p:extLst>
      <p:ext uri="{BB962C8B-B14F-4D97-AF65-F5344CB8AC3E}">
        <p14:creationId xmlns:p14="http://schemas.microsoft.com/office/powerpoint/2010/main" val="3810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PPoint-03.jpg"/>
          <p:cNvPicPr>
            <a:picLocks noGrp="1" noChangeAspect="1"/>
          </p:cNvPicPr>
          <p:nvPr>
            <p:ph idx="1"/>
          </p:nvPr>
        </p:nvPicPr>
        <p:blipFill>
          <a:blip r:embed="rId2" cstate="print"/>
          <a:srcRect l="8953"/>
          <a:stretch>
            <a:fillRect/>
          </a:stretch>
        </p:blipFill>
        <p:spPr>
          <a:xfrm>
            <a:off x="0" y="-242048"/>
            <a:ext cx="9144000" cy="7100047"/>
          </a:xfrm>
        </p:spPr>
      </p:pic>
      <p:sp>
        <p:nvSpPr>
          <p:cNvPr id="20" name="Title 1"/>
          <p:cNvSpPr txBox="1">
            <a:spLocks/>
          </p:cNvSpPr>
          <p:nvPr/>
        </p:nvSpPr>
        <p:spPr>
          <a:xfrm>
            <a:off x="685800" y="1371600"/>
            <a:ext cx="7772400" cy="147002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l-SI" sz="4400" b="1" i="0" u="none" strike="noStrike" kern="1200" cap="none" spc="0" normalizeH="0" baseline="0" noProof="0" dirty="0" smtClean="0">
                <a:ln>
                  <a:noFill/>
                </a:ln>
                <a:solidFill>
                  <a:srgbClr val="F89838"/>
                </a:solidFill>
                <a:effectLst/>
                <a:uLnTx/>
                <a:uFillTx/>
                <a:latin typeface="HelveticaNeueLT Std Thin" pitchFamily="34" charset="0"/>
                <a:ea typeface="+mj-ea"/>
                <a:cs typeface="+mj-cs"/>
              </a:rPr>
              <a:t>Communicating</a:t>
            </a:r>
          </a:p>
          <a:p>
            <a:pPr marL="0" marR="0" lvl="0" indent="0" algn="l" defTabSz="914400" rtl="0" eaLnBrk="1" fontAlgn="auto" latinLnBrk="0" hangingPunct="1">
              <a:lnSpc>
                <a:spcPct val="100000"/>
              </a:lnSpc>
              <a:spcBef>
                <a:spcPct val="0"/>
              </a:spcBef>
              <a:spcAft>
                <a:spcPts val="0"/>
              </a:spcAft>
              <a:buClrTx/>
              <a:buSzTx/>
              <a:buFontTx/>
              <a:buNone/>
              <a:tabLst/>
              <a:defRPr/>
            </a:pPr>
            <a:r>
              <a:rPr lang="sl-SI" sz="4400" b="1" dirty="0">
                <a:solidFill>
                  <a:srgbClr val="F89838"/>
                </a:solidFill>
                <a:latin typeface="HelveticaNeueLT Std Thin" pitchFamily="34" charset="0"/>
                <a:ea typeface="+mj-ea"/>
                <a:cs typeface="+mj-cs"/>
              </a:rPr>
              <a:t>	</a:t>
            </a:r>
            <a:r>
              <a:rPr lang="sl-SI" sz="4400" b="1" dirty="0" smtClean="0">
                <a:solidFill>
                  <a:srgbClr val="F89838"/>
                </a:solidFill>
                <a:latin typeface="HelveticaNeueLT Std Thin" pitchFamily="34" charset="0"/>
                <a:ea typeface="+mj-ea"/>
                <a:cs typeface="+mj-cs"/>
              </a:rPr>
              <a:t>with the institution</a:t>
            </a:r>
            <a:endParaRPr kumimoji="0" lang="en-US" sz="4400" b="1" i="0" u="none" strike="noStrike" kern="1200" cap="none" spc="0" normalizeH="0" baseline="0" noProof="0" dirty="0">
              <a:ln>
                <a:noFill/>
              </a:ln>
              <a:solidFill>
                <a:srgbClr val="F89838"/>
              </a:solidFill>
              <a:effectLst/>
              <a:uLnTx/>
              <a:uFillTx/>
              <a:latin typeface="HelveticaNeueLT Std Thin" pitchFamily="34" charset="0"/>
              <a:ea typeface="+mj-ea"/>
              <a:cs typeface="+mj-cs"/>
            </a:endParaRPr>
          </a:p>
        </p:txBody>
      </p:sp>
    </p:spTree>
    <p:extLst>
      <p:ext uri="{BB962C8B-B14F-4D97-AF65-F5344CB8AC3E}">
        <p14:creationId xmlns:p14="http://schemas.microsoft.com/office/powerpoint/2010/main" val="52645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l-SI" dirty="0" smtClean="0"/>
              <a:t>Communication starts </a:t>
            </a:r>
            <a:br>
              <a:rPr lang="sl-SI" dirty="0" smtClean="0"/>
            </a:br>
            <a:endParaRPr lang="en-GB" dirty="0"/>
          </a:p>
        </p:txBody>
      </p:sp>
      <p:sp>
        <p:nvSpPr>
          <p:cNvPr id="3" name="Content Placeholder 2"/>
          <p:cNvSpPr>
            <a:spLocks noGrp="1"/>
          </p:cNvSpPr>
          <p:nvPr>
            <p:ph idx="1"/>
          </p:nvPr>
        </p:nvSpPr>
        <p:spPr>
          <a:xfrm>
            <a:off x="467544" y="2708920"/>
            <a:ext cx="8229600" cy="3624733"/>
          </a:xfrm>
        </p:spPr>
        <p:txBody>
          <a:bodyPr>
            <a:normAutofit/>
          </a:bodyPr>
          <a:lstStyle/>
          <a:p>
            <a:r>
              <a:rPr lang="sl-SI" dirty="0" smtClean="0"/>
              <a:t>This is not a one-way exercise!</a:t>
            </a:r>
          </a:p>
          <a:p>
            <a:pPr lvl="1"/>
            <a:r>
              <a:rPr lang="sl-SI" dirty="0" smtClean="0"/>
              <a:t>Has the </a:t>
            </a:r>
            <a:r>
              <a:rPr lang="sl-SI" smtClean="0"/>
              <a:t>institution </a:t>
            </a:r>
            <a:r>
              <a:rPr lang="sl-SI" smtClean="0"/>
              <a:t>given enough information to </a:t>
            </a:r>
            <a:r>
              <a:rPr lang="sl-SI" dirty="0" smtClean="0"/>
              <a:t>allow a successful review?</a:t>
            </a:r>
          </a:p>
          <a:p>
            <a:pPr lvl="1"/>
            <a:r>
              <a:rPr lang="sl-SI" dirty="0" smtClean="0"/>
              <a:t>What don‘t you understand, and who can answer your questions?</a:t>
            </a:r>
          </a:p>
          <a:p>
            <a:pPr lvl="2"/>
            <a:r>
              <a:rPr lang="sl-SI" dirty="0" smtClean="0"/>
              <a:t>Be active in schedule-design</a:t>
            </a:r>
          </a:p>
        </p:txBody>
      </p:sp>
      <p:sp>
        <p:nvSpPr>
          <p:cNvPr id="4" name="Rectangle 3"/>
          <p:cNvSpPr/>
          <p:nvPr/>
        </p:nvSpPr>
        <p:spPr>
          <a:xfrm>
            <a:off x="3624540" y="1772816"/>
            <a:ext cx="5519460" cy="707886"/>
          </a:xfrm>
          <a:prstGeom prst="rect">
            <a:avLst/>
          </a:prstGeom>
        </p:spPr>
        <p:txBody>
          <a:bodyPr wrap="none">
            <a:spAutoFit/>
          </a:bodyPr>
          <a:lstStyle/>
          <a:p>
            <a:r>
              <a:rPr lang="sl-SI" sz="4000" b="1" dirty="0">
                <a:solidFill>
                  <a:srgbClr val="2E67B2"/>
                </a:solidFill>
                <a:latin typeface="HelveticaNeueLT Std Thin" pitchFamily="34" charset="0"/>
                <a:ea typeface="+mj-ea"/>
                <a:cs typeface="+mj-cs"/>
              </a:rPr>
              <a:t>with self-assessment!</a:t>
            </a:r>
            <a:endParaRPr lang="en-GB" sz="4000" b="1" dirty="0">
              <a:solidFill>
                <a:srgbClr val="2E67B2"/>
              </a:solidFill>
              <a:latin typeface="HelveticaNeueLT Std Thin" pitchFamily="34" charset="0"/>
              <a:ea typeface="+mj-ea"/>
              <a:cs typeface="+mj-cs"/>
            </a:endParaRPr>
          </a:p>
        </p:txBody>
      </p:sp>
    </p:spTree>
    <p:extLst>
      <p:ext uri="{BB962C8B-B14F-4D97-AF65-F5344CB8AC3E}">
        <p14:creationId xmlns:p14="http://schemas.microsoft.com/office/powerpoint/2010/main" val="136721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Planning a Conversation</a:t>
            </a:r>
            <a:endParaRPr lang="en-GB" dirty="0"/>
          </a:p>
        </p:txBody>
      </p:sp>
      <p:sp>
        <p:nvSpPr>
          <p:cNvPr id="3" name="Content Placeholder 2"/>
          <p:cNvSpPr>
            <a:spLocks noGrp="1"/>
          </p:cNvSpPr>
          <p:nvPr>
            <p:ph idx="1"/>
          </p:nvPr>
        </p:nvSpPr>
        <p:spPr>
          <a:xfrm>
            <a:off x="467544" y="2708920"/>
            <a:ext cx="8229600" cy="3624733"/>
          </a:xfrm>
        </p:spPr>
        <p:txBody>
          <a:bodyPr>
            <a:normAutofit/>
          </a:bodyPr>
          <a:lstStyle/>
          <a:p>
            <a:r>
              <a:rPr lang="sl-SI" dirty="0" smtClean="0"/>
              <a:t>‚Get to know each-other</a:t>
            </a:r>
            <a:r>
              <a:rPr lang="sl-SI" dirty="0" smtClean="0"/>
              <a:t>‘</a:t>
            </a:r>
            <a:endParaRPr lang="sl-SI" b="1" dirty="0" smtClean="0"/>
          </a:p>
          <a:p>
            <a:r>
              <a:rPr lang="sl-SI" dirty="0" smtClean="0"/>
              <a:t>General discussion of role in quality culture</a:t>
            </a:r>
          </a:p>
          <a:p>
            <a:r>
              <a:rPr lang="sl-SI" dirty="0" smtClean="0"/>
              <a:t>Specific questions based on report</a:t>
            </a:r>
          </a:p>
          <a:p>
            <a:r>
              <a:rPr lang="sl-SI" dirty="0" smtClean="0"/>
              <a:t>Clarify </a:t>
            </a:r>
            <a:r>
              <a:rPr lang="sl-SI" dirty="0" smtClean="0">
                <a:solidFill>
                  <a:schemeClr val="accent2"/>
                </a:solidFill>
              </a:rPr>
              <a:t>all</a:t>
            </a:r>
            <a:r>
              <a:rPr lang="sl-SI" dirty="0" smtClean="0"/>
              <a:t> </a:t>
            </a:r>
            <a:r>
              <a:rPr lang="sl-SI" b="0" dirty="0" smtClean="0"/>
              <a:t>doubts</a:t>
            </a:r>
            <a:endParaRPr lang="sl-SI" dirty="0" smtClean="0"/>
          </a:p>
        </p:txBody>
      </p:sp>
    </p:spTree>
    <p:extLst>
      <p:ext uri="{BB962C8B-B14F-4D97-AF65-F5344CB8AC3E}">
        <p14:creationId xmlns:p14="http://schemas.microsoft.com/office/powerpoint/2010/main" val="165950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143000"/>
          </a:xfrm>
        </p:spPr>
        <p:txBody>
          <a:bodyPr>
            <a:normAutofit/>
          </a:bodyPr>
          <a:lstStyle/>
          <a:p>
            <a:r>
              <a:rPr lang="sl-SI" dirty="0" smtClean="0"/>
              <a:t>The Four Types of Interviewee</a:t>
            </a:r>
            <a:endParaRPr lang="en-GB" dirty="0"/>
          </a:p>
        </p:txBody>
      </p:sp>
      <p:sp>
        <p:nvSpPr>
          <p:cNvPr id="5" name="Oval 4"/>
          <p:cNvSpPr/>
          <p:nvPr/>
        </p:nvSpPr>
        <p:spPr>
          <a:xfrm>
            <a:off x="1043608" y="2566553"/>
            <a:ext cx="955936" cy="918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ound Same Side Corner Rectangle 5"/>
          <p:cNvSpPr/>
          <p:nvPr/>
        </p:nvSpPr>
        <p:spPr>
          <a:xfrm>
            <a:off x="1043608" y="3789040"/>
            <a:ext cx="955936" cy="122413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p:cNvSpPr/>
          <p:nvPr/>
        </p:nvSpPr>
        <p:spPr>
          <a:xfrm>
            <a:off x="3150430" y="2548665"/>
            <a:ext cx="955936" cy="91810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8" name="Round Same Side Corner Rectangle 7"/>
          <p:cNvSpPr/>
          <p:nvPr/>
        </p:nvSpPr>
        <p:spPr>
          <a:xfrm>
            <a:off x="3150430" y="3771152"/>
            <a:ext cx="955936" cy="1224136"/>
          </a:xfrm>
          <a:prstGeom prst="round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9" name="Oval 8"/>
          <p:cNvSpPr/>
          <p:nvPr/>
        </p:nvSpPr>
        <p:spPr>
          <a:xfrm>
            <a:off x="5282088" y="2566553"/>
            <a:ext cx="955936" cy="91810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10" name="Round Same Side Corner Rectangle 9"/>
          <p:cNvSpPr/>
          <p:nvPr/>
        </p:nvSpPr>
        <p:spPr>
          <a:xfrm>
            <a:off x="5282088" y="3789040"/>
            <a:ext cx="955936" cy="1224136"/>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11" name="TextBox 10"/>
          <p:cNvSpPr txBox="1"/>
          <p:nvPr/>
        </p:nvSpPr>
        <p:spPr>
          <a:xfrm>
            <a:off x="693484" y="5301208"/>
            <a:ext cx="1656184" cy="954107"/>
          </a:xfrm>
          <a:prstGeom prst="rect">
            <a:avLst/>
          </a:prstGeom>
          <a:noFill/>
        </p:spPr>
        <p:txBody>
          <a:bodyPr wrap="square" rtlCol="0">
            <a:spAutoFit/>
          </a:bodyPr>
          <a:lstStyle/>
          <a:p>
            <a:pPr algn="ctr"/>
            <a:r>
              <a:rPr lang="sl-SI" sz="2800" b="1" dirty="0" smtClean="0"/>
              <a:t>The</a:t>
            </a:r>
          </a:p>
          <a:p>
            <a:pPr algn="ctr"/>
            <a:r>
              <a:rPr lang="sl-SI" sz="2800" b="1" dirty="0" smtClean="0"/>
              <a:t>Show-Off</a:t>
            </a:r>
            <a:endParaRPr lang="en-GB" sz="2800" b="1" dirty="0"/>
          </a:p>
        </p:txBody>
      </p:sp>
      <p:sp>
        <p:nvSpPr>
          <p:cNvPr id="12" name="TextBox 11"/>
          <p:cNvSpPr txBox="1"/>
          <p:nvPr/>
        </p:nvSpPr>
        <p:spPr>
          <a:xfrm>
            <a:off x="2800306" y="5349969"/>
            <a:ext cx="1656184" cy="954107"/>
          </a:xfrm>
          <a:prstGeom prst="rect">
            <a:avLst/>
          </a:prstGeom>
          <a:noFill/>
        </p:spPr>
        <p:txBody>
          <a:bodyPr wrap="square" rtlCol="0">
            <a:spAutoFit/>
          </a:bodyPr>
          <a:lstStyle/>
          <a:p>
            <a:pPr algn="ctr"/>
            <a:r>
              <a:rPr lang="sl-SI" sz="2800" b="1" dirty="0" smtClean="0"/>
              <a:t>The</a:t>
            </a:r>
          </a:p>
          <a:p>
            <a:pPr algn="ctr"/>
            <a:r>
              <a:rPr lang="sl-SI" sz="2800" b="1" dirty="0" smtClean="0"/>
              <a:t>Politician</a:t>
            </a:r>
            <a:endParaRPr lang="en-GB" sz="2800" b="1" dirty="0"/>
          </a:p>
        </p:txBody>
      </p:sp>
      <p:sp>
        <p:nvSpPr>
          <p:cNvPr id="13" name="TextBox 12"/>
          <p:cNvSpPr txBox="1"/>
          <p:nvPr/>
        </p:nvSpPr>
        <p:spPr>
          <a:xfrm>
            <a:off x="4931964" y="5428870"/>
            <a:ext cx="1656184" cy="954107"/>
          </a:xfrm>
          <a:prstGeom prst="rect">
            <a:avLst/>
          </a:prstGeom>
          <a:noFill/>
        </p:spPr>
        <p:txBody>
          <a:bodyPr wrap="square" rtlCol="0">
            <a:spAutoFit/>
          </a:bodyPr>
          <a:lstStyle/>
          <a:p>
            <a:pPr algn="ctr"/>
            <a:r>
              <a:rPr lang="sl-SI" sz="2800" b="1" dirty="0" smtClean="0"/>
              <a:t>The</a:t>
            </a:r>
          </a:p>
          <a:p>
            <a:pPr algn="ctr"/>
            <a:r>
              <a:rPr lang="sl-SI" sz="2800" b="1" dirty="0" smtClean="0"/>
              <a:t>Grumpy</a:t>
            </a:r>
            <a:endParaRPr lang="en-GB" sz="2800" b="1" dirty="0"/>
          </a:p>
        </p:txBody>
      </p:sp>
      <p:sp>
        <p:nvSpPr>
          <p:cNvPr id="14" name="Oval 13"/>
          <p:cNvSpPr/>
          <p:nvPr/>
        </p:nvSpPr>
        <p:spPr>
          <a:xfrm>
            <a:off x="7380312" y="2548665"/>
            <a:ext cx="955936" cy="918102"/>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5" name="Round Same Side Corner Rectangle 14"/>
          <p:cNvSpPr/>
          <p:nvPr/>
        </p:nvSpPr>
        <p:spPr>
          <a:xfrm>
            <a:off x="7380312" y="3771152"/>
            <a:ext cx="955936" cy="1224136"/>
          </a:xfrm>
          <a:prstGeom prst="round2Same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6" name="TextBox 15"/>
          <p:cNvSpPr txBox="1"/>
          <p:nvPr/>
        </p:nvSpPr>
        <p:spPr>
          <a:xfrm>
            <a:off x="7030188" y="5410982"/>
            <a:ext cx="1656184" cy="954107"/>
          </a:xfrm>
          <a:prstGeom prst="rect">
            <a:avLst/>
          </a:prstGeom>
          <a:noFill/>
        </p:spPr>
        <p:txBody>
          <a:bodyPr wrap="square" rtlCol="0">
            <a:spAutoFit/>
          </a:bodyPr>
          <a:lstStyle/>
          <a:p>
            <a:pPr algn="ctr"/>
            <a:r>
              <a:rPr lang="sl-SI" sz="2800" b="1" dirty="0" smtClean="0"/>
              <a:t>The</a:t>
            </a:r>
          </a:p>
          <a:p>
            <a:pPr algn="ctr"/>
            <a:r>
              <a:rPr lang="sl-SI" sz="2800" b="1" dirty="0" smtClean="0"/>
              <a:t>Bored</a:t>
            </a:r>
            <a:endParaRPr lang="en-GB" sz="2800" b="1" dirty="0"/>
          </a:p>
        </p:txBody>
      </p:sp>
    </p:spTree>
    <p:extLst>
      <p:ext uri="{BB962C8B-B14F-4D97-AF65-F5344CB8AC3E}">
        <p14:creationId xmlns:p14="http://schemas.microsoft.com/office/powerpoint/2010/main" val="151640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Dealing with: ‚The Show-Off‘</a:t>
            </a:r>
            <a:endParaRPr lang="en-GB" dirty="0"/>
          </a:p>
        </p:txBody>
      </p:sp>
      <p:sp>
        <p:nvSpPr>
          <p:cNvPr id="3" name="Content Placeholder 2"/>
          <p:cNvSpPr>
            <a:spLocks noGrp="1"/>
          </p:cNvSpPr>
          <p:nvPr>
            <p:ph idx="1"/>
          </p:nvPr>
        </p:nvSpPr>
        <p:spPr>
          <a:xfrm>
            <a:off x="457200" y="2468563"/>
            <a:ext cx="7499176" cy="3352800"/>
          </a:xfrm>
        </p:spPr>
        <p:txBody>
          <a:bodyPr/>
          <a:lstStyle/>
          <a:p>
            <a:pPr marL="0" indent="0">
              <a:buNone/>
            </a:pPr>
            <a:r>
              <a:rPr lang="sl-SI" sz="2400" dirty="0"/>
              <a:t>Main Characteristic:</a:t>
            </a:r>
          </a:p>
          <a:p>
            <a:pPr marL="0" indent="0" algn="ctr">
              <a:buNone/>
            </a:pPr>
            <a:r>
              <a:rPr lang="sl-SI" sz="2400" dirty="0" smtClean="0">
                <a:solidFill>
                  <a:srgbClr val="F89838"/>
                </a:solidFill>
              </a:rPr>
              <a:t>„I want to talk about how great I am or we are“</a:t>
            </a:r>
          </a:p>
          <a:p>
            <a:pPr marL="0" indent="0" algn="just">
              <a:buNone/>
            </a:pPr>
            <a:endParaRPr lang="sl-SI" sz="2400" dirty="0" smtClean="0"/>
          </a:p>
          <a:p>
            <a:pPr marL="0" indent="0" algn="just">
              <a:buNone/>
            </a:pPr>
            <a:r>
              <a:rPr lang="sl-SI" sz="2400" dirty="0" smtClean="0"/>
              <a:t>Interview Strategy:</a:t>
            </a:r>
          </a:p>
          <a:p>
            <a:pPr algn="just"/>
            <a:r>
              <a:rPr lang="sl-SI" sz="2400" dirty="0" smtClean="0"/>
              <a:t>refer to the self-assessment report</a:t>
            </a:r>
          </a:p>
          <a:p>
            <a:pPr algn="just"/>
            <a:r>
              <a:rPr lang="sl-SI" sz="2400" dirty="0" smtClean="0"/>
              <a:t>don‘t ask person to self-evaluate</a:t>
            </a:r>
          </a:p>
          <a:p>
            <a:pPr algn="just"/>
            <a:r>
              <a:rPr lang="sl-SI" sz="2400" dirty="0" smtClean="0"/>
              <a:t>ask for explanations of various aspects</a:t>
            </a:r>
            <a:endParaRPr lang="sl-SI" sz="2400" dirty="0"/>
          </a:p>
          <a:p>
            <a:pPr marL="0" indent="0" algn="just">
              <a:buNone/>
            </a:pPr>
            <a:endParaRPr lang="en-GB" sz="2400" dirty="0">
              <a:solidFill>
                <a:srgbClr val="F89838"/>
              </a:solidFill>
            </a:endParaRPr>
          </a:p>
        </p:txBody>
      </p:sp>
      <p:sp>
        <p:nvSpPr>
          <p:cNvPr id="4" name="Oval 3"/>
          <p:cNvSpPr/>
          <p:nvPr/>
        </p:nvSpPr>
        <p:spPr>
          <a:xfrm>
            <a:off x="7956376" y="3934705"/>
            <a:ext cx="955936" cy="918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ound Same Side Corner Rectangle 4"/>
          <p:cNvSpPr/>
          <p:nvPr/>
        </p:nvSpPr>
        <p:spPr>
          <a:xfrm>
            <a:off x="7956376" y="5157192"/>
            <a:ext cx="955936" cy="1224136"/>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28082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Dealing with: ‚The Politician‘</a:t>
            </a:r>
            <a:endParaRPr lang="en-GB" dirty="0"/>
          </a:p>
        </p:txBody>
      </p:sp>
      <p:sp>
        <p:nvSpPr>
          <p:cNvPr id="3" name="Content Placeholder 2"/>
          <p:cNvSpPr>
            <a:spLocks noGrp="1"/>
          </p:cNvSpPr>
          <p:nvPr>
            <p:ph idx="1"/>
          </p:nvPr>
        </p:nvSpPr>
        <p:spPr>
          <a:xfrm>
            <a:off x="457200" y="2468562"/>
            <a:ext cx="7499176" cy="3912765"/>
          </a:xfrm>
        </p:spPr>
        <p:txBody>
          <a:bodyPr>
            <a:normAutofit/>
          </a:bodyPr>
          <a:lstStyle/>
          <a:p>
            <a:pPr marL="0" indent="0">
              <a:buNone/>
            </a:pPr>
            <a:r>
              <a:rPr lang="sl-SI" sz="2400" dirty="0"/>
              <a:t>Main Characteristic:</a:t>
            </a:r>
          </a:p>
          <a:p>
            <a:pPr marL="0" indent="0" algn="ctr">
              <a:buNone/>
            </a:pPr>
            <a:r>
              <a:rPr lang="sl-SI" sz="2400" dirty="0" smtClean="0">
                <a:solidFill>
                  <a:srgbClr val="F89838"/>
                </a:solidFill>
              </a:rPr>
              <a:t>„This is a negotiation, and I need to manage the interview“</a:t>
            </a:r>
          </a:p>
          <a:p>
            <a:pPr marL="0" indent="0" algn="just">
              <a:buNone/>
            </a:pPr>
            <a:endParaRPr lang="sl-SI" sz="2400" dirty="0" smtClean="0"/>
          </a:p>
          <a:p>
            <a:pPr marL="0" indent="0" algn="just">
              <a:buNone/>
            </a:pPr>
            <a:r>
              <a:rPr lang="sl-SI" sz="2400" dirty="0" smtClean="0"/>
              <a:t>Interview Strategy:</a:t>
            </a:r>
          </a:p>
          <a:p>
            <a:pPr algn="just"/>
            <a:r>
              <a:rPr lang="sl-SI" sz="2400" dirty="0" smtClean="0"/>
              <a:t>win over the subject (in my university....)</a:t>
            </a:r>
          </a:p>
          <a:p>
            <a:pPr algn="just"/>
            <a:r>
              <a:rPr lang="sl-SI" sz="2400" dirty="0" smtClean="0"/>
              <a:t>ask very specific questions</a:t>
            </a:r>
          </a:p>
          <a:p>
            <a:pPr algn="just"/>
            <a:r>
              <a:rPr lang="sl-SI" sz="2400" dirty="0" smtClean="0"/>
              <a:t>demand direct answers</a:t>
            </a:r>
          </a:p>
          <a:p>
            <a:pPr algn="just"/>
            <a:r>
              <a:rPr lang="sl-SI" sz="2400" dirty="0" smtClean="0"/>
              <a:t>surprise them</a:t>
            </a:r>
            <a:endParaRPr lang="sl-SI" sz="2400" dirty="0"/>
          </a:p>
          <a:p>
            <a:pPr marL="0" indent="0" algn="just">
              <a:buNone/>
            </a:pPr>
            <a:endParaRPr lang="en-GB" sz="2400" dirty="0">
              <a:solidFill>
                <a:srgbClr val="F89838"/>
              </a:solidFill>
            </a:endParaRPr>
          </a:p>
        </p:txBody>
      </p:sp>
      <p:sp>
        <p:nvSpPr>
          <p:cNvPr id="4" name="Oval 3"/>
          <p:cNvSpPr/>
          <p:nvPr/>
        </p:nvSpPr>
        <p:spPr>
          <a:xfrm>
            <a:off x="7956376" y="3934705"/>
            <a:ext cx="955936" cy="91810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5" name="Round Same Side Corner Rectangle 4"/>
          <p:cNvSpPr/>
          <p:nvPr/>
        </p:nvSpPr>
        <p:spPr>
          <a:xfrm>
            <a:off x="7956376" y="5157192"/>
            <a:ext cx="955936" cy="1224136"/>
          </a:xfrm>
          <a:prstGeom prst="round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45644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Dealing with: ‚The Grumpy‘</a:t>
            </a:r>
            <a:endParaRPr lang="en-GB" dirty="0"/>
          </a:p>
        </p:txBody>
      </p:sp>
      <p:sp>
        <p:nvSpPr>
          <p:cNvPr id="3" name="Content Placeholder 2"/>
          <p:cNvSpPr>
            <a:spLocks noGrp="1"/>
          </p:cNvSpPr>
          <p:nvPr>
            <p:ph idx="1"/>
          </p:nvPr>
        </p:nvSpPr>
        <p:spPr>
          <a:xfrm>
            <a:off x="457200" y="2468562"/>
            <a:ext cx="7499176" cy="3912765"/>
          </a:xfrm>
        </p:spPr>
        <p:txBody>
          <a:bodyPr>
            <a:normAutofit/>
          </a:bodyPr>
          <a:lstStyle/>
          <a:p>
            <a:pPr marL="0" indent="0">
              <a:buNone/>
            </a:pPr>
            <a:r>
              <a:rPr lang="sl-SI" sz="2400" dirty="0"/>
              <a:t>Main Characteristic:</a:t>
            </a:r>
          </a:p>
          <a:p>
            <a:pPr marL="0" indent="0" algn="ctr">
              <a:buNone/>
            </a:pPr>
            <a:r>
              <a:rPr lang="sl-SI" sz="2400" dirty="0" smtClean="0">
                <a:solidFill>
                  <a:srgbClr val="F89838"/>
                </a:solidFill>
              </a:rPr>
              <a:t>„I am unhappy, and I want to complain“</a:t>
            </a:r>
          </a:p>
          <a:p>
            <a:pPr marL="0" indent="0" algn="just">
              <a:buNone/>
            </a:pPr>
            <a:endParaRPr lang="sl-SI" sz="2400" dirty="0" smtClean="0"/>
          </a:p>
          <a:p>
            <a:pPr marL="0" indent="0" algn="just">
              <a:buNone/>
            </a:pPr>
            <a:r>
              <a:rPr lang="sl-SI" sz="2400" dirty="0" smtClean="0"/>
              <a:t>Interview Strategy:</a:t>
            </a:r>
          </a:p>
          <a:p>
            <a:pPr algn="just"/>
            <a:r>
              <a:rPr lang="sl-SI" sz="2400" dirty="0" smtClean="0"/>
              <a:t>do not focus on the complaint excessively</a:t>
            </a:r>
          </a:p>
          <a:p>
            <a:pPr algn="just"/>
            <a:r>
              <a:rPr lang="sl-SI" sz="2400" dirty="0" smtClean="0"/>
              <a:t>ask for corroborating evidence</a:t>
            </a:r>
          </a:p>
          <a:p>
            <a:pPr algn="just"/>
            <a:r>
              <a:rPr lang="sl-SI" sz="2400" dirty="0" smtClean="0"/>
              <a:t>focus on process</a:t>
            </a:r>
          </a:p>
          <a:p>
            <a:pPr algn="just"/>
            <a:r>
              <a:rPr lang="sl-SI" sz="2400" dirty="0" smtClean="0"/>
              <a:t>steer towards constructive self-assessment</a:t>
            </a:r>
            <a:endParaRPr lang="sl-SI" sz="2400" dirty="0"/>
          </a:p>
          <a:p>
            <a:pPr marL="0" indent="0" algn="just">
              <a:buNone/>
            </a:pPr>
            <a:endParaRPr lang="en-GB" sz="2400" dirty="0">
              <a:solidFill>
                <a:srgbClr val="F89838"/>
              </a:solidFill>
            </a:endParaRPr>
          </a:p>
        </p:txBody>
      </p:sp>
      <p:sp>
        <p:nvSpPr>
          <p:cNvPr id="4" name="Oval 3"/>
          <p:cNvSpPr/>
          <p:nvPr/>
        </p:nvSpPr>
        <p:spPr>
          <a:xfrm>
            <a:off x="7956376" y="3934705"/>
            <a:ext cx="955936" cy="91810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5" name="Round Same Side Corner Rectangle 4"/>
          <p:cNvSpPr/>
          <p:nvPr/>
        </p:nvSpPr>
        <p:spPr>
          <a:xfrm>
            <a:off x="7956376" y="5157192"/>
            <a:ext cx="955936" cy="1224136"/>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52160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Dealing with: ‚The Bored‘</a:t>
            </a:r>
            <a:endParaRPr lang="en-GB" dirty="0"/>
          </a:p>
        </p:txBody>
      </p:sp>
      <p:sp>
        <p:nvSpPr>
          <p:cNvPr id="3" name="Content Placeholder 2"/>
          <p:cNvSpPr>
            <a:spLocks noGrp="1"/>
          </p:cNvSpPr>
          <p:nvPr>
            <p:ph idx="1"/>
          </p:nvPr>
        </p:nvSpPr>
        <p:spPr>
          <a:xfrm>
            <a:off x="457200" y="2468562"/>
            <a:ext cx="7499176" cy="3912765"/>
          </a:xfrm>
        </p:spPr>
        <p:txBody>
          <a:bodyPr>
            <a:normAutofit/>
          </a:bodyPr>
          <a:lstStyle/>
          <a:p>
            <a:pPr marL="0" indent="0">
              <a:buNone/>
            </a:pPr>
            <a:r>
              <a:rPr lang="sl-SI" sz="2400" dirty="0"/>
              <a:t>Main Characteristic:</a:t>
            </a:r>
          </a:p>
          <a:p>
            <a:pPr marL="0" indent="0" algn="ctr">
              <a:buNone/>
            </a:pPr>
            <a:r>
              <a:rPr lang="sl-SI" sz="2400" dirty="0" smtClean="0">
                <a:solidFill>
                  <a:srgbClr val="F89838"/>
                </a:solidFill>
              </a:rPr>
              <a:t>„I don‘t know why I‘m here, and I don‘t want to be“</a:t>
            </a:r>
          </a:p>
          <a:p>
            <a:pPr marL="0" indent="0" algn="just">
              <a:buNone/>
            </a:pPr>
            <a:endParaRPr lang="sl-SI" sz="2400" dirty="0" smtClean="0"/>
          </a:p>
          <a:p>
            <a:pPr marL="0" indent="0" algn="just">
              <a:buNone/>
            </a:pPr>
            <a:r>
              <a:rPr lang="sl-SI" sz="2400" dirty="0" smtClean="0"/>
              <a:t>Interview Strategy:</a:t>
            </a:r>
          </a:p>
          <a:p>
            <a:pPr algn="just"/>
            <a:r>
              <a:rPr lang="sl-SI" sz="2400" dirty="0" smtClean="0"/>
              <a:t>explain your mission in relatable terms</a:t>
            </a:r>
          </a:p>
          <a:p>
            <a:pPr algn="just"/>
            <a:r>
              <a:rPr lang="sl-SI" sz="2400" dirty="0" smtClean="0"/>
              <a:t>find out what subject is interested in</a:t>
            </a:r>
          </a:p>
          <a:p>
            <a:pPr algn="just"/>
            <a:r>
              <a:rPr lang="sl-SI" sz="2400" dirty="0" smtClean="0"/>
              <a:t>focus on content, and extrapolate process</a:t>
            </a:r>
          </a:p>
          <a:p>
            <a:pPr algn="just"/>
            <a:r>
              <a:rPr lang="sl-SI" sz="2400" dirty="0" smtClean="0"/>
              <a:t>ask for constructive evaluation</a:t>
            </a:r>
            <a:endParaRPr lang="sl-SI" sz="2400" dirty="0"/>
          </a:p>
          <a:p>
            <a:pPr marL="0" indent="0" algn="just">
              <a:buNone/>
            </a:pPr>
            <a:endParaRPr lang="en-GB" sz="2400" dirty="0">
              <a:solidFill>
                <a:srgbClr val="F89838"/>
              </a:solidFill>
            </a:endParaRPr>
          </a:p>
        </p:txBody>
      </p:sp>
      <p:sp>
        <p:nvSpPr>
          <p:cNvPr id="4" name="Oval 3"/>
          <p:cNvSpPr/>
          <p:nvPr/>
        </p:nvSpPr>
        <p:spPr>
          <a:xfrm>
            <a:off x="7956376" y="3934705"/>
            <a:ext cx="955936" cy="91810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5" name="Round Same Side Corner Rectangle 4"/>
          <p:cNvSpPr/>
          <p:nvPr/>
        </p:nvSpPr>
        <p:spPr>
          <a:xfrm>
            <a:off x="7956376" y="5157192"/>
            <a:ext cx="955936" cy="1224136"/>
          </a:xfrm>
          <a:prstGeom prst="round2Same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44898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143000"/>
          </a:xfrm>
        </p:spPr>
        <p:txBody>
          <a:bodyPr>
            <a:normAutofit/>
          </a:bodyPr>
          <a:lstStyle/>
          <a:p>
            <a:r>
              <a:rPr lang="sl-SI" sz="3600" dirty="0" smtClean="0"/>
              <a:t>For all interviewees....</a:t>
            </a:r>
            <a:endParaRPr lang="en-GB" sz="3600" dirty="0"/>
          </a:p>
        </p:txBody>
      </p:sp>
      <p:sp>
        <p:nvSpPr>
          <p:cNvPr id="3" name="Content Placeholder 2"/>
          <p:cNvSpPr>
            <a:spLocks noGrp="1"/>
          </p:cNvSpPr>
          <p:nvPr>
            <p:ph idx="1"/>
          </p:nvPr>
        </p:nvSpPr>
        <p:spPr>
          <a:xfrm>
            <a:off x="457200" y="1988840"/>
            <a:ext cx="8229600" cy="1728192"/>
          </a:xfrm>
        </p:spPr>
        <p:txBody>
          <a:bodyPr/>
          <a:lstStyle/>
          <a:p>
            <a:pPr marL="0" indent="0" algn="ctr">
              <a:buNone/>
            </a:pPr>
            <a:r>
              <a:rPr lang="sl-SI" sz="2800" dirty="0" smtClean="0">
                <a:solidFill>
                  <a:srgbClr val="F89838"/>
                </a:solidFill>
              </a:rPr>
              <a:t>TAKE CONTROL OF THE CONVERSATION </a:t>
            </a:r>
          </a:p>
          <a:p>
            <a:pPr marL="0" indent="0" algn="ctr">
              <a:buNone/>
            </a:pPr>
            <a:r>
              <a:rPr lang="sl-SI" dirty="0" smtClean="0"/>
              <a:t>AT THE BEGINNING</a:t>
            </a:r>
          </a:p>
          <a:p>
            <a:pPr marL="0" indent="0" algn="ctr">
              <a:buNone/>
            </a:pPr>
            <a:r>
              <a:rPr lang="sl-SI" sz="2400" b="0" i="1" dirty="0" smtClean="0"/>
              <a:t>(or you‘ll never get it back)</a:t>
            </a:r>
            <a:endParaRPr lang="en-GB" sz="2400" b="0" i="1" dirty="0"/>
          </a:p>
        </p:txBody>
      </p:sp>
      <p:sp>
        <p:nvSpPr>
          <p:cNvPr id="4" name="TextBox 3"/>
          <p:cNvSpPr txBox="1"/>
          <p:nvPr/>
        </p:nvSpPr>
        <p:spPr>
          <a:xfrm>
            <a:off x="755576" y="4005064"/>
            <a:ext cx="7920880" cy="1938992"/>
          </a:xfrm>
          <a:prstGeom prst="rect">
            <a:avLst/>
          </a:prstGeom>
          <a:noFill/>
        </p:spPr>
        <p:txBody>
          <a:bodyPr wrap="square" numCol="2" rtlCol="0">
            <a:spAutoFit/>
          </a:bodyPr>
          <a:lstStyle/>
          <a:p>
            <a:pPr marL="285750" indent="-285750">
              <a:buFont typeface="Arial" pitchFamily="34" charset="0"/>
              <a:buChar char="•"/>
            </a:pPr>
            <a:r>
              <a:rPr lang="sl-SI" sz="2400" dirty="0" smtClean="0"/>
              <a:t>Introduce the team from a position of authority. </a:t>
            </a:r>
          </a:p>
          <a:p>
            <a:pPr marL="285750" indent="-285750">
              <a:buFont typeface="Arial" pitchFamily="34" charset="0"/>
              <a:buChar char="•"/>
            </a:pPr>
            <a:r>
              <a:rPr lang="sl-SI" sz="2400" dirty="0" smtClean="0"/>
              <a:t>Set out ground-rules for the conversation</a:t>
            </a:r>
            <a:br>
              <a:rPr lang="sl-SI" sz="2400" dirty="0" smtClean="0"/>
            </a:br>
            <a:endParaRPr lang="sl-SI" sz="2400" dirty="0" smtClean="0"/>
          </a:p>
          <a:p>
            <a:pPr marL="285750" indent="-285750">
              <a:buFont typeface="Arial" pitchFamily="34" charset="0"/>
              <a:buChar char="•"/>
            </a:pPr>
            <a:r>
              <a:rPr lang="sl-SI" sz="2400" dirty="0" smtClean="0"/>
              <a:t>Explain the objectives of the discussion clearly</a:t>
            </a:r>
          </a:p>
          <a:p>
            <a:pPr marL="285750" indent="-285750">
              <a:buFont typeface="Arial" pitchFamily="34" charset="0"/>
              <a:buChar char="•"/>
            </a:pPr>
            <a:r>
              <a:rPr lang="sl-SI" sz="2400" dirty="0" smtClean="0"/>
              <a:t>Play the host</a:t>
            </a:r>
          </a:p>
          <a:p>
            <a:pPr marL="285750" indent="-285750">
              <a:buFont typeface="Arial" pitchFamily="34" charset="0"/>
              <a:buChar char="•"/>
            </a:pPr>
            <a:r>
              <a:rPr lang="sl-SI" sz="2400" dirty="0" smtClean="0"/>
              <a:t>Have a proper chain of command</a:t>
            </a:r>
            <a:endParaRPr lang="en-GB" sz="2400" dirty="0"/>
          </a:p>
        </p:txBody>
      </p:sp>
    </p:spTree>
    <p:extLst>
      <p:ext uri="{BB962C8B-B14F-4D97-AF65-F5344CB8AC3E}">
        <p14:creationId xmlns:p14="http://schemas.microsoft.com/office/powerpoint/2010/main" val="39156730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NEVER</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dirty="0" smtClean="0"/>
              <a:t>get into conflict with your interviewee</a:t>
            </a:r>
          </a:p>
          <a:p>
            <a:r>
              <a:rPr lang="sl-SI" dirty="0" smtClean="0"/>
              <a:t>confuse the interviewee with the institution</a:t>
            </a:r>
          </a:p>
          <a:p>
            <a:r>
              <a:rPr lang="sl-SI" dirty="0" smtClean="0"/>
              <a:t>issue </a:t>
            </a:r>
            <a:r>
              <a:rPr lang="sl-SI" dirty="0" smtClean="0"/>
              <a:t>judgments or opinions</a:t>
            </a:r>
          </a:p>
          <a:p>
            <a:r>
              <a:rPr lang="sl-SI" dirty="0" smtClean="0"/>
              <a:t>leave the room with questions unanswered</a:t>
            </a:r>
          </a:p>
          <a:p>
            <a:r>
              <a:rPr lang="sl-SI" dirty="0" smtClean="0"/>
              <a:t>breach confidentiality</a:t>
            </a:r>
          </a:p>
        </p:txBody>
      </p:sp>
    </p:spTree>
    <p:extLst>
      <p:ext uri="{BB962C8B-B14F-4D97-AF65-F5344CB8AC3E}">
        <p14:creationId xmlns:p14="http://schemas.microsoft.com/office/powerpoint/2010/main" val="425475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Demand </a:t>
            </a:r>
            <a:r>
              <a:rPr lang="sl-SI" dirty="0" smtClean="0">
                <a:solidFill>
                  <a:schemeClr val="accent2"/>
                </a:solidFill>
              </a:rPr>
              <a:t>RESPECT</a:t>
            </a:r>
            <a:endParaRPr lang="en-GB" dirty="0">
              <a:solidFill>
                <a:schemeClr val="accent2"/>
              </a:solidFill>
            </a:endParaRPr>
          </a:p>
        </p:txBody>
      </p:sp>
      <p:sp>
        <p:nvSpPr>
          <p:cNvPr id="3" name="Content Placeholder 2"/>
          <p:cNvSpPr>
            <a:spLocks noGrp="1"/>
          </p:cNvSpPr>
          <p:nvPr>
            <p:ph idx="1"/>
          </p:nvPr>
        </p:nvSpPr>
        <p:spPr/>
        <p:txBody>
          <a:bodyPr>
            <a:normAutofit fontScale="92500" lnSpcReduction="10000"/>
          </a:bodyPr>
          <a:lstStyle/>
          <a:p>
            <a:r>
              <a:rPr lang="sl-SI" dirty="0" smtClean="0"/>
              <a:t>Self-assessment should be complete</a:t>
            </a:r>
          </a:p>
          <a:p>
            <a:r>
              <a:rPr lang="sl-SI" dirty="0" smtClean="0"/>
              <a:t>All interviewees promised must attend – even if review schedule changes</a:t>
            </a:r>
          </a:p>
          <a:p>
            <a:r>
              <a:rPr lang="sl-SI" dirty="0" smtClean="0"/>
              <a:t>All questions must be answered in full</a:t>
            </a:r>
          </a:p>
          <a:p>
            <a:r>
              <a:rPr lang="sl-SI" dirty="0" smtClean="0"/>
              <a:t>Any and all documents should be provided</a:t>
            </a:r>
          </a:p>
          <a:p>
            <a:r>
              <a:rPr lang="sl-SI" dirty="0" smtClean="0"/>
              <a:t>Logistical support should be provided</a:t>
            </a:r>
            <a:endParaRPr lang="en-GB" dirty="0"/>
          </a:p>
        </p:txBody>
      </p:sp>
      <p:sp>
        <p:nvSpPr>
          <p:cNvPr id="4" name="TextBox 3"/>
          <p:cNvSpPr txBox="1"/>
          <p:nvPr/>
        </p:nvSpPr>
        <p:spPr>
          <a:xfrm rot="2050756">
            <a:off x="6314604" y="1125326"/>
            <a:ext cx="2506713" cy="1077218"/>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sl-SI" sz="3200" dirty="0" smtClean="0"/>
              <a:t>You are not a </a:t>
            </a:r>
          </a:p>
          <a:p>
            <a:pPr algn="ctr"/>
            <a:r>
              <a:rPr lang="sl-SI" sz="3200" dirty="0" smtClean="0"/>
              <a:t>court of law!</a:t>
            </a:r>
            <a:endParaRPr lang="en-GB" sz="3200" dirty="0"/>
          </a:p>
        </p:txBody>
      </p:sp>
    </p:spTree>
    <p:extLst>
      <p:ext uri="{BB962C8B-B14F-4D97-AF65-F5344CB8AC3E}">
        <p14:creationId xmlns:p14="http://schemas.microsoft.com/office/powerpoint/2010/main" val="172583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PPoint-03.jpg"/>
          <p:cNvPicPr>
            <a:picLocks noGrp="1" noChangeAspect="1"/>
          </p:cNvPicPr>
          <p:nvPr>
            <p:ph idx="1"/>
          </p:nvPr>
        </p:nvPicPr>
        <p:blipFill>
          <a:blip r:embed="rId2" cstate="print"/>
          <a:srcRect l="8953"/>
          <a:stretch>
            <a:fillRect/>
          </a:stretch>
        </p:blipFill>
        <p:spPr>
          <a:xfrm>
            <a:off x="0" y="-242048"/>
            <a:ext cx="9144000" cy="7100047"/>
          </a:xfrm>
        </p:spPr>
      </p:pic>
      <p:sp>
        <p:nvSpPr>
          <p:cNvPr id="20" name="Title 1"/>
          <p:cNvSpPr txBox="1">
            <a:spLocks/>
          </p:cNvSpPr>
          <p:nvPr/>
        </p:nvSpPr>
        <p:spPr>
          <a:xfrm>
            <a:off x="685800" y="1371600"/>
            <a:ext cx="7772400" cy="147002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l-SI" sz="4400" b="1" i="0" u="none" strike="noStrike" kern="1200" cap="none" spc="0" normalizeH="0" baseline="0" noProof="0" dirty="0" smtClean="0">
                <a:ln>
                  <a:noFill/>
                </a:ln>
                <a:solidFill>
                  <a:srgbClr val="F89838"/>
                </a:solidFill>
                <a:effectLst/>
                <a:uLnTx/>
                <a:uFillTx/>
                <a:latin typeface="HelveticaNeueLT Std Thin" pitchFamily="34" charset="0"/>
                <a:ea typeface="+mj-ea"/>
                <a:cs typeface="+mj-cs"/>
              </a:rPr>
              <a:t>Communicating</a:t>
            </a:r>
          </a:p>
          <a:p>
            <a:pPr marL="0" marR="0" lvl="0" indent="0" algn="l" defTabSz="914400" rtl="0" eaLnBrk="1" fontAlgn="auto" latinLnBrk="0" hangingPunct="1">
              <a:lnSpc>
                <a:spcPct val="100000"/>
              </a:lnSpc>
              <a:spcBef>
                <a:spcPct val="0"/>
              </a:spcBef>
              <a:spcAft>
                <a:spcPts val="0"/>
              </a:spcAft>
              <a:buClrTx/>
              <a:buSzTx/>
              <a:buFontTx/>
              <a:buNone/>
              <a:tabLst/>
              <a:defRPr/>
            </a:pPr>
            <a:r>
              <a:rPr lang="sl-SI" sz="4400" b="1" dirty="0">
                <a:solidFill>
                  <a:srgbClr val="F89838"/>
                </a:solidFill>
                <a:latin typeface="HelveticaNeueLT Std Thin" pitchFamily="34" charset="0"/>
                <a:ea typeface="+mj-ea"/>
                <a:cs typeface="+mj-cs"/>
              </a:rPr>
              <a:t>	</a:t>
            </a:r>
            <a:r>
              <a:rPr lang="sl-SI" sz="4400" b="1" dirty="0" smtClean="0">
                <a:solidFill>
                  <a:srgbClr val="F89838"/>
                </a:solidFill>
                <a:latin typeface="HelveticaNeueLT Std Thin" pitchFamily="34" charset="0"/>
                <a:ea typeface="+mj-ea"/>
                <a:cs typeface="+mj-cs"/>
              </a:rPr>
              <a:t>with the agency</a:t>
            </a:r>
            <a:endParaRPr kumimoji="0" lang="en-US" sz="4400" b="1" i="0" u="none" strike="noStrike" kern="1200" cap="none" spc="0" normalizeH="0" baseline="0" noProof="0" dirty="0">
              <a:ln>
                <a:noFill/>
              </a:ln>
              <a:solidFill>
                <a:srgbClr val="F89838"/>
              </a:solidFill>
              <a:effectLst/>
              <a:uLnTx/>
              <a:uFillTx/>
              <a:latin typeface="HelveticaNeueLT Std Thin" pitchFamily="34" charset="0"/>
              <a:ea typeface="+mj-ea"/>
              <a:cs typeface="+mj-cs"/>
            </a:endParaRPr>
          </a:p>
        </p:txBody>
      </p:sp>
    </p:spTree>
    <p:extLst>
      <p:ext uri="{BB962C8B-B14F-4D97-AF65-F5344CB8AC3E}">
        <p14:creationId xmlns:p14="http://schemas.microsoft.com/office/powerpoint/2010/main" val="100090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16832"/>
            <a:ext cx="8229600" cy="3352800"/>
          </a:xfrm>
        </p:spPr>
        <p:txBody>
          <a:bodyPr>
            <a:normAutofit/>
          </a:bodyPr>
          <a:lstStyle/>
          <a:p>
            <a:pPr marL="0" indent="0" algn="ctr">
              <a:buNone/>
            </a:pPr>
            <a:r>
              <a:rPr lang="sl-SI" sz="4800" b="0" dirty="0" smtClean="0"/>
              <a:t>„</a:t>
            </a:r>
            <a:r>
              <a:rPr lang="en-GB" sz="4800" b="0" dirty="0" smtClean="0"/>
              <a:t>I </a:t>
            </a:r>
            <a:r>
              <a:rPr lang="en-GB" sz="4800" b="0" dirty="0"/>
              <a:t>don't know anything about art, but I know what I </a:t>
            </a:r>
            <a:r>
              <a:rPr lang="en-GB" sz="4800" b="0" dirty="0" smtClean="0"/>
              <a:t>like</a:t>
            </a:r>
            <a:r>
              <a:rPr lang="sl-SI" sz="4800" b="0" dirty="0" smtClean="0"/>
              <a:t>“</a:t>
            </a:r>
            <a:endParaRPr lang="en-GB" sz="4800" dirty="0"/>
          </a:p>
        </p:txBody>
      </p:sp>
      <p:sp>
        <p:nvSpPr>
          <p:cNvPr id="4" name="TextBox 3"/>
          <p:cNvSpPr txBox="1"/>
          <p:nvPr/>
        </p:nvSpPr>
        <p:spPr>
          <a:xfrm>
            <a:off x="6444208" y="5056456"/>
            <a:ext cx="1992853" cy="461665"/>
          </a:xfrm>
          <a:prstGeom prst="rect">
            <a:avLst/>
          </a:prstGeom>
          <a:noFill/>
        </p:spPr>
        <p:txBody>
          <a:bodyPr wrap="none" rtlCol="0">
            <a:spAutoFit/>
          </a:bodyPr>
          <a:lstStyle/>
          <a:p>
            <a:r>
              <a:rPr lang="sl-SI" sz="2400" dirty="0" smtClean="0"/>
              <a:t>Gelett Burgess</a:t>
            </a:r>
            <a:endParaRPr lang="en-GB" sz="2400" dirty="0"/>
          </a:p>
        </p:txBody>
      </p:sp>
    </p:spTree>
    <p:extLst>
      <p:ext uri="{BB962C8B-B14F-4D97-AF65-F5344CB8AC3E}">
        <p14:creationId xmlns:p14="http://schemas.microsoft.com/office/powerpoint/2010/main" val="365895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16832"/>
            <a:ext cx="8229600" cy="3352800"/>
          </a:xfrm>
        </p:spPr>
        <p:txBody>
          <a:bodyPr>
            <a:normAutofit/>
          </a:bodyPr>
          <a:lstStyle/>
          <a:p>
            <a:pPr marL="0" indent="0" algn="ctr">
              <a:buNone/>
            </a:pPr>
            <a:r>
              <a:rPr lang="sl-SI" sz="4800" b="0" dirty="0" smtClean="0"/>
              <a:t>„</a:t>
            </a:r>
            <a:r>
              <a:rPr lang="en-GB" sz="4800" b="0" dirty="0" smtClean="0"/>
              <a:t>I </a:t>
            </a:r>
            <a:r>
              <a:rPr lang="en-GB" sz="4800" b="0" dirty="0"/>
              <a:t>don't know anything about </a:t>
            </a:r>
            <a:r>
              <a:rPr lang="sl-SI" sz="4800" b="0" dirty="0" smtClean="0"/>
              <a:t>the standards</a:t>
            </a:r>
            <a:r>
              <a:rPr lang="en-GB" sz="4800" b="0" dirty="0" smtClean="0"/>
              <a:t>, </a:t>
            </a:r>
            <a:r>
              <a:rPr lang="en-GB" sz="4800" b="0" dirty="0"/>
              <a:t>but I know </a:t>
            </a:r>
            <a:r>
              <a:rPr lang="sl-SI" sz="4800" b="0" dirty="0" smtClean="0"/>
              <a:t>quality when I see it“</a:t>
            </a:r>
            <a:endParaRPr lang="en-GB" sz="4800" dirty="0"/>
          </a:p>
        </p:txBody>
      </p:sp>
      <p:sp>
        <p:nvSpPr>
          <p:cNvPr id="4" name="TextBox 3"/>
          <p:cNvSpPr txBox="1"/>
          <p:nvPr/>
        </p:nvSpPr>
        <p:spPr>
          <a:xfrm>
            <a:off x="6444208" y="5056456"/>
            <a:ext cx="2579489" cy="461665"/>
          </a:xfrm>
          <a:prstGeom prst="rect">
            <a:avLst/>
          </a:prstGeom>
          <a:noFill/>
        </p:spPr>
        <p:txBody>
          <a:bodyPr wrap="none" rtlCol="0">
            <a:spAutoFit/>
          </a:bodyPr>
          <a:lstStyle/>
          <a:p>
            <a:r>
              <a:rPr lang="sl-SI" sz="2400" dirty="0" smtClean="0"/>
              <a:t>Unnamed reviewer</a:t>
            </a:r>
            <a:endParaRPr lang="en-GB" sz="2400" dirty="0"/>
          </a:p>
        </p:txBody>
      </p:sp>
    </p:spTree>
    <p:extLst>
      <p:ext uri="{BB962C8B-B14F-4D97-AF65-F5344CB8AC3E}">
        <p14:creationId xmlns:p14="http://schemas.microsoft.com/office/powerpoint/2010/main" val="84137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Standards of Proof</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dirty="0" smtClean="0"/>
              <a:t>Some credible evidence</a:t>
            </a:r>
          </a:p>
          <a:p>
            <a:r>
              <a:rPr lang="sl-SI" dirty="0" smtClean="0"/>
              <a:t>Preponderance of evidence</a:t>
            </a:r>
          </a:p>
          <a:p>
            <a:r>
              <a:rPr lang="sl-SI" dirty="0" smtClean="0"/>
              <a:t>Clear and convincing evidence</a:t>
            </a:r>
          </a:p>
          <a:p>
            <a:r>
              <a:rPr lang="sl-SI" dirty="0" smtClean="0"/>
              <a:t>Beyond reasonable doubt</a:t>
            </a:r>
          </a:p>
        </p:txBody>
      </p:sp>
    </p:spTree>
    <p:extLst>
      <p:ext uri="{BB962C8B-B14F-4D97-AF65-F5344CB8AC3E}">
        <p14:creationId xmlns:p14="http://schemas.microsoft.com/office/powerpoint/2010/main" val="306386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Be </a:t>
            </a:r>
            <a:r>
              <a:rPr lang="sl-SI" dirty="0" smtClean="0">
                <a:solidFill>
                  <a:schemeClr val="accent2"/>
                </a:solidFill>
              </a:rPr>
              <a:t>yourself</a:t>
            </a:r>
            <a:endParaRPr lang="sl-SI" b="0" dirty="0" smtClean="0">
              <a:solidFill>
                <a:schemeClr val="accent2"/>
              </a:solidFill>
            </a:endParaRPr>
          </a:p>
          <a:p>
            <a:pPr marL="0" indent="0">
              <a:buNone/>
            </a:pPr>
            <a:endParaRPr lang="sl-SI" b="0" dirty="0"/>
          </a:p>
          <a:p>
            <a:pPr marL="0" indent="0">
              <a:buNone/>
            </a:pPr>
            <a:r>
              <a:rPr lang="sl-SI" b="0" dirty="0" smtClean="0"/>
              <a:t>Bad: The institution showed....</a:t>
            </a:r>
          </a:p>
          <a:p>
            <a:pPr marL="0" indent="0">
              <a:buNone/>
            </a:pPr>
            <a:endParaRPr lang="sl-SI" b="0" dirty="0"/>
          </a:p>
          <a:p>
            <a:pPr marL="0" indent="0">
              <a:buNone/>
            </a:pPr>
            <a:r>
              <a:rPr lang="sl-SI" b="0" dirty="0" smtClean="0"/>
              <a:t>Good: The review team saw / found / observed....</a:t>
            </a:r>
          </a:p>
        </p:txBody>
      </p:sp>
    </p:spTree>
    <p:extLst>
      <p:ext uri="{BB962C8B-B14F-4D97-AF65-F5344CB8AC3E}">
        <p14:creationId xmlns:p14="http://schemas.microsoft.com/office/powerpoint/2010/main" val="11104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Be </a:t>
            </a:r>
            <a:r>
              <a:rPr lang="sl-SI" dirty="0" smtClean="0">
                <a:solidFill>
                  <a:schemeClr val="accent2"/>
                </a:solidFill>
              </a:rPr>
              <a:t>specific</a:t>
            </a:r>
            <a:endParaRPr lang="sl-SI" b="0" dirty="0" smtClean="0">
              <a:solidFill>
                <a:schemeClr val="accent2"/>
              </a:solidFill>
            </a:endParaRPr>
          </a:p>
          <a:p>
            <a:pPr marL="0" indent="0">
              <a:buNone/>
            </a:pPr>
            <a:endParaRPr lang="sl-SI" b="0" dirty="0"/>
          </a:p>
          <a:p>
            <a:pPr marL="0" indent="0">
              <a:buNone/>
            </a:pPr>
            <a:r>
              <a:rPr lang="sl-SI" b="0" dirty="0" smtClean="0"/>
              <a:t>Good: The institution showed....</a:t>
            </a:r>
          </a:p>
          <a:p>
            <a:pPr marL="0" indent="0">
              <a:buNone/>
            </a:pPr>
            <a:endParaRPr lang="sl-SI" b="0" dirty="0"/>
          </a:p>
          <a:p>
            <a:pPr marL="0" indent="0">
              <a:buNone/>
            </a:pPr>
            <a:r>
              <a:rPr lang="sl-SI" b="0" dirty="0" smtClean="0"/>
              <a:t>Better: The review team found multiple and consistent examples of</a:t>
            </a:r>
          </a:p>
        </p:txBody>
      </p:sp>
    </p:spTree>
    <p:extLst>
      <p:ext uri="{BB962C8B-B14F-4D97-AF65-F5344CB8AC3E}">
        <p14:creationId xmlns:p14="http://schemas.microsoft.com/office/powerpoint/2010/main" val="279358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Say what you </a:t>
            </a:r>
            <a:r>
              <a:rPr lang="sl-SI" b="0" dirty="0" smtClean="0">
                <a:solidFill>
                  <a:schemeClr val="accent2"/>
                </a:solidFill>
              </a:rPr>
              <a:t>know</a:t>
            </a:r>
          </a:p>
          <a:p>
            <a:pPr marL="0" indent="0">
              <a:buNone/>
            </a:pPr>
            <a:endParaRPr lang="sl-SI" b="0" dirty="0"/>
          </a:p>
          <a:p>
            <a:pPr marL="0" indent="0">
              <a:buNone/>
            </a:pPr>
            <a:r>
              <a:rPr lang="sl-SI" b="0" dirty="0" smtClean="0"/>
              <a:t>Bad: The institution lied....</a:t>
            </a:r>
          </a:p>
          <a:p>
            <a:pPr marL="0" indent="0">
              <a:buNone/>
            </a:pPr>
            <a:endParaRPr lang="sl-SI" b="0" dirty="0"/>
          </a:p>
          <a:p>
            <a:pPr marL="0" indent="0">
              <a:buNone/>
            </a:pPr>
            <a:r>
              <a:rPr lang="sl-SI" b="0" dirty="0" smtClean="0"/>
              <a:t>Good: The review team found inconsistencies between evidence (x) and interview (y)</a:t>
            </a:r>
          </a:p>
        </p:txBody>
      </p:sp>
    </p:spTree>
    <p:extLst>
      <p:ext uri="{BB962C8B-B14F-4D97-AF65-F5344CB8AC3E}">
        <p14:creationId xmlns:p14="http://schemas.microsoft.com/office/powerpoint/2010/main" val="388876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Give your </a:t>
            </a:r>
            <a:r>
              <a:rPr lang="sl-SI" b="0" dirty="0" smtClean="0">
                <a:solidFill>
                  <a:schemeClr val="accent2"/>
                </a:solidFill>
              </a:rPr>
              <a:t>opinion </a:t>
            </a:r>
            <a:r>
              <a:rPr lang="sl-SI" b="0" dirty="0" smtClean="0"/>
              <a:t>(where relevant)</a:t>
            </a:r>
            <a:endParaRPr lang="sl-SI" b="0" dirty="0" smtClean="0">
              <a:solidFill>
                <a:schemeClr val="accent2"/>
              </a:solidFill>
            </a:endParaRPr>
          </a:p>
          <a:p>
            <a:pPr marL="0" indent="0">
              <a:buNone/>
            </a:pPr>
            <a:endParaRPr lang="sl-SI" b="0" dirty="0"/>
          </a:p>
          <a:p>
            <a:pPr marL="0" indent="0">
              <a:buNone/>
            </a:pPr>
            <a:r>
              <a:rPr lang="sl-SI" b="0" dirty="0" smtClean="0"/>
              <a:t>Bad: The institution is... / or NOTHING</a:t>
            </a:r>
          </a:p>
          <a:p>
            <a:pPr marL="0" indent="0">
              <a:buNone/>
            </a:pPr>
            <a:endParaRPr lang="sl-SI" b="0" dirty="0"/>
          </a:p>
          <a:p>
            <a:pPr marL="0" indent="0">
              <a:buNone/>
            </a:pPr>
            <a:r>
              <a:rPr lang="sl-SI" b="0" dirty="0" smtClean="0"/>
              <a:t>Good: We suspect, It seems likely that, Given the evidence available, etc...</a:t>
            </a:r>
          </a:p>
        </p:txBody>
      </p:sp>
    </p:spTree>
    <p:extLst>
      <p:ext uri="{BB962C8B-B14F-4D97-AF65-F5344CB8AC3E}">
        <p14:creationId xmlns:p14="http://schemas.microsoft.com/office/powerpoint/2010/main" val="233454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Give </a:t>
            </a:r>
            <a:r>
              <a:rPr lang="sl-SI" b="0" dirty="0" smtClean="0"/>
              <a:t>your </a:t>
            </a:r>
            <a:r>
              <a:rPr lang="sl-SI" b="0" dirty="0" smtClean="0">
                <a:solidFill>
                  <a:schemeClr val="accent2"/>
                </a:solidFill>
              </a:rPr>
              <a:t>reasoning</a:t>
            </a:r>
          </a:p>
          <a:p>
            <a:pPr marL="0" indent="0">
              <a:buNone/>
            </a:pPr>
            <a:endParaRPr lang="sl-SI" b="0" dirty="0"/>
          </a:p>
          <a:p>
            <a:pPr marL="0" indent="0">
              <a:buNone/>
            </a:pPr>
            <a:r>
              <a:rPr lang="sl-SI" b="0" dirty="0" smtClean="0"/>
              <a:t>Bad: There is no quality.</a:t>
            </a:r>
          </a:p>
          <a:p>
            <a:pPr marL="0" indent="0">
              <a:buNone/>
            </a:pPr>
            <a:endParaRPr lang="sl-SI" b="0" dirty="0"/>
          </a:p>
          <a:p>
            <a:pPr marL="0" indent="0">
              <a:buNone/>
            </a:pPr>
            <a:r>
              <a:rPr lang="sl-SI" b="0" dirty="0" smtClean="0"/>
              <a:t>Good: When we consider (X), (Y) and (Z), we find it impossible to say there is quality</a:t>
            </a:r>
          </a:p>
        </p:txBody>
      </p:sp>
    </p:spTree>
    <p:extLst>
      <p:ext uri="{BB962C8B-B14F-4D97-AF65-F5344CB8AC3E}">
        <p14:creationId xmlns:p14="http://schemas.microsoft.com/office/powerpoint/2010/main" val="389961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fontScale="92500" lnSpcReduction="10000"/>
          </a:bodyPr>
          <a:lstStyle/>
          <a:p>
            <a:r>
              <a:rPr lang="sl-SI" b="0" dirty="0" smtClean="0"/>
              <a:t>Be </a:t>
            </a:r>
            <a:r>
              <a:rPr lang="sl-SI" dirty="0" smtClean="0">
                <a:solidFill>
                  <a:srgbClr val="C00000"/>
                </a:solidFill>
              </a:rPr>
              <a:t>CLEAR</a:t>
            </a:r>
          </a:p>
          <a:p>
            <a:pPr marL="0" indent="0">
              <a:buNone/>
            </a:pPr>
            <a:endParaRPr lang="sl-SI" b="0" dirty="0"/>
          </a:p>
          <a:p>
            <a:pPr marL="0" indent="0">
              <a:buNone/>
            </a:pPr>
            <a:r>
              <a:rPr lang="sl-SI" b="0" dirty="0" smtClean="0"/>
              <a:t>Bad: The physical conditions of classrooms are in need of improvement.</a:t>
            </a:r>
          </a:p>
          <a:p>
            <a:pPr marL="0" indent="0">
              <a:buNone/>
            </a:pPr>
            <a:endParaRPr lang="sl-SI" b="0" dirty="0" smtClean="0"/>
          </a:p>
          <a:p>
            <a:pPr marL="0" indent="0">
              <a:buNone/>
            </a:pPr>
            <a:r>
              <a:rPr lang="sl-SI" b="0" dirty="0" smtClean="0"/>
              <a:t>Good: Classrooms are in a dismal state – no heating, broken desks and no boards make it impossible to learn</a:t>
            </a:r>
          </a:p>
        </p:txBody>
      </p:sp>
    </p:spTree>
    <p:extLst>
      <p:ext uri="{BB962C8B-B14F-4D97-AF65-F5344CB8AC3E}">
        <p14:creationId xmlns:p14="http://schemas.microsoft.com/office/powerpoint/2010/main" val="234332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dirty="0" smtClean="0"/>
              <a:t>In your Report</a:t>
            </a:r>
            <a:endParaRPr lang="en-GB" dirty="0"/>
          </a:p>
        </p:txBody>
      </p:sp>
      <p:sp>
        <p:nvSpPr>
          <p:cNvPr id="3" name="Content Placeholder 2"/>
          <p:cNvSpPr>
            <a:spLocks noGrp="1"/>
          </p:cNvSpPr>
          <p:nvPr>
            <p:ph idx="1"/>
          </p:nvPr>
        </p:nvSpPr>
        <p:spPr>
          <a:xfrm>
            <a:off x="467544" y="2204864"/>
            <a:ext cx="8229600" cy="3960440"/>
          </a:xfrm>
        </p:spPr>
        <p:txBody>
          <a:bodyPr>
            <a:normAutofit/>
          </a:bodyPr>
          <a:lstStyle/>
          <a:p>
            <a:r>
              <a:rPr lang="sl-SI" b="0" dirty="0" smtClean="0"/>
              <a:t>Link </a:t>
            </a:r>
            <a:r>
              <a:rPr lang="sl-SI" b="0" dirty="0" smtClean="0">
                <a:solidFill>
                  <a:srgbClr val="5DBA47"/>
                </a:solidFill>
              </a:rPr>
              <a:t>Effect</a:t>
            </a:r>
            <a:r>
              <a:rPr lang="sl-SI" b="0" dirty="0" smtClean="0"/>
              <a:t> with </a:t>
            </a:r>
            <a:r>
              <a:rPr lang="sl-SI" b="0" dirty="0" smtClean="0">
                <a:solidFill>
                  <a:srgbClr val="C00000"/>
                </a:solidFill>
              </a:rPr>
              <a:t>Cause</a:t>
            </a:r>
          </a:p>
          <a:p>
            <a:pPr marL="0" indent="0">
              <a:buNone/>
            </a:pPr>
            <a:endParaRPr lang="sl-SI" b="0" dirty="0"/>
          </a:p>
          <a:p>
            <a:pPr marL="0" indent="0">
              <a:buNone/>
            </a:pPr>
            <a:r>
              <a:rPr lang="sl-SI" b="0" dirty="0" smtClean="0"/>
              <a:t>Bad: Quality systems are in place, but there is no evidence of iterative improvement.</a:t>
            </a:r>
          </a:p>
          <a:p>
            <a:pPr marL="0" indent="0">
              <a:buNone/>
            </a:pPr>
            <a:endParaRPr lang="sl-SI" b="0" dirty="0" smtClean="0"/>
          </a:p>
          <a:p>
            <a:pPr marL="0" indent="0">
              <a:buNone/>
            </a:pPr>
            <a:r>
              <a:rPr lang="sl-SI" b="0" dirty="0" smtClean="0"/>
              <a:t>Good: Quality systems are not effective, due to lack of iterative improvement procedures.</a:t>
            </a:r>
          </a:p>
        </p:txBody>
      </p:sp>
    </p:spTree>
    <p:extLst>
      <p:ext uri="{BB962C8B-B14F-4D97-AF65-F5344CB8AC3E}">
        <p14:creationId xmlns:p14="http://schemas.microsoft.com/office/powerpoint/2010/main" val="176273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268760"/>
            <a:ext cx="8280920" cy="3600986"/>
          </a:xfrm>
          <a:prstGeom prst="rect">
            <a:avLst/>
          </a:prstGeom>
        </p:spPr>
        <p:txBody>
          <a:bodyPr wrap="square">
            <a:spAutoFit/>
          </a:bodyPr>
          <a:lstStyle/>
          <a:p>
            <a:r>
              <a:rPr lang="sl-SI" sz="4000" dirty="0" smtClean="0">
                <a:solidFill>
                  <a:schemeClr val="tx2">
                    <a:lumMod val="60000"/>
                    <a:lumOff val="40000"/>
                  </a:schemeClr>
                </a:solidFill>
              </a:rPr>
              <a:t>Hvala!</a:t>
            </a:r>
          </a:p>
          <a:p>
            <a:r>
              <a:rPr lang="sl-SI" sz="4000" dirty="0" smtClean="0">
                <a:solidFill>
                  <a:schemeClr val="tx2">
                    <a:lumMod val="60000"/>
                    <a:lumOff val="40000"/>
                  </a:schemeClr>
                </a:solidFill>
              </a:rPr>
              <a:t>	</a:t>
            </a:r>
            <a:r>
              <a:rPr lang="mt-MT" sz="4000" dirty="0" smtClean="0">
                <a:solidFill>
                  <a:schemeClr val="tx2">
                    <a:lumMod val="60000"/>
                    <a:lumOff val="40000"/>
                  </a:schemeClr>
                </a:solidFill>
              </a:rPr>
              <a:t>Thank-you </a:t>
            </a:r>
            <a:r>
              <a:rPr lang="mt-MT" sz="4000" dirty="0">
                <a:solidFill>
                  <a:schemeClr val="tx2">
                    <a:lumMod val="60000"/>
                    <a:lumOff val="40000"/>
                  </a:schemeClr>
                </a:solidFill>
              </a:rPr>
              <a:t>for your attention</a:t>
            </a:r>
          </a:p>
          <a:p>
            <a:endParaRPr lang="mt-MT" dirty="0"/>
          </a:p>
          <a:p>
            <a:pPr algn="ctr"/>
            <a:r>
              <a:rPr lang="mt-MT" sz="4000" dirty="0"/>
              <a:t>Questions?</a:t>
            </a:r>
          </a:p>
          <a:p>
            <a:pPr algn="ctr"/>
            <a:endParaRPr lang="mt-MT" dirty="0"/>
          </a:p>
          <a:p>
            <a:pPr algn="ctr"/>
            <a:endParaRPr lang="mt-MT" dirty="0"/>
          </a:p>
          <a:p>
            <a:pPr algn="ctr"/>
            <a:r>
              <a:rPr lang="mt-MT" dirty="0" smtClean="0"/>
              <a:t>Anthony </a:t>
            </a:r>
            <a:r>
              <a:rPr lang="mt-MT" dirty="0"/>
              <a:t>F. Camilleri (</a:t>
            </a:r>
            <a:r>
              <a:rPr lang="mt-MT" dirty="0">
                <a:hlinkClick r:id="rId2"/>
              </a:rPr>
              <a:t>anthony@kic-malta.com</a:t>
            </a:r>
            <a:r>
              <a:rPr lang="mt-MT" dirty="0" smtClean="0"/>
              <a:t>)</a:t>
            </a:r>
            <a:endParaRPr lang="sl-SI" dirty="0" smtClean="0"/>
          </a:p>
          <a:p>
            <a:pPr algn="ctr"/>
            <a:r>
              <a:rPr lang="sl-SI" dirty="0" smtClean="0"/>
              <a:t>Presentation available from: </a:t>
            </a:r>
            <a:r>
              <a:rPr lang="en-GB" dirty="0">
                <a:hlinkClick r:id="rId3"/>
              </a:rPr>
              <a:t>http://www.slideshare.net/anthonycamilleri/</a:t>
            </a:r>
            <a:endParaRPr lang="mt-MT" dirty="0"/>
          </a:p>
          <a:p>
            <a:pPr algn="ctr"/>
            <a:endParaRPr lang="en-GB" dirty="0"/>
          </a:p>
        </p:txBody>
      </p:sp>
      <p:sp>
        <p:nvSpPr>
          <p:cNvPr id="5" name="Content Placeholder 2"/>
          <p:cNvSpPr txBox="1">
            <a:spLocks/>
          </p:cNvSpPr>
          <p:nvPr/>
        </p:nvSpPr>
        <p:spPr>
          <a:xfrm>
            <a:off x="0" y="5615016"/>
            <a:ext cx="4673554" cy="1242984"/>
          </a:xfrm>
          <a:prstGeom prst="rect">
            <a:avLst/>
          </a:prstGeom>
          <a:solidFill>
            <a:srgbClr val="FFFFFF">
              <a:alpha val="60000"/>
            </a:srgbClr>
          </a:solidFill>
        </p:spPr>
        <p:txBody>
          <a:bodyPr vert="horz" lIns="91440" tIns="45720" rIns="91440" bIns="45720" numCol="2" rtlCol="0">
            <a:noAutofit/>
          </a:bodyPr>
          <a:lstStyle>
            <a:lvl1pPr marL="342900" indent="-342900" algn="l" defTabSz="914400" rtl="0" eaLnBrk="1" latinLnBrk="0" hangingPunct="1">
              <a:spcBef>
                <a:spcPct val="20000"/>
              </a:spcBef>
              <a:buFont typeface="Arial" pitchFamily="34" charset="0"/>
              <a:buChar char="•"/>
              <a:defRPr sz="3200" kern="1200">
                <a:solidFill>
                  <a:srgbClr val="2E67B2"/>
                </a:solidFill>
                <a:latin typeface="Eurostile"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2E67B2"/>
                </a:solidFill>
                <a:latin typeface="Eurostile"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2E67B2"/>
                </a:solidFill>
                <a:latin typeface="Eurostile"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2E67B2"/>
                </a:solidFill>
                <a:latin typeface="Eurostile"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2E67B2"/>
                </a:solidFill>
                <a:latin typeface="Eurostile"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sl-SI" sz="800" b="1" dirty="0" smtClean="0">
                <a:solidFill>
                  <a:schemeClr val="tx2"/>
                </a:solidFill>
              </a:rPr>
              <a:t>Released under a C</a:t>
            </a:r>
            <a:r>
              <a:rPr lang="en-US" sz="800" b="1" dirty="0" smtClean="0">
                <a:solidFill>
                  <a:schemeClr val="tx2"/>
                </a:solidFill>
              </a:rPr>
              <a:t>reative</a:t>
            </a:r>
            <a:r>
              <a:rPr lang="en-US" sz="800" b="1" dirty="0" smtClean="0">
                <a:solidFill>
                  <a:schemeClr val="tx2"/>
                </a:solidFill>
              </a:rPr>
              <a:t> Commons Attribution</a:t>
            </a:r>
            <a:r>
              <a:rPr lang="sl-SI" sz="800" b="1" dirty="0" smtClean="0">
                <a:solidFill>
                  <a:schemeClr val="tx2"/>
                </a:solidFill>
              </a:rPr>
              <a:t> S</a:t>
            </a:r>
            <a:r>
              <a:rPr lang="en-US" sz="800" b="1" dirty="0" smtClean="0">
                <a:solidFill>
                  <a:schemeClr val="tx2"/>
                </a:solidFill>
              </a:rPr>
              <a:t>hareAlike</a:t>
            </a:r>
            <a:r>
              <a:rPr lang="en-US" sz="800" b="1" dirty="0" smtClean="0">
                <a:solidFill>
                  <a:schemeClr val="tx2"/>
                </a:solidFill>
              </a:rPr>
              <a:t> </a:t>
            </a:r>
            <a:r>
              <a:rPr lang="sl-SI" sz="800" b="1" dirty="0" smtClean="0">
                <a:solidFill>
                  <a:schemeClr val="tx2"/>
                </a:solidFill>
              </a:rPr>
              <a:t>3</a:t>
            </a:r>
            <a:r>
              <a:rPr lang="en-US" sz="800" b="1" dirty="0" smtClean="0">
                <a:solidFill>
                  <a:schemeClr val="tx2"/>
                </a:solidFill>
              </a:rPr>
              <a:t>.0 </a:t>
            </a:r>
            <a:r>
              <a:rPr lang="sl-SI" sz="800" b="1" dirty="0" smtClean="0">
                <a:solidFill>
                  <a:schemeClr val="tx2"/>
                </a:solidFill>
              </a:rPr>
              <a:t>Slovenia </a:t>
            </a:r>
            <a:r>
              <a:rPr lang="en-US" sz="800" b="1" dirty="0" smtClean="0">
                <a:solidFill>
                  <a:schemeClr val="tx2"/>
                </a:solidFill>
              </a:rPr>
              <a:t>License</a:t>
            </a:r>
            <a:endParaRPr lang="sl-SI" sz="800" b="1" dirty="0" smtClean="0">
              <a:solidFill>
                <a:schemeClr val="tx2"/>
              </a:solidFill>
            </a:endParaRPr>
          </a:p>
          <a:p>
            <a:pPr marL="114300" indent="0">
              <a:buFont typeface="Arial" pitchFamily="34" charset="0"/>
              <a:buNone/>
              <a:defRPr/>
            </a:pPr>
            <a:endParaRPr lang="sl-SI" sz="800" b="1" dirty="0" smtClean="0">
              <a:solidFill>
                <a:schemeClr val="tx2"/>
              </a:solidFill>
            </a:endParaRPr>
          </a:p>
          <a:p>
            <a:pPr marL="0" indent="0">
              <a:buNone/>
              <a:defRPr/>
            </a:pPr>
            <a:r>
              <a:rPr lang="en-US" sz="800" b="1" dirty="0" smtClean="0">
                <a:solidFill>
                  <a:schemeClr val="tx2"/>
                </a:solidFill>
              </a:rPr>
              <a:t>You are free:</a:t>
            </a:r>
            <a:endParaRPr lang="sl-SI" sz="800" b="1" dirty="0">
              <a:solidFill>
                <a:schemeClr val="tx2"/>
              </a:solidFill>
            </a:endParaRPr>
          </a:p>
          <a:p>
            <a:pPr marL="174625" indent="-174625">
              <a:defRPr/>
            </a:pPr>
            <a:r>
              <a:rPr lang="en-US" sz="800" b="1" dirty="0" smtClean="0">
                <a:solidFill>
                  <a:schemeClr val="tx2"/>
                </a:solidFill>
              </a:rPr>
              <a:t>to Share</a:t>
            </a:r>
            <a:r>
              <a:rPr lang="en-US" sz="800" dirty="0" smtClean="0">
                <a:solidFill>
                  <a:schemeClr val="tx2"/>
                </a:solidFill>
              </a:rPr>
              <a:t> — to copy, distribute and transmit the work</a:t>
            </a:r>
            <a:endParaRPr lang="sl-SI" sz="800" dirty="0">
              <a:solidFill>
                <a:schemeClr val="tx2"/>
              </a:solidFill>
            </a:endParaRPr>
          </a:p>
          <a:p>
            <a:pPr marL="174625" indent="-174625">
              <a:defRPr/>
            </a:pPr>
            <a:r>
              <a:rPr lang="en-US" sz="800" b="1" dirty="0" smtClean="0">
                <a:solidFill>
                  <a:schemeClr val="tx2"/>
                </a:solidFill>
              </a:rPr>
              <a:t>to Remix</a:t>
            </a:r>
            <a:r>
              <a:rPr lang="en-US" sz="800" dirty="0" smtClean="0">
                <a:solidFill>
                  <a:schemeClr val="tx2"/>
                </a:solidFill>
              </a:rPr>
              <a:t> — to adapt the work</a:t>
            </a:r>
            <a:endParaRPr lang="sl-SI" sz="800" dirty="0" smtClean="0">
              <a:solidFill>
                <a:schemeClr val="tx2"/>
              </a:solidFill>
            </a:endParaRPr>
          </a:p>
          <a:p>
            <a:pPr marL="0" indent="0">
              <a:buNone/>
              <a:defRPr/>
            </a:pPr>
            <a:endParaRPr lang="sl-SI" sz="800" b="1" dirty="0">
              <a:solidFill>
                <a:schemeClr val="tx2"/>
              </a:solidFill>
            </a:endParaRPr>
          </a:p>
          <a:p>
            <a:pPr marL="0" indent="0">
              <a:buNone/>
              <a:defRPr/>
            </a:pPr>
            <a:endParaRPr lang="sl-SI" sz="800" b="1" dirty="0" smtClean="0">
              <a:solidFill>
                <a:schemeClr val="tx2"/>
              </a:solidFill>
            </a:endParaRPr>
          </a:p>
          <a:p>
            <a:pPr marL="0" indent="0">
              <a:buNone/>
              <a:defRPr/>
            </a:pPr>
            <a:endParaRPr lang="sl-SI" sz="800" b="1" dirty="0">
              <a:solidFill>
                <a:schemeClr val="tx2"/>
              </a:solidFill>
            </a:endParaRPr>
          </a:p>
          <a:p>
            <a:pPr marL="0" indent="0">
              <a:buNone/>
              <a:defRPr/>
            </a:pPr>
            <a:r>
              <a:rPr lang="sl-SI" sz="800" b="1" dirty="0" smtClean="0">
                <a:solidFill>
                  <a:schemeClr val="tx2"/>
                </a:solidFill>
              </a:rPr>
              <a:t>Under the following conditions:</a:t>
            </a:r>
          </a:p>
          <a:p>
            <a:pPr marL="0" indent="0">
              <a:buNone/>
              <a:defRPr/>
            </a:pPr>
            <a:r>
              <a:rPr lang="en-US" sz="800" b="1" dirty="0" smtClean="0">
                <a:solidFill>
                  <a:schemeClr val="tx2"/>
                </a:solidFill>
              </a:rPr>
              <a:t>Attribution</a:t>
            </a:r>
            <a:r>
              <a:rPr lang="en-US" sz="800" dirty="0" smtClean="0">
                <a:solidFill>
                  <a:schemeClr val="tx2"/>
                </a:solidFill>
              </a:rPr>
              <a:t> — You must attribute the work in the manner specified by the author or licensor (but not in any way that suggests that they endorse you or your use of the work).</a:t>
            </a:r>
            <a:endParaRPr lang="sl-SI" sz="800" dirty="0">
              <a:solidFill>
                <a:schemeClr val="tx2"/>
              </a:solidFill>
            </a:endParaRPr>
          </a:p>
          <a:p>
            <a:pPr marL="0" indent="0">
              <a:buNone/>
              <a:defRPr/>
            </a:pPr>
            <a:r>
              <a:rPr lang="en-US" sz="800" b="1" dirty="0" smtClean="0">
                <a:solidFill>
                  <a:schemeClr val="tx2"/>
                </a:solidFill>
              </a:rPr>
              <a:t>Share Alike</a:t>
            </a:r>
            <a:r>
              <a:rPr lang="en-US" sz="800" dirty="0" smtClean="0">
                <a:solidFill>
                  <a:schemeClr val="tx2"/>
                </a:solidFill>
              </a:rPr>
              <a:t> — If you alter, transform, or build upon this work, you may distribute the resulting work only under the same or similar license to this one.</a:t>
            </a:r>
          </a:p>
          <a:p>
            <a:pPr marL="114300" indent="0">
              <a:buFont typeface="Arial" pitchFamily="34" charset="0"/>
              <a:buNone/>
              <a:defRPr/>
            </a:pPr>
            <a:endParaRPr lang="sl-SI" sz="1200" b="1" dirty="0"/>
          </a:p>
        </p:txBody>
      </p:sp>
    </p:spTree>
    <p:extLst>
      <p:ext uri="{BB962C8B-B14F-4D97-AF65-F5344CB8AC3E}">
        <p14:creationId xmlns:p14="http://schemas.microsoft.com/office/powerpoint/2010/main" val="378002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Template>
  <TotalTime>205</TotalTime>
  <Words>821</Words>
  <Application>Microsoft Office PowerPoint</Application>
  <PresentationFormat>On-screen Show (4:3)</PresentationFormat>
  <Paragraphs>203</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Presentation</vt:lpstr>
      <vt:lpstr>External Review</vt:lpstr>
      <vt:lpstr>What‘s in a Name?</vt:lpstr>
      <vt:lpstr>A reviewer is a communicator</vt:lpstr>
      <vt:lpstr>PowerPoint Presentation</vt:lpstr>
      <vt:lpstr>What‘s in a name?</vt:lpstr>
      <vt:lpstr>Inter-subjectivity</vt:lpstr>
      <vt:lpstr>Requirements</vt:lpstr>
      <vt:lpstr>Practical Actions</vt:lpstr>
      <vt:lpstr>PowerPoint Presentation</vt:lpstr>
      <vt:lpstr>Communication starts  </vt:lpstr>
      <vt:lpstr>Planning a Conversation</vt:lpstr>
      <vt:lpstr>The Four Types of Interviewee</vt:lpstr>
      <vt:lpstr>Dealing with: ‚The Show-Off‘</vt:lpstr>
      <vt:lpstr>Dealing with: ‚The Politician‘</vt:lpstr>
      <vt:lpstr>Dealing with: ‚The Grumpy‘</vt:lpstr>
      <vt:lpstr>Dealing with: ‚The Bored‘</vt:lpstr>
      <vt:lpstr>For all interviewees....</vt:lpstr>
      <vt:lpstr>NEVER</vt:lpstr>
      <vt:lpstr>Demand RESPECT</vt:lpstr>
      <vt:lpstr>PowerPoint Presentation</vt:lpstr>
      <vt:lpstr>PowerPoint Presentation</vt:lpstr>
      <vt:lpstr>PowerPoint Presentation</vt:lpstr>
      <vt:lpstr>Standards of Proof</vt:lpstr>
      <vt:lpstr>In your Report</vt:lpstr>
      <vt:lpstr>In your Report</vt:lpstr>
      <vt:lpstr>In your Report</vt:lpstr>
      <vt:lpstr>In your Report</vt:lpstr>
      <vt:lpstr>In your Report</vt:lpstr>
      <vt:lpstr>In your Report</vt:lpstr>
      <vt:lpstr>In your Report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External Review</dc:title>
  <dc:creator>Anthony F. Camilleri</dc:creator>
  <cp:lastModifiedBy>Anthony</cp:lastModifiedBy>
  <cp:revision>26</cp:revision>
  <dcterms:created xsi:type="dcterms:W3CDTF">2011-11-23T18:46:11Z</dcterms:created>
  <dcterms:modified xsi:type="dcterms:W3CDTF">2011-12-16T07:59:49Z</dcterms:modified>
</cp:coreProperties>
</file>