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xls" ContentType="application/vnd.ms-exce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0" r:id="rId3"/>
    <p:sldId id="260" r:id="rId4"/>
    <p:sldId id="257" r:id="rId5"/>
    <p:sldId id="263" r:id="rId6"/>
    <p:sldId id="262" r:id="rId7"/>
    <p:sldId id="259" r:id="rId8"/>
    <p:sldId id="258"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80" r:id="rId23"/>
    <p:sldId id="277" r:id="rId24"/>
    <p:sldId id="278" r:id="rId25"/>
    <p:sldId id="283" r:id="rId26"/>
    <p:sldId id="281" r:id="rId27"/>
    <p:sldId id="284" r:id="rId28"/>
    <p:sldId id="282" r:id="rId29"/>
    <p:sldId id="285" r:id="rId30"/>
    <p:sldId id="286" r:id="rId31"/>
    <p:sldId id="287" r:id="rId32"/>
    <p:sldId id="288" r:id="rId33"/>
    <p:sldId id="289" r:id="rId34"/>
    <p:sldId id="27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96" y="-36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091598F-C3E5-45C6-9429-DEEFBB119101}" type="datetimeFigureOut">
              <a:rPr lang="en-US" smtClean="0"/>
              <a:pPr/>
              <a:t>12/2/2011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BB9900-2865-4746-902D-79FF17ACF08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91598F-C3E5-45C6-9429-DEEFBB119101}" type="datetimeFigureOut">
              <a:rPr lang="en-US" smtClean="0"/>
              <a:pPr/>
              <a:t>12/2/2011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BB9900-2865-4746-902D-79FF17ACF08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91598F-C3E5-45C6-9429-DEEFBB119101}" type="datetimeFigureOut">
              <a:rPr lang="en-US" smtClean="0"/>
              <a:pPr/>
              <a:t>12/2/2011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BB9900-2865-4746-902D-79FF17ACF08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91598F-C3E5-45C6-9429-DEEFBB119101}" type="datetimeFigureOut">
              <a:rPr lang="en-US" smtClean="0"/>
              <a:pPr/>
              <a:t>12/2/2011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BB9900-2865-4746-902D-79FF17ACF08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091598F-C3E5-45C6-9429-DEEFBB119101}" type="datetimeFigureOut">
              <a:rPr lang="en-US" smtClean="0"/>
              <a:pPr/>
              <a:t>12/2/2011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BB9900-2865-4746-902D-79FF17ACF08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091598F-C3E5-45C6-9429-DEEFBB119101}" type="datetimeFigureOut">
              <a:rPr lang="en-US" smtClean="0"/>
              <a:pPr/>
              <a:t>12/2/2011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BB9900-2865-4746-902D-79FF17ACF08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091598F-C3E5-45C6-9429-DEEFBB119101}" type="datetimeFigureOut">
              <a:rPr lang="en-US" smtClean="0"/>
              <a:pPr/>
              <a:t>12/2/2011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BB9900-2865-4746-902D-79FF17ACF08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091598F-C3E5-45C6-9429-DEEFBB119101}" type="datetimeFigureOut">
              <a:rPr lang="en-US" smtClean="0"/>
              <a:pPr/>
              <a:t>12/2/2011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BB9900-2865-4746-902D-79FF17ACF08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91598F-C3E5-45C6-9429-DEEFBB119101}" type="datetimeFigureOut">
              <a:rPr lang="en-US" smtClean="0"/>
              <a:pPr/>
              <a:t>12/2/2011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BB9900-2865-4746-902D-79FF17ACF08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91598F-C3E5-45C6-9429-DEEFBB119101}" type="datetimeFigureOut">
              <a:rPr lang="en-US" smtClean="0"/>
              <a:pPr/>
              <a:t>12/2/2011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BB9900-2865-4746-902D-79FF17ACF08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91598F-C3E5-45C6-9429-DEEFBB119101}" type="datetimeFigureOut">
              <a:rPr lang="en-US" smtClean="0"/>
              <a:pPr/>
              <a:t>12/2/2011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BB9900-2865-4746-902D-79FF17ACF08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91598F-C3E5-45C6-9429-DEEFBB119101}" type="datetimeFigureOut">
              <a:rPr lang="en-US" smtClean="0"/>
              <a:pPr/>
              <a:t>12/2/2011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BB9900-2865-4746-902D-79FF17ACF08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Microsoft_Office_Excel_Chart111.xl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8.xml.rels><?xml version="1.0" encoding="UTF-8" standalone="yes"?>
<Relationships xmlns="http://schemas.openxmlformats.org/package/2006/relationships"><Relationship Id="rId3" Type="http://schemas.openxmlformats.org/officeDocument/2006/relationships/oleObject" Target="../embeddings/Microsoft_Office_Excel_Chart222.xls"/><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Microsoft_Office_Excel_Chart333.xls"/><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Microsoft_Office_Excel_Chart444.xls"/><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ijf.hr/" TargetMode="External"/><Relationship Id="rId2" Type="http://schemas.openxmlformats.org/officeDocument/2006/relationships/hyperlink" Target="mailto:predrag@ijf.hr" TargetMode="External"/><Relationship Id="rId1" Type="http://schemas.openxmlformats.org/officeDocument/2006/relationships/slideLayout" Target="../slideLayouts/slideLayout2.xml"/><Relationship Id="rId4" Type="http://schemas.openxmlformats.org/officeDocument/2006/relationships/hyperlink" Target="http://www.hgk.hr/"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2844" y="357166"/>
            <a:ext cx="8786874" cy="3857652"/>
          </a:xfrm>
        </p:spPr>
        <p:txBody>
          <a:bodyPr>
            <a:normAutofit fontScale="90000"/>
          </a:bodyPr>
          <a:lstStyle/>
          <a:p>
            <a:r>
              <a:rPr lang="hr-HR" dirty="0" smtClean="0">
                <a:latin typeface="Arial" pitchFamily="34" charset="0"/>
                <a:cs typeface="Arial" pitchFamily="34" charset="0"/>
              </a:rPr>
              <a:t/>
            </a:r>
            <a:br>
              <a:rPr lang="hr-HR" dirty="0" smtClean="0">
                <a:latin typeface="Arial" pitchFamily="34" charset="0"/>
                <a:cs typeface="Arial" pitchFamily="34" charset="0"/>
              </a:rPr>
            </a:br>
            <a:r>
              <a:rPr lang="hr-HR" sz="4000" dirty="0" smtClean="0">
                <a:latin typeface="Arial" pitchFamily="34" charset="0"/>
                <a:cs typeface="Arial" pitchFamily="34" charset="0"/>
              </a:rPr>
              <a:t>Meeting of </a:t>
            </a:r>
            <a:r>
              <a:rPr lang="en-GB" sz="4000" dirty="0" smtClean="0"/>
              <a:t>the Interdepartmental Working Body for Labour Market Monitoring </a:t>
            </a:r>
            <a:r>
              <a:rPr lang="hr-HR" sz="4000" dirty="0" smtClean="0"/>
              <a:t/>
            </a:r>
            <a:br>
              <a:rPr lang="hr-HR" sz="4000" dirty="0" smtClean="0"/>
            </a:br>
            <a:r>
              <a:rPr lang="hr-HR" sz="4000" dirty="0" smtClean="0"/>
              <a:t>Zagreb, </a:t>
            </a:r>
            <a:r>
              <a:rPr lang="en-GB" sz="4000" dirty="0" smtClean="0"/>
              <a:t>December 5, </a:t>
            </a:r>
            <a:r>
              <a:rPr lang="hr-HR" sz="4000" dirty="0" smtClean="0"/>
              <a:t>2011</a:t>
            </a:r>
            <a:r>
              <a:rPr lang="en-US" dirty="0">
                <a:latin typeface="Arial" pitchFamily="34" charset="0"/>
                <a:cs typeface="Arial" pitchFamily="34" charset="0"/>
              </a:rPr>
              <a:t/>
            </a:r>
            <a:br>
              <a:rPr lang="en-US" dirty="0">
                <a:latin typeface="Arial" pitchFamily="34" charset="0"/>
                <a:cs typeface="Arial" pitchFamily="34" charset="0"/>
              </a:rPr>
            </a:br>
            <a:r>
              <a:rPr lang="en-GB" b="1" dirty="0" smtClean="0">
                <a:latin typeface="Arial" pitchFamily="34" charset="0"/>
                <a:cs typeface="Arial" pitchFamily="34" charset="0"/>
              </a:rPr>
              <a:t>Skills mismatches and anticipation of the future labour market need: Case of Croatia </a:t>
            </a:r>
            <a:r>
              <a:rPr lang="en-US" dirty="0"/>
              <a:t/>
            </a:r>
            <a:br>
              <a:rPr lang="en-US" dirty="0"/>
            </a:br>
            <a:endParaRPr lang="en-US" dirty="0"/>
          </a:p>
        </p:txBody>
      </p:sp>
      <p:sp>
        <p:nvSpPr>
          <p:cNvPr id="3" name="Subtitle 2"/>
          <p:cNvSpPr>
            <a:spLocks noGrp="1"/>
          </p:cNvSpPr>
          <p:nvPr>
            <p:ph type="subTitle" idx="1"/>
          </p:nvPr>
        </p:nvSpPr>
        <p:spPr>
          <a:xfrm>
            <a:off x="1371600" y="4286256"/>
            <a:ext cx="6400800" cy="1352544"/>
          </a:xfrm>
        </p:spPr>
        <p:txBody>
          <a:bodyPr>
            <a:normAutofit fontScale="85000" lnSpcReduction="20000"/>
          </a:bodyPr>
          <a:lstStyle/>
          <a:p>
            <a:r>
              <a:rPr lang="en-GB" dirty="0" err="1" smtClean="0">
                <a:solidFill>
                  <a:schemeClr val="tx1"/>
                </a:solidFill>
                <a:latin typeface="Arial" pitchFamily="34" charset="0"/>
                <a:cs typeface="Arial" pitchFamily="34" charset="0"/>
              </a:rPr>
              <a:t>Predrag</a:t>
            </a:r>
            <a:r>
              <a:rPr lang="en-GB" dirty="0" smtClean="0">
                <a:solidFill>
                  <a:schemeClr val="tx1"/>
                </a:solidFill>
                <a:latin typeface="Arial" pitchFamily="34" charset="0"/>
                <a:cs typeface="Arial" pitchFamily="34" charset="0"/>
              </a:rPr>
              <a:t> </a:t>
            </a:r>
            <a:r>
              <a:rPr lang="en-GB" dirty="0" err="1" smtClean="0">
                <a:solidFill>
                  <a:schemeClr val="tx1"/>
                </a:solidFill>
                <a:latin typeface="Arial" pitchFamily="34" charset="0"/>
                <a:cs typeface="Arial" pitchFamily="34" charset="0"/>
              </a:rPr>
              <a:t>Bejakovic</a:t>
            </a:r>
            <a:r>
              <a:rPr lang="en-GB" dirty="0" smtClean="0">
                <a:solidFill>
                  <a:schemeClr val="tx1"/>
                </a:solidFill>
                <a:latin typeface="Arial" pitchFamily="34" charset="0"/>
                <a:cs typeface="Arial" pitchFamily="34" charset="0"/>
              </a:rPr>
              <a:t>, </a:t>
            </a:r>
            <a:endParaRPr lang="hr-HR" dirty="0" smtClean="0">
              <a:solidFill>
                <a:schemeClr val="tx1"/>
              </a:solidFill>
              <a:latin typeface="Arial" pitchFamily="34" charset="0"/>
              <a:cs typeface="Arial" pitchFamily="34" charset="0"/>
            </a:endParaRPr>
          </a:p>
          <a:p>
            <a:r>
              <a:rPr lang="en-GB" dirty="0" smtClean="0">
                <a:solidFill>
                  <a:schemeClr val="tx1"/>
                </a:solidFill>
                <a:latin typeface="Arial" pitchFamily="34" charset="0"/>
                <a:cs typeface="Arial" pitchFamily="34" charset="0"/>
              </a:rPr>
              <a:t>Institute of Public Finance, </a:t>
            </a:r>
            <a:endParaRPr lang="hr-HR" dirty="0" smtClean="0">
              <a:solidFill>
                <a:schemeClr val="tx1"/>
              </a:solidFill>
              <a:latin typeface="Arial" pitchFamily="34" charset="0"/>
              <a:cs typeface="Arial" pitchFamily="34" charset="0"/>
            </a:endParaRPr>
          </a:p>
          <a:p>
            <a:r>
              <a:rPr lang="en-GB" dirty="0" smtClean="0">
                <a:solidFill>
                  <a:schemeClr val="tx1"/>
                </a:solidFill>
                <a:latin typeface="Arial" pitchFamily="34" charset="0"/>
                <a:cs typeface="Arial" pitchFamily="34" charset="0"/>
              </a:rPr>
              <a:t>Zagreb</a:t>
            </a:r>
            <a:r>
              <a:rPr lang="hr-HR" dirty="0" smtClean="0">
                <a:solidFill>
                  <a:schemeClr val="tx1"/>
                </a:solidFill>
                <a:latin typeface="Arial" pitchFamily="34" charset="0"/>
                <a:cs typeface="Arial" pitchFamily="34" charset="0"/>
              </a:rPr>
              <a:t>, Croatia </a:t>
            </a:r>
            <a:r>
              <a:rPr lang="en-GB" dirty="0" smtClean="0">
                <a:solidFill>
                  <a:schemeClr val="tx1"/>
                </a:solidFill>
                <a:latin typeface="Arial" pitchFamily="34" charset="0"/>
                <a:cs typeface="Arial" pitchFamily="34" charset="0"/>
              </a:rPr>
              <a:t> </a:t>
            </a:r>
            <a:endParaRPr lang="en-US"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856984" cy="778098"/>
          </a:xfrm>
        </p:spPr>
        <p:txBody>
          <a:bodyPr>
            <a:normAutofit/>
          </a:bodyPr>
          <a:lstStyle/>
          <a:p>
            <a:r>
              <a:rPr lang="en-US" sz="2800" dirty="0" smtClean="0">
                <a:latin typeface="Arial" pitchFamily="34" charset="0"/>
                <a:cs typeface="Arial" pitchFamily="34" charset="0"/>
              </a:rPr>
              <a:t>Vertical mismatch during professional development  </a:t>
            </a:r>
            <a:endParaRPr lang="en-US" sz="2800" dirty="0">
              <a:latin typeface="Arial" pitchFamily="34" charset="0"/>
              <a:cs typeface="Arial" pitchFamily="34" charset="0"/>
            </a:endParaRPr>
          </a:p>
        </p:txBody>
      </p:sp>
      <p:pic>
        <p:nvPicPr>
          <p:cNvPr id="3074" name="Picture 2"/>
          <p:cNvPicPr>
            <a:picLocks noGrp="1" noChangeAspect="1" noChangeArrowheads="1"/>
          </p:cNvPicPr>
          <p:nvPr>
            <p:ph idx="1"/>
          </p:nvPr>
        </p:nvPicPr>
        <p:blipFill>
          <a:blip r:embed="rId2" cstate="print"/>
          <a:srcRect/>
          <a:stretch>
            <a:fillRect/>
          </a:stretch>
        </p:blipFill>
        <p:spPr bwMode="auto">
          <a:xfrm>
            <a:off x="251520" y="980728"/>
            <a:ext cx="8502615" cy="5256584"/>
          </a:xfrm>
          <a:prstGeom prst="rect">
            <a:avLst/>
          </a:prstGeom>
          <a:noFill/>
          <a:ln w="9525">
            <a:noFill/>
            <a:miter lim="800000"/>
            <a:headEnd/>
            <a:tailEnd/>
          </a:ln>
        </p:spPr>
      </p:pic>
      <p:sp>
        <p:nvSpPr>
          <p:cNvPr id="5" name="Rectangle 4"/>
          <p:cNvSpPr/>
          <p:nvPr/>
        </p:nvSpPr>
        <p:spPr>
          <a:xfrm>
            <a:off x="323528" y="6211669"/>
            <a:ext cx="8280920" cy="307777"/>
          </a:xfrm>
          <a:prstGeom prst="rect">
            <a:avLst/>
          </a:prstGeom>
        </p:spPr>
        <p:txBody>
          <a:bodyPr wrap="square">
            <a:spAutoFit/>
          </a:bodyPr>
          <a:lstStyle/>
          <a:p>
            <a:r>
              <a:rPr lang="en-US" sz="1400" dirty="0" smtClean="0">
                <a:latin typeface="Arial" pitchFamily="34" charset="0"/>
                <a:cs typeface="Arial" pitchFamily="34" charset="0"/>
              </a:rPr>
              <a:t>Number in brackets represents a frequency of horizontal transition where the job changes occurred.</a:t>
            </a:r>
            <a:endParaRPr lang="en-US" sz="1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856984" cy="778098"/>
          </a:xfrm>
        </p:spPr>
        <p:txBody>
          <a:bodyPr>
            <a:normAutofit/>
          </a:bodyPr>
          <a:lstStyle/>
          <a:p>
            <a:r>
              <a:rPr lang="en-US" sz="2800" dirty="0" smtClean="0">
                <a:latin typeface="Arial" pitchFamily="34" charset="0"/>
                <a:cs typeface="Arial" pitchFamily="34" charset="0"/>
              </a:rPr>
              <a:t>Horizontal mismatch during professional development</a:t>
            </a:r>
            <a:endParaRPr lang="en-US" sz="2800" dirty="0">
              <a:latin typeface="Arial" pitchFamily="34" charset="0"/>
              <a:cs typeface="Arial" pitchFamily="34" charset="0"/>
            </a:endParaRPr>
          </a:p>
        </p:txBody>
      </p:sp>
      <p:pic>
        <p:nvPicPr>
          <p:cNvPr id="4098" name="Picture 2"/>
          <p:cNvPicPr>
            <a:picLocks noGrp="1" noChangeAspect="1" noChangeArrowheads="1"/>
          </p:cNvPicPr>
          <p:nvPr>
            <p:ph idx="1"/>
          </p:nvPr>
        </p:nvPicPr>
        <p:blipFill>
          <a:blip r:embed="rId2" cstate="print"/>
          <a:srcRect/>
          <a:stretch>
            <a:fillRect/>
          </a:stretch>
        </p:blipFill>
        <p:spPr bwMode="auto">
          <a:xfrm>
            <a:off x="323528" y="1124744"/>
            <a:ext cx="8453838" cy="4896544"/>
          </a:xfrm>
          <a:prstGeom prst="rect">
            <a:avLst/>
          </a:prstGeom>
          <a:noFill/>
          <a:ln w="9525">
            <a:noFill/>
            <a:miter lim="800000"/>
            <a:headEnd/>
            <a:tailEnd/>
          </a:ln>
        </p:spPr>
      </p:pic>
      <p:sp>
        <p:nvSpPr>
          <p:cNvPr id="5" name="Rectangle 4"/>
          <p:cNvSpPr/>
          <p:nvPr/>
        </p:nvSpPr>
        <p:spPr>
          <a:xfrm>
            <a:off x="467544" y="5949280"/>
            <a:ext cx="8208912" cy="307777"/>
          </a:xfrm>
          <a:prstGeom prst="rect">
            <a:avLst/>
          </a:prstGeom>
        </p:spPr>
        <p:txBody>
          <a:bodyPr wrap="square">
            <a:spAutoFit/>
          </a:bodyPr>
          <a:lstStyle/>
          <a:p>
            <a:r>
              <a:rPr lang="en-US" sz="1400" dirty="0" smtClean="0">
                <a:latin typeface="Arial" pitchFamily="34" charset="0"/>
                <a:cs typeface="Arial" pitchFamily="34" charset="0"/>
              </a:rPr>
              <a:t>Number in brackets represents a frequency of horizontal transition where the job changes occurred.</a:t>
            </a:r>
            <a:endParaRPr lang="en-US" sz="1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435280" cy="1143000"/>
          </a:xfrm>
        </p:spPr>
        <p:txBody>
          <a:bodyPr>
            <a:normAutofit/>
          </a:bodyPr>
          <a:lstStyle/>
          <a:p>
            <a:r>
              <a:rPr lang="en-GB" sz="3200" dirty="0">
                <a:latin typeface="Arial" pitchFamily="34" charset="0"/>
                <a:cs typeface="Arial" pitchFamily="34" charset="0"/>
              </a:rPr>
              <a:t>Regardless of methodological problems and a lack of reliable data</a:t>
            </a:r>
            <a:endParaRPr lang="en-US" sz="3200" dirty="0">
              <a:latin typeface="Arial" pitchFamily="34" charset="0"/>
              <a:cs typeface="Arial" pitchFamily="34" charset="0"/>
            </a:endParaRPr>
          </a:p>
        </p:txBody>
      </p:sp>
      <p:sp>
        <p:nvSpPr>
          <p:cNvPr id="3" name="Content Placeholder 2"/>
          <p:cNvSpPr>
            <a:spLocks noGrp="1"/>
          </p:cNvSpPr>
          <p:nvPr>
            <p:ph idx="1"/>
          </p:nvPr>
        </p:nvSpPr>
        <p:spPr>
          <a:xfrm>
            <a:off x="179512" y="1600200"/>
            <a:ext cx="8496944" cy="4565104"/>
          </a:xfrm>
        </p:spPr>
        <p:txBody>
          <a:bodyPr>
            <a:normAutofit fontScale="40000" lnSpcReduction="20000"/>
          </a:bodyPr>
          <a:lstStyle/>
          <a:p>
            <a:r>
              <a:rPr lang="hr-HR" sz="6000" dirty="0" smtClean="0">
                <a:latin typeface="Arial" pitchFamily="34" charset="0"/>
                <a:cs typeface="Arial" pitchFamily="34" charset="0"/>
              </a:rPr>
              <a:t>I</a:t>
            </a:r>
            <a:r>
              <a:rPr lang="en-GB" sz="6000" dirty="0" smtClean="0">
                <a:latin typeface="Arial" pitchFamily="34" charset="0"/>
                <a:cs typeface="Arial" pitchFamily="34" charset="0"/>
              </a:rPr>
              <a:t>t </a:t>
            </a:r>
            <a:r>
              <a:rPr lang="en-GB" sz="6000" dirty="0">
                <a:latin typeface="Arial" pitchFamily="34" charset="0"/>
                <a:cs typeface="Arial" pitchFamily="34" charset="0"/>
              </a:rPr>
              <a:t>is quite obvious that the </a:t>
            </a:r>
            <a:r>
              <a:rPr lang="en-GB" sz="6000" dirty="0" err="1" smtClean="0">
                <a:latin typeface="Arial" pitchFamily="34" charset="0"/>
                <a:cs typeface="Arial" pitchFamily="34" charset="0"/>
              </a:rPr>
              <a:t>overqua</a:t>
            </a:r>
            <a:r>
              <a:rPr lang="hr-HR" sz="6000" dirty="0" smtClean="0">
                <a:latin typeface="Arial" pitchFamily="34" charset="0"/>
                <a:cs typeface="Arial" pitchFamily="34" charset="0"/>
              </a:rPr>
              <a:t>li</a:t>
            </a:r>
            <a:r>
              <a:rPr lang="en-GB" sz="6000" dirty="0" err="1" smtClean="0">
                <a:latin typeface="Arial" pitchFamily="34" charset="0"/>
                <a:cs typeface="Arial" pitchFamily="34" charset="0"/>
              </a:rPr>
              <a:t>fication</a:t>
            </a:r>
            <a:r>
              <a:rPr lang="en-GB" sz="6000" dirty="0" smtClean="0">
                <a:latin typeface="Arial" pitchFamily="34" charset="0"/>
                <a:cs typeface="Arial" pitchFamily="34" charset="0"/>
              </a:rPr>
              <a:t> </a:t>
            </a:r>
            <a:r>
              <a:rPr lang="en-GB" sz="6000" dirty="0">
                <a:latin typeface="Arial" pitchFamily="34" charset="0"/>
                <a:cs typeface="Arial" pitchFamily="34" charset="0"/>
              </a:rPr>
              <a:t>is relatively common at all educational levels. </a:t>
            </a:r>
            <a:endParaRPr lang="hr-HR" sz="6000" dirty="0" smtClean="0">
              <a:latin typeface="Arial" pitchFamily="34" charset="0"/>
              <a:cs typeface="Arial" pitchFamily="34" charset="0"/>
            </a:endParaRPr>
          </a:p>
          <a:p>
            <a:r>
              <a:rPr lang="en-GB" sz="6000" dirty="0" smtClean="0">
                <a:latin typeface="Arial" pitchFamily="34" charset="0"/>
                <a:cs typeface="Arial" pitchFamily="34" charset="0"/>
              </a:rPr>
              <a:t>It </a:t>
            </a:r>
            <a:r>
              <a:rPr lang="en-GB" sz="6000" dirty="0">
                <a:latin typeface="Arial" pitchFamily="34" charset="0"/>
                <a:cs typeface="Arial" pitchFamily="34" charset="0"/>
              </a:rPr>
              <a:t>is rarest by employees with three year secondary school who mostly believe how their jobs are adequate to their qualification. However, even in that educational group, one fourth of persons believe that for their jobs there is no need for secondary education. </a:t>
            </a:r>
            <a:endParaRPr lang="hr-HR" sz="6000" dirty="0" smtClean="0">
              <a:latin typeface="Arial" pitchFamily="34" charset="0"/>
              <a:cs typeface="Arial" pitchFamily="34" charset="0"/>
            </a:endParaRPr>
          </a:p>
          <a:p>
            <a:r>
              <a:rPr lang="en-GB" sz="6000" dirty="0" smtClean="0">
                <a:latin typeface="Arial" pitchFamily="34" charset="0"/>
                <a:cs typeface="Arial" pitchFamily="34" charset="0"/>
              </a:rPr>
              <a:t>Overquafication </a:t>
            </a:r>
            <a:r>
              <a:rPr lang="en-GB" sz="6000" dirty="0">
                <a:latin typeface="Arial" pitchFamily="34" charset="0"/>
                <a:cs typeface="Arial" pitchFamily="34" charset="0"/>
              </a:rPr>
              <a:t>is more common by employees with university education, where two from five people that had worked on the first yobs believed that their work does not need knowledge and competence acquired by university study. </a:t>
            </a:r>
            <a:endParaRPr lang="hr-HR" sz="6000" dirty="0" smtClean="0">
              <a:latin typeface="Arial" pitchFamily="34" charset="0"/>
              <a:cs typeface="Arial" pitchFamily="34" charset="0"/>
            </a:endParaRPr>
          </a:p>
          <a:p>
            <a:r>
              <a:rPr lang="en-GB" sz="6000" dirty="0" smtClean="0">
                <a:latin typeface="Arial" pitchFamily="34" charset="0"/>
                <a:cs typeface="Arial" pitchFamily="34" charset="0"/>
              </a:rPr>
              <a:t>By </a:t>
            </a:r>
            <a:r>
              <a:rPr lang="en-GB" sz="6000" dirty="0">
                <a:latin typeface="Arial" pitchFamily="34" charset="0"/>
                <a:cs typeface="Arial" pitchFamily="34" charset="0"/>
              </a:rPr>
              <a:t>all other educational groups around a half of youth employees believe that they are overqualified for their job. </a:t>
            </a:r>
            <a:endParaRPr lang="en-US" sz="6000" dirty="0">
              <a:latin typeface="Arial" pitchFamily="34" charset="0"/>
              <a:cs typeface="Arial" pitchFamily="34" charset="0"/>
            </a:endParaRP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579296" cy="1143000"/>
          </a:xfrm>
        </p:spPr>
        <p:txBody>
          <a:bodyPr>
            <a:normAutofit/>
          </a:bodyPr>
          <a:lstStyle/>
          <a:p>
            <a:r>
              <a:rPr lang="en-GB" sz="3200" dirty="0">
                <a:latin typeface="Arial" pitchFamily="34" charset="0"/>
                <a:cs typeface="Arial" pitchFamily="34" charset="0"/>
              </a:rPr>
              <a:t>Frequency of overqualified and underqualified for the first job</a:t>
            </a:r>
            <a:endParaRPr lang="en-US" sz="3200" dirty="0">
              <a:latin typeface="Arial" pitchFamily="34" charset="0"/>
              <a:cs typeface="Arial" pitchFamily="34" charset="0"/>
            </a:endParaRPr>
          </a:p>
        </p:txBody>
      </p:sp>
      <p:pic>
        <p:nvPicPr>
          <p:cNvPr id="5122" name="Picture 2"/>
          <p:cNvPicPr>
            <a:picLocks noGrp="1" noChangeAspect="1" noChangeArrowheads="1"/>
          </p:cNvPicPr>
          <p:nvPr>
            <p:ph idx="1"/>
          </p:nvPr>
        </p:nvPicPr>
        <p:blipFill>
          <a:blip r:embed="rId2" cstate="print"/>
          <a:srcRect/>
          <a:stretch>
            <a:fillRect/>
          </a:stretch>
        </p:blipFill>
        <p:spPr bwMode="auto">
          <a:xfrm>
            <a:off x="424890" y="1380510"/>
            <a:ext cx="7675502" cy="474565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60648"/>
            <a:ext cx="9036496" cy="1143000"/>
          </a:xfrm>
        </p:spPr>
        <p:txBody>
          <a:bodyPr>
            <a:normAutofit/>
          </a:bodyPr>
          <a:lstStyle/>
          <a:p>
            <a:r>
              <a:rPr lang="en-US" sz="3600" dirty="0" smtClean="0">
                <a:latin typeface="Arial" pitchFamily="34" charset="0"/>
                <a:cs typeface="Arial" pitchFamily="34" charset="0"/>
              </a:rPr>
              <a:t>Vertical mismatch according to the LFS</a:t>
            </a:r>
            <a:endParaRPr lang="en-US" sz="3600" dirty="0">
              <a:latin typeface="Arial" pitchFamily="34" charset="0"/>
              <a:cs typeface="Arial" pitchFamily="34" charset="0"/>
            </a:endParaRPr>
          </a:p>
        </p:txBody>
      </p:sp>
      <p:pic>
        <p:nvPicPr>
          <p:cNvPr id="6147" name="Picture 3"/>
          <p:cNvPicPr>
            <a:picLocks noGrp="1" noChangeAspect="1" noChangeArrowheads="1"/>
          </p:cNvPicPr>
          <p:nvPr>
            <p:ph idx="1"/>
          </p:nvPr>
        </p:nvPicPr>
        <p:blipFill>
          <a:blip r:embed="rId2" cstate="print"/>
          <a:srcRect/>
          <a:stretch>
            <a:fillRect/>
          </a:stretch>
        </p:blipFill>
        <p:spPr bwMode="auto">
          <a:xfrm>
            <a:off x="323527" y="1268760"/>
            <a:ext cx="8820473" cy="1872208"/>
          </a:xfrm>
          <a:prstGeom prst="rect">
            <a:avLst/>
          </a:prstGeom>
          <a:noFill/>
          <a:ln w="9525">
            <a:noFill/>
            <a:miter lim="800000"/>
            <a:headEnd/>
            <a:tailEnd/>
          </a:ln>
        </p:spPr>
      </p:pic>
      <p:sp>
        <p:nvSpPr>
          <p:cNvPr id="6" name="Rectangle 5"/>
          <p:cNvSpPr/>
          <p:nvPr/>
        </p:nvSpPr>
        <p:spPr>
          <a:xfrm>
            <a:off x="323528" y="3284984"/>
            <a:ext cx="8568952" cy="3046988"/>
          </a:xfrm>
          <a:prstGeom prst="rect">
            <a:avLst/>
          </a:prstGeom>
        </p:spPr>
        <p:txBody>
          <a:bodyPr wrap="square">
            <a:spAutoFit/>
          </a:bodyPr>
          <a:lstStyle/>
          <a:p>
            <a:r>
              <a:rPr lang="en-GB" sz="2400" dirty="0">
                <a:latin typeface="Arial" pitchFamily="34" charset="0"/>
                <a:cs typeface="Arial" pitchFamily="34" charset="0"/>
              </a:rPr>
              <a:t>While by people with secondary education around one third did not work on first jobs adequate to their field of major education programme and educational attainment level, by those with university education in similar situation were one fourth of young people. </a:t>
            </a:r>
            <a:endParaRPr lang="hr-HR" sz="2400" dirty="0" smtClean="0">
              <a:latin typeface="Arial" pitchFamily="34" charset="0"/>
              <a:cs typeface="Arial" pitchFamily="34" charset="0"/>
            </a:endParaRPr>
          </a:p>
          <a:p>
            <a:r>
              <a:rPr lang="en-GB" sz="2400" dirty="0" smtClean="0">
                <a:latin typeface="Arial" pitchFamily="34" charset="0"/>
                <a:cs typeface="Arial" pitchFamily="34" charset="0"/>
              </a:rPr>
              <a:t>Mismatch </a:t>
            </a:r>
            <a:r>
              <a:rPr lang="en-GB" sz="2400" dirty="0">
                <a:latin typeface="Arial" pitchFamily="34" charset="0"/>
                <a:cs typeface="Arial" pitchFamily="34" charset="0"/>
              </a:rPr>
              <a:t>is more pronounced by those that finished university education for social science (mostly economy and services like tourism and transport). </a:t>
            </a:r>
            <a:endParaRPr lang="en-US"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47248" cy="922114"/>
          </a:xfrm>
        </p:spPr>
        <p:txBody>
          <a:bodyPr/>
          <a:lstStyle/>
          <a:p>
            <a:r>
              <a:rPr lang="en-US" dirty="0" smtClean="0">
                <a:latin typeface="Arial" pitchFamily="34" charset="0"/>
                <a:cs typeface="Arial" pitchFamily="34" charset="0"/>
              </a:rPr>
              <a:t>Anticipating skill demands </a:t>
            </a:r>
            <a:endParaRPr lang="en-US" dirty="0">
              <a:latin typeface="Arial" pitchFamily="34" charset="0"/>
              <a:cs typeface="Arial" pitchFamily="34" charset="0"/>
            </a:endParaRPr>
          </a:p>
        </p:txBody>
      </p:sp>
      <p:sp>
        <p:nvSpPr>
          <p:cNvPr id="3" name="Content Placeholder 2"/>
          <p:cNvSpPr>
            <a:spLocks noGrp="1"/>
          </p:cNvSpPr>
          <p:nvPr>
            <p:ph idx="1"/>
          </p:nvPr>
        </p:nvSpPr>
        <p:spPr>
          <a:xfrm>
            <a:off x="251520" y="1196752"/>
            <a:ext cx="8640960" cy="5400600"/>
          </a:xfrm>
        </p:spPr>
        <p:txBody>
          <a:bodyPr>
            <a:noAutofit/>
          </a:bodyPr>
          <a:lstStyle/>
          <a:p>
            <a:r>
              <a:rPr lang="en-GB" sz="2400" dirty="0">
                <a:latin typeface="Arial" pitchFamily="34" charset="0"/>
                <a:cs typeface="Arial" pitchFamily="34" charset="0"/>
              </a:rPr>
              <a:t>In Croatia there are problems not only in insufficient attention to the future labour market and skill needs, but also there is a very </a:t>
            </a:r>
            <a:r>
              <a:rPr lang="en-GB" sz="2400" dirty="0" smtClean="0">
                <a:latin typeface="Arial" pitchFamily="34" charset="0"/>
                <a:cs typeface="Arial" pitchFamily="34" charset="0"/>
              </a:rPr>
              <a:t>we</a:t>
            </a:r>
            <a:r>
              <a:rPr lang="hr-HR" sz="2400" dirty="0" smtClean="0">
                <a:latin typeface="Arial" pitchFamily="34" charset="0"/>
                <a:cs typeface="Arial" pitchFamily="34" charset="0"/>
              </a:rPr>
              <a:t>a</a:t>
            </a:r>
            <a:r>
              <a:rPr lang="en-GB" sz="2400" dirty="0" smtClean="0">
                <a:latin typeface="Arial" pitchFamily="34" charset="0"/>
                <a:cs typeface="Arial" pitchFamily="34" charset="0"/>
              </a:rPr>
              <a:t>k </a:t>
            </a:r>
            <a:r>
              <a:rPr lang="en-GB" sz="2400" dirty="0">
                <a:latin typeface="Arial" pitchFamily="34" charset="0"/>
                <a:cs typeface="Arial" pitchFamily="34" charset="0"/>
              </a:rPr>
              <a:t>relationship between current educational outcome and labour market needs</a:t>
            </a:r>
            <a:r>
              <a:rPr lang="en-GB" sz="2400" dirty="0" smtClean="0">
                <a:latin typeface="Arial" pitchFamily="34" charset="0"/>
                <a:cs typeface="Arial" pitchFamily="34" charset="0"/>
              </a:rPr>
              <a:t>.</a:t>
            </a:r>
            <a:endParaRPr lang="hr-HR" sz="2400" dirty="0" smtClean="0">
              <a:latin typeface="Arial" pitchFamily="34" charset="0"/>
              <a:cs typeface="Arial" pitchFamily="34" charset="0"/>
            </a:endParaRPr>
          </a:p>
          <a:p>
            <a:r>
              <a:rPr lang="en-GB" sz="2400" dirty="0" smtClean="0">
                <a:latin typeface="Arial" pitchFamily="34" charset="0"/>
                <a:cs typeface="Arial" pitchFamily="34" charset="0"/>
              </a:rPr>
              <a:t>Little </a:t>
            </a:r>
            <a:r>
              <a:rPr lang="en-GB" sz="2400" dirty="0">
                <a:latin typeface="Arial" pitchFamily="34" charset="0"/>
                <a:cs typeface="Arial" pitchFamily="34" charset="0"/>
              </a:rPr>
              <a:t>connection seems to exist between the number of people who are enrolled in programs and the labour market demand for graduates of such programmes. </a:t>
            </a:r>
            <a:endParaRPr lang="hr-HR" sz="2400" dirty="0" smtClean="0">
              <a:latin typeface="Arial" pitchFamily="34" charset="0"/>
              <a:cs typeface="Arial" pitchFamily="34" charset="0"/>
            </a:endParaRPr>
          </a:p>
          <a:p>
            <a:r>
              <a:rPr lang="en-GB" sz="2400" dirty="0" smtClean="0">
                <a:latin typeface="Arial" pitchFamily="34" charset="0"/>
                <a:cs typeface="Arial" pitchFamily="34" charset="0"/>
              </a:rPr>
              <a:t>For </a:t>
            </a:r>
            <a:r>
              <a:rPr lang="en-GB" sz="2400" dirty="0">
                <a:latin typeface="Arial" pitchFamily="34" charset="0"/>
                <a:cs typeface="Arial" pitchFamily="34" charset="0"/>
              </a:rPr>
              <a:t>example, political science and journalism graduates have average job accession rates of 25% in the year after graduation. However, the number of first-year students enrolled in these programs has grown at a </a:t>
            </a:r>
            <a:r>
              <a:rPr lang="en-GB" sz="2400" dirty="0" smtClean="0">
                <a:latin typeface="Arial" pitchFamily="34" charset="0"/>
                <a:cs typeface="Arial" pitchFamily="34" charset="0"/>
              </a:rPr>
              <a:t>greater-than-average-rate</a:t>
            </a:r>
            <a:r>
              <a:rPr lang="hr-HR" sz="2400" dirty="0" smtClean="0">
                <a:latin typeface="Arial" pitchFamily="34" charset="0"/>
                <a:cs typeface="Arial" pitchFamily="34" charset="0"/>
              </a:rPr>
              <a:t>. </a:t>
            </a:r>
          </a:p>
          <a:p>
            <a:r>
              <a:rPr lang="en-GB" sz="2400" dirty="0" smtClean="0">
                <a:latin typeface="Arial" pitchFamily="34" charset="0"/>
                <a:cs typeface="Arial" pitchFamily="34" charset="0"/>
              </a:rPr>
              <a:t>Even </a:t>
            </a:r>
            <a:r>
              <a:rPr lang="en-GB" sz="2400" dirty="0">
                <a:latin typeface="Arial" pitchFamily="34" charset="0"/>
                <a:cs typeface="Arial" pitchFamily="34" charset="0"/>
              </a:rPr>
              <a:t>if such individuals find a job, it is likely that it will be outside their field of study. </a:t>
            </a:r>
            <a:r>
              <a:rPr lang="en-GB" sz="2400" dirty="0" smtClean="0">
                <a:latin typeface="Arial" pitchFamily="34" charset="0"/>
                <a:cs typeface="Arial" pitchFamily="34" charset="0"/>
              </a:rPr>
              <a:t> </a:t>
            </a:r>
            <a:endParaRPr lang="en-US"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640"/>
            <a:ext cx="8892480" cy="792088"/>
          </a:xfrm>
        </p:spPr>
        <p:txBody>
          <a:bodyPr>
            <a:noAutofit/>
          </a:bodyPr>
          <a:lstStyle/>
          <a:p>
            <a:r>
              <a:rPr lang="en-US" sz="2700" dirty="0" smtClean="0">
                <a:latin typeface="Arial" pitchFamily="34" charset="0"/>
                <a:cs typeface="Arial" pitchFamily="34" charset="0"/>
              </a:rPr>
              <a:t>The Croatian Employment Service on employers</a:t>
            </a:r>
            <a:r>
              <a:rPr lang="hr-HR" sz="2700" dirty="0" smtClean="0">
                <a:latin typeface="Arial" pitchFamily="34" charset="0"/>
                <a:cs typeface="Arial" pitchFamily="34" charset="0"/>
              </a:rPr>
              <a:t>’</a:t>
            </a:r>
            <a:r>
              <a:rPr lang="en-US" sz="2700" dirty="0" smtClean="0">
                <a:latin typeface="Arial" pitchFamily="34" charset="0"/>
                <a:cs typeface="Arial" pitchFamily="34" charset="0"/>
              </a:rPr>
              <a:t> needs</a:t>
            </a:r>
            <a:endParaRPr lang="en-US" sz="2700" dirty="0">
              <a:latin typeface="Arial" pitchFamily="34" charset="0"/>
              <a:cs typeface="Arial" pitchFamily="34" charset="0"/>
            </a:endParaRPr>
          </a:p>
        </p:txBody>
      </p:sp>
      <p:sp>
        <p:nvSpPr>
          <p:cNvPr id="3" name="Content Placeholder 2"/>
          <p:cNvSpPr>
            <a:spLocks noGrp="1"/>
          </p:cNvSpPr>
          <p:nvPr>
            <p:ph idx="1"/>
          </p:nvPr>
        </p:nvSpPr>
        <p:spPr>
          <a:xfrm>
            <a:off x="0" y="1052736"/>
            <a:ext cx="8892480" cy="5184576"/>
          </a:xfrm>
        </p:spPr>
        <p:txBody>
          <a:bodyPr>
            <a:noAutofit/>
          </a:bodyPr>
          <a:lstStyle/>
          <a:p>
            <a:r>
              <a:rPr lang="en-GB" sz="3000" dirty="0" smtClean="0">
                <a:latin typeface="Arial" pitchFamily="34" charset="0"/>
                <a:cs typeface="Arial" pitchFamily="34" charset="0"/>
              </a:rPr>
              <a:t>The questionnaire asks questions related to the requirements regarding occupation, knowledge and skills of the possible employees with the purpose to propose measures for better adjustments of demand and supply on the labour market. </a:t>
            </a:r>
          </a:p>
          <a:p>
            <a:r>
              <a:rPr lang="en-GB" sz="3000" dirty="0" smtClean="0">
                <a:latin typeface="Arial" pitchFamily="34" charset="0"/>
                <a:cs typeface="Arial" pitchFamily="34" charset="0"/>
              </a:rPr>
              <a:t>Most employers underlined that they had problems finding employee(s) with adequate qualifications and professions but very often they also complained about the lack of workers with required work experiences.</a:t>
            </a:r>
            <a:endParaRPr lang="en-GB" sz="3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274638"/>
            <a:ext cx="9001156" cy="1143000"/>
          </a:xfrm>
        </p:spPr>
        <p:txBody>
          <a:bodyPr>
            <a:normAutofit/>
          </a:bodyPr>
          <a:lstStyle/>
          <a:p>
            <a:r>
              <a:rPr lang="en-GB" sz="3000" dirty="0" smtClean="0">
                <a:latin typeface="Arial" pitchFamily="34" charset="0"/>
                <a:cs typeface="Arial" pitchFamily="34" charset="0"/>
              </a:rPr>
              <a:t>A</a:t>
            </a:r>
            <a:r>
              <a:rPr lang="hr-HR" sz="3000" dirty="0" smtClean="0">
                <a:latin typeface="Arial" pitchFamily="34" charset="0"/>
                <a:cs typeface="Arial" pitchFamily="34" charset="0"/>
              </a:rPr>
              <a:t>n </a:t>
            </a:r>
            <a:r>
              <a:rPr lang="en-GB" sz="3000" dirty="0" smtClean="0">
                <a:latin typeface="Arial" pitchFamily="34" charset="0"/>
                <a:cs typeface="Arial" pitchFamily="34" charset="0"/>
              </a:rPr>
              <a:t>analysis and forecasting labour market needs</a:t>
            </a:r>
            <a:r>
              <a:rPr lang="hr-HR" sz="3000" dirty="0" smtClean="0">
                <a:latin typeface="Arial" pitchFamily="34" charset="0"/>
                <a:cs typeface="Arial" pitchFamily="34" charset="0"/>
              </a:rPr>
              <a:t> (I)</a:t>
            </a:r>
            <a:endParaRPr lang="en-GB" sz="3000" dirty="0">
              <a:latin typeface="Arial" pitchFamily="34" charset="0"/>
              <a:cs typeface="Arial" pitchFamily="34" charset="0"/>
            </a:endParaRPr>
          </a:p>
        </p:txBody>
      </p:sp>
      <p:sp>
        <p:nvSpPr>
          <p:cNvPr id="3" name="Content Placeholder 2"/>
          <p:cNvSpPr>
            <a:spLocks noGrp="1"/>
          </p:cNvSpPr>
          <p:nvPr>
            <p:ph idx="1"/>
          </p:nvPr>
        </p:nvSpPr>
        <p:spPr>
          <a:xfrm>
            <a:off x="179512" y="1340768"/>
            <a:ext cx="8856984" cy="5184576"/>
          </a:xfrm>
        </p:spPr>
        <p:txBody>
          <a:bodyPr>
            <a:noAutofit/>
          </a:bodyPr>
          <a:lstStyle/>
          <a:p>
            <a:pPr>
              <a:buNone/>
            </a:pPr>
            <a:r>
              <a:rPr lang="en-GB" sz="2800" dirty="0" smtClean="0">
                <a:latin typeface="Arial" pitchFamily="34" charset="0"/>
                <a:cs typeface="Arial" pitchFamily="34" charset="0"/>
              </a:rPr>
              <a:t>For analysis two main data sources were used: </a:t>
            </a:r>
          </a:p>
          <a:p>
            <a:pPr>
              <a:buNone/>
            </a:pPr>
            <a:r>
              <a:rPr lang="en-GB" sz="2800" b="1" dirty="0" smtClean="0">
                <a:latin typeface="Arial" pitchFamily="34" charset="0"/>
                <a:cs typeface="Arial" pitchFamily="34" charset="0"/>
              </a:rPr>
              <a:t>the register of the unemployed </a:t>
            </a:r>
            <a:r>
              <a:rPr lang="en-GB" sz="2800" dirty="0" smtClean="0">
                <a:latin typeface="Arial" pitchFamily="34" charset="0"/>
                <a:cs typeface="Arial" pitchFamily="34" charset="0"/>
              </a:rPr>
              <a:t>and </a:t>
            </a:r>
            <a:r>
              <a:rPr lang="en-GB" sz="2800" b="1" dirty="0" smtClean="0">
                <a:latin typeface="Arial" pitchFamily="34" charset="0"/>
                <a:cs typeface="Arial" pitchFamily="34" charset="0"/>
              </a:rPr>
              <a:t>an employers‘  survey. </a:t>
            </a:r>
          </a:p>
          <a:p>
            <a:pPr marL="0" indent="0"/>
            <a:r>
              <a:rPr lang="en-GB" sz="2800" dirty="0" smtClean="0">
                <a:latin typeface="Arial" pitchFamily="34" charset="0"/>
                <a:cs typeface="Arial" pitchFamily="34" charset="0"/>
              </a:rPr>
              <a:t> The relative speed of outflow from unemployment to employment has been analyzed by narrow field of completed  education; for example, how fast persons who completed tertiary education in law or pharmacy leave the unemployment register for employment. </a:t>
            </a:r>
          </a:p>
          <a:p>
            <a:pPr marL="0" indent="0"/>
            <a:r>
              <a:rPr lang="en-GB" sz="2800" dirty="0" smtClean="0">
                <a:latin typeface="Arial" pitchFamily="34" charset="0"/>
                <a:cs typeface="Arial" pitchFamily="34" charset="0"/>
              </a:rPr>
              <a:t> What is the ratio of those who left the register within 6 months after they registered to the total  number of the registered with the same education field completed? </a:t>
            </a:r>
            <a:endParaRPr lang="en-GB" sz="2800" dirty="0">
              <a:latin typeface="Arial" pitchFamily="34" charset="0"/>
              <a:cs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a:bodyPr>
          <a:lstStyle/>
          <a:p>
            <a:r>
              <a:rPr lang="en-GB" sz="3000" dirty="0" smtClean="0">
                <a:latin typeface="Arial" pitchFamily="34" charset="0"/>
                <a:cs typeface="Arial" pitchFamily="34" charset="0"/>
              </a:rPr>
              <a:t>A</a:t>
            </a:r>
            <a:r>
              <a:rPr lang="hr-HR" sz="3000" dirty="0" smtClean="0">
                <a:latin typeface="Arial" pitchFamily="34" charset="0"/>
                <a:cs typeface="Arial" pitchFamily="34" charset="0"/>
              </a:rPr>
              <a:t>n </a:t>
            </a:r>
            <a:r>
              <a:rPr lang="en-GB" sz="3000" dirty="0" smtClean="0">
                <a:latin typeface="Arial" pitchFamily="34" charset="0"/>
                <a:cs typeface="Arial" pitchFamily="34" charset="0"/>
              </a:rPr>
              <a:t>analysis and forecasting labour market needs</a:t>
            </a:r>
            <a:r>
              <a:rPr lang="hr-HR" sz="3000" dirty="0" smtClean="0">
                <a:latin typeface="Arial" pitchFamily="34" charset="0"/>
                <a:cs typeface="Arial" pitchFamily="34" charset="0"/>
              </a:rPr>
              <a:t> (II)</a:t>
            </a:r>
            <a:endParaRPr lang="en-GB" sz="3000" dirty="0">
              <a:latin typeface="Arial" pitchFamily="34" charset="0"/>
              <a:cs typeface="Arial" pitchFamily="34" charset="0"/>
            </a:endParaRPr>
          </a:p>
        </p:txBody>
      </p:sp>
      <p:sp>
        <p:nvSpPr>
          <p:cNvPr id="3" name="Content Placeholder 2"/>
          <p:cNvSpPr>
            <a:spLocks noGrp="1"/>
          </p:cNvSpPr>
          <p:nvPr>
            <p:ph idx="1"/>
          </p:nvPr>
        </p:nvSpPr>
        <p:spPr>
          <a:xfrm>
            <a:off x="179512" y="1340768"/>
            <a:ext cx="8856984" cy="5184576"/>
          </a:xfrm>
        </p:spPr>
        <p:txBody>
          <a:bodyPr>
            <a:noAutofit/>
          </a:bodyPr>
          <a:lstStyle/>
          <a:p>
            <a:pPr marL="0" indent="0">
              <a:buNone/>
            </a:pPr>
            <a:r>
              <a:rPr lang="en-US" dirty="0" smtClean="0">
                <a:latin typeface="Arial" pitchFamily="34" charset="0"/>
                <a:cs typeface="Arial" pitchFamily="34" charset="0"/>
              </a:rPr>
              <a:t>Data on younger and middle-aged persons have been used for analysis as the work career of older persons is more affected by their work experience and other factors. </a:t>
            </a:r>
            <a:endParaRPr lang="hr-HR" dirty="0" smtClean="0">
              <a:latin typeface="Arial" pitchFamily="34" charset="0"/>
              <a:cs typeface="Arial" pitchFamily="34" charset="0"/>
            </a:endParaRPr>
          </a:p>
          <a:p>
            <a:pPr marL="0" indent="0">
              <a:buNone/>
            </a:pPr>
            <a:r>
              <a:rPr lang="en-US" dirty="0" smtClean="0">
                <a:latin typeface="Arial" pitchFamily="34" charset="0"/>
                <a:cs typeface="Arial" pitchFamily="34" charset="0"/>
              </a:rPr>
              <a:t>The outflow indicator was calculated for every narrow field of education and</a:t>
            </a:r>
            <a:r>
              <a:rPr lang="hr-HR" dirty="0" smtClean="0">
                <a:latin typeface="Arial" pitchFamily="34" charset="0"/>
                <a:cs typeface="Arial" pitchFamily="34" charset="0"/>
              </a:rPr>
              <a:t> </a:t>
            </a:r>
            <a:r>
              <a:rPr lang="en-US" dirty="0" smtClean="0">
                <a:latin typeface="Arial" pitchFamily="34" charset="0"/>
                <a:cs typeface="Arial" pitchFamily="34" charset="0"/>
              </a:rPr>
              <a:t>a rank-list of educational fields is made: those that find employment fast are put at the top of the rank-list while those that are slow to find employment are put at the bottom. </a:t>
            </a:r>
            <a:endParaRPr lang="hr-HR" dirty="0" smtClean="0">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a:bodyPr>
          <a:lstStyle/>
          <a:p>
            <a:r>
              <a:rPr lang="en-GB" sz="3000" dirty="0" smtClean="0">
                <a:latin typeface="Arial" pitchFamily="34" charset="0"/>
                <a:cs typeface="Arial" pitchFamily="34" charset="0"/>
              </a:rPr>
              <a:t>A</a:t>
            </a:r>
            <a:r>
              <a:rPr lang="hr-HR" sz="3000" dirty="0" smtClean="0">
                <a:latin typeface="Arial" pitchFamily="34" charset="0"/>
                <a:cs typeface="Arial" pitchFamily="34" charset="0"/>
              </a:rPr>
              <a:t>n a</a:t>
            </a:r>
            <a:r>
              <a:rPr lang="en-GB" sz="3000" dirty="0" err="1" smtClean="0">
                <a:latin typeface="Arial" pitchFamily="34" charset="0"/>
                <a:cs typeface="Arial" pitchFamily="34" charset="0"/>
              </a:rPr>
              <a:t>nalysis</a:t>
            </a:r>
            <a:r>
              <a:rPr lang="en-GB" sz="3000" dirty="0" smtClean="0">
                <a:latin typeface="Arial" pitchFamily="34" charset="0"/>
                <a:cs typeface="Arial" pitchFamily="34" charset="0"/>
              </a:rPr>
              <a:t> and forecasting labour market needs</a:t>
            </a:r>
            <a:r>
              <a:rPr lang="hr-HR" sz="3000" dirty="0" smtClean="0">
                <a:latin typeface="Arial" pitchFamily="34" charset="0"/>
                <a:cs typeface="Arial" pitchFamily="34" charset="0"/>
              </a:rPr>
              <a:t> (III)</a:t>
            </a:r>
            <a:endParaRPr lang="en-GB" sz="3000" dirty="0">
              <a:latin typeface="Arial" pitchFamily="34" charset="0"/>
              <a:cs typeface="Arial" pitchFamily="34" charset="0"/>
            </a:endParaRPr>
          </a:p>
        </p:txBody>
      </p:sp>
      <p:sp>
        <p:nvSpPr>
          <p:cNvPr id="3" name="Content Placeholder 2"/>
          <p:cNvSpPr>
            <a:spLocks noGrp="1"/>
          </p:cNvSpPr>
          <p:nvPr>
            <p:ph idx="1"/>
          </p:nvPr>
        </p:nvSpPr>
        <p:spPr>
          <a:xfrm>
            <a:off x="179512" y="1340768"/>
            <a:ext cx="8856984" cy="5184576"/>
          </a:xfrm>
        </p:spPr>
        <p:txBody>
          <a:bodyPr>
            <a:noAutofit/>
          </a:bodyPr>
          <a:lstStyle/>
          <a:p>
            <a:pPr marL="0" indent="0"/>
            <a:r>
              <a:rPr lang="hr-HR" dirty="0" smtClean="0">
                <a:latin typeface="Arial" pitchFamily="34" charset="0"/>
                <a:cs typeface="Arial" pitchFamily="34" charset="0"/>
              </a:rPr>
              <a:t> </a:t>
            </a:r>
            <a:r>
              <a:rPr lang="en-US" dirty="0" smtClean="0">
                <a:latin typeface="Arial" pitchFamily="34" charset="0"/>
                <a:cs typeface="Arial" pitchFamily="34" charset="0"/>
              </a:rPr>
              <a:t>The ranking based on statistical data is also checked with officers who work in employment mediation to see whether their intuitive knowledge based on everyday experience confirm statistical results</a:t>
            </a:r>
            <a:r>
              <a:rPr lang="hr-HR" dirty="0" smtClean="0">
                <a:latin typeface="Arial" pitchFamily="34" charset="0"/>
                <a:cs typeface="Arial" pitchFamily="34" charset="0"/>
              </a:rPr>
              <a:t>.</a:t>
            </a:r>
          </a:p>
          <a:p>
            <a:pPr marL="0" indent="0"/>
            <a:r>
              <a:rPr lang="hr-HR" dirty="0" smtClean="0">
                <a:latin typeface="Arial" pitchFamily="34" charset="0"/>
                <a:cs typeface="Arial" pitchFamily="34" charset="0"/>
              </a:rPr>
              <a:t> </a:t>
            </a:r>
            <a:r>
              <a:rPr lang="en-US" dirty="0" smtClean="0">
                <a:latin typeface="Arial" pitchFamily="34" charset="0"/>
                <a:cs typeface="Arial" pitchFamily="34" charset="0"/>
              </a:rPr>
              <a:t>The value of the indicator and the rank of particular field of education throughout years then have been used to forecast its future medium-term relative position on the rank-list using linear extrapolation</a:t>
            </a:r>
            <a:r>
              <a:rPr lang="hr-HR" dirty="0" smtClean="0">
                <a:latin typeface="Arial" pitchFamily="34" charset="0"/>
                <a:cs typeface="Arial" pitchFamily="34" charset="0"/>
              </a:rPr>
              <a:t>. </a:t>
            </a:r>
            <a:endParaRPr lang="en-GB" dirty="0">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latin typeface="Arial" pitchFamily="34" charset="0"/>
                <a:cs typeface="Arial" pitchFamily="34" charset="0"/>
              </a:rPr>
              <a:t>Content of presentation </a:t>
            </a:r>
            <a:endParaRPr lang="en-GB" dirty="0">
              <a:latin typeface="Arial" pitchFamily="34" charset="0"/>
              <a:cs typeface="Arial" pitchFamily="34" charset="0"/>
            </a:endParaRPr>
          </a:p>
        </p:txBody>
      </p:sp>
      <p:sp>
        <p:nvSpPr>
          <p:cNvPr id="3" name="Content Placeholder 2"/>
          <p:cNvSpPr>
            <a:spLocks noGrp="1"/>
          </p:cNvSpPr>
          <p:nvPr>
            <p:ph idx="1"/>
          </p:nvPr>
        </p:nvSpPr>
        <p:spPr>
          <a:xfrm>
            <a:off x="357158" y="1285860"/>
            <a:ext cx="8401080" cy="4900634"/>
          </a:xfrm>
        </p:spPr>
        <p:txBody>
          <a:bodyPr>
            <a:normAutofit fontScale="92500" lnSpcReduction="10000"/>
          </a:bodyPr>
          <a:lstStyle/>
          <a:p>
            <a:r>
              <a:rPr lang="en-GB" dirty="0" smtClean="0">
                <a:latin typeface="Arial" pitchFamily="34" charset="0"/>
                <a:cs typeface="Arial" pitchFamily="34" charset="0"/>
              </a:rPr>
              <a:t>Situational analysis</a:t>
            </a:r>
          </a:p>
          <a:p>
            <a:r>
              <a:rPr lang="en-GB" dirty="0" smtClean="0">
                <a:latin typeface="Arial" pitchFamily="34" charset="0"/>
                <a:cs typeface="Arial" pitchFamily="34" charset="0"/>
              </a:rPr>
              <a:t>Three criteria in measuring mismatch </a:t>
            </a:r>
          </a:p>
          <a:p>
            <a:r>
              <a:rPr lang="en-GB" dirty="0" smtClean="0">
                <a:latin typeface="Arial" pitchFamily="34" charset="0"/>
                <a:cs typeface="Arial" pitchFamily="34" charset="0"/>
              </a:rPr>
              <a:t>Vertical and Horizontal Mismatch</a:t>
            </a:r>
          </a:p>
          <a:p>
            <a:r>
              <a:rPr lang="en-GB" dirty="0" smtClean="0">
                <a:latin typeface="Arial" pitchFamily="34" charset="0"/>
                <a:cs typeface="Arial" pitchFamily="34" charset="0"/>
              </a:rPr>
              <a:t>Regardless of problems</a:t>
            </a:r>
          </a:p>
          <a:p>
            <a:r>
              <a:rPr lang="en-GB" dirty="0" smtClean="0">
                <a:latin typeface="Arial" pitchFamily="34" charset="0"/>
                <a:cs typeface="Arial" pitchFamily="34" charset="0"/>
              </a:rPr>
              <a:t>Anticipating skill demands </a:t>
            </a:r>
          </a:p>
          <a:p>
            <a:r>
              <a:rPr lang="en-GB" dirty="0" smtClean="0">
                <a:latin typeface="Arial" pitchFamily="34" charset="0"/>
                <a:cs typeface="Arial" pitchFamily="34" charset="0"/>
              </a:rPr>
              <a:t>Positive examples: CES, The Vocational Education Agency  and Croatian Chamber of Economy  </a:t>
            </a:r>
          </a:p>
          <a:p>
            <a:r>
              <a:rPr lang="en-GB" dirty="0" smtClean="0">
                <a:latin typeface="Arial" pitchFamily="34" charset="0"/>
                <a:cs typeface="Arial" pitchFamily="34" charset="0"/>
              </a:rPr>
              <a:t>Annex: Results by Jens Johansen &amp; Debora </a:t>
            </a:r>
            <a:r>
              <a:rPr lang="en-GB" dirty="0" err="1" smtClean="0">
                <a:latin typeface="Arial" pitchFamily="34" charset="0"/>
                <a:cs typeface="Arial" pitchFamily="34" charset="0"/>
              </a:rPr>
              <a:t>Gatelli</a:t>
            </a:r>
            <a:endParaRPr lang="en-GB" dirty="0">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a:bodyPr>
          <a:lstStyle/>
          <a:p>
            <a:r>
              <a:rPr lang="en-GB" sz="2900" dirty="0" smtClean="0">
                <a:latin typeface="Arial" pitchFamily="34" charset="0"/>
                <a:cs typeface="Arial" pitchFamily="34" charset="0"/>
              </a:rPr>
              <a:t>A</a:t>
            </a:r>
            <a:r>
              <a:rPr lang="hr-HR" sz="2900" dirty="0" smtClean="0">
                <a:latin typeface="Arial" pitchFamily="34" charset="0"/>
                <a:cs typeface="Arial" pitchFamily="34" charset="0"/>
              </a:rPr>
              <a:t>n</a:t>
            </a:r>
            <a:r>
              <a:rPr lang="en-GB" sz="2900" dirty="0" smtClean="0">
                <a:latin typeface="Arial" pitchFamily="34" charset="0"/>
                <a:cs typeface="Arial" pitchFamily="34" charset="0"/>
              </a:rPr>
              <a:t> </a:t>
            </a:r>
            <a:r>
              <a:rPr lang="en-GB" sz="2900" dirty="0" smtClean="0">
                <a:latin typeface="Arial" pitchFamily="34" charset="0"/>
                <a:cs typeface="Arial" pitchFamily="34" charset="0"/>
              </a:rPr>
              <a:t>analysis and forecasting labour market  needs</a:t>
            </a:r>
            <a:r>
              <a:rPr lang="hr-HR" sz="2900" dirty="0" smtClean="0">
                <a:latin typeface="Arial" pitchFamily="34" charset="0"/>
                <a:cs typeface="Arial" pitchFamily="34" charset="0"/>
              </a:rPr>
              <a:t> (IV)</a:t>
            </a:r>
            <a:endParaRPr lang="en-GB" sz="2900" dirty="0">
              <a:latin typeface="Arial" pitchFamily="34" charset="0"/>
              <a:cs typeface="Arial" pitchFamily="34" charset="0"/>
            </a:endParaRPr>
          </a:p>
        </p:txBody>
      </p:sp>
      <p:sp>
        <p:nvSpPr>
          <p:cNvPr id="3" name="Content Placeholder 2"/>
          <p:cNvSpPr>
            <a:spLocks noGrp="1"/>
          </p:cNvSpPr>
          <p:nvPr>
            <p:ph idx="1"/>
          </p:nvPr>
        </p:nvSpPr>
        <p:spPr>
          <a:xfrm>
            <a:off x="179512" y="1340768"/>
            <a:ext cx="8856984" cy="5184576"/>
          </a:xfrm>
        </p:spPr>
        <p:txBody>
          <a:bodyPr>
            <a:noAutofit/>
          </a:bodyPr>
          <a:lstStyle/>
          <a:p>
            <a:pPr marL="0" indent="0"/>
            <a:r>
              <a:rPr lang="hr-HR" dirty="0" smtClean="0">
                <a:latin typeface="Arial" pitchFamily="34" charset="0"/>
                <a:cs typeface="Arial" pitchFamily="34" charset="0"/>
              </a:rPr>
              <a:t> </a:t>
            </a:r>
            <a:r>
              <a:rPr lang="en-US" sz="4200" dirty="0" smtClean="0">
                <a:latin typeface="Arial" pitchFamily="34" charset="0"/>
                <a:cs typeface="Arial" pitchFamily="34" charset="0"/>
              </a:rPr>
              <a:t>The final rank-lists have been used to make</a:t>
            </a:r>
            <a:r>
              <a:rPr lang="hr-HR" sz="4200" dirty="0" smtClean="0">
                <a:latin typeface="Arial" pitchFamily="34" charset="0"/>
                <a:cs typeface="Arial" pitchFamily="34" charset="0"/>
              </a:rPr>
              <a:t> </a:t>
            </a:r>
            <a:r>
              <a:rPr lang="en-US" sz="4200" dirty="0" smtClean="0">
                <a:latin typeface="Arial" pitchFamily="34" charset="0"/>
                <a:cs typeface="Arial" pitchFamily="34" charset="0"/>
              </a:rPr>
              <a:t>recommendations for the enrolment policy; for those educational fields at the top an increase in the number of students is recommended, and for those at the bottom a decrease is recommended. </a:t>
            </a:r>
            <a:endParaRPr lang="hr-HR" sz="4200" dirty="0" smtClean="0">
              <a:latin typeface="Arial" pitchFamily="34" charset="0"/>
              <a:cs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latin typeface="Arial" pitchFamily="34" charset="0"/>
                <a:cs typeface="Arial" pitchFamily="34" charset="0"/>
              </a:rPr>
              <a:t>The Vocational Education Agency </a:t>
            </a:r>
            <a:endParaRPr lang="en-US" dirty="0">
              <a:latin typeface="Arial" pitchFamily="34" charset="0"/>
              <a:cs typeface="Arial" pitchFamily="34" charset="0"/>
            </a:endParaRPr>
          </a:p>
        </p:txBody>
      </p:sp>
      <p:sp>
        <p:nvSpPr>
          <p:cNvPr id="3" name="Content Placeholder 2"/>
          <p:cNvSpPr>
            <a:spLocks noGrp="1"/>
          </p:cNvSpPr>
          <p:nvPr>
            <p:ph idx="1"/>
          </p:nvPr>
        </p:nvSpPr>
        <p:spPr>
          <a:xfrm>
            <a:off x="251520" y="1412776"/>
            <a:ext cx="8712968" cy="4968552"/>
          </a:xfrm>
        </p:spPr>
        <p:txBody>
          <a:bodyPr>
            <a:noAutofit/>
          </a:bodyPr>
          <a:lstStyle/>
          <a:p>
            <a:r>
              <a:rPr lang="en-GB" sz="3000" dirty="0" smtClean="0">
                <a:latin typeface="Arial" pitchFamily="34" charset="0"/>
                <a:cs typeface="Arial" pitchFamily="34" charset="0"/>
              </a:rPr>
              <a:t>The </a:t>
            </a:r>
            <a:r>
              <a:rPr lang="en-GB" sz="3000" dirty="0">
                <a:latin typeface="Arial" pitchFamily="34" charset="0"/>
                <a:cs typeface="Arial" pitchFamily="34" charset="0"/>
              </a:rPr>
              <a:t>assessment of needs for the sector </a:t>
            </a:r>
            <a:r>
              <a:rPr lang="en-GB" sz="3000" dirty="0" err="1">
                <a:latin typeface="Arial" pitchFamily="34" charset="0"/>
                <a:cs typeface="Arial" pitchFamily="34" charset="0"/>
              </a:rPr>
              <a:t>electrotechnich</a:t>
            </a:r>
            <a:r>
              <a:rPr lang="en-GB" sz="3000" dirty="0">
                <a:latin typeface="Arial" pitchFamily="34" charset="0"/>
                <a:cs typeface="Arial" pitchFamily="34" charset="0"/>
              </a:rPr>
              <a:t> (electrical engineering) and computer science (ECS) has been finished. </a:t>
            </a:r>
            <a:endParaRPr lang="en-GB" sz="3000" dirty="0" smtClean="0">
              <a:latin typeface="Arial" pitchFamily="34" charset="0"/>
              <a:cs typeface="Arial" pitchFamily="34" charset="0"/>
            </a:endParaRPr>
          </a:p>
          <a:p>
            <a:r>
              <a:rPr lang="en-GB" sz="3000" dirty="0" smtClean="0">
                <a:latin typeface="Arial" pitchFamily="34" charset="0"/>
                <a:cs typeface="Arial" pitchFamily="34" charset="0"/>
              </a:rPr>
              <a:t>Adequate </a:t>
            </a:r>
            <a:r>
              <a:rPr lang="en-GB" sz="3000" dirty="0">
                <a:latin typeface="Arial" pitchFamily="34" charset="0"/>
                <a:cs typeface="Arial" pitchFamily="34" charset="0"/>
              </a:rPr>
              <a:t>attention to demand for occupations and competences has been </a:t>
            </a:r>
            <a:r>
              <a:rPr lang="en-GB" sz="3000" dirty="0" smtClean="0">
                <a:latin typeface="Arial" pitchFamily="34" charset="0"/>
                <a:cs typeface="Arial" pitchFamily="34" charset="0"/>
              </a:rPr>
              <a:t>given and a </a:t>
            </a:r>
            <a:r>
              <a:rPr lang="en-GB" sz="3000" dirty="0">
                <a:latin typeface="Arial" pitchFamily="34" charset="0"/>
                <a:cs typeface="Arial" pitchFamily="34" charset="0"/>
              </a:rPr>
              <a:t>supply for occupation and competences in mentioned fields is analysed. </a:t>
            </a:r>
            <a:endParaRPr lang="en-GB" sz="3000" dirty="0" smtClean="0">
              <a:latin typeface="Arial" pitchFamily="34" charset="0"/>
              <a:cs typeface="Arial" pitchFamily="34" charset="0"/>
            </a:endParaRPr>
          </a:p>
          <a:p>
            <a:r>
              <a:rPr lang="en-GB" sz="3000" dirty="0" smtClean="0">
                <a:latin typeface="Arial" pitchFamily="34" charset="0"/>
                <a:cs typeface="Arial" pitchFamily="34" charset="0"/>
              </a:rPr>
              <a:t>Furthermore</a:t>
            </a:r>
            <a:r>
              <a:rPr lang="en-GB" sz="3000" dirty="0">
                <a:latin typeface="Arial" pitchFamily="34" charset="0"/>
                <a:cs typeface="Arial" pitchFamily="34" charset="0"/>
              </a:rPr>
              <a:t>, conditions on the labour market for sectoral occupations are </a:t>
            </a:r>
            <a:r>
              <a:rPr lang="en-GB" sz="3000" dirty="0" smtClean="0">
                <a:latin typeface="Arial" pitchFamily="34" charset="0"/>
                <a:cs typeface="Arial" pitchFamily="34" charset="0"/>
              </a:rPr>
              <a:t>investigated with the goal to improve matching. </a:t>
            </a:r>
            <a:endParaRPr lang="en-GB" sz="3000" dirty="0">
              <a:latin typeface="Arial" pitchFamily="34" charset="0"/>
              <a:cs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hr-HR" sz="3600" b="1" dirty="0" smtClean="0">
                <a:latin typeface="Arial" pitchFamily="34" charset="0"/>
                <a:cs typeface="Arial" pitchFamily="34" charset="0"/>
              </a:rPr>
              <a:t/>
            </a:r>
            <a:br>
              <a:rPr lang="hr-HR" sz="3600" b="1" dirty="0" smtClean="0">
                <a:latin typeface="Arial" pitchFamily="34" charset="0"/>
                <a:cs typeface="Arial" pitchFamily="34" charset="0"/>
              </a:rPr>
            </a:br>
            <a:r>
              <a:rPr lang="en-GB" sz="3600" dirty="0" smtClean="0">
                <a:latin typeface="Arial" pitchFamily="34" charset="0"/>
                <a:cs typeface="Arial" pitchFamily="34" charset="0"/>
              </a:rPr>
              <a:t>Croatian Chamber </a:t>
            </a:r>
            <a:r>
              <a:rPr lang="hr-HR" sz="3600" dirty="0" smtClean="0">
                <a:latin typeface="Arial" pitchFamily="34" charset="0"/>
                <a:cs typeface="Arial" pitchFamily="34" charset="0"/>
              </a:rPr>
              <a:t>o</a:t>
            </a:r>
            <a:r>
              <a:rPr lang="en-GB" sz="3600" dirty="0" smtClean="0">
                <a:latin typeface="Arial" pitchFamily="34" charset="0"/>
                <a:cs typeface="Arial" pitchFamily="34" charset="0"/>
              </a:rPr>
              <a:t>f Economy</a:t>
            </a:r>
            <a:r>
              <a:rPr lang="hr-HR" sz="4000" dirty="0" smtClean="0">
                <a:latin typeface="Arial" pitchFamily="34" charset="0"/>
                <a:cs typeface="Arial" pitchFamily="34" charset="0"/>
              </a:rPr>
              <a:t/>
            </a:r>
            <a:br>
              <a:rPr lang="hr-HR" sz="4000" dirty="0" smtClean="0">
                <a:latin typeface="Arial" pitchFamily="34" charset="0"/>
                <a:cs typeface="Arial" pitchFamily="34" charset="0"/>
              </a:rPr>
            </a:br>
            <a:r>
              <a:rPr lang="en-GB" sz="3100" dirty="0" smtClean="0">
                <a:latin typeface="Arial" pitchFamily="34" charset="0"/>
                <a:cs typeface="Arial" pitchFamily="34" charset="0"/>
              </a:rPr>
              <a:t>Human Resource Development Centre</a:t>
            </a:r>
            <a:r>
              <a:rPr lang="hr-HR" dirty="0" smtClean="0"/>
              <a:t/>
            </a:r>
            <a:br>
              <a:rPr lang="hr-HR" dirty="0" smtClean="0"/>
            </a:br>
            <a:endParaRPr lang="hr-HR" dirty="0"/>
          </a:p>
        </p:txBody>
      </p:sp>
      <p:sp>
        <p:nvSpPr>
          <p:cNvPr id="3" name="Content Placeholder 2"/>
          <p:cNvSpPr>
            <a:spLocks noGrp="1"/>
          </p:cNvSpPr>
          <p:nvPr>
            <p:ph idx="1"/>
          </p:nvPr>
        </p:nvSpPr>
        <p:spPr>
          <a:xfrm>
            <a:off x="142844" y="1357298"/>
            <a:ext cx="8786874" cy="5000660"/>
          </a:xfrm>
        </p:spPr>
        <p:txBody>
          <a:bodyPr>
            <a:normAutofit fontScale="25000" lnSpcReduction="20000"/>
          </a:bodyPr>
          <a:lstStyle/>
          <a:p>
            <a:pPr marL="0" indent="0">
              <a:buNone/>
            </a:pPr>
            <a:r>
              <a:rPr lang="en-GB" sz="11200" dirty="0" smtClean="0">
                <a:latin typeface="Arial" pitchFamily="34" charset="0"/>
                <a:cs typeface="Arial" pitchFamily="34" charset="0"/>
              </a:rPr>
              <a:t>The Analysis of the Educational Needs in SME and Craft with Particular Emphasis on Entrepreneurial Skills: </a:t>
            </a:r>
          </a:p>
          <a:p>
            <a:pPr marL="0" indent="0"/>
            <a:r>
              <a:rPr lang="en-GB" sz="11200" dirty="0" smtClean="0">
                <a:latin typeface="Arial" pitchFamily="34" charset="0"/>
                <a:cs typeface="Arial" pitchFamily="34" charset="0"/>
              </a:rPr>
              <a:t> The main goal of the research and realized analysis is to identify skilling, training and education needs of the employees, but it is also used as a tool to adjust education output to entrepreneurship and labour market needs with the goal to improve competitiveness of SMEs and craft sector in Croatia. </a:t>
            </a:r>
          </a:p>
          <a:p>
            <a:pPr marL="0" indent="0"/>
            <a:r>
              <a:rPr lang="en-GB" sz="11200" dirty="0" smtClean="0">
                <a:latin typeface="Arial" pitchFamily="34" charset="0"/>
                <a:cs typeface="Arial" pitchFamily="34" charset="0"/>
              </a:rPr>
              <a:t>The primary objectives of the analysis are: (a) to identify and examine the different entrepreneurial skills for sustainable growth of SMEs and craft in Croatia, and (b) to evaluate the quality of current companies’ performances and potential for growth.</a:t>
            </a:r>
          </a:p>
          <a:p>
            <a:pPr marL="0" indent="0">
              <a:buNone/>
            </a:pPr>
            <a:r>
              <a:rPr lang="en-GB" sz="11200" dirty="0" smtClean="0">
                <a:latin typeface="Arial" pitchFamily="34" charset="0"/>
                <a:cs typeface="Arial" pitchFamily="34" charset="0"/>
              </a:rPr>
              <a:t> </a:t>
            </a:r>
            <a:endParaRPr lang="hr-HR" sz="11200" dirty="0" smtClean="0">
              <a:latin typeface="Arial" pitchFamily="34" charset="0"/>
              <a:cs typeface="Arial" pitchFamily="34" charset="0"/>
            </a:endParaRPr>
          </a:p>
          <a:p>
            <a:pPr marL="0" indent="0">
              <a:buNone/>
            </a:pPr>
            <a:endParaRPr lang="en-GB" sz="2800" dirty="0" smtClean="0">
              <a:latin typeface="Arial" pitchFamily="34" charset="0"/>
              <a:cs typeface="Arial" pitchFamily="34" charset="0"/>
            </a:endParaRPr>
          </a:p>
          <a:p>
            <a:endParaRPr lang="hr-H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47248" cy="994122"/>
          </a:xfrm>
        </p:spPr>
        <p:txBody>
          <a:bodyPr/>
          <a:lstStyle/>
          <a:p>
            <a:r>
              <a:rPr lang="en-GB" dirty="0" smtClean="0">
                <a:latin typeface="Arial" pitchFamily="34" charset="0"/>
                <a:cs typeface="Arial" pitchFamily="34" charset="0"/>
              </a:rPr>
              <a:t>Final message (I)</a:t>
            </a:r>
            <a:endParaRPr lang="en-GB" dirty="0">
              <a:latin typeface="Arial" pitchFamily="34" charset="0"/>
              <a:cs typeface="Arial" pitchFamily="34" charset="0"/>
            </a:endParaRPr>
          </a:p>
        </p:txBody>
      </p:sp>
      <p:sp>
        <p:nvSpPr>
          <p:cNvPr id="3" name="Content Placeholder 2"/>
          <p:cNvSpPr>
            <a:spLocks noGrp="1"/>
          </p:cNvSpPr>
          <p:nvPr>
            <p:ph idx="1"/>
          </p:nvPr>
        </p:nvSpPr>
        <p:spPr>
          <a:xfrm>
            <a:off x="179512" y="1268760"/>
            <a:ext cx="8712968" cy="4968552"/>
          </a:xfrm>
        </p:spPr>
        <p:txBody>
          <a:bodyPr>
            <a:normAutofit lnSpcReduction="10000"/>
          </a:bodyPr>
          <a:lstStyle/>
          <a:p>
            <a:pPr marL="0" indent="0"/>
            <a:r>
              <a:rPr lang="en-GB" sz="3400" dirty="0" smtClean="0">
                <a:latin typeface="Arial" pitchFamily="34" charset="0"/>
                <a:cs typeface="Arial" pitchFamily="34" charset="0"/>
              </a:rPr>
              <a:t> In Croatia there are insufficient links between the education arena, the economy and employers; </a:t>
            </a:r>
          </a:p>
          <a:p>
            <a:pPr marL="0" indent="0"/>
            <a:r>
              <a:rPr lang="en-GB" sz="3400" dirty="0" smtClean="0">
                <a:latin typeface="Arial" pitchFamily="34" charset="0"/>
                <a:cs typeface="Arial" pitchFamily="34" charset="0"/>
              </a:rPr>
              <a:t> Not enough attention is given to the estimation of the future trends and needs of the labour force</a:t>
            </a:r>
          </a:p>
          <a:p>
            <a:pPr marL="0" indent="0"/>
            <a:r>
              <a:rPr lang="en-GB" sz="3400" dirty="0" smtClean="0">
                <a:latin typeface="Arial" pitchFamily="34" charset="0"/>
                <a:cs typeface="Arial" pitchFamily="34" charset="0"/>
              </a:rPr>
              <a:t> That causes problems in providing education and skills programmes compatible with the skills and occupations sought on the labour market. </a:t>
            </a:r>
            <a:endParaRPr lang="en-GB" sz="3400" dirty="0">
              <a:latin typeface="Arial" pitchFamily="34" charset="0"/>
              <a:cs typeface="Arial"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42852"/>
            <a:ext cx="8143932" cy="928694"/>
          </a:xfrm>
        </p:spPr>
        <p:txBody>
          <a:bodyPr/>
          <a:lstStyle/>
          <a:p>
            <a:r>
              <a:rPr lang="en-GB" dirty="0" smtClean="0">
                <a:latin typeface="Arial" pitchFamily="34" charset="0"/>
                <a:cs typeface="Arial" pitchFamily="34" charset="0"/>
              </a:rPr>
              <a:t>Final message (</a:t>
            </a:r>
            <a:r>
              <a:rPr lang="hr-HR" dirty="0" smtClean="0">
                <a:latin typeface="Arial" pitchFamily="34" charset="0"/>
                <a:cs typeface="Arial" pitchFamily="34" charset="0"/>
              </a:rPr>
              <a:t>I</a:t>
            </a:r>
            <a:r>
              <a:rPr lang="en-GB" dirty="0" smtClean="0">
                <a:latin typeface="Arial" pitchFamily="34" charset="0"/>
                <a:cs typeface="Arial" pitchFamily="34" charset="0"/>
              </a:rPr>
              <a:t>I)</a:t>
            </a:r>
            <a:endParaRPr lang="en-GB" dirty="0">
              <a:latin typeface="Arial" pitchFamily="34" charset="0"/>
              <a:cs typeface="Arial" pitchFamily="34" charset="0"/>
            </a:endParaRPr>
          </a:p>
        </p:txBody>
      </p:sp>
      <p:sp>
        <p:nvSpPr>
          <p:cNvPr id="3" name="Content Placeholder 2"/>
          <p:cNvSpPr>
            <a:spLocks noGrp="1"/>
          </p:cNvSpPr>
          <p:nvPr>
            <p:ph idx="1"/>
          </p:nvPr>
        </p:nvSpPr>
        <p:spPr>
          <a:xfrm>
            <a:off x="142844" y="1000108"/>
            <a:ext cx="8858312" cy="5429288"/>
          </a:xfrm>
        </p:spPr>
        <p:txBody>
          <a:bodyPr>
            <a:normAutofit fontScale="25000" lnSpcReduction="20000"/>
          </a:bodyPr>
          <a:lstStyle/>
          <a:p>
            <a:pPr marL="0" indent="0">
              <a:buNone/>
            </a:pPr>
            <a:r>
              <a:rPr lang="en-GB" sz="14400" dirty="0" smtClean="0">
                <a:latin typeface="Arial" pitchFamily="34" charset="0"/>
                <a:cs typeface="Arial" pitchFamily="34" charset="0"/>
              </a:rPr>
              <a:t>It </a:t>
            </a:r>
            <a:r>
              <a:rPr lang="en-GB" sz="14400" dirty="0">
                <a:latin typeface="Arial" pitchFamily="34" charset="0"/>
                <a:cs typeface="Arial" pitchFamily="34" charset="0"/>
              </a:rPr>
              <a:t>is necessary to move from declarative statements to implementation. </a:t>
            </a:r>
            <a:endParaRPr lang="en-GB" sz="14400" dirty="0" smtClean="0">
              <a:latin typeface="Arial" pitchFamily="34" charset="0"/>
              <a:cs typeface="Arial" pitchFamily="34" charset="0"/>
            </a:endParaRPr>
          </a:p>
          <a:p>
            <a:pPr marL="0" indent="0">
              <a:buNone/>
            </a:pPr>
            <a:r>
              <a:rPr lang="en-GB" sz="14400" dirty="0" smtClean="0">
                <a:latin typeface="Arial" pitchFamily="34" charset="0"/>
                <a:cs typeface="Arial" pitchFamily="34" charset="0"/>
              </a:rPr>
              <a:t>Examples </a:t>
            </a:r>
            <a:r>
              <a:rPr lang="en-GB" sz="14400" dirty="0">
                <a:latin typeface="Arial" pitchFamily="34" charset="0"/>
                <a:cs typeface="Arial" pitchFamily="34" charset="0"/>
              </a:rPr>
              <a:t>of good </a:t>
            </a:r>
            <a:r>
              <a:rPr lang="en-GB" sz="14400" dirty="0" smtClean="0">
                <a:latin typeface="Arial" pitchFamily="34" charset="0"/>
                <a:cs typeface="Arial" pitchFamily="34" charset="0"/>
              </a:rPr>
              <a:t>practice: </a:t>
            </a:r>
          </a:p>
          <a:p>
            <a:pPr marL="0" indent="0"/>
            <a:r>
              <a:rPr lang="en-GB" sz="14400" i="1" dirty="0" smtClean="0">
                <a:latin typeface="Arial" pitchFamily="34" charset="0"/>
                <a:cs typeface="Arial" pitchFamily="34" charset="0"/>
              </a:rPr>
              <a:t> </a:t>
            </a:r>
            <a:r>
              <a:rPr lang="en-GB" sz="14400" dirty="0" smtClean="0">
                <a:latin typeface="Arial" pitchFamily="34" charset="0"/>
                <a:cs typeface="Arial" pitchFamily="34" charset="0"/>
              </a:rPr>
              <a:t>Survey </a:t>
            </a:r>
            <a:r>
              <a:rPr lang="en-GB" sz="14400" dirty="0">
                <a:latin typeface="Arial" pitchFamily="34" charset="0"/>
                <a:cs typeface="Arial" pitchFamily="34" charset="0"/>
              </a:rPr>
              <a:t>on educational and employment careers of the Croatian youth and </a:t>
            </a:r>
            <a:endParaRPr lang="en-GB" sz="14400" dirty="0" smtClean="0">
              <a:latin typeface="Arial" pitchFamily="34" charset="0"/>
              <a:cs typeface="Arial" pitchFamily="34" charset="0"/>
            </a:endParaRPr>
          </a:p>
          <a:p>
            <a:pPr marL="0" indent="0"/>
            <a:r>
              <a:rPr lang="en-GB" sz="14400" dirty="0" smtClean="0">
                <a:latin typeface="Arial" pitchFamily="34" charset="0"/>
                <a:cs typeface="Arial" pitchFamily="34" charset="0"/>
              </a:rPr>
              <a:t> The </a:t>
            </a:r>
            <a:r>
              <a:rPr lang="en-GB" sz="14400" dirty="0">
                <a:latin typeface="Arial" pitchFamily="34" charset="0"/>
                <a:cs typeface="Arial" pitchFamily="34" charset="0"/>
              </a:rPr>
              <a:t>Assessment of needs for the sector </a:t>
            </a:r>
            <a:r>
              <a:rPr lang="en-GB" sz="14400" dirty="0" err="1">
                <a:latin typeface="Arial" pitchFamily="34" charset="0"/>
                <a:cs typeface="Arial" pitchFamily="34" charset="0"/>
              </a:rPr>
              <a:t>electrotechnich</a:t>
            </a:r>
            <a:r>
              <a:rPr lang="en-GB" sz="14400" dirty="0">
                <a:latin typeface="Arial" pitchFamily="34" charset="0"/>
                <a:cs typeface="Arial" pitchFamily="34" charset="0"/>
              </a:rPr>
              <a:t> (electrical engineering) and computer </a:t>
            </a:r>
            <a:r>
              <a:rPr lang="en-GB" sz="14400" dirty="0" smtClean="0">
                <a:latin typeface="Arial" pitchFamily="34" charset="0"/>
                <a:cs typeface="Arial" pitchFamily="34" charset="0"/>
              </a:rPr>
              <a:t>science.</a:t>
            </a:r>
            <a:endParaRPr lang="hr-HR" sz="14400" dirty="0" smtClean="0">
              <a:latin typeface="Arial" pitchFamily="34" charset="0"/>
              <a:cs typeface="Arial" pitchFamily="34" charset="0"/>
            </a:endParaRPr>
          </a:p>
          <a:p>
            <a:pPr marL="0" indent="0"/>
            <a:r>
              <a:rPr lang="en-GB" sz="14400" dirty="0" smtClean="0">
                <a:latin typeface="Arial" pitchFamily="34" charset="0"/>
                <a:cs typeface="Arial" pitchFamily="34" charset="0"/>
              </a:rPr>
              <a:t> The Analysis of the Educational Needs in SME and Craft with Particular Emphasis on Entrepreneurial Skills</a:t>
            </a:r>
          </a:p>
          <a:p>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74638"/>
            <a:ext cx="8715436" cy="868346"/>
          </a:xfrm>
        </p:spPr>
        <p:txBody>
          <a:bodyPr>
            <a:noAutofit/>
          </a:bodyPr>
          <a:lstStyle/>
          <a:p>
            <a:r>
              <a:rPr lang="hr-HR" sz="3600" dirty="0" err="1" smtClean="0">
                <a:latin typeface="Arial" pitchFamily="34" charset="0"/>
                <a:cs typeface="Arial" pitchFamily="34" charset="0"/>
              </a:rPr>
              <a:t>Annex</a:t>
            </a:r>
            <a:r>
              <a:rPr lang="hr-HR" sz="3600" dirty="0" smtClean="0">
                <a:latin typeface="Arial" pitchFamily="34" charset="0"/>
                <a:cs typeface="Arial" pitchFamily="34" charset="0"/>
              </a:rPr>
              <a:t>: </a:t>
            </a:r>
            <a:r>
              <a:rPr lang="en-US" sz="3600" dirty="0" smtClean="0">
                <a:latin typeface="Arial" pitchFamily="34" charset="0"/>
                <a:cs typeface="Arial" pitchFamily="34" charset="0"/>
              </a:rPr>
              <a:t>Jens Johansen &amp; Debora </a:t>
            </a:r>
            <a:r>
              <a:rPr lang="en-US" sz="3600" dirty="0" err="1" smtClean="0">
                <a:latin typeface="Arial" pitchFamily="34" charset="0"/>
                <a:cs typeface="Arial" pitchFamily="34" charset="0"/>
              </a:rPr>
              <a:t>Gatelli</a:t>
            </a:r>
            <a:endParaRPr lang="hr-HR" sz="3600" dirty="0">
              <a:latin typeface="Arial" pitchFamily="34" charset="0"/>
              <a:cs typeface="Arial" pitchFamily="34" charset="0"/>
            </a:endParaRPr>
          </a:p>
        </p:txBody>
      </p:sp>
      <p:sp>
        <p:nvSpPr>
          <p:cNvPr id="3" name="Content Placeholder 2"/>
          <p:cNvSpPr>
            <a:spLocks noGrp="1"/>
          </p:cNvSpPr>
          <p:nvPr>
            <p:ph idx="1"/>
          </p:nvPr>
        </p:nvSpPr>
        <p:spPr>
          <a:xfrm>
            <a:off x="142844" y="1214422"/>
            <a:ext cx="8572560" cy="4857784"/>
          </a:xfrm>
        </p:spPr>
        <p:txBody>
          <a:bodyPr>
            <a:normAutofit fontScale="32500" lnSpcReduction="20000"/>
          </a:bodyPr>
          <a:lstStyle/>
          <a:p>
            <a:pPr>
              <a:buNone/>
            </a:pPr>
            <a:r>
              <a:rPr lang="en-GB" sz="9800" dirty="0" smtClean="0">
                <a:latin typeface="Arial" pitchFamily="34" charset="0"/>
                <a:cs typeface="Arial" pitchFamily="34" charset="0"/>
              </a:rPr>
              <a:t>Measuring mismatch - First results using </a:t>
            </a:r>
          </a:p>
          <a:p>
            <a:pPr>
              <a:buFontTx/>
              <a:buChar char="-"/>
            </a:pPr>
            <a:r>
              <a:rPr lang="en-GB" sz="9600" dirty="0" smtClean="0">
                <a:latin typeface="Arial" pitchFamily="34" charset="0"/>
                <a:cs typeface="Arial" pitchFamily="34" charset="0"/>
              </a:rPr>
              <a:t>Coefficient of variation</a:t>
            </a:r>
          </a:p>
          <a:p>
            <a:pPr>
              <a:buFontTx/>
              <a:buChar char="-"/>
            </a:pPr>
            <a:endParaRPr lang="en-GB" sz="9600" dirty="0" smtClean="0">
              <a:latin typeface="Arial" pitchFamily="34" charset="0"/>
              <a:cs typeface="Arial" pitchFamily="34" charset="0"/>
            </a:endParaRPr>
          </a:p>
          <a:p>
            <a:pPr>
              <a:buFontTx/>
              <a:buChar char="-"/>
            </a:pPr>
            <a:r>
              <a:rPr lang="en-GB" sz="9600" dirty="0" smtClean="0">
                <a:latin typeface="Arial" pitchFamily="34" charset="0"/>
                <a:cs typeface="Arial" pitchFamily="34" charset="0"/>
              </a:rPr>
              <a:t>Proportion of employed versus proportion of unemployed</a:t>
            </a:r>
          </a:p>
          <a:p>
            <a:pPr>
              <a:buFontTx/>
              <a:buChar char="-"/>
            </a:pPr>
            <a:endParaRPr lang="en-GB" sz="9600" dirty="0" smtClean="0">
              <a:latin typeface="Arial" pitchFamily="34" charset="0"/>
              <a:cs typeface="Arial" pitchFamily="34" charset="0"/>
            </a:endParaRPr>
          </a:p>
          <a:p>
            <a:pPr>
              <a:buFontTx/>
              <a:buChar char="-"/>
            </a:pPr>
            <a:r>
              <a:rPr lang="en-GB" sz="9600" dirty="0" smtClean="0">
                <a:latin typeface="Arial" pitchFamily="34" charset="0"/>
                <a:cs typeface="Arial" pitchFamily="34" charset="0"/>
              </a:rPr>
              <a:t>Variance of relative unemployment rates</a:t>
            </a:r>
          </a:p>
          <a:p>
            <a:pPr>
              <a:buFontTx/>
              <a:buChar char="-"/>
            </a:pPr>
            <a:endParaRPr lang="en-GB" sz="9600" dirty="0" smtClean="0">
              <a:latin typeface="Arial" pitchFamily="34" charset="0"/>
              <a:cs typeface="Arial" pitchFamily="34" charset="0"/>
            </a:endParaRPr>
          </a:p>
          <a:p>
            <a:pPr>
              <a:buFontTx/>
              <a:buChar char="-"/>
            </a:pPr>
            <a:r>
              <a:rPr lang="en-GB" sz="9600" dirty="0" err="1" smtClean="0">
                <a:latin typeface="Arial" pitchFamily="34" charset="0"/>
                <a:cs typeface="Arial" pitchFamily="34" charset="0"/>
              </a:rPr>
              <a:t>Beveridge</a:t>
            </a:r>
            <a:r>
              <a:rPr lang="en-GB" sz="9600" dirty="0" smtClean="0">
                <a:latin typeface="Arial" pitchFamily="34" charset="0"/>
                <a:cs typeface="Arial" pitchFamily="34" charset="0"/>
              </a:rPr>
              <a:t> curve        </a:t>
            </a:r>
          </a:p>
          <a:p>
            <a:r>
              <a:rPr lang="en-GB" sz="8600" dirty="0" smtClean="0">
                <a:solidFill>
                  <a:srgbClr val="FF0000"/>
                </a:solidFill>
              </a:rPr>
              <a:t>Data not coming from the country but from </a:t>
            </a:r>
            <a:r>
              <a:rPr lang="en-GB" sz="8600" dirty="0" err="1" smtClean="0">
                <a:solidFill>
                  <a:srgbClr val="FF0000"/>
                </a:solidFill>
              </a:rPr>
              <a:t>Eurostat</a:t>
            </a:r>
            <a:endParaRPr lang="en-GB" sz="8600" dirty="0" smtClean="0">
              <a:solidFill>
                <a:srgbClr val="FF0000"/>
              </a:solidFill>
            </a:endParaRPr>
          </a:p>
          <a:p>
            <a:endParaRPr lang="hr-H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258204" cy="1000132"/>
          </a:xfrm>
        </p:spPr>
        <p:txBody>
          <a:bodyPr>
            <a:normAutofit fontScale="90000"/>
          </a:bodyPr>
          <a:lstStyle/>
          <a:p>
            <a:r>
              <a:rPr lang="hr-HR" dirty="0" smtClean="0">
                <a:latin typeface="Arial" pitchFamily="34" charset="0"/>
                <a:cs typeface="Arial" pitchFamily="34" charset="0"/>
              </a:rPr>
              <a:t/>
            </a:r>
            <a:br>
              <a:rPr lang="hr-HR" dirty="0" smtClean="0">
                <a:latin typeface="Arial" pitchFamily="34" charset="0"/>
                <a:cs typeface="Arial" pitchFamily="34" charset="0"/>
              </a:rPr>
            </a:br>
            <a:r>
              <a:rPr lang="en-GB" dirty="0" smtClean="0">
                <a:latin typeface="Arial" pitchFamily="34" charset="0"/>
                <a:cs typeface="Arial" pitchFamily="34" charset="0"/>
              </a:rPr>
              <a:t>Coefficient of variation</a:t>
            </a:r>
            <a:r>
              <a:rPr lang="hr-HR" dirty="0" smtClean="0">
                <a:latin typeface="Arial" pitchFamily="34" charset="0"/>
                <a:cs typeface="Arial" pitchFamily="34" charset="0"/>
              </a:rPr>
              <a:t> (I)</a:t>
            </a:r>
            <a:r>
              <a:rPr lang="en-GB" dirty="0" smtClean="0">
                <a:latin typeface="Arial" pitchFamily="34" charset="0"/>
                <a:cs typeface="Arial" pitchFamily="34" charset="0"/>
              </a:rPr>
              <a:t/>
            </a:r>
            <a:br>
              <a:rPr lang="en-GB" dirty="0" smtClean="0">
                <a:latin typeface="Arial" pitchFamily="34" charset="0"/>
                <a:cs typeface="Arial" pitchFamily="34" charset="0"/>
              </a:rPr>
            </a:br>
            <a:endParaRPr lang="hr-HR" dirty="0">
              <a:latin typeface="Arial" pitchFamily="34" charset="0"/>
              <a:cs typeface="Arial" pitchFamily="34" charset="0"/>
            </a:endParaRPr>
          </a:p>
        </p:txBody>
      </p:sp>
      <p:sp>
        <p:nvSpPr>
          <p:cNvPr id="3" name="Content Placeholder 2"/>
          <p:cNvSpPr>
            <a:spLocks noGrp="1"/>
          </p:cNvSpPr>
          <p:nvPr>
            <p:ph idx="1"/>
          </p:nvPr>
        </p:nvSpPr>
        <p:spPr>
          <a:xfrm>
            <a:off x="285720" y="1214422"/>
            <a:ext cx="8286808" cy="5214974"/>
          </a:xfrm>
        </p:spPr>
        <p:txBody>
          <a:bodyPr/>
          <a:lstStyle/>
          <a:p>
            <a:r>
              <a:rPr lang="en-GB" sz="4000" dirty="0" smtClean="0">
                <a:latin typeface="Arial" pitchFamily="34" charset="0"/>
                <a:cs typeface="Arial" pitchFamily="34" charset="0"/>
              </a:rPr>
              <a:t>It determines the amount of variation in the relation between skill distribution of </a:t>
            </a:r>
            <a:r>
              <a:rPr lang="en-GB" sz="4000" u="sng" dirty="0" smtClean="0">
                <a:latin typeface="Arial" pitchFamily="34" charset="0"/>
                <a:cs typeface="Arial" pitchFamily="34" charset="0"/>
              </a:rPr>
              <a:t>employment </a:t>
            </a:r>
            <a:r>
              <a:rPr lang="en-GB" sz="4000" dirty="0" smtClean="0">
                <a:latin typeface="Arial" pitchFamily="34" charset="0"/>
                <a:cs typeface="Arial" pitchFamily="34" charset="0"/>
              </a:rPr>
              <a:t>and skill distribution of </a:t>
            </a:r>
            <a:r>
              <a:rPr lang="en-GB" sz="4000" u="sng" dirty="0" smtClean="0">
                <a:latin typeface="Arial" pitchFamily="34" charset="0"/>
                <a:cs typeface="Arial" pitchFamily="34" charset="0"/>
              </a:rPr>
              <a:t>potential labour supply</a:t>
            </a:r>
            <a:r>
              <a:rPr lang="en-GB" sz="4000" dirty="0" smtClean="0">
                <a:latin typeface="Arial" pitchFamily="34" charset="0"/>
                <a:cs typeface="Arial" pitchFamily="34" charset="0"/>
              </a:rPr>
              <a:t> (either working age population or unemployed population).</a:t>
            </a:r>
            <a:endParaRPr lang="hr-HR" sz="4000" dirty="0" smtClean="0">
              <a:latin typeface="Arial" pitchFamily="34" charset="0"/>
              <a:cs typeface="Arial" pitchFamily="34" charset="0"/>
            </a:endParaRPr>
          </a:p>
          <a:p>
            <a:endParaRPr lang="hr-HR" dirty="0" smtClean="0">
              <a:solidFill>
                <a:srgbClr val="455560"/>
              </a:solidFill>
            </a:endParaRPr>
          </a:p>
          <a:p>
            <a:endParaRPr lang="hr-HR" dirty="0" smtClean="0">
              <a:solidFill>
                <a:srgbClr val="455560"/>
              </a:solidFill>
            </a:endParaRPr>
          </a:p>
          <a:p>
            <a:endParaRPr lang="hr-HR" dirty="0" smtClean="0">
              <a:solidFill>
                <a:srgbClr val="455560"/>
              </a:solidFill>
            </a:endParaRPr>
          </a:p>
          <a:p>
            <a:endParaRPr lang="en-GB" sz="2800" dirty="0" smtClean="0">
              <a:solidFill>
                <a:srgbClr val="455560"/>
              </a:solidFill>
            </a:endParaRPr>
          </a:p>
          <a:p>
            <a:endParaRPr lang="hr-H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74638"/>
            <a:ext cx="8186766" cy="868346"/>
          </a:xfrm>
        </p:spPr>
        <p:txBody>
          <a:bodyPr>
            <a:normAutofit fontScale="90000"/>
          </a:bodyPr>
          <a:lstStyle/>
          <a:p>
            <a:r>
              <a:rPr lang="hr-HR" dirty="0" smtClean="0">
                <a:latin typeface="Arial" pitchFamily="34" charset="0"/>
                <a:cs typeface="Arial" pitchFamily="34" charset="0"/>
              </a:rPr>
              <a:t/>
            </a:r>
            <a:br>
              <a:rPr lang="hr-HR" dirty="0" smtClean="0">
                <a:latin typeface="Arial" pitchFamily="34" charset="0"/>
                <a:cs typeface="Arial" pitchFamily="34" charset="0"/>
              </a:rPr>
            </a:br>
            <a:r>
              <a:rPr lang="en-GB" dirty="0" smtClean="0">
                <a:latin typeface="Arial" pitchFamily="34" charset="0"/>
                <a:cs typeface="Arial" pitchFamily="34" charset="0"/>
              </a:rPr>
              <a:t>Coefficient of variation</a:t>
            </a:r>
            <a:r>
              <a:rPr lang="hr-HR" dirty="0" smtClean="0">
                <a:latin typeface="Arial" pitchFamily="34" charset="0"/>
                <a:cs typeface="Arial" pitchFamily="34" charset="0"/>
              </a:rPr>
              <a:t> (II)</a:t>
            </a:r>
            <a:r>
              <a:rPr lang="en-GB" dirty="0" smtClean="0">
                <a:latin typeface="Arial" pitchFamily="34" charset="0"/>
                <a:cs typeface="Arial" pitchFamily="34" charset="0"/>
              </a:rPr>
              <a:t/>
            </a:r>
            <a:br>
              <a:rPr lang="en-GB" dirty="0" smtClean="0">
                <a:latin typeface="Arial" pitchFamily="34" charset="0"/>
                <a:cs typeface="Arial" pitchFamily="34" charset="0"/>
              </a:rPr>
            </a:br>
            <a:endParaRPr lang="hr-HR" dirty="0">
              <a:latin typeface="Arial" pitchFamily="34" charset="0"/>
              <a:cs typeface="Arial" pitchFamily="34" charset="0"/>
            </a:endParaRPr>
          </a:p>
        </p:txBody>
      </p:sp>
      <p:graphicFrame>
        <p:nvGraphicFramePr>
          <p:cNvPr id="2050" name="Object 2"/>
          <p:cNvGraphicFramePr>
            <a:graphicFrameLocks noChangeAspect="1"/>
          </p:cNvGraphicFramePr>
          <p:nvPr>
            <p:ph idx="1"/>
          </p:nvPr>
        </p:nvGraphicFramePr>
        <p:xfrm>
          <a:off x="285720" y="1428736"/>
          <a:ext cx="8682015" cy="4071966"/>
        </p:xfrm>
        <a:graphic>
          <a:graphicData uri="http://schemas.openxmlformats.org/presentationml/2006/ole">
            <p:oleObj spid="_x0000_s2050" name="Chart" r:id="rId3" imgW="5257800" imgH="2524049" progId="">
              <p:embed/>
            </p:oleObj>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74638"/>
            <a:ext cx="8643998" cy="1143000"/>
          </a:xfrm>
        </p:spPr>
        <p:txBody>
          <a:bodyPr>
            <a:normAutofit fontScale="90000"/>
          </a:bodyPr>
          <a:lstStyle/>
          <a:p>
            <a:r>
              <a:rPr lang="hr-HR" dirty="0" smtClean="0">
                <a:solidFill>
                  <a:srgbClr val="0099CC"/>
                </a:solidFill>
              </a:rPr>
              <a:t/>
            </a:r>
            <a:br>
              <a:rPr lang="hr-HR" dirty="0" smtClean="0">
                <a:solidFill>
                  <a:srgbClr val="0099CC"/>
                </a:solidFill>
              </a:rPr>
            </a:br>
            <a:r>
              <a:rPr lang="en-GB" dirty="0" smtClean="0">
                <a:latin typeface="Arial" pitchFamily="34" charset="0"/>
                <a:cs typeface="Arial" pitchFamily="34" charset="0"/>
              </a:rPr>
              <a:t>Proportion of unemployed </a:t>
            </a:r>
            <a:br>
              <a:rPr lang="en-GB" dirty="0" smtClean="0">
                <a:latin typeface="Arial" pitchFamily="34" charset="0"/>
                <a:cs typeface="Arial" pitchFamily="34" charset="0"/>
              </a:rPr>
            </a:br>
            <a:r>
              <a:rPr lang="en-GB" dirty="0" err="1" smtClean="0">
                <a:latin typeface="Arial" pitchFamily="34" charset="0"/>
                <a:cs typeface="Arial" pitchFamily="34" charset="0"/>
              </a:rPr>
              <a:t>vs</a:t>
            </a:r>
            <a:r>
              <a:rPr lang="en-GB" dirty="0" smtClean="0">
                <a:latin typeface="Arial" pitchFamily="34" charset="0"/>
                <a:cs typeface="Arial" pitchFamily="34" charset="0"/>
              </a:rPr>
              <a:t> proportion of employed</a:t>
            </a:r>
            <a:br>
              <a:rPr lang="en-GB" dirty="0" smtClean="0">
                <a:latin typeface="Arial" pitchFamily="34" charset="0"/>
                <a:cs typeface="Arial" pitchFamily="34" charset="0"/>
              </a:rPr>
            </a:br>
            <a:endParaRPr lang="hr-HR" dirty="0">
              <a:latin typeface="Arial" pitchFamily="34" charset="0"/>
              <a:cs typeface="Arial" pitchFamily="34" charset="0"/>
            </a:endParaRPr>
          </a:p>
        </p:txBody>
      </p:sp>
      <p:graphicFrame>
        <p:nvGraphicFramePr>
          <p:cNvPr id="3074" name="Object 2"/>
          <p:cNvGraphicFramePr>
            <a:graphicFrameLocks noChangeAspect="1"/>
          </p:cNvGraphicFramePr>
          <p:nvPr>
            <p:ph idx="1"/>
          </p:nvPr>
        </p:nvGraphicFramePr>
        <p:xfrm>
          <a:off x="500034" y="1571612"/>
          <a:ext cx="8178854" cy="3429024"/>
        </p:xfrm>
        <a:graphic>
          <a:graphicData uri="http://schemas.openxmlformats.org/presentationml/2006/ole">
            <p:oleObj spid="_x0000_s3074" name="Chart" r:id="rId3" imgW="4667402" imgH="2381402" progId="">
              <p:embed/>
            </p:oleObj>
          </a:graphicData>
        </a:graphic>
      </p:graphicFrame>
      <p:sp>
        <p:nvSpPr>
          <p:cNvPr id="7" name="Rectangle 6"/>
          <p:cNvSpPr/>
          <p:nvPr/>
        </p:nvSpPr>
        <p:spPr>
          <a:xfrm>
            <a:off x="571472" y="4929198"/>
            <a:ext cx="8001056" cy="1046440"/>
          </a:xfrm>
          <a:prstGeom prst="rect">
            <a:avLst/>
          </a:prstGeom>
        </p:spPr>
        <p:txBody>
          <a:bodyPr wrap="square">
            <a:spAutoFit/>
          </a:bodyPr>
          <a:lstStyle/>
          <a:p>
            <a:endParaRPr lang="hr-HR" dirty="0" smtClean="0">
              <a:solidFill>
                <a:srgbClr val="455560"/>
              </a:solidFill>
            </a:endParaRPr>
          </a:p>
          <a:p>
            <a:r>
              <a:rPr lang="en-GB" sz="2200" dirty="0" smtClean="0">
                <a:latin typeface="Arial" pitchFamily="34" charset="0"/>
                <a:cs typeface="Arial" pitchFamily="34" charset="0"/>
              </a:rPr>
              <a:t>Proportion of unemployed exceeds that of employed for low educated people</a:t>
            </a:r>
            <a:endParaRPr lang="en-GB" sz="2200" dirty="0">
              <a:latin typeface="Arial" pitchFamily="34" charset="0"/>
              <a:cs typeface="Arial"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hr-HR" dirty="0" smtClean="0">
                <a:solidFill>
                  <a:srgbClr val="0099CC"/>
                </a:solidFill>
              </a:rPr>
              <a:t/>
            </a:r>
            <a:br>
              <a:rPr lang="hr-HR" dirty="0" smtClean="0">
                <a:solidFill>
                  <a:srgbClr val="0099CC"/>
                </a:solidFill>
              </a:rPr>
            </a:br>
            <a:r>
              <a:rPr lang="en-GB" dirty="0" smtClean="0">
                <a:latin typeface="Arial" pitchFamily="34" charset="0"/>
                <a:cs typeface="Arial" pitchFamily="34" charset="0"/>
              </a:rPr>
              <a:t>Variance of relative unemployment</a:t>
            </a:r>
            <a:r>
              <a:rPr lang="hr-HR" dirty="0" smtClean="0">
                <a:latin typeface="Arial" pitchFamily="34" charset="0"/>
                <a:cs typeface="Arial" pitchFamily="34" charset="0"/>
              </a:rPr>
              <a:t/>
            </a:r>
            <a:br>
              <a:rPr lang="hr-HR" dirty="0" smtClean="0">
                <a:latin typeface="Arial" pitchFamily="34" charset="0"/>
                <a:cs typeface="Arial" pitchFamily="34" charset="0"/>
              </a:rPr>
            </a:br>
            <a:r>
              <a:rPr lang="en-GB" dirty="0" smtClean="0">
                <a:latin typeface="Arial" pitchFamily="34" charset="0"/>
                <a:cs typeface="Arial" pitchFamily="34" charset="0"/>
              </a:rPr>
              <a:t> (or employment) rates</a:t>
            </a:r>
            <a:r>
              <a:rPr lang="hr-HR" dirty="0" smtClean="0">
                <a:latin typeface="Arial" pitchFamily="34" charset="0"/>
                <a:cs typeface="Arial" pitchFamily="34" charset="0"/>
              </a:rPr>
              <a:t> (I)</a:t>
            </a:r>
            <a:r>
              <a:rPr lang="en-GB" dirty="0" smtClean="0">
                <a:solidFill>
                  <a:srgbClr val="0099CC"/>
                </a:solidFill>
              </a:rPr>
              <a:t/>
            </a:r>
            <a:br>
              <a:rPr lang="en-GB" dirty="0" smtClean="0">
                <a:solidFill>
                  <a:srgbClr val="0099CC"/>
                </a:solidFill>
              </a:rPr>
            </a:br>
            <a:endParaRPr lang="hr-HR" dirty="0"/>
          </a:p>
        </p:txBody>
      </p:sp>
      <p:sp>
        <p:nvSpPr>
          <p:cNvPr id="3" name="Content Placeholder 2"/>
          <p:cNvSpPr>
            <a:spLocks noGrp="1"/>
          </p:cNvSpPr>
          <p:nvPr>
            <p:ph idx="1"/>
          </p:nvPr>
        </p:nvSpPr>
        <p:spPr/>
        <p:txBody>
          <a:bodyPr/>
          <a:lstStyle/>
          <a:p>
            <a:r>
              <a:rPr lang="en-GB" sz="3600" dirty="0" smtClean="0">
                <a:latin typeface="Arial" pitchFamily="34" charset="0"/>
                <a:cs typeface="Arial" pitchFamily="34" charset="0"/>
              </a:rPr>
              <a:t>Measures the degree of heterogeneity in the labour market across educational attainment;</a:t>
            </a:r>
            <a:r>
              <a:rPr lang="en-US" sz="3600" dirty="0" smtClean="0">
                <a:latin typeface="Arial" pitchFamily="34" charset="0"/>
                <a:cs typeface="Arial" pitchFamily="34" charset="0"/>
              </a:rPr>
              <a:t> higher values indicate more dispersed group-specific unemployment (or employment) rates and therefore greater mismatch</a:t>
            </a:r>
            <a:r>
              <a:rPr lang="hr-HR" sz="3600" dirty="0" smtClean="0">
                <a:latin typeface="Arial" pitchFamily="34" charset="0"/>
                <a:cs typeface="Arial" pitchFamily="34" charset="0"/>
              </a:rPr>
              <a:t>.</a:t>
            </a:r>
            <a:endParaRPr lang="en-GB" sz="3600" dirty="0" smtClean="0">
              <a:latin typeface="Arial" pitchFamily="34" charset="0"/>
              <a:cs typeface="Arial" pitchFamily="34" charset="0"/>
            </a:endParaRPr>
          </a:p>
          <a:p>
            <a:endParaRPr lang="hr-H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19256" cy="778098"/>
          </a:xfrm>
        </p:spPr>
        <p:txBody>
          <a:bodyPr>
            <a:normAutofit fontScale="90000"/>
          </a:bodyPr>
          <a:lstStyle/>
          <a:p>
            <a:r>
              <a:rPr lang="hr-HR" dirty="0" smtClean="0">
                <a:latin typeface="Arial" pitchFamily="34" charset="0"/>
                <a:cs typeface="Arial" pitchFamily="34" charset="0"/>
              </a:rPr>
              <a:t/>
            </a:r>
            <a:br>
              <a:rPr lang="hr-HR" dirty="0" smtClean="0">
                <a:latin typeface="Arial" pitchFamily="34" charset="0"/>
                <a:cs typeface="Arial" pitchFamily="34" charset="0"/>
              </a:rPr>
            </a:br>
            <a:r>
              <a:rPr lang="en-GB" dirty="0" smtClean="0">
                <a:latin typeface="Arial" pitchFamily="34" charset="0"/>
                <a:cs typeface="Arial" pitchFamily="34" charset="0"/>
              </a:rPr>
              <a:t>Situational </a:t>
            </a:r>
            <a:r>
              <a:rPr lang="en-GB" dirty="0">
                <a:latin typeface="Arial" pitchFamily="34" charset="0"/>
                <a:cs typeface="Arial" pitchFamily="34" charset="0"/>
              </a:rPr>
              <a:t>analysis </a:t>
            </a:r>
            <a:r>
              <a:rPr lang="hr-HR" dirty="0" smtClean="0">
                <a:latin typeface="Arial" pitchFamily="34" charset="0"/>
                <a:cs typeface="Arial" pitchFamily="34" charset="0"/>
              </a:rPr>
              <a:t>(I)</a:t>
            </a:r>
            <a:r>
              <a:rPr lang="en-US" dirty="0">
                <a:latin typeface="Arial" pitchFamily="34" charset="0"/>
                <a:cs typeface="Arial" pitchFamily="34" charset="0"/>
              </a:rPr>
              <a:t/>
            </a:r>
            <a:br>
              <a:rPr lang="en-US" dirty="0">
                <a:latin typeface="Arial" pitchFamily="34" charset="0"/>
                <a:cs typeface="Arial" pitchFamily="34" charset="0"/>
              </a:rPr>
            </a:br>
            <a:endParaRPr lang="en-US" dirty="0">
              <a:latin typeface="Arial" pitchFamily="34" charset="0"/>
              <a:cs typeface="Arial" pitchFamily="34" charset="0"/>
            </a:endParaRPr>
          </a:p>
        </p:txBody>
      </p:sp>
      <p:sp>
        <p:nvSpPr>
          <p:cNvPr id="3" name="Content Placeholder 2"/>
          <p:cNvSpPr>
            <a:spLocks noGrp="1"/>
          </p:cNvSpPr>
          <p:nvPr>
            <p:ph idx="1"/>
          </p:nvPr>
        </p:nvSpPr>
        <p:spPr>
          <a:xfrm>
            <a:off x="0" y="908720"/>
            <a:ext cx="9144000" cy="5544616"/>
          </a:xfrm>
        </p:spPr>
        <p:txBody>
          <a:bodyPr>
            <a:noAutofit/>
          </a:bodyPr>
          <a:lstStyle/>
          <a:p>
            <a:r>
              <a:rPr lang="en-GB" dirty="0">
                <a:latin typeface="Arial" pitchFamily="34" charset="0"/>
                <a:cs typeface="Arial" pitchFamily="34" charset="0"/>
              </a:rPr>
              <a:t>An important dimension of labour market disequilibria is the mismatch of supply and demand of different skills at the sectoral, regional and occupational levels. </a:t>
            </a:r>
            <a:endParaRPr lang="hr-HR" dirty="0" smtClean="0">
              <a:latin typeface="Arial" pitchFamily="34" charset="0"/>
              <a:cs typeface="Arial" pitchFamily="34" charset="0"/>
            </a:endParaRPr>
          </a:p>
          <a:p>
            <a:r>
              <a:rPr lang="en-GB" dirty="0" smtClean="0">
                <a:latin typeface="Arial" pitchFamily="34" charset="0"/>
                <a:cs typeface="Arial" pitchFamily="34" charset="0"/>
              </a:rPr>
              <a:t>This </a:t>
            </a:r>
            <a:r>
              <a:rPr lang="en-GB" dirty="0">
                <a:latin typeface="Arial" pitchFamily="34" charset="0"/>
                <a:cs typeface="Arial" pitchFamily="34" charset="0"/>
              </a:rPr>
              <a:t>is due to slow adjustment of the skill structures in periods of rapid structural change that characterizes the post-transition economy. </a:t>
            </a:r>
            <a:endParaRPr lang="hr-HR" dirty="0" smtClean="0">
              <a:latin typeface="Arial" pitchFamily="34" charset="0"/>
              <a:cs typeface="Arial" pitchFamily="34" charset="0"/>
            </a:endParaRPr>
          </a:p>
          <a:p>
            <a:r>
              <a:rPr lang="en-GB" dirty="0" smtClean="0">
                <a:latin typeface="Arial" pitchFamily="34" charset="0"/>
                <a:cs typeface="Arial" pitchFamily="34" charset="0"/>
              </a:rPr>
              <a:t>Croatia </a:t>
            </a:r>
            <a:r>
              <a:rPr lang="en-GB" dirty="0">
                <a:latin typeface="Arial" pitchFamily="34" charset="0"/>
                <a:cs typeface="Arial" pitchFamily="34" charset="0"/>
              </a:rPr>
              <a:t>is not unique that it has a relatively high interest for adjusting (matching) educational output with dynamic trends on the labour market. </a:t>
            </a:r>
            <a:endParaRPr lang="hr-HR"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74638"/>
            <a:ext cx="8258204" cy="1143000"/>
          </a:xfrm>
        </p:spPr>
        <p:txBody>
          <a:bodyPr>
            <a:normAutofit fontScale="90000"/>
          </a:bodyPr>
          <a:lstStyle/>
          <a:p>
            <a:r>
              <a:rPr lang="hr-HR" dirty="0" smtClean="0"/>
              <a:t/>
            </a:r>
            <a:br>
              <a:rPr lang="hr-HR" dirty="0" smtClean="0"/>
            </a:br>
            <a:r>
              <a:rPr lang="en-GB" dirty="0" smtClean="0">
                <a:latin typeface="Arial" pitchFamily="34" charset="0"/>
                <a:cs typeface="Arial" pitchFamily="34" charset="0"/>
              </a:rPr>
              <a:t>Variance of relative unemployment</a:t>
            </a:r>
            <a:r>
              <a:rPr lang="hr-HR" dirty="0" smtClean="0">
                <a:latin typeface="Arial" pitchFamily="34" charset="0"/>
                <a:cs typeface="Arial" pitchFamily="34" charset="0"/>
              </a:rPr>
              <a:t/>
            </a:r>
            <a:br>
              <a:rPr lang="hr-HR" dirty="0" smtClean="0">
                <a:latin typeface="Arial" pitchFamily="34" charset="0"/>
                <a:cs typeface="Arial" pitchFamily="34" charset="0"/>
              </a:rPr>
            </a:br>
            <a:r>
              <a:rPr lang="en-GB" dirty="0" smtClean="0">
                <a:latin typeface="Arial" pitchFamily="34" charset="0"/>
                <a:cs typeface="Arial" pitchFamily="34" charset="0"/>
              </a:rPr>
              <a:t> (or employment) rates</a:t>
            </a:r>
            <a:r>
              <a:rPr lang="hr-HR" dirty="0" smtClean="0">
                <a:latin typeface="Arial" pitchFamily="34" charset="0"/>
                <a:cs typeface="Arial" pitchFamily="34" charset="0"/>
              </a:rPr>
              <a:t> (II)</a:t>
            </a:r>
            <a:r>
              <a:rPr lang="en-GB" dirty="0" smtClean="0"/>
              <a:t/>
            </a:r>
            <a:br>
              <a:rPr lang="en-GB" dirty="0" smtClean="0"/>
            </a:br>
            <a:endParaRPr lang="hr-HR" dirty="0"/>
          </a:p>
        </p:txBody>
      </p:sp>
      <p:graphicFrame>
        <p:nvGraphicFramePr>
          <p:cNvPr id="4098" name="Object 2"/>
          <p:cNvGraphicFramePr>
            <a:graphicFrameLocks noChangeAspect="1"/>
          </p:cNvGraphicFramePr>
          <p:nvPr>
            <p:ph idx="1"/>
          </p:nvPr>
        </p:nvGraphicFramePr>
        <p:xfrm>
          <a:off x="-7175" y="1785926"/>
          <a:ext cx="8722580" cy="3929089"/>
        </p:xfrm>
        <a:graphic>
          <a:graphicData uri="http://schemas.openxmlformats.org/presentationml/2006/ole">
            <p:oleObj spid="_x0000_s4098" name="Chart" r:id="rId3" imgW="4667402" imgH="2524049" progId="">
              <p:embed/>
            </p:oleObj>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74638"/>
            <a:ext cx="8258204" cy="939784"/>
          </a:xfrm>
        </p:spPr>
        <p:txBody>
          <a:bodyPr>
            <a:normAutofit fontScale="90000"/>
          </a:bodyPr>
          <a:lstStyle/>
          <a:p>
            <a:r>
              <a:rPr lang="hr-HR" dirty="0" smtClean="0">
                <a:latin typeface="Arial" pitchFamily="34" charset="0"/>
                <a:cs typeface="Arial" pitchFamily="34" charset="0"/>
              </a:rPr>
              <a:t/>
            </a:r>
            <a:br>
              <a:rPr lang="hr-HR" dirty="0" smtClean="0">
                <a:latin typeface="Arial" pitchFamily="34" charset="0"/>
                <a:cs typeface="Arial" pitchFamily="34" charset="0"/>
              </a:rPr>
            </a:br>
            <a:r>
              <a:rPr lang="en-GB" dirty="0" err="1" smtClean="0">
                <a:latin typeface="Arial" pitchFamily="34" charset="0"/>
                <a:cs typeface="Arial" pitchFamily="34" charset="0"/>
              </a:rPr>
              <a:t>Beveridge</a:t>
            </a:r>
            <a:r>
              <a:rPr lang="en-GB" dirty="0" smtClean="0">
                <a:latin typeface="Arial" pitchFamily="34" charset="0"/>
                <a:cs typeface="Arial" pitchFamily="34" charset="0"/>
              </a:rPr>
              <a:t> curve</a:t>
            </a:r>
            <a:r>
              <a:rPr lang="hr-HR" dirty="0" smtClean="0">
                <a:latin typeface="Arial" pitchFamily="34" charset="0"/>
                <a:cs typeface="Arial" pitchFamily="34" charset="0"/>
              </a:rPr>
              <a:t> (I)</a:t>
            </a:r>
            <a:r>
              <a:rPr lang="en-GB" dirty="0" smtClean="0"/>
              <a:t/>
            </a:r>
            <a:br>
              <a:rPr lang="en-GB" dirty="0" smtClean="0"/>
            </a:br>
            <a:endParaRPr lang="hr-HR" dirty="0"/>
          </a:p>
        </p:txBody>
      </p:sp>
      <p:sp>
        <p:nvSpPr>
          <p:cNvPr id="3" name="Content Placeholder 2"/>
          <p:cNvSpPr>
            <a:spLocks noGrp="1"/>
          </p:cNvSpPr>
          <p:nvPr>
            <p:ph idx="1"/>
          </p:nvPr>
        </p:nvSpPr>
        <p:spPr>
          <a:xfrm>
            <a:off x="357158" y="1357298"/>
            <a:ext cx="8229600" cy="4525963"/>
          </a:xfrm>
        </p:spPr>
        <p:txBody>
          <a:bodyPr>
            <a:normAutofit lnSpcReduction="10000"/>
          </a:bodyPr>
          <a:lstStyle/>
          <a:p>
            <a:r>
              <a:rPr lang="en-GB" sz="4000" dirty="0" smtClean="0">
                <a:latin typeface="Arial" pitchFamily="34" charset="0"/>
                <a:cs typeface="Arial" pitchFamily="34" charset="0"/>
              </a:rPr>
              <a:t>The </a:t>
            </a:r>
            <a:r>
              <a:rPr lang="en-GB" sz="4000" dirty="0" err="1" smtClean="0">
                <a:latin typeface="Arial" pitchFamily="34" charset="0"/>
                <a:cs typeface="Arial" pitchFamily="34" charset="0"/>
              </a:rPr>
              <a:t>Beveridge</a:t>
            </a:r>
            <a:r>
              <a:rPr lang="en-GB" sz="4000" dirty="0" smtClean="0">
                <a:latin typeface="Arial" pitchFamily="34" charset="0"/>
                <a:cs typeface="Arial" pitchFamily="34" charset="0"/>
              </a:rPr>
              <a:t> curve gives a synthetic picture of progresses in the matching course by showing the relationship between unemployment rate and vacancy rate; it plots the path formed over time by all vacancy and unemployment rate combinations.</a:t>
            </a:r>
          </a:p>
          <a:p>
            <a:endParaRPr lang="hr-H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74638"/>
            <a:ext cx="8258204" cy="939784"/>
          </a:xfrm>
        </p:spPr>
        <p:txBody>
          <a:bodyPr>
            <a:normAutofit fontScale="90000"/>
          </a:bodyPr>
          <a:lstStyle/>
          <a:p>
            <a:r>
              <a:rPr lang="hr-HR" dirty="0" smtClean="0">
                <a:latin typeface="Arial" pitchFamily="34" charset="0"/>
                <a:cs typeface="Arial" pitchFamily="34" charset="0"/>
              </a:rPr>
              <a:t/>
            </a:r>
            <a:br>
              <a:rPr lang="hr-HR" dirty="0" smtClean="0">
                <a:latin typeface="Arial" pitchFamily="34" charset="0"/>
                <a:cs typeface="Arial" pitchFamily="34" charset="0"/>
              </a:rPr>
            </a:br>
            <a:r>
              <a:rPr lang="en-GB" dirty="0" err="1" smtClean="0">
                <a:latin typeface="Arial" pitchFamily="34" charset="0"/>
                <a:cs typeface="Arial" pitchFamily="34" charset="0"/>
              </a:rPr>
              <a:t>Beveridge</a:t>
            </a:r>
            <a:r>
              <a:rPr lang="en-GB" dirty="0" smtClean="0">
                <a:latin typeface="Arial" pitchFamily="34" charset="0"/>
                <a:cs typeface="Arial" pitchFamily="34" charset="0"/>
              </a:rPr>
              <a:t> curve</a:t>
            </a:r>
            <a:r>
              <a:rPr lang="hr-HR" dirty="0" smtClean="0">
                <a:latin typeface="Arial" pitchFamily="34" charset="0"/>
                <a:cs typeface="Arial" pitchFamily="34" charset="0"/>
              </a:rPr>
              <a:t> (II)</a:t>
            </a:r>
            <a:r>
              <a:rPr lang="en-GB" dirty="0" smtClean="0"/>
              <a:t/>
            </a:r>
            <a:br>
              <a:rPr lang="en-GB" dirty="0" smtClean="0"/>
            </a:br>
            <a:endParaRPr lang="hr-HR" dirty="0"/>
          </a:p>
        </p:txBody>
      </p:sp>
      <p:graphicFrame>
        <p:nvGraphicFramePr>
          <p:cNvPr id="5122" name="Object 2"/>
          <p:cNvGraphicFramePr>
            <a:graphicFrameLocks noChangeAspect="1"/>
          </p:cNvGraphicFramePr>
          <p:nvPr>
            <p:ph idx="1"/>
          </p:nvPr>
        </p:nvGraphicFramePr>
        <p:xfrm>
          <a:off x="194225" y="1571612"/>
          <a:ext cx="7951729" cy="3643338"/>
        </p:xfrm>
        <a:graphic>
          <a:graphicData uri="http://schemas.openxmlformats.org/presentationml/2006/ole">
            <p:oleObj spid="_x0000_s5122" name="Chart" r:id="rId3" imgW="5238902" imgH="2400300" progId="">
              <p:embed/>
            </p:oleObj>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latin typeface="Arial" pitchFamily="34" charset="0"/>
                <a:cs typeface="Arial" pitchFamily="34" charset="0"/>
              </a:rPr>
              <a:t>Conclusions</a:t>
            </a:r>
            <a:r>
              <a:rPr lang="hr-HR" dirty="0" smtClean="0">
                <a:latin typeface="Arial" pitchFamily="34" charset="0"/>
                <a:cs typeface="Arial" pitchFamily="34" charset="0"/>
              </a:rPr>
              <a:t> </a:t>
            </a:r>
            <a:r>
              <a:rPr lang="hr-HR" dirty="0" err="1" smtClean="0">
                <a:latin typeface="Arial" pitchFamily="34" charset="0"/>
                <a:cs typeface="Arial" pitchFamily="34" charset="0"/>
              </a:rPr>
              <a:t>by</a:t>
            </a:r>
            <a:r>
              <a:rPr lang="hr-HR" dirty="0" smtClean="0">
                <a:latin typeface="Arial" pitchFamily="34" charset="0"/>
                <a:cs typeface="Arial" pitchFamily="34" charset="0"/>
              </a:rPr>
              <a:t> </a:t>
            </a:r>
            <a:r>
              <a:rPr lang="en-US" dirty="0" smtClean="0">
                <a:latin typeface="Arial" pitchFamily="34" charset="0"/>
                <a:cs typeface="Arial" pitchFamily="34" charset="0"/>
              </a:rPr>
              <a:t>Johansen &amp; </a:t>
            </a:r>
            <a:r>
              <a:rPr lang="en-US" dirty="0" err="1" smtClean="0">
                <a:latin typeface="Arial" pitchFamily="34" charset="0"/>
                <a:cs typeface="Arial" pitchFamily="34" charset="0"/>
              </a:rPr>
              <a:t>Gatelli</a:t>
            </a:r>
            <a:endParaRPr lang="hr-HR" dirty="0">
              <a:latin typeface="Arial" pitchFamily="34" charset="0"/>
              <a:cs typeface="Arial" pitchFamily="34" charset="0"/>
            </a:endParaRPr>
          </a:p>
        </p:txBody>
      </p:sp>
      <p:sp>
        <p:nvSpPr>
          <p:cNvPr id="3" name="Content Placeholder 2"/>
          <p:cNvSpPr>
            <a:spLocks noGrp="1"/>
          </p:cNvSpPr>
          <p:nvPr>
            <p:ph idx="1"/>
          </p:nvPr>
        </p:nvSpPr>
        <p:spPr/>
        <p:txBody>
          <a:bodyPr>
            <a:normAutofit fontScale="85000" lnSpcReduction="10000"/>
          </a:bodyPr>
          <a:lstStyle/>
          <a:p>
            <a:pPr>
              <a:lnSpc>
                <a:spcPct val="90000"/>
              </a:lnSpc>
            </a:pPr>
            <a:r>
              <a:rPr lang="en-GB" sz="3500" dirty="0" smtClean="0">
                <a:latin typeface="Arial" pitchFamily="34" charset="0"/>
                <a:cs typeface="Arial" pitchFamily="34" charset="0"/>
              </a:rPr>
              <a:t>Coefficient of variation – unemployed do not share the characteristics of the employed</a:t>
            </a:r>
          </a:p>
          <a:p>
            <a:pPr>
              <a:lnSpc>
                <a:spcPct val="90000"/>
              </a:lnSpc>
            </a:pPr>
            <a:r>
              <a:rPr lang="en-GB" sz="3500" dirty="0" smtClean="0">
                <a:latin typeface="Arial" pitchFamily="34" charset="0"/>
                <a:cs typeface="Arial" pitchFamily="34" charset="0"/>
              </a:rPr>
              <a:t>Proportion of employed versus proportion of unemployed – people with low levels of education are more mismatched</a:t>
            </a:r>
          </a:p>
          <a:p>
            <a:pPr>
              <a:lnSpc>
                <a:spcPct val="90000"/>
              </a:lnSpc>
            </a:pPr>
            <a:r>
              <a:rPr lang="en-GB" sz="3500" dirty="0" smtClean="0">
                <a:latin typeface="Arial" pitchFamily="34" charset="0"/>
                <a:cs typeface="Arial" pitchFamily="34" charset="0"/>
              </a:rPr>
              <a:t>Variance of relative unemployment rates – unemployed more </a:t>
            </a:r>
            <a:r>
              <a:rPr lang="en-GB" sz="3500" dirty="0" err="1" smtClean="0">
                <a:latin typeface="Arial" pitchFamily="34" charset="0"/>
                <a:cs typeface="Arial" pitchFamily="34" charset="0"/>
              </a:rPr>
              <a:t>heterogenous</a:t>
            </a:r>
            <a:r>
              <a:rPr lang="en-GB" sz="3500" dirty="0" smtClean="0">
                <a:latin typeface="Arial" pitchFamily="34" charset="0"/>
                <a:cs typeface="Arial" pitchFamily="34" charset="0"/>
              </a:rPr>
              <a:t> than employed</a:t>
            </a:r>
          </a:p>
          <a:p>
            <a:pPr>
              <a:lnSpc>
                <a:spcPct val="90000"/>
              </a:lnSpc>
            </a:pPr>
            <a:r>
              <a:rPr lang="en-GB" sz="3500" dirty="0" err="1" smtClean="0">
                <a:latin typeface="Arial" pitchFamily="34" charset="0"/>
                <a:cs typeface="Arial" pitchFamily="34" charset="0"/>
              </a:rPr>
              <a:t>Beveridge</a:t>
            </a:r>
            <a:r>
              <a:rPr lang="en-GB" sz="3500" dirty="0" smtClean="0">
                <a:latin typeface="Arial" pitchFamily="34" charset="0"/>
                <a:cs typeface="Arial" pitchFamily="34" charset="0"/>
              </a:rPr>
              <a:t> curve –</a:t>
            </a:r>
            <a:r>
              <a:rPr lang="it-IT" sz="3500" dirty="0" smtClean="0">
                <a:latin typeface="Arial" pitchFamily="34" charset="0"/>
                <a:cs typeface="Arial" pitchFamily="34" charset="0"/>
              </a:rPr>
              <a:t> except for possibly 2004</a:t>
            </a:r>
            <a:r>
              <a:rPr lang="hr-HR" sz="3500" dirty="0" smtClean="0">
                <a:latin typeface="Arial" pitchFamily="34" charset="0"/>
                <a:cs typeface="Arial" pitchFamily="34" charset="0"/>
              </a:rPr>
              <a:t> </a:t>
            </a:r>
            <a:r>
              <a:rPr lang="it-IT" sz="3500" dirty="0" smtClean="0">
                <a:latin typeface="Arial" pitchFamily="34" charset="0"/>
                <a:cs typeface="Arial" pitchFamily="34" charset="0"/>
              </a:rPr>
              <a:t>-2005, where the labour market improves slightly, there are no signs of mismatch</a:t>
            </a:r>
            <a:endParaRPr lang="en-GB" sz="3500" dirty="0" smtClean="0">
              <a:latin typeface="Arial" pitchFamily="34" charset="0"/>
              <a:cs typeface="Arial" pitchFamily="34" charset="0"/>
            </a:endParaRPr>
          </a:p>
          <a:p>
            <a:endParaRPr lang="hr-H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052736"/>
            <a:ext cx="8291264" cy="5073427"/>
          </a:xfrm>
        </p:spPr>
        <p:txBody>
          <a:bodyPr>
            <a:normAutofit fontScale="92500" lnSpcReduction="20000"/>
          </a:bodyPr>
          <a:lstStyle/>
          <a:p>
            <a:pPr>
              <a:buNone/>
            </a:pPr>
            <a:r>
              <a:rPr lang="en-GB" sz="6000" smtClean="0">
                <a:latin typeface="Arial" pitchFamily="34" charset="0"/>
                <a:cs typeface="Arial" pitchFamily="34" charset="0"/>
              </a:rPr>
              <a:t>Predrag’s final message  </a:t>
            </a:r>
          </a:p>
          <a:p>
            <a:r>
              <a:rPr lang="en-GB" sz="6000" smtClean="0">
                <a:latin typeface="Arial" pitchFamily="34" charset="0"/>
                <a:cs typeface="Arial" pitchFamily="34" charset="0"/>
              </a:rPr>
              <a:t>Thank </a:t>
            </a:r>
            <a:r>
              <a:rPr lang="en-GB" sz="6000" dirty="0" smtClean="0">
                <a:latin typeface="Arial" pitchFamily="34" charset="0"/>
                <a:cs typeface="Arial" pitchFamily="34" charset="0"/>
              </a:rPr>
              <a:t>you for your attention. </a:t>
            </a:r>
          </a:p>
          <a:p>
            <a:r>
              <a:rPr lang="hr-HR" sz="6000" dirty="0" smtClean="0">
                <a:latin typeface="Arial" pitchFamily="34" charset="0"/>
                <a:cs typeface="Arial" pitchFamily="34" charset="0"/>
              </a:rPr>
              <a:t> </a:t>
            </a:r>
            <a:r>
              <a:rPr lang="en-GB" sz="6000" dirty="0" smtClean="0">
                <a:latin typeface="Arial" pitchFamily="34" charset="0"/>
                <a:cs typeface="Arial" pitchFamily="34" charset="0"/>
              </a:rPr>
              <a:t>All questions and opinions a</a:t>
            </a:r>
            <a:r>
              <a:rPr lang="hr-HR" sz="6000" dirty="0" smtClean="0">
                <a:latin typeface="Arial" pitchFamily="34" charset="0"/>
                <a:cs typeface="Arial" pitchFamily="34" charset="0"/>
              </a:rPr>
              <a:t>r</a:t>
            </a:r>
            <a:r>
              <a:rPr lang="en-GB" sz="6000" dirty="0" smtClean="0">
                <a:latin typeface="Arial" pitchFamily="34" charset="0"/>
                <a:cs typeface="Arial" pitchFamily="34" charset="0"/>
              </a:rPr>
              <a:t>e welcomed. </a:t>
            </a:r>
          </a:p>
          <a:p>
            <a:endParaRPr lang="en-GB" dirty="0" smtClean="0"/>
          </a:p>
          <a:p>
            <a:r>
              <a:rPr lang="hr-HR" dirty="0" smtClean="0">
                <a:hlinkClick r:id="rId2"/>
              </a:rPr>
              <a:t>predrag@</a:t>
            </a:r>
            <a:r>
              <a:rPr lang="hr-HR" dirty="0" err="1" smtClean="0">
                <a:hlinkClick r:id="rId2"/>
              </a:rPr>
              <a:t>ijf.hr</a:t>
            </a:r>
            <a:r>
              <a:rPr lang="hr-HR" dirty="0" smtClean="0"/>
              <a:t>   </a:t>
            </a:r>
            <a:r>
              <a:rPr lang="hr-HR" dirty="0" smtClean="0">
                <a:hlinkClick r:id="rId3"/>
              </a:rPr>
              <a:t>www.ijf.hr</a:t>
            </a:r>
            <a:r>
              <a:rPr lang="hr-HR" dirty="0" smtClean="0"/>
              <a:t>  </a:t>
            </a:r>
            <a:r>
              <a:rPr lang="hr-HR" dirty="0" smtClean="0">
                <a:hlinkClick r:id="rId4"/>
              </a:rPr>
              <a:t>www.hgk.hr</a:t>
            </a:r>
            <a:endParaRPr lang="hr-HR" dirty="0" smtClean="0"/>
          </a:p>
          <a:p>
            <a:endParaRPr lang="hr-HR" dirty="0" smtClean="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75240" cy="850106"/>
          </a:xfrm>
        </p:spPr>
        <p:txBody>
          <a:bodyPr>
            <a:normAutofit fontScale="90000"/>
          </a:bodyPr>
          <a:lstStyle/>
          <a:p>
            <a:r>
              <a:rPr lang="hr-HR" dirty="0" smtClean="0">
                <a:latin typeface="Arial" pitchFamily="34" charset="0"/>
                <a:cs typeface="Arial" pitchFamily="34" charset="0"/>
              </a:rPr>
              <a:t/>
            </a:r>
            <a:br>
              <a:rPr lang="hr-HR" dirty="0" smtClean="0">
                <a:latin typeface="Arial" pitchFamily="34" charset="0"/>
                <a:cs typeface="Arial" pitchFamily="34" charset="0"/>
              </a:rPr>
            </a:br>
            <a:r>
              <a:rPr lang="en-GB" dirty="0" smtClean="0">
                <a:latin typeface="Arial" pitchFamily="34" charset="0"/>
                <a:cs typeface="Arial" pitchFamily="34" charset="0"/>
              </a:rPr>
              <a:t>Situational analysis </a:t>
            </a:r>
            <a:r>
              <a:rPr lang="hr-HR" dirty="0" smtClean="0">
                <a:latin typeface="Arial" pitchFamily="34" charset="0"/>
                <a:cs typeface="Arial" pitchFamily="34" charset="0"/>
              </a:rPr>
              <a:t>(II)</a:t>
            </a:r>
            <a:r>
              <a:rPr lang="en-US" dirty="0" smtClean="0">
                <a:latin typeface="Arial" pitchFamily="34" charset="0"/>
                <a:cs typeface="Arial" pitchFamily="34" charset="0"/>
              </a:rPr>
              <a:t/>
            </a:r>
            <a:br>
              <a:rPr lang="en-US" dirty="0" smtClean="0">
                <a:latin typeface="Arial" pitchFamily="34" charset="0"/>
                <a:cs typeface="Arial" pitchFamily="34" charset="0"/>
              </a:rPr>
            </a:br>
            <a:endParaRPr lang="en-US" dirty="0"/>
          </a:p>
        </p:txBody>
      </p:sp>
      <p:sp>
        <p:nvSpPr>
          <p:cNvPr id="3" name="Content Placeholder 2"/>
          <p:cNvSpPr>
            <a:spLocks noGrp="1"/>
          </p:cNvSpPr>
          <p:nvPr>
            <p:ph idx="1"/>
          </p:nvPr>
        </p:nvSpPr>
        <p:spPr>
          <a:xfrm>
            <a:off x="251520" y="1196752"/>
            <a:ext cx="8712968" cy="5040560"/>
          </a:xfrm>
        </p:spPr>
        <p:txBody>
          <a:bodyPr>
            <a:normAutofit fontScale="92500" lnSpcReduction="20000"/>
          </a:bodyPr>
          <a:lstStyle/>
          <a:p>
            <a:r>
              <a:rPr lang="en-GB" sz="3500" dirty="0" smtClean="0">
                <a:latin typeface="Arial" pitchFamily="34" charset="0"/>
                <a:cs typeface="Arial" pitchFamily="34" charset="0"/>
              </a:rPr>
              <a:t>No doubt that skills and competences are among the most important determinants of individual’s position on the labour market and thus, key preconditions of one’s employability and employment prospects.</a:t>
            </a:r>
            <a:endParaRPr lang="hr-HR" sz="3500" dirty="0" smtClean="0">
              <a:latin typeface="Arial" pitchFamily="34" charset="0"/>
              <a:cs typeface="Arial" pitchFamily="34" charset="0"/>
            </a:endParaRPr>
          </a:p>
          <a:p>
            <a:r>
              <a:rPr lang="en-GB" sz="3500" dirty="0" smtClean="0">
                <a:latin typeface="Arial" pitchFamily="34" charset="0"/>
                <a:cs typeface="Arial" pitchFamily="34" charset="0"/>
              </a:rPr>
              <a:t>If person is unemployed for a long period he or she is much more exposed to poverty and social exclusion.</a:t>
            </a:r>
            <a:endParaRPr lang="hr-HR" sz="3500" dirty="0" smtClean="0">
              <a:latin typeface="Arial" pitchFamily="34" charset="0"/>
              <a:cs typeface="Arial" pitchFamily="34" charset="0"/>
            </a:endParaRPr>
          </a:p>
          <a:p>
            <a:r>
              <a:rPr lang="hr-HR" sz="3500" dirty="0" smtClean="0">
                <a:latin typeface="Arial" pitchFamily="34" charset="0"/>
                <a:cs typeface="Arial" pitchFamily="34" charset="0"/>
              </a:rPr>
              <a:t>T</a:t>
            </a:r>
            <a:r>
              <a:rPr lang="en-GB" sz="3500" dirty="0" smtClean="0">
                <a:latin typeface="Arial" pitchFamily="34" charset="0"/>
                <a:cs typeface="Arial" pitchFamily="34" charset="0"/>
              </a:rPr>
              <a:t>he </a:t>
            </a:r>
            <a:r>
              <a:rPr lang="en-GB" sz="3500" dirty="0">
                <a:latin typeface="Arial" pitchFamily="34" charset="0"/>
                <a:cs typeface="Arial" pitchFamily="34" charset="0"/>
              </a:rPr>
              <a:t>main reasons for the high unemployment incidence of young people in Croatia are lacking work experience and widespread skill mismatches. </a:t>
            </a:r>
            <a:r>
              <a:rPr lang="en-GB" sz="3500" dirty="0" smtClean="0">
                <a:latin typeface="Arial" pitchFamily="34" charset="0"/>
                <a:cs typeface="Arial" pitchFamily="34" charset="0"/>
              </a:rPr>
              <a:t> </a:t>
            </a:r>
            <a:endParaRPr lang="en-US" sz="3500" dirty="0" smtClean="0">
              <a:latin typeface="Arial" pitchFamily="34" charset="0"/>
              <a:cs typeface="Arial" pitchFamily="34" charset="0"/>
            </a:endParaRP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75240" cy="850106"/>
          </a:xfrm>
        </p:spPr>
        <p:txBody>
          <a:bodyPr>
            <a:normAutofit fontScale="90000"/>
          </a:bodyPr>
          <a:lstStyle/>
          <a:p>
            <a:r>
              <a:rPr lang="hr-HR" dirty="0" smtClean="0">
                <a:latin typeface="Arial" pitchFamily="34" charset="0"/>
                <a:cs typeface="Arial" pitchFamily="34" charset="0"/>
              </a:rPr>
              <a:t/>
            </a:r>
            <a:br>
              <a:rPr lang="hr-HR" dirty="0" smtClean="0">
                <a:latin typeface="Arial" pitchFamily="34" charset="0"/>
                <a:cs typeface="Arial" pitchFamily="34" charset="0"/>
              </a:rPr>
            </a:br>
            <a:r>
              <a:rPr lang="en-GB" dirty="0" smtClean="0">
                <a:latin typeface="Arial" pitchFamily="34" charset="0"/>
                <a:cs typeface="Arial" pitchFamily="34" charset="0"/>
              </a:rPr>
              <a:t>Situational analysis </a:t>
            </a:r>
            <a:r>
              <a:rPr lang="hr-HR" dirty="0" smtClean="0">
                <a:latin typeface="Arial" pitchFamily="34" charset="0"/>
                <a:cs typeface="Arial" pitchFamily="34" charset="0"/>
              </a:rPr>
              <a:t>(III)</a:t>
            </a:r>
            <a:r>
              <a:rPr lang="en-US" dirty="0" smtClean="0">
                <a:latin typeface="Arial" pitchFamily="34" charset="0"/>
                <a:cs typeface="Arial" pitchFamily="34" charset="0"/>
              </a:rPr>
              <a:t/>
            </a:r>
            <a:br>
              <a:rPr lang="en-US" dirty="0" smtClean="0">
                <a:latin typeface="Arial" pitchFamily="34" charset="0"/>
                <a:cs typeface="Arial" pitchFamily="34" charset="0"/>
              </a:rPr>
            </a:br>
            <a:endParaRPr lang="en-US" dirty="0"/>
          </a:p>
        </p:txBody>
      </p:sp>
      <p:sp>
        <p:nvSpPr>
          <p:cNvPr id="3" name="Content Placeholder 2"/>
          <p:cNvSpPr>
            <a:spLocks noGrp="1"/>
          </p:cNvSpPr>
          <p:nvPr>
            <p:ph idx="1"/>
          </p:nvPr>
        </p:nvSpPr>
        <p:spPr>
          <a:xfrm>
            <a:off x="107504" y="1196752"/>
            <a:ext cx="8856984" cy="5040560"/>
          </a:xfrm>
        </p:spPr>
        <p:txBody>
          <a:bodyPr>
            <a:normAutofit fontScale="77500" lnSpcReduction="20000"/>
          </a:bodyPr>
          <a:lstStyle/>
          <a:p>
            <a:pPr>
              <a:spcBef>
                <a:spcPts val="600"/>
              </a:spcBef>
            </a:pPr>
            <a:r>
              <a:rPr lang="en-GB" sz="4100" dirty="0">
                <a:latin typeface="Arial" pitchFamily="34" charset="0"/>
                <a:cs typeface="Arial" pitchFamily="34" charset="0"/>
              </a:rPr>
              <a:t>For a long period, the occupations with highest unemployment frequency were mostly the same, from which we can conclude that there is a constant structural mismatch between labour supply and demand. </a:t>
            </a:r>
            <a:endParaRPr lang="hr-HR" sz="4100" dirty="0" smtClean="0">
              <a:latin typeface="Arial" pitchFamily="34" charset="0"/>
              <a:cs typeface="Arial" pitchFamily="34" charset="0"/>
            </a:endParaRPr>
          </a:p>
          <a:p>
            <a:pPr>
              <a:spcBef>
                <a:spcPts val="600"/>
              </a:spcBef>
            </a:pPr>
            <a:r>
              <a:rPr lang="en-GB" sz="4100" dirty="0">
                <a:latin typeface="Arial" pitchFamily="34" charset="0"/>
                <a:cs typeface="Arial" pitchFamily="34" charset="0"/>
              </a:rPr>
              <a:t>In order to facilitate and improve employment, the structural mismatch has to be eliminated or reduced first of all through an active labour market policy (ALMP) directed primarily toward those persons who have lower employability prospects or those in long-term unemployment. </a:t>
            </a:r>
            <a:endParaRPr lang="en-US" sz="4100" dirty="0">
              <a:latin typeface="Arial" pitchFamily="34" charset="0"/>
              <a:cs typeface="Arial" pitchFamily="34" charset="0"/>
            </a:endParaRPr>
          </a:p>
          <a:p>
            <a:pPr>
              <a:spcBef>
                <a:spcPts val="0"/>
              </a:spcBef>
            </a:pP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0"/>
            <a:ext cx="7992888" cy="792088"/>
          </a:xfrm>
        </p:spPr>
        <p:txBody>
          <a:bodyPr>
            <a:normAutofit fontScale="90000"/>
          </a:bodyPr>
          <a:lstStyle/>
          <a:p>
            <a:r>
              <a:rPr lang="hr-HR" dirty="0" smtClean="0">
                <a:latin typeface="Arial" pitchFamily="34" charset="0"/>
                <a:cs typeface="Arial" pitchFamily="34" charset="0"/>
              </a:rPr>
              <a:t/>
            </a:r>
            <a:br>
              <a:rPr lang="hr-HR" dirty="0" smtClean="0">
                <a:latin typeface="Arial" pitchFamily="34" charset="0"/>
                <a:cs typeface="Arial" pitchFamily="34" charset="0"/>
              </a:rPr>
            </a:br>
            <a:r>
              <a:rPr lang="en-GB" dirty="0" smtClean="0">
                <a:latin typeface="Arial" pitchFamily="34" charset="0"/>
                <a:cs typeface="Arial" pitchFamily="34" charset="0"/>
              </a:rPr>
              <a:t>Situational analysis </a:t>
            </a:r>
            <a:r>
              <a:rPr lang="hr-HR" dirty="0" smtClean="0">
                <a:latin typeface="Arial" pitchFamily="34" charset="0"/>
                <a:cs typeface="Arial" pitchFamily="34" charset="0"/>
              </a:rPr>
              <a:t>(IV)</a:t>
            </a:r>
            <a:r>
              <a:rPr lang="en-US" dirty="0" smtClean="0">
                <a:latin typeface="Arial" pitchFamily="34" charset="0"/>
                <a:cs typeface="Arial" pitchFamily="34" charset="0"/>
              </a:rPr>
              <a:t/>
            </a:r>
            <a:br>
              <a:rPr lang="en-US" dirty="0" smtClean="0">
                <a:latin typeface="Arial" pitchFamily="34" charset="0"/>
                <a:cs typeface="Arial" pitchFamily="34" charset="0"/>
              </a:rPr>
            </a:br>
            <a:endParaRPr lang="en-US" dirty="0"/>
          </a:p>
        </p:txBody>
      </p:sp>
      <p:sp>
        <p:nvSpPr>
          <p:cNvPr id="3" name="Content Placeholder 2"/>
          <p:cNvSpPr>
            <a:spLocks noGrp="1"/>
          </p:cNvSpPr>
          <p:nvPr>
            <p:ph idx="1"/>
          </p:nvPr>
        </p:nvSpPr>
        <p:spPr>
          <a:xfrm>
            <a:off x="0" y="908720"/>
            <a:ext cx="8964488" cy="5688632"/>
          </a:xfrm>
        </p:spPr>
        <p:txBody>
          <a:bodyPr>
            <a:noAutofit/>
          </a:bodyPr>
          <a:lstStyle/>
          <a:p>
            <a:pPr marL="0" indent="0">
              <a:buNone/>
            </a:pPr>
            <a:r>
              <a:rPr lang="en-GB" sz="2800" dirty="0" smtClean="0">
                <a:latin typeface="Arial" pitchFamily="34" charset="0"/>
                <a:cs typeface="Arial" pitchFamily="34" charset="0"/>
              </a:rPr>
              <a:t>The Survey on educational and employment careers of the youth analysed two dimensions of the mismatch. </a:t>
            </a:r>
          </a:p>
          <a:p>
            <a:pPr marL="0" indent="0"/>
            <a:r>
              <a:rPr lang="en-GB" sz="2800" i="1" dirty="0" smtClean="0">
                <a:latin typeface="Arial" pitchFamily="34" charset="0"/>
                <a:cs typeface="Arial" pitchFamily="34" charset="0"/>
              </a:rPr>
              <a:t> Vertical</a:t>
            </a:r>
            <a:r>
              <a:rPr lang="en-GB" sz="2800" b="1" dirty="0" smtClean="0">
                <a:latin typeface="Arial" pitchFamily="34" charset="0"/>
                <a:cs typeface="Arial" pitchFamily="34" charset="0"/>
              </a:rPr>
              <a:t> </a:t>
            </a:r>
            <a:r>
              <a:rPr lang="en-GB" sz="2800" dirty="0" smtClean="0">
                <a:latin typeface="Arial" pitchFamily="34" charset="0"/>
                <a:cs typeface="Arial" pitchFamily="34" charset="0"/>
              </a:rPr>
              <a:t>shows that attained education level is inappropriate to the education level required for a particular occupation: person is overeducated or undereducated for job where he or she is working. </a:t>
            </a:r>
          </a:p>
          <a:p>
            <a:pPr marL="0" indent="0">
              <a:tabLst>
                <a:tab pos="0" algn="l"/>
              </a:tabLst>
            </a:pPr>
            <a:r>
              <a:rPr lang="en-GB" sz="2800" i="1" dirty="0" smtClean="0">
                <a:latin typeface="Arial" pitchFamily="34" charset="0"/>
                <a:cs typeface="Arial" pitchFamily="34" charset="0"/>
              </a:rPr>
              <a:t> Horizontal</a:t>
            </a:r>
            <a:r>
              <a:rPr lang="en-GB" sz="2800" dirty="0" smtClean="0">
                <a:latin typeface="Arial" pitchFamily="34" charset="0"/>
                <a:cs typeface="Arial" pitchFamily="34" charset="0"/>
              </a:rPr>
              <a:t> dimension shows that observed occupation belongs to the area, for which a person had been educated, regardless of the complexity of occupation, therefore does an individual work "in the field of his/her major education programme and/or university studies". </a:t>
            </a:r>
            <a:endParaRPr lang="en-GB"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Three </a:t>
            </a:r>
            <a:r>
              <a:rPr lang="en-GB" dirty="0" smtClean="0"/>
              <a:t>criteria in </a:t>
            </a:r>
            <a:r>
              <a:rPr lang="en-GB" dirty="0"/>
              <a:t>measuring </a:t>
            </a:r>
            <a:r>
              <a:rPr lang="en-GB" dirty="0" smtClean="0"/>
              <a:t>mismatch</a:t>
            </a:r>
            <a:endParaRPr lang="en-US" dirty="0"/>
          </a:p>
        </p:txBody>
      </p:sp>
      <p:sp>
        <p:nvSpPr>
          <p:cNvPr id="3" name="Content Placeholder 2"/>
          <p:cNvSpPr>
            <a:spLocks noGrp="1"/>
          </p:cNvSpPr>
          <p:nvPr>
            <p:ph idx="1"/>
          </p:nvPr>
        </p:nvSpPr>
        <p:spPr>
          <a:xfrm>
            <a:off x="214282" y="1500174"/>
            <a:ext cx="8640960" cy="4781128"/>
          </a:xfrm>
        </p:spPr>
        <p:txBody>
          <a:bodyPr>
            <a:normAutofit fontScale="92500" lnSpcReduction="20000"/>
          </a:bodyPr>
          <a:lstStyle/>
          <a:p>
            <a:pPr marL="0" indent="0"/>
            <a:r>
              <a:rPr lang="hr-HR" dirty="0" smtClean="0">
                <a:latin typeface="Arial" pitchFamily="34" charset="0"/>
                <a:cs typeface="Arial" pitchFamily="34" charset="0"/>
              </a:rPr>
              <a:t> </a:t>
            </a:r>
            <a:r>
              <a:rPr lang="en-GB" dirty="0" smtClean="0">
                <a:latin typeface="Arial" pitchFamily="34" charset="0"/>
                <a:cs typeface="Arial" pitchFamily="34" charset="0"/>
              </a:rPr>
              <a:t>First </a:t>
            </a:r>
            <a:r>
              <a:rPr lang="en-GB" dirty="0">
                <a:latin typeface="Arial" pitchFamily="34" charset="0"/>
                <a:cs typeface="Arial" pitchFamily="34" charset="0"/>
              </a:rPr>
              <a:t>one is "realized matches" required education is derived from what workers in the respondent's job or occupation usually have </a:t>
            </a:r>
            <a:r>
              <a:rPr lang="en-GB" dirty="0" smtClean="0">
                <a:latin typeface="Arial" pitchFamily="34" charset="0"/>
                <a:cs typeface="Arial" pitchFamily="34" charset="0"/>
              </a:rPr>
              <a:t>attained</a:t>
            </a:r>
            <a:r>
              <a:rPr lang="hr-HR" dirty="0" smtClean="0">
                <a:latin typeface="Arial" pitchFamily="34" charset="0"/>
                <a:cs typeface="Arial" pitchFamily="34" charset="0"/>
              </a:rPr>
              <a:t>.</a:t>
            </a:r>
          </a:p>
          <a:p>
            <a:pPr marL="0" indent="0"/>
            <a:r>
              <a:rPr lang="hr-HR" dirty="0" smtClean="0">
                <a:latin typeface="Arial" pitchFamily="34" charset="0"/>
                <a:cs typeface="Arial" pitchFamily="34" charset="0"/>
              </a:rPr>
              <a:t> </a:t>
            </a:r>
            <a:r>
              <a:rPr lang="en-US" dirty="0" smtClean="0">
                <a:latin typeface="Arial" pitchFamily="34" charset="0"/>
                <a:cs typeface="Arial" pitchFamily="34" charset="0"/>
              </a:rPr>
              <a:t>Another approach is through "job analysis": systematic evaluation by professional job analysts who specify the required level (and type) of education, for the job titles in an occupational classification. </a:t>
            </a:r>
            <a:endParaRPr lang="hr-HR" dirty="0" smtClean="0">
              <a:latin typeface="Arial" pitchFamily="34" charset="0"/>
              <a:cs typeface="Arial" pitchFamily="34" charset="0"/>
            </a:endParaRPr>
          </a:p>
          <a:p>
            <a:pPr marL="0" indent="0"/>
            <a:r>
              <a:rPr lang="hr-HR" dirty="0" smtClean="0">
                <a:latin typeface="Arial" pitchFamily="34" charset="0"/>
                <a:cs typeface="Arial" pitchFamily="34" charset="0"/>
              </a:rPr>
              <a:t> </a:t>
            </a:r>
            <a:r>
              <a:rPr lang="en-US" dirty="0" smtClean="0">
                <a:latin typeface="Arial" pitchFamily="34" charset="0"/>
                <a:cs typeface="Arial" pitchFamily="34" charset="0"/>
              </a:rPr>
              <a:t>Third approach is from worker self-assessment: the worker speciﬁes the education required for the job.  </a:t>
            </a:r>
            <a:r>
              <a:rPr lang="en-GB" dirty="0" smtClean="0">
                <a:latin typeface="Arial" pitchFamily="34" charset="0"/>
                <a:cs typeface="Arial" pitchFamily="34" charset="0"/>
              </a:rPr>
              <a:t> </a:t>
            </a:r>
            <a:endParaRPr lang="en-U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778098"/>
          </a:xfrm>
        </p:spPr>
        <p:txBody>
          <a:bodyPr>
            <a:normAutofit/>
          </a:bodyPr>
          <a:lstStyle/>
          <a:p>
            <a:r>
              <a:rPr lang="hr-HR" sz="2600" dirty="0" smtClean="0">
                <a:latin typeface="Arial" pitchFamily="34" charset="0"/>
                <a:cs typeface="Arial" pitchFamily="34" charset="0"/>
              </a:rPr>
              <a:t>V</a:t>
            </a:r>
            <a:r>
              <a:rPr lang="en-US" sz="2600" dirty="0" err="1" smtClean="0">
                <a:latin typeface="Arial" pitchFamily="34" charset="0"/>
                <a:cs typeface="Arial" pitchFamily="34" charset="0"/>
              </a:rPr>
              <a:t>ertical</a:t>
            </a:r>
            <a:r>
              <a:rPr lang="en-US" sz="2600" dirty="0" smtClean="0">
                <a:latin typeface="Arial" pitchFamily="34" charset="0"/>
                <a:cs typeface="Arial" pitchFamily="34" charset="0"/>
              </a:rPr>
              <a:t> mismatch between level of education and first job </a:t>
            </a:r>
            <a:endParaRPr lang="en-US" sz="2600" dirty="0">
              <a:latin typeface="Arial" pitchFamily="34" charset="0"/>
              <a:cs typeface="Arial" pitchFamily="34" charset="0"/>
            </a:endParaRPr>
          </a:p>
        </p:txBody>
      </p:sp>
      <p:pic>
        <p:nvPicPr>
          <p:cNvPr id="1028" name="Picture 4"/>
          <p:cNvPicPr>
            <a:picLocks noGrp="1" noChangeAspect="1" noChangeArrowheads="1"/>
          </p:cNvPicPr>
          <p:nvPr>
            <p:ph idx="1"/>
          </p:nvPr>
        </p:nvPicPr>
        <p:blipFill>
          <a:blip r:embed="rId2" cstate="print"/>
          <a:srcRect/>
          <a:stretch>
            <a:fillRect/>
          </a:stretch>
        </p:blipFill>
        <p:spPr bwMode="auto">
          <a:xfrm>
            <a:off x="251520" y="1268760"/>
            <a:ext cx="8624865" cy="4679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778098"/>
          </a:xfrm>
        </p:spPr>
        <p:txBody>
          <a:bodyPr>
            <a:normAutofit/>
          </a:bodyPr>
          <a:lstStyle/>
          <a:p>
            <a:r>
              <a:rPr lang="en-US" sz="2600" dirty="0" smtClean="0">
                <a:latin typeface="Arial" pitchFamily="34" charset="0"/>
                <a:cs typeface="Arial" pitchFamily="34" charset="0"/>
              </a:rPr>
              <a:t>Horizontal mismatch between level of education and first job </a:t>
            </a:r>
            <a:endParaRPr lang="en-US" sz="2600" dirty="0">
              <a:latin typeface="Arial" pitchFamily="34" charset="0"/>
              <a:cs typeface="Arial" pitchFamily="34" charset="0"/>
            </a:endParaRPr>
          </a:p>
        </p:txBody>
      </p:sp>
      <p:pic>
        <p:nvPicPr>
          <p:cNvPr id="2050" name="Picture 2"/>
          <p:cNvPicPr>
            <a:picLocks noGrp="1" noChangeAspect="1" noChangeArrowheads="1"/>
          </p:cNvPicPr>
          <p:nvPr>
            <p:ph idx="1"/>
          </p:nvPr>
        </p:nvPicPr>
        <p:blipFill>
          <a:blip r:embed="rId2" cstate="print"/>
          <a:srcRect/>
          <a:stretch>
            <a:fillRect/>
          </a:stretch>
        </p:blipFill>
        <p:spPr bwMode="auto">
          <a:xfrm>
            <a:off x="323528" y="1772816"/>
            <a:ext cx="8624888" cy="28298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340</TotalTime>
  <Words>1816</Words>
  <Application>Microsoft Office PowerPoint</Application>
  <PresentationFormat>On-screen Show (4:3)</PresentationFormat>
  <Paragraphs>121</Paragraphs>
  <Slides>34</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36" baseType="lpstr">
      <vt:lpstr>Office Theme</vt:lpstr>
      <vt:lpstr>Chart</vt:lpstr>
      <vt:lpstr> Meeting of the Interdepartmental Working Body for Labour Market Monitoring  Zagreb, December 5, 2011 Skills mismatches and anticipation of the future labour market need: Case of Croatia  </vt:lpstr>
      <vt:lpstr>Content of presentation </vt:lpstr>
      <vt:lpstr> Situational analysis (I) </vt:lpstr>
      <vt:lpstr> Situational analysis (II) </vt:lpstr>
      <vt:lpstr> Situational analysis (III) </vt:lpstr>
      <vt:lpstr> Situational analysis (IV) </vt:lpstr>
      <vt:lpstr>Three criteria in measuring mismatch</vt:lpstr>
      <vt:lpstr>Vertical mismatch between level of education and first job </vt:lpstr>
      <vt:lpstr>Horizontal mismatch between level of education and first job </vt:lpstr>
      <vt:lpstr>Vertical mismatch during professional development  </vt:lpstr>
      <vt:lpstr>Horizontal mismatch during professional development</vt:lpstr>
      <vt:lpstr>Regardless of methodological problems and a lack of reliable data</vt:lpstr>
      <vt:lpstr>Frequency of overqualified and underqualified for the first job</vt:lpstr>
      <vt:lpstr>Vertical mismatch according to the LFS</vt:lpstr>
      <vt:lpstr>Anticipating skill demands </vt:lpstr>
      <vt:lpstr>The Croatian Employment Service on employers’ needs</vt:lpstr>
      <vt:lpstr>An analysis and forecasting labour market needs (I)</vt:lpstr>
      <vt:lpstr>An analysis and forecasting labour market needs (II)</vt:lpstr>
      <vt:lpstr>An analysis and forecasting labour market needs (III)</vt:lpstr>
      <vt:lpstr>An analysis and forecasting labour market  needs (IV)</vt:lpstr>
      <vt:lpstr>The Vocational Education Agency </vt:lpstr>
      <vt:lpstr> Croatian Chamber of Economy Human Resource Development Centre </vt:lpstr>
      <vt:lpstr>Final message (I)</vt:lpstr>
      <vt:lpstr>Final message (II)</vt:lpstr>
      <vt:lpstr>Annex: Jens Johansen &amp; Debora Gatelli</vt:lpstr>
      <vt:lpstr> Coefficient of variation (I) </vt:lpstr>
      <vt:lpstr> Coefficient of variation (II) </vt:lpstr>
      <vt:lpstr> Proportion of unemployed  vs proportion of employed </vt:lpstr>
      <vt:lpstr> Variance of relative unemployment  (or employment) rates (I) </vt:lpstr>
      <vt:lpstr> Variance of relative unemployment  (or employment) rates (II) </vt:lpstr>
      <vt:lpstr> Beveridge curve (I) </vt:lpstr>
      <vt:lpstr> Beveridge curve (II) </vt:lpstr>
      <vt:lpstr>Conclusions by Johansen &amp; Gatelli</vt:lpstr>
      <vt:lpstr>Slide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Skills mismatches and anticipation of the future labour market need: Case of Croatia</dc:title>
  <dc:creator>predrag</dc:creator>
  <cp:lastModifiedBy>predrag</cp:lastModifiedBy>
  <cp:revision>59</cp:revision>
  <dcterms:created xsi:type="dcterms:W3CDTF">2011-10-16T17:12:09Z</dcterms:created>
  <dcterms:modified xsi:type="dcterms:W3CDTF">2011-12-02T16:01:33Z</dcterms:modified>
</cp:coreProperties>
</file>