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79" r:id="rId15"/>
    <p:sldId id="269" r:id="rId16"/>
    <p:sldId id="270" r:id="rId17"/>
    <p:sldId id="271" r:id="rId18"/>
    <p:sldId id="272" r:id="rId19"/>
    <p:sldId id="275" r:id="rId20"/>
    <p:sldId id="280" r:id="rId21"/>
    <p:sldId id="281" r:id="rId22"/>
    <p:sldId id="282" r:id="rId23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C54B-E1F0-416D-9EA0-952A8D9EFC20}" type="datetimeFigureOut">
              <a:rPr lang="sr-Latn-CS" smtClean="0"/>
              <a:pPr/>
              <a:t>8.4.2010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6EA97-092B-4AF0-9E3A-52711A1370F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C54B-E1F0-416D-9EA0-952A8D9EFC20}" type="datetimeFigureOut">
              <a:rPr lang="sr-Latn-CS" smtClean="0"/>
              <a:pPr/>
              <a:t>8.4.2010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6EA97-092B-4AF0-9E3A-52711A1370F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C54B-E1F0-416D-9EA0-952A8D9EFC20}" type="datetimeFigureOut">
              <a:rPr lang="sr-Latn-CS" smtClean="0"/>
              <a:pPr/>
              <a:t>8.4.2010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6EA97-092B-4AF0-9E3A-52711A1370F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C54B-E1F0-416D-9EA0-952A8D9EFC20}" type="datetimeFigureOut">
              <a:rPr lang="sr-Latn-CS" smtClean="0"/>
              <a:pPr/>
              <a:t>8.4.2010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6EA97-092B-4AF0-9E3A-52711A1370F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C54B-E1F0-416D-9EA0-952A8D9EFC20}" type="datetimeFigureOut">
              <a:rPr lang="sr-Latn-CS" smtClean="0"/>
              <a:pPr/>
              <a:t>8.4.2010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6EA97-092B-4AF0-9E3A-52711A1370F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C54B-E1F0-416D-9EA0-952A8D9EFC20}" type="datetimeFigureOut">
              <a:rPr lang="sr-Latn-CS" smtClean="0"/>
              <a:pPr/>
              <a:t>8.4.2010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6EA97-092B-4AF0-9E3A-52711A1370F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C54B-E1F0-416D-9EA0-952A8D9EFC20}" type="datetimeFigureOut">
              <a:rPr lang="sr-Latn-CS" smtClean="0"/>
              <a:pPr/>
              <a:t>8.4.2010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6EA97-092B-4AF0-9E3A-52711A1370F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C54B-E1F0-416D-9EA0-952A8D9EFC20}" type="datetimeFigureOut">
              <a:rPr lang="sr-Latn-CS" smtClean="0"/>
              <a:pPr/>
              <a:t>8.4.2010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6EA97-092B-4AF0-9E3A-52711A1370F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C54B-E1F0-416D-9EA0-952A8D9EFC20}" type="datetimeFigureOut">
              <a:rPr lang="sr-Latn-CS" smtClean="0"/>
              <a:pPr/>
              <a:t>8.4.2010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6EA97-092B-4AF0-9E3A-52711A1370F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C54B-E1F0-416D-9EA0-952A8D9EFC20}" type="datetimeFigureOut">
              <a:rPr lang="sr-Latn-CS" smtClean="0"/>
              <a:pPr/>
              <a:t>8.4.2010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6EA97-092B-4AF0-9E3A-52711A1370F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0C54B-E1F0-416D-9EA0-952A8D9EFC20}" type="datetimeFigureOut">
              <a:rPr lang="sr-Latn-CS" smtClean="0"/>
              <a:pPr/>
              <a:t>8.4.2010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6EA97-092B-4AF0-9E3A-52711A1370F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0C54B-E1F0-416D-9EA0-952A8D9EFC20}" type="datetimeFigureOut">
              <a:rPr lang="sr-Latn-CS" smtClean="0"/>
              <a:pPr/>
              <a:t>8.4.2010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6EA97-092B-4AF0-9E3A-52711A1370F6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siteresources.worldbank.org/EDUCATION/Resources/278200-1099079877269/547664-1099079956815/547670-1237305262556/WCU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/>
            </a:r>
            <a:br>
              <a:rPr lang="hr-HR" dirty="0" smtClean="0"/>
            </a:br>
            <a:r>
              <a:rPr lang="hr-HR" sz="3600" b="1" i="1" dirty="0" smtClean="0"/>
              <a:t>Buduće aktivnosti i akreditacija u RH</a:t>
            </a:r>
            <a:br>
              <a:rPr lang="hr-HR" sz="3600" b="1" i="1" dirty="0" smtClean="0"/>
            </a:br>
            <a:r>
              <a:rPr lang="hr-HR" sz="3600" b="1" i="1" dirty="0" smtClean="0"/>
              <a:t>- osvrt na svjetske trendove</a:t>
            </a:r>
            <a:r>
              <a:rPr lang="hr-HR" i="1" dirty="0" smtClean="0"/>
              <a:t/>
            </a:r>
            <a:br>
              <a:rPr lang="hr-HR" i="1" dirty="0" smtClean="0"/>
            </a:br>
            <a:r>
              <a:rPr lang="hr-HR" dirty="0" smtClean="0"/>
              <a:t>	</a:t>
            </a:r>
            <a:br>
              <a:rPr lang="hr-HR" dirty="0" smtClean="0"/>
            </a:b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r-HR" sz="2400" dirty="0" smtClean="0">
                <a:solidFill>
                  <a:srgbClr val="C00000"/>
                </a:solidFill>
              </a:rPr>
              <a:t>Prof. dr. sc. Jasmina Havranek, ravnateljica</a:t>
            </a:r>
          </a:p>
          <a:p>
            <a:r>
              <a:rPr lang="hr-HR" sz="2400" dirty="0" smtClean="0">
                <a:solidFill>
                  <a:srgbClr val="C00000"/>
                </a:solidFill>
              </a:rPr>
              <a:t>Agencije za znanost i visoko obrazovanje</a:t>
            </a:r>
          </a:p>
          <a:p>
            <a:endParaRPr lang="hr-HR" sz="1800" dirty="0" smtClean="0">
              <a:solidFill>
                <a:schemeClr val="tx1"/>
              </a:solidFill>
            </a:endParaRPr>
          </a:p>
          <a:p>
            <a:r>
              <a:rPr lang="hr-HR" sz="1800" dirty="0" smtClean="0">
                <a:solidFill>
                  <a:schemeClr val="tx1"/>
                </a:solidFill>
              </a:rPr>
              <a:t>Varaždin, 9. travnja 2010.</a:t>
            </a:r>
            <a:endParaRPr lang="hr-HR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hr-HR" dirty="0" smtClean="0">
                <a:solidFill>
                  <a:srgbClr val="C00000"/>
                </a:solidFill>
              </a:rPr>
              <a:t>Trendovi u visokom obrazovanju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0550" y="2071688"/>
            <a:ext cx="8229600" cy="4525962"/>
          </a:xfrm>
        </p:spPr>
        <p:txBody>
          <a:bodyPr/>
          <a:lstStyle/>
          <a:p>
            <a:pPr marL="609600" indent="-609600" eaLnBrk="1" hangingPunct="1"/>
            <a:endParaRPr lang="hr-HR" b="1" dirty="0" smtClean="0">
              <a:solidFill>
                <a:schemeClr val="hlink"/>
              </a:solidFill>
            </a:endParaRP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hr-HR" sz="2400" dirty="0" smtClean="0"/>
              <a:t>Povećana potražnja za visokim obrazovanjem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hr-HR" sz="2400" dirty="0" smtClean="0"/>
              <a:t>Demografske promjene i netradicionalni studenti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hr-HR" sz="2400" dirty="0" smtClean="0"/>
              <a:t>Povećani utjecaj tržišta na visoko obrazovanje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hr-HR" sz="2400" dirty="0" smtClean="0"/>
              <a:t>Javna potrošnja i školarine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hr-HR" sz="2400" dirty="0" smtClean="0"/>
              <a:t>Porast broja privatnih visokoobrazovnih institucija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endParaRPr lang="hr-HR" sz="2400" b="1" dirty="0" smtClean="0">
              <a:solidFill>
                <a:srgbClr val="990000"/>
              </a:solidFill>
            </a:endParaRPr>
          </a:p>
          <a:p>
            <a:pPr marL="609600" indent="-609600" eaLnBrk="1" hangingPunct="1">
              <a:buFontTx/>
              <a:buNone/>
            </a:pPr>
            <a:endParaRPr lang="hr-HR" b="1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 smtClean="0">
                <a:solidFill>
                  <a:srgbClr val="C00000"/>
                </a:solidFill>
              </a:rPr>
              <a:t>Akreditacija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Akreditacijom </a:t>
            </a:r>
            <a:r>
              <a:rPr lang="hr-HR" dirty="0"/>
              <a:t>država jamči razinu kvalifikacije koja se stječe završetkom akreditiranog studijskog programa što u konačnici </a:t>
            </a:r>
            <a:r>
              <a:rPr lang="hr-HR" dirty="0" smtClean="0"/>
              <a:t>rezultira i </a:t>
            </a:r>
            <a:r>
              <a:rPr lang="hr-HR" dirty="0"/>
              <a:t>tiskanjem nacionalnog grba na </a:t>
            </a:r>
            <a:r>
              <a:rPr lang="hr-HR" dirty="0" smtClean="0"/>
              <a:t>diplome </a:t>
            </a:r>
          </a:p>
          <a:p>
            <a:r>
              <a:rPr lang="hr-HR" dirty="0" smtClean="0"/>
              <a:t>Možemo reći da </a:t>
            </a:r>
            <a:r>
              <a:rPr lang="hr-HR" dirty="0"/>
              <a:t>visoko učilište u ime države dodjeljuje određenoj osobi nacionalnu kvalifikaciju</a:t>
            </a:r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rgbClr val="C00000"/>
                </a:solidFill>
              </a:rPr>
              <a:t>Akreditacija u visokom obrazovanju</a:t>
            </a:r>
            <a:endParaRPr lang="hr-HR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algn="just">
              <a:buNone/>
            </a:pPr>
            <a:r>
              <a:rPr lang="hr-HR" u="sng" dirty="0" smtClean="0"/>
              <a:t>SAD</a:t>
            </a:r>
          </a:p>
          <a:p>
            <a:pPr marL="609600" indent="-609600" algn="just"/>
            <a:r>
              <a:rPr lang="hr-HR" dirty="0" smtClean="0"/>
              <a:t>početak akreditiranja 1905. (</a:t>
            </a:r>
            <a:r>
              <a:rPr lang="en-US" dirty="0" smtClean="0"/>
              <a:t>Carnegie Foundation for the Advancement of </a:t>
            </a:r>
            <a:r>
              <a:rPr lang="en-US" dirty="0" err="1" smtClean="0"/>
              <a:t>Teachin</a:t>
            </a:r>
            <a:r>
              <a:rPr lang="hr-HR" dirty="0" smtClean="0"/>
              <a:t>g)</a:t>
            </a:r>
          </a:p>
          <a:p>
            <a:pPr marL="609600" indent="-609600" algn="just"/>
            <a:r>
              <a:rPr lang="hr-HR" dirty="0" smtClean="0"/>
              <a:t>1944. Zakon (</a:t>
            </a:r>
            <a:r>
              <a:rPr lang="en-US" dirty="0" smtClean="0"/>
              <a:t>The GI Bill of Rights </a:t>
            </a:r>
            <a:r>
              <a:rPr lang="hr-HR" dirty="0" smtClean="0"/>
              <a:t>)-&gt; država financira školovanje samo u akreditiranim učilištima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rgbClr val="C00000"/>
                </a:solidFill>
              </a:rPr>
              <a:t>Akreditacija u Europi</a:t>
            </a:r>
            <a:endParaRPr lang="hr-HR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09600" indent="-609600" algn="just">
              <a:buNone/>
            </a:pPr>
            <a:r>
              <a:rPr lang="hr-HR" u="sng" dirty="0" smtClean="0"/>
              <a:t>EUROPA</a:t>
            </a:r>
          </a:p>
          <a:p>
            <a:pPr marL="609600" indent="-609600" algn="just">
              <a:buNone/>
            </a:pPr>
            <a:endParaRPr lang="hr-HR" u="sng" dirty="0" smtClean="0"/>
          </a:p>
          <a:p>
            <a:pPr marL="609600" indent="-609600" algn="just">
              <a:buNone/>
            </a:pPr>
            <a:r>
              <a:rPr lang="hr-HR" dirty="0" smtClean="0"/>
              <a:t>drugačija tradicija od SAD-a: agencije osnovane sredinom 1980-ih (državne); prva je  </a:t>
            </a:r>
            <a:r>
              <a:rPr lang="hr-HR" dirty="0" err="1" smtClean="0"/>
              <a:t>Comite</a:t>
            </a:r>
            <a:r>
              <a:rPr lang="hr-HR" dirty="0" smtClean="0"/>
              <a:t> National d’</a:t>
            </a:r>
            <a:r>
              <a:rPr lang="hr-HR" dirty="0" err="1" smtClean="0"/>
              <a:t>Evaluation</a:t>
            </a:r>
            <a:r>
              <a:rPr lang="hr-HR" dirty="0" smtClean="0"/>
              <a:t> (CNE) i </a:t>
            </a:r>
            <a:r>
              <a:rPr lang="fr-FR" dirty="0" smtClean="0"/>
              <a:t>Conseil National de l’Enseignement </a:t>
            </a:r>
            <a:r>
              <a:rPr lang="fr-FR" dirty="0" err="1" smtClean="0"/>
              <a:t>Superieur</a:t>
            </a:r>
            <a:r>
              <a:rPr lang="fr-FR" dirty="0" smtClean="0"/>
              <a:t> et de la Recherche</a:t>
            </a:r>
            <a:r>
              <a:rPr lang="hr-HR" dirty="0" smtClean="0"/>
              <a:t> (1985.) -&gt; nema utjecaja na javno financiranje</a:t>
            </a:r>
            <a:endParaRPr lang="hr-HR" u="sng" dirty="0" smtClean="0"/>
          </a:p>
          <a:p>
            <a:pPr marL="609600" indent="-609600" algn="just">
              <a:buNone/>
            </a:pPr>
            <a:endParaRPr lang="hr-HR" u="sng" dirty="0" smtClean="0"/>
          </a:p>
          <a:p>
            <a:pPr marL="609600" indent="-609600" algn="just">
              <a:buNone/>
            </a:pPr>
            <a:r>
              <a:rPr lang="hr-HR" dirty="0" smtClean="0"/>
              <a:t>1997. QAA (Velika Britanija) – nezavisno tijelo koje dobiva novac od visokih učilišta -&gt; nema utjecaj na javno financiranje</a:t>
            </a:r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rgbClr val="C00000"/>
                </a:solidFill>
              </a:rPr>
              <a:t>Akreditacija u Hrvatskoj</a:t>
            </a:r>
            <a:endParaRPr lang="hr-HR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	Novi Zakon o osiguravanju kvalitete u znanosti i visokom obrazovanju (2009.)</a:t>
            </a:r>
          </a:p>
          <a:p>
            <a:r>
              <a:rPr lang="hr-HR" b="1" dirty="0" smtClean="0"/>
              <a:t>Inicijalna akreditacija</a:t>
            </a:r>
            <a:endParaRPr lang="hr-HR" dirty="0" smtClean="0"/>
          </a:p>
          <a:p>
            <a:r>
              <a:rPr lang="hr-HR" b="1" dirty="0" err="1" smtClean="0"/>
              <a:t>Reakreditacija</a:t>
            </a:r>
            <a:endParaRPr lang="hr-HR" dirty="0" smtClean="0"/>
          </a:p>
          <a:p>
            <a:r>
              <a:rPr lang="hr-HR" b="1" dirty="0" err="1" smtClean="0"/>
              <a:t>Audit</a:t>
            </a:r>
            <a:endParaRPr lang="hr-HR" dirty="0" smtClean="0"/>
          </a:p>
          <a:p>
            <a:r>
              <a:rPr lang="hr-HR" b="1" dirty="0" smtClean="0"/>
              <a:t>Tematsko vrednovanje</a:t>
            </a:r>
            <a:endParaRPr lang="hr-HR" dirty="0" smtClean="0"/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>
                <a:solidFill>
                  <a:srgbClr val="C00000"/>
                </a:solidFill>
              </a:rPr>
              <a:t>Pravilnik o uvjetima za inicijalnu akreditaciju i </a:t>
            </a:r>
            <a:r>
              <a:rPr lang="hr-HR" dirty="0" err="1" smtClean="0">
                <a:solidFill>
                  <a:srgbClr val="C00000"/>
                </a:solidFill>
              </a:rPr>
              <a:t>reakreditaciju</a:t>
            </a:r>
            <a:endParaRPr lang="hr-HR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hr-HR" b="1" dirty="0" smtClean="0"/>
          </a:p>
          <a:p>
            <a:pPr>
              <a:buNone/>
            </a:pPr>
            <a:r>
              <a:rPr lang="hr-HR" b="1" dirty="0" smtClean="0"/>
              <a:t>Kvantitativni uvjeti</a:t>
            </a:r>
            <a:r>
              <a:rPr lang="hr-HR" dirty="0" smtClean="0"/>
              <a:t>:</a:t>
            </a:r>
          </a:p>
          <a:p>
            <a:r>
              <a:rPr lang="hr-HR" dirty="0" smtClean="0"/>
              <a:t>Omjer nastavnik/student</a:t>
            </a:r>
          </a:p>
          <a:p>
            <a:r>
              <a:rPr lang="hr-HR" dirty="0" smtClean="0"/>
              <a:t>Veličina prostora za nastavu</a:t>
            </a:r>
          </a:p>
          <a:p>
            <a:r>
              <a:rPr lang="hr-HR" dirty="0" smtClean="0"/>
              <a:t>Pokrivenost kolegija stalno zaposlenim nastavnim kadrom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rgbClr val="C00000"/>
                </a:solidFill>
              </a:rPr>
              <a:t>Omjer nastavnik/student</a:t>
            </a:r>
            <a:endParaRPr lang="hr-HR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b="1" dirty="0" smtClean="0"/>
              <a:t>Pravilnik</a:t>
            </a:r>
            <a:r>
              <a:rPr lang="hr-HR" dirty="0" smtClean="0"/>
              <a:t>: omjer nastavnik/student –</a:t>
            </a:r>
            <a:r>
              <a:rPr lang="hr-HR" b="1" dirty="0" smtClean="0"/>
              <a:t> 1/30</a:t>
            </a:r>
          </a:p>
          <a:p>
            <a:r>
              <a:rPr lang="hr-HR" dirty="0" smtClean="0"/>
              <a:t>Prema podacima UNESCO omjer nastavnik/student:</a:t>
            </a:r>
          </a:p>
          <a:p>
            <a:r>
              <a:rPr lang="hr-HR" b="1" dirty="0" smtClean="0"/>
              <a:t>Svjetski prosjek 1/15,7</a:t>
            </a:r>
          </a:p>
          <a:p>
            <a:r>
              <a:rPr lang="hr-HR" b="1" dirty="0" smtClean="0"/>
              <a:t>Sjeverna Amerika i Zapadna Europa</a:t>
            </a:r>
            <a:r>
              <a:rPr lang="hr-HR" dirty="0" smtClean="0"/>
              <a:t> 1/13</a:t>
            </a:r>
          </a:p>
          <a:p>
            <a:r>
              <a:rPr lang="hr-HR" dirty="0" smtClean="0"/>
              <a:t>Najviši prosjek </a:t>
            </a:r>
            <a:r>
              <a:rPr lang="hr-HR" b="1" dirty="0" smtClean="0"/>
              <a:t>arapske zemlje i sub-saharska Afrika 1/25,1</a:t>
            </a:r>
            <a:endParaRPr lang="hr-H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rgbClr val="C00000"/>
                </a:solidFill>
              </a:rPr>
              <a:t>Ocjena kvalitete</a:t>
            </a:r>
            <a:endParaRPr lang="hr-HR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Upravljanje institucijom</a:t>
            </a:r>
          </a:p>
          <a:p>
            <a:r>
              <a:rPr lang="hr-HR" dirty="0" smtClean="0"/>
              <a:t>Studijski programi</a:t>
            </a:r>
          </a:p>
          <a:p>
            <a:r>
              <a:rPr lang="hr-HR" dirty="0" smtClean="0"/>
              <a:t>Nastavnici</a:t>
            </a:r>
          </a:p>
          <a:p>
            <a:r>
              <a:rPr lang="hr-HR" dirty="0" smtClean="0"/>
              <a:t>Studenti</a:t>
            </a:r>
          </a:p>
          <a:p>
            <a:r>
              <a:rPr lang="hr-HR" dirty="0" smtClean="0"/>
              <a:t>Međunarodna djelatnost</a:t>
            </a:r>
          </a:p>
          <a:p>
            <a:r>
              <a:rPr lang="hr-HR" dirty="0" smtClean="0"/>
              <a:t>Znanstvena djelatnost</a:t>
            </a:r>
          </a:p>
          <a:p>
            <a:r>
              <a:rPr lang="hr-HR" dirty="0" smtClean="0"/>
              <a:t>Prostor, oprema, financije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err="1" smtClean="0">
                <a:solidFill>
                  <a:srgbClr val="C00000"/>
                </a:solidFill>
              </a:rPr>
              <a:t>The</a:t>
            </a:r>
            <a:r>
              <a:rPr lang="hr-HR" dirty="0" smtClean="0">
                <a:solidFill>
                  <a:srgbClr val="C00000"/>
                </a:solidFill>
              </a:rPr>
              <a:t> World Bank – “world </a:t>
            </a:r>
            <a:r>
              <a:rPr lang="hr-HR" dirty="0" err="1" smtClean="0">
                <a:solidFill>
                  <a:srgbClr val="C00000"/>
                </a:solidFill>
              </a:rPr>
              <a:t>class</a:t>
            </a:r>
            <a:r>
              <a:rPr lang="hr-HR" dirty="0" smtClean="0">
                <a:solidFill>
                  <a:srgbClr val="C00000"/>
                </a:solidFill>
              </a:rPr>
              <a:t> </a:t>
            </a:r>
            <a:r>
              <a:rPr lang="hr-HR" dirty="0" err="1" smtClean="0">
                <a:solidFill>
                  <a:srgbClr val="C00000"/>
                </a:solidFill>
              </a:rPr>
              <a:t>univeristy</a:t>
            </a:r>
            <a:r>
              <a:rPr lang="hr-HR" dirty="0" smtClean="0">
                <a:solidFill>
                  <a:srgbClr val="C00000"/>
                </a:solidFill>
              </a:rPr>
              <a:t>”</a:t>
            </a:r>
            <a:endParaRPr lang="hr-HR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 smtClean="0"/>
          </a:p>
          <a:p>
            <a:pPr>
              <a:buNone/>
            </a:pPr>
            <a:r>
              <a:rPr lang="hr-HR" dirty="0" smtClean="0"/>
              <a:t>Ključna obilježja:</a:t>
            </a:r>
          </a:p>
          <a:p>
            <a:r>
              <a:rPr lang="hr-HR" dirty="0" smtClean="0"/>
              <a:t>Visoka koncentracija talenata</a:t>
            </a:r>
          </a:p>
          <a:p>
            <a:r>
              <a:rPr lang="hr-HR" dirty="0" smtClean="0"/>
              <a:t>Resursi</a:t>
            </a:r>
          </a:p>
          <a:p>
            <a:r>
              <a:rPr lang="hr-HR" dirty="0" smtClean="0"/>
              <a:t>Upravljanje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rgbClr val="C00000"/>
                </a:solidFill>
              </a:rPr>
              <a:t>Koncentracija talenata</a:t>
            </a:r>
            <a:endParaRPr lang="hr-HR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Nedovoljna interna mobilnost studenata i nastavnika – </a:t>
            </a:r>
            <a:r>
              <a:rPr lang="hr-HR" i="1" dirty="0" smtClean="0"/>
              <a:t>endogamija</a:t>
            </a:r>
            <a:r>
              <a:rPr lang="hr-HR" dirty="0" smtClean="0"/>
              <a:t> (institucije teže zapošljavaju isključivo vlastitih studenta kao nastavnika)</a:t>
            </a:r>
          </a:p>
          <a:p>
            <a:r>
              <a:rPr lang="hr-HR" dirty="0" smtClean="0"/>
              <a:t>Korelacija između endogamije u zapošljavanju nastavnika i znanstvene produkcije – sveučilišta sa najvišim stupnjem endogamije imala su najniže znanstvene rezultate</a:t>
            </a:r>
          </a:p>
          <a:p>
            <a:pPr>
              <a:buNone/>
            </a:pP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rgbClr val="C00000"/>
                </a:solidFill>
              </a:rPr>
              <a:t>Resursi</a:t>
            </a:r>
            <a:endParaRPr lang="hr-HR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r-HR" dirty="0" smtClean="0"/>
              <a:t>Glavni izvori:</a:t>
            </a:r>
          </a:p>
          <a:p>
            <a:r>
              <a:rPr lang="hr-HR" dirty="0" smtClean="0"/>
              <a:t>Javno financiranje operativnih troškova i znanstvene djelatnosti</a:t>
            </a:r>
          </a:p>
          <a:p>
            <a:r>
              <a:rPr lang="hr-HR" dirty="0" smtClean="0"/>
              <a:t>Ugovorni istraživački rad sa javnim ustanovama i privatnim tvrtkama</a:t>
            </a:r>
          </a:p>
          <a:p>
            <a:r>
              <a:rPr lang="hr-HR" dirty="0" smtClean="0"/>
              <a:t>Financijski dobici iz zaklada i donacija</a:t>
            </a:r>
          </a:p>
          <a:p>
            <a:r>
              <a:rPr lang="hr-HR" dirty="0" smtClean="0"/>
              <a:t>Školarine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rgbClr val="C00000"/>
                </a:solidFill>
              </a:rPr>
              <a:t>Upravljanje institucijom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Autonomija</a:t>
            </a:r>
          </a:p>
          <a:p>
            <a:r>
              <a:rPr lang="hr-HR" dirty="0" smtClean="0"/>
              <a:t>Nadahnuta i uporna uprava</a:t>
            </a:r>
          </a:p>
          <a:p>
            <a:r>
              <a:rPr lang="hr-HR" dirty="0" smtClean="0"/>
              <a:t>Jasna strateška vizija u kojem se smjeru institucija treba razvijati</a:t>
            </a:r>
          </a:p>
          <a:p>
            <a:r>
              <a:rPr lang="hr-HR" dirty="0" smtClean="0"/>
              <a:t>Filozofija uspješnosti i izvrsnosti</a:t>
            </a:r>
          </a:p>
          <a:p>
            <a:r>
              <a:rPr lang="hr-HR" dirty="0" smtClean="0"/>
              <a:t>Kultura kontinuiranog razmatranja, promišljanja, učenja i prihvaćanja promjena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>
                <a:solidFill>
                  <a:srgbClr val="C00000"/>
                </a:solidFill>
              </a:rPr>
              <a:t>Strateška dimenzija na institucionalnoj razini</a:t>
            </a:r>
            <a:endParaRPr lang="hr-HR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 smtClean="0"/>
              <a:t>Vodstvo i strateška vizija – vodstvo koje kombinira dobre menadžerske vještine i uspješnu znanstvenu karijeru (</a:t>
            </a:r>
            <a:r>
              <a:rPr lang="hr-HR" dirty="0" err="1" smtClean="0"/>
              <a:t>Goodal</a:t>
            </a:r>
            <a:r>
              <a:rPr lang="hr-HR" dirty="0" smtClean="0"/>
              <a:t> 2006.)</a:t>
            </a:r>
          </a:p>
          <a:p>
            <a:r>
              <a:rPr lang="hr-HR" dirty="0" smtClean="0"/>
              <a:t>Izgradnja komparativne prednosti – vrlo vjerojatno da sveučilište ne može biti izvrsno u svim područjima (</a:t>
            </a:r>
            <a:r>
              <a:rPr lang="hr-HR" dirty="0" err="1" smtClean="0"/>
              <a:t>Harvard</a:t>
            </a:r>
            <a:r>
              <a:rPr lang="hr-HR" dirty="0" smtClean="0"/>
              <a:t> – nije najbolje rangiran u svim disciplinama, nego ekonomija, medicina, obrazovanje, političke </a:t>
            </a:r>
            <a:r>
              <a:rPr lang="hr-HR" dirty="0" err="1" smtClean="0"/>
              <a:t>znansoti</a:t>
            </a:r>
            <a:r>
              <a:rPr lang="hr-HR" dirty="0" smtClean="0"/>
              <a:t>, pravo, Engleski i povijest)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>
                <a:solidFill>
                  <a:srgbClr val="C00000"/>
                </a:solidFill>
              </a:rPr>
              <a:t>Strategije razvoja “world </a:t>
            </a:r>
            <a:r>
              <a:rPr lang="hr-HR" dirty="0" err="1" smtClean="0">
                <a:solidFill>
                  <a:srgbClr val="C00000"/>
                </a:solidFill>
              </a:rPr>
              <a:t>class</a:t>
            </a:r>
            <a:r>
              <a:rPr lang="hr-HR" dirty="0" smtClean="0">
                <a:solidFill>
                  <a:srgbClr val="C00000"/>
                </a:solidFill>
              </a:rPr>
              <a:t> </a:t>
            </a:r>
            <a:r>
              <a:rPr lang="hr-HR" dirty="0" err="1" smtClean="0">
                <a:solidFill>
                  <a:srgbClr val="C00000"/>
                </a:solidFill>
              </a:rPr>
              <a:t>university</a:t>
            </a:r>
            <a:r>
              <a:rPr lang="hr-HR" dirty="0" smtClean="0">
                <a:solidFill>
                  <a:srgbClr val="C00000"/>
                </a:solidFill>
              </a:rPr>
              <a:t>”</a:t>
            </a:r>
            <a:endParaRPr lang="hr-HR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Ulaganje u manji broj postojećih sveučilišta koja imaju potencijal izvrsnosti - </a:t>
            </a:r>
            <a:r>
              <a:rPr lang="hr-HR" dirty="0" err="1" smtClean="0"/>
              <a:t>Picking</a:t>
            </a:r>
            <a:r>
              <a:rPr lang="hr-HR" dirty="0" smtClean="0"/>
              <a:t> </a:t>
            </a:r>
            <a:r>
              <a:rPr lang="hr-HR" dirty="0" err="1" smtClean="0"/>
              <a:t>winners</a:t>
            </a:r>
            <a:endParaRPr lang="hr-HR" dirty="0" smtClean="0"/>
          </a:p>
          <a:p>
            <a:r>
              <a:rPr lang="hr-HR" dirty="0" smtClean="0"/>
              <a:t>Poticanje određenog broja postojećih institucija u spajanje i transformiranje - </a:t>
            </a:r>
            <a:r>
              <a:rPr lang="hr-HR" dirty="0" err="1" smtClean="0"/>
              <a:t>Hybrid</a:t>
            </a:r>
            <a:r>
              <a:rPr lang="hr-HR" dirty="0" smtClean="0"/>
              <a:t> formula</a:t>
            </a:r>
          </a:p>
          <a:p>
            <a:r>
              <a:rPr lang="hr-HR" dirty="0" smtClean="0"/>
              <a:t>Stvaranje potpuno novih institucija - </a:t>
            </a:r>
            <a:r>
              <a:rPr lang="hr-HR" dirty="0" err="1" smtClean="0"/>
              <a:t>Clean</a:t>
            </a:r>
            <a:r>
              <a:rPr lang="hr-HR" dirty="0" smtClean="0"/>
              <a:t> – </a:t>
            </a:r>
            <a:r>
              <a:rPr lang="hr-HR" dirty="0" err="1" smtClean="0"/>
              <a:t>slate</a:t>
            </a:r>
            <a:r>
              <a:rPr lang="hr-HR" dirty="0" smtClean="0"/>
              <a:t> </a:t>
            </a:r>
            <a:r>
              <a:rPr lang="hr-HR" dirty="0" err="1" smtClean="0"/>
              <a:t>approach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rgbClr val="C00000"/>
                </a:solidFill>
              </a:rPr>
              <a:t>Nadgradnja postojećih institucija</a:t>
            </a:r>
            <a:endParaRPr lang="hr-HR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r-HR" dirty="0" smtClean="0"/>
              <a:t>Kina ranih 80-tih</a:t>
            </a:r>
          </a:p>
          <a:p>
            <a:r>
              <a:rPr lang="hr-HR" dirty="0" err="1" smtClean="0"/>
              <a:t>Bejing</a:t>
            </a:r>
            <a:r>
              <a:rPr lang="hr-HR" dirty="0" smtClean="0"/>
              <a:t> </a:t>
            </a:r>
            <a:r>
              <a:rPr lang="hr-HR" dirty="0" err="1" smtClean="0"/>
              <a:t>University</a:t>
            </a:r>
            <a:r>
              <a:rPr lang="hr-HR" dirty="0" smtClean="0"/>
              <a:t> i </a:t>
            </a:r>
            <a:r>
              <a:rPr lang="hr-HR" dirty="0" err="1" smtClean="0"/>
              <a:t>Tsinghua</a:t>
            </a:r>
            <a:r>
              <a:rPr lang="hr-HR" dirty="0" smtClean="0"/>
              <a:t> </a:t>
            </a:r>
            <a:r>
              <a:rPr lang="hr-HR" dirty="0" err="1" smtClean="0"/>
              <a:t>University</a:t>
            </a:r>
            <a:r>
              <a:rPr lang="hr-HR" dirty="0" smtClean="0"/>
              <a:t> – specijalna privilegija da biraju najbolje studente iz svake provincije prije ostalih sveučilišta</a:t>
            </a:r>
          </a:p>
          <a:p>
            <a:r>
              <a:rPr lang="hr-HR" dirty="0" smtClean="0"/>
              <a:t>1993. </a:t>
            </a:r>
            <a:r>
              <a:rPr lang="hr-HR" dirty="0" err="1" smtClean="0"/>
              <a:t>Guidelines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China’s </a:t>
            </a:r>
            <a:r>
              <a:rPr lang="hr-HR" dirty="0" err="1" smtClean="0"/>
              <a:t>Educational</a:t>
            </a:r>
            <a:r>
              <a:rPr lang="hr-HR" dirty="0" smtClean="0"/>
              <a:t> </a:t>
            </a:r>
            <a:r>
              <a:rPr lang="hr-HR" dirty="0" err="1" smtClean="0"/>
              <a:t>Reform</a:t>
            </a:r>
            <a:r>
              <a:rPr lang="hr-HR" dirty="0" smtClean="0"/>
              <a:t> </a:t>
            </a:r>
            <a:r>
              <a:rPr lang="hr-HR" dirty="0" err="1" smtClean="0"/>
              <a:t>and</a:t>
            </a:r>
            <a:r>
              <a:rPr lang="hr-HR" dirty="0" smtClean="0"/>
              <a:t> </a:t>
            </a:r>
            <a:r>
              <a:rPr lang="hr-HR" dirty="0" err="1" smtClean="0"/>
              <a:t>Development</a:t>
            </a:r>
            <a:r>
              <a:rPr lang="hr-HR" dirty="0" smtClean="0"/>
              <a:t> – stvaranje 100 ključnih sveučilišta sa </a:t>
            </a:r>
            <a:r>
              <a:rPr lang="hr-HR" dirty="0" err="1" smtClean="0"/>
              <a:t>specijaliziranjim</a:t>
            </a:r>
            <a:r>
              <a:rPr lang="hr-HR" dirty="0" smtClean="0"/>
              <a:t> programima</a:t>
            </a:r>
          </a:p>
          <a:p>
            <a:r>
              <a:rPr lang="hr-HR" dirty="0" smtClean="0"/>
              <a:t>Javno financiranje udvostručeno (1% GDP)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rgbClr val="C00000"/>
                </a:solidFill>
              </a:rPr>
              <a:t>Spajanje postojećih institucija</a:t>
            </a:r>
            <a:endParaRPr lang="hr-HR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 smtClean="0"/>
              <a:t>Francuska – pojedina sveučilišta i </a:t>
            </a:r>
            <a:r>
              <a:rPr lang="hr-HR" i="1" dirty="0" smtClean="0"/>
              <a:t>grand </a:t>
            </a:r>
            <a:r>
              <a:rPr lang="hr-HR" i="1" dirty="0" err="1" smtClean="0"/>
              <a:t>ecoles</a:t>
            </a:r>
            <a:r>
              <a:rPr lang="hr-HR" i="1" dirty="0" smtClean="0"/>
              <a:t> </a:t>
            </a:r>
            <a:r>
              <a:rPr lang="hr-HR" dirty="0" smtClean="0"/>
              <a:t>razmatraju spajanje</a:t>
            </a:r>
          </a:p>
          <a:p>
            <a:r>
              <a:rPr lang="hr-HR" dirty="0" smtClean="0"/>
              <a:t>Danska – </a:t>
            </a:r>
            <a:r>
              <a:rPr lang="hr-HR" dirty="0" err="1" smtClean="0"/>
              <a:t>Innovation</a:t>
            </a:r>
            <a:r>
              <a:rPr lang="hr-HR" dirty="0" smtClean="0"/>
              <a:t> </a:t>
            </a:r>
            <a:r>
              <a:rPr lang="hr-HR" dirty="0" err="1" smtClean="0"/>
              <a:t>Fund</a:t>
            </a:r>
            <a:r>
              <a:rPr lang="hr-HR" dirty="0" smtClean="0"/>
              <a:t> – nagrađuje spajanje sličnih institucija</a:t>
            </a:r>
          </a:p>
          <a:p>
            <a:r>
              <a:rPr lang="hr-HR" dirty="0" smtClean="0"/>
              <a:t>Kina- spajanje </a:t>
            </a:r>
            <a:r>
              <a:rPr lang="hr-HR" dirty="0" err="1" smtClean="0"/>
              <a:t>Bejing</a:t>
            </a:r>
            <a:r>
              <a:rPr lang="hr-HR" dirty="0" smtClean="0"/>
              <a:t> </a:t>
            </a:r>
            <a:r>
              <a:rPr lang="hr-HR" dirty="0" err="1" smtClean="0"/>
              <a:t>Medical</a:t>
            </a:r>
            <a:r>
              <a:rPr lang="hr-HR" dirty="0" smtClean="0"/>
              <a:t> </a:t>
            </a:r>
            <a:r>
              <a:rPr lang="hr-HR" dirty="0" err="1" smtClean="0"/>
              <a:t>University</a:t>
            </a:r>
            <a:r>
              <a:rPr lang="hr-HR" dirty="0" smtClean="0"/>
              <a:t> i </a:t>
            </a:r>
            <a:r>
              <a:rPr lang="hr-HR" dirty="0" err="1" smtClean="0"/>
              <a:t>Bejing</a:t>
            </a:r>
            <a:r>
              <a:rPr lang="hr-HR" dirty="0" smtClean="0"/>
              <a:t> </a:t>
            </a:r>
            <a:r>
              <a:rPr lang="hr-HR" dirty="0" err="1" smtClean="0"/>
              <a:t>University</a:t>
            </a:r>
            <a:r>
              <a:rPr lang="hr-HR" dirty="0" smtClean="0"/>
              <a:t> 2000.</a:t>
            </a:r>
          </a:p>
          <a:p>
            <a:r>
              <a:rPr lang="hr-HR" dirty="0" smtClean="0"/>
              <a:t>UK – Victoria </a:t>
            </a:r>
            <a:r>
              <a:rPr lang="hr-HR" dirty="0" err="1" smtClean="0"/>
              <a:t>University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Manchester i </a:t>
            </a:r>
            <a:r>
              <a:rPr lang="hr-HR" dirty="0" err="1" smtClean="0"/>
              <a:t>University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Manchester Institute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Science</a:t>
            </a:r>
            <a:r>
              <a:rPr lang="hr-HR" dirty="0" smtClean="0"/>
              <a:t> </a:t>
            </a:r>
            <a:r>
              <a:rPr lang="hr-HR" dirty="0" err="1" smtClean="0"/>
              <a:t>and</a:t>
            </a:r>
            <a:r>
              <a:rPr lang="hr-HR" dirty="0" smtClean="0"/>
              <a:t> </a:t>
            </a:r>
            <a:r>
              <a:rPr lang="hr-HR" dirty="0" err="1" smtClean="0"/>
              <a:t>Tecnology</a:t>
            </a:r>
            <a:r>
              <a:rPr lang="hr-HR" dirty="0" smtClean="0"/>
              <a:t> 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rgbClr val="C00000"/>
                </a:solidFill>
              </a:rPr>
              <a:t>Stvaranje novih institucija</a:t>
            </a:r>
            <a:endParaRPr lang="hr-HR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U zemljama u kojima postoji previše prepreka koje sprečavaju tradicionalna sveučilišta u promjenama</a:t>
            </a:r>
          </a:p>
          <a:p>
            <a:r>
              <a:rPr lang="hr-HR" dirty="0" smtClean="0"/>
              <a:t>Kazahstan- međunarodno sveučilište u Astani</a:t>
            </a:r>
          </a:p>
          <a:p>
            <a:r>
              <a:rPr lang="hr-HR" dirty="0" smtClean="0"/>
              <a:t>Saudijska Arabija – King </a:t>
            </a:r>
            <a:r>
              <a:rPr lang="hr-HR" dirty="0" err="1" smtClean="0"/>
              <a:t>Abdullah</a:t>
            </a:r>
            <a:r>
              <a:rPr lang="hr-HR" dirty="0" smtClean="0"/>
              <a:t> </a:t>
            </a:r>
            <a:r>
              <a:rPr lang="hr-HR" dirty="0" err="1" smtClean="0"/>
              <a:t>University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Science</a:t>
            </a:r>
            <a:r>
              <a:rPr lang="hr-HR" dirty="0" smtClean="0"/>
              <a:t> </a:t>
            </a:r>
            <a:r>
              <a:rPr lang="hr-HR" dirty="0" err="1" smtClean="0"/>
              <a:t>and</a:t>
            </a:r>
            <a:r>
              <a:rPr lang="hr-HR" dirty="0" smtClean="0"/>
              <a:t> </a:t>
            </a:r>
            <a:r>
              <a:rPr lang="hr-HR" dirty="0" err="1" smtClean="0"/>
              <a:t>Tecnology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>
                <a:solidFill>
                  <a:srgbClr val="C00000"/>
                </a:solidFill>
              </a:rPr>
              <a:t>Prepreke u transformaciji kineskih sveučilišta</a:t>
            </a:r>
            <a:endParaRPr lang="hr-HR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Razvoj uz zapostavljanje upravljanja kvalitetom</a:t>
            </a:r>
          </a:p>
          <a:p>
            <a:r>
              <a:rPr lang="hr-HR" dirty="0" smtClean="0"/>
              <a:t>Manjak preddiplomskih studenata sa jakom bazom u znanosti i tehnologiji</a:t>
            </a:r>
          </a:p>
          <a:p>
            <a:r>
              <a:rPr lang="hr-HR" dirty="0" smtClean="0"/>
              <a:t>Manjak akademskih sloboda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rgbClr val="C00000"/>
                </a:solidFill>
              </a:rPr>
              <a:t>Refleksija na situaciju u Hrvatskoj</a:t>
            </a:r>
            <a:endParaRPr lang="hr-HR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Potrebna nacionalna strategija razvoja visokog obrazovanja u RH (Mreža?)</a:t>
            </a:r>
          </a:p>
          <a:p>
            <a:r>
              <a:rPr lang="hr-HR" dirty="0" smtClean="0"/>
              <a:t>Na institucionalnoj razini ključno je vodstvo sa jasnom vizijom i strategijom (stvaranje komparativne prednosti)</a:t>
            </a:r>
          </a:p>
          <a:p>
            <a:r>
              <a:rPr lang="hr-HR" dirty="0" smtClean="0"/>
              <a:t>Ulaganje u ljudske resurse – nastavnici, ali i profesionalna administracija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hr-HR" dirty="0" smtClean="0"/>
          </a:p>
          <a:p>
            <a:pPr algn="ctr">
              <a:buNone/>
            </a:pPr>
            <a:endParaRPr lang="hr-HR" dirty="0" smtClean="0"/>
          </a:p>
          <a:p>
            <a:pPr algn="ctr">
              <a:buNone/>
            </a:pPr>
            <a:r>
              <a:rPr lang="hr-HR" sz="3600" dirty="0" smtClean="0"/>
              <a:t>Hvala na pažnji!</a:t>
            </a:r>
          </a:p>
          <a:p>
            <a:pPr algn="ctr">
              <a:buNone/>
            </a:pPr>
            <a:endParaRPr lang="hr-HR" dirty="0" smtClean="0"/>
          </a:p>
          <a:p>
            <a:pPr algn="ctr">
              <a:buNone/>
            </a:pPr>
            <a:r>
              <a:rPr lang="hr-HR" sz="2400" dirty="0" smtClean="0"/>
              <a:t>	</a:t>
            </a:r>
            <a:r>
              <a:rPr lang="hr-HR" sz="2800" dirty="0" smtClean="0">
                <a:solidFill>
                  <a:srgbClr val="C00000"/>
                </a:solidFill>
              </a:rPr>
              <a:t>Prof. dr. sc. Jasmina Havranek</a:t>
            </a:r>
            <a:endParaRPr lang="hr-HR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hr-HR" sz="2400" dirty="0" smtClean="0"/>
          </a:p>
          <a:p>
            <a:pPr>
              <a:buNone/>
            </a:pPr>
            <a:endParaRPr lang="hr-HR" sz="2400" dirty="0" smtClean="0"/>
          </a:p>
          <a:p>
            <a:pPr>
              <a:buNone/>
            </a:pPr>
            <a:endParaRPr lang="hr-HR" sz="2400" dirty="0" smtClean="0"/>
          </a:p>
          <a:p>
            <a:pPr>
              <a:buNone/>
            </a:pPr>
            <a:r>
              <a:rPr lang="hr-HR" sz="2400" dirty="0" smtClean="0">
                <a:solidFill>
                  <a:srgbClr val="C00000"/>
                </a:solidFill>
              </a:rPr>
              <a:t>Korišteni materijali:</a:t>
            </a:r>
          </a:p>
          <a:p>
            <a:pPr>
              <a:buNone/>
            </a:pPr>
            <a:r>
              <a:rPr lang="hr-HR" sz="2000" dirty="0" err="1" smtClean="0"/>
              <a:t>Jamil</a:t>
            </a:r>
            <a:r>
              <a:rPr lang="hr-HR" sz="2000" dirty="0" smtClean="0"/>
              <a:t> </a:t>
            </a:r>
            <a:r>
              <a:rPr lang="hr-HR" sz="2000" dirty="0" err="1" smtClean="0"/>
              <a:t>Salmi</a:t>
            </a:r>
            <a:r>
              <a:rPr lang="hr-HR" sz="2000" dirty="0" smtClean="0"/>
              <a:t>: </a:t>
            </a:r>
            <a:r>
              <a:rPr lang="hr-HR" sz="2000" i="1" dirty="0" smtClean="0"/>
              <a:t>“</a:t>
            </a:r>
            <a:r>
              <a:rPr lang="hr-HR" sz="2000" i="1" dirty="0" err="1" smtClean="0"/>
              <a:t>Challenge</a:t>
            </a:r>
            <a:r>
              <a:rPr lang="hr-HR" sz="2000" i="1" dirty="0" smtClean="0"/>
              <a:t> </a:t>
            </a:r>
            <a:r>
              <a:rPr lang="hr-HR" sz="2000" i="1" dirty="0" err="1" smtClean="0"/>
              <a:t>of</a:t>
            </a:r>
            <a:r>
              <a:rPr lang="hr-HR" sz="2000" i="1" dirty="0" smtClean="0"/>
              <a:t> </a:t>
            </a:r>
            <a:r>
              <a:rPr lang="hr-HR" sz="2000" i="1" dirty="0" err="1" smtClean="0"/>
              <a:t>Establishing</a:t>
            </a:r>
            <a:r>
              <a:rPr lang="hr-HR" sz="2000" i="1" dirty="0" smtClean="0"/>
              <a:t> World- </a:t>
            </a:r>
            <a:r>
              <a:rPr lang="hr-HR" sz="2000" i="1" dirty="0" err="1" smtClean="0"/>
              <a:t>Class</a:t>
            </a:r>
            <a:r>
              <a:rPr lang="hr-HR" sz="2000" i="1" dirty="0" smtClean="0"/>
              <a:t> </a:t>
            </a:r>
            <a:r>
              <a:rPr lang="hr-HR" sz="2000" i="1" dirty="0" err="1" smtClean="0"/>
              <a:t>Universities</a:t>
            </a:r>
            <a:r>
              <a:rPr lang="hr-HR" sz="2000" i="1" dirty="0" smtClean="0"/>
              <a:t>” </a:t>
            </a:r>
          </a:p>
          <a:p>
            <a:pPr>
              <a:buNone/>
            </a:pPr>
            <a:r>
              <a:rPr lang="hr-HR" sz="2000" dirty="0" err="1" smtClean="0"/>
              <a:t>The</a:t>
            </a:r>
            <a:r>
              <a:rPr lang="hr-HR" sz="2000" dirty="0" smtClean="0"/>
              <a:t> World Bank</a:t>
            </a:r>
          </a:p>
          <a:p>
            <a:pPr>
              <a:buNone/>
            </a:pPr>
            <a:r>
              <a:rPr lang="hr-HR" sz="2000" u="sng" dirty="0" smtClean="0">
                <a:hlinkClick r:id="rId2"/>
              </a:rPr>
              <a:t>http://siteresources.worldbank.org/EDUCATION/Resources/278200-1099079877269/547664-1099079956815/547670-1237305262556/</a:t>
            </a:r>
            <a:r>
              <a:rPr lang="hr-HR" sz="2000" u="sng" dirty="0" err="1" smtClean="0">
                <a:hlinkClick r:id="rId2"/>
              </a:rPr>
              <a:t>WCU.pdf</a:t>
            </a:r>
            <a:endParaRPr lang="hr-HR" sz="2000" dirty="0" smtClean="0"/>
          </a:p>
          <a:p>
            <a:pPr>
              <a:buNone/>
            </a:pPr>
            <a:endParaRPr lang="hr-H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700</Words>
  <Application>Microsoft Office PowerPoint</Application>
  <PresentationFormat>On-screen Show (4:3)</PresentationFormat>
  <Paragraphs>114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  Buduće aktivnosti i akreditacija u RH - osvrt na svjetske trendove   </vt:lpstr>
      <vt:lpstr>Trendovi u visokom obrazovanju</vt:lpstr>
      <vt:lpstr>Akreditacija</vt:lpstr>
      <vt:lpstr>Akreditacija u visokom obrazovanju</vt:lpstr>
      <vt:lpstr>Akreditacija u Europi</vt:lpstr>
      <vt:lpstr>Akreditacija u Hrvatskoj</vt:lpstr>
      <vt:lpstr>Pravilnik o uvjetima za inicijalnu akreditaciju i reakreditaciju</vt:lpstr>
      <vt:lpstr>Omjer nastavnik/student</vt:lpstr>
      <vt:lpstr>Ocjena kvalitete</vt:lpstr>
      <vt:lpstr>The World Bank – “world class univeristy”</vt:lpstr>
      <vt:lpstr>Koncentracija talenata</vt:lpstr>
      <vt:lpstr>Resursi</vt:lpstr>
      <vt:lpstr>Upravljanje institucijom</vt:lpstr>
      <vt:lpstr>Strateška dimenzija na institucionalnoj razini</vt:lpstr>
      <vt:lpstr>Strategije razvoja “world class university”</vt:lpstr>
      <vt:lpstr>Nadgradnja postojećih institucija</vt:lpstr>
      <vt:lpstr>Spajanje postojećih institucija</vt:lpstr>
      <vt:lpstr>Stvaranje novih institucija</vt:lpstr>
      <vt:lpstr>Prepreke u transformaciji kineskih sveučilišta</vt:lpstr>
      <vt:lpstr>Refleksija na situaciju u Hrvatskoj</vt:lpstr>
      <vt:lpstr>Slide 21</vt:lpstr>
      <vt:lpstr>Slide 22</vt:lpstr>
    </vt:vector>
  </TitlesOfParts>
  <Company>AZVO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ikrznar</dc:creator>
  <cp:lastModifiedBy>mbagaric</cp:lastModifiedBy>
  <cp:revision>48</cp:revision>
  <dcterms:created xsi:type="dcterms:W3CDTF">2010-04-05T15:28:03Z</dcterms:created>
  <dcterms:modified xsi:type="dcterms:W3CDTF">2010-04-08T13:40:13Z</dcterms:modified>
</cp:coreProperties>
</file>